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4"/>
    <p:sldMasterId id="2147483682" r:id="rId5"/>
    <p:sldMasterId id="2147483695" r:id="rId6"/>
  </p:sldMasterIdLst>
  <p:notesMasterIdLst>
    <p:notesMasterId r:id="rId170"/>
  </p:notesMasterIdLst>
  <p:handoutMasterIdLst>
    <p:handoutMasterId r:id="rId171"/>
  </p:handoutMasterIdLst>
  <p:sldIdLst>
    <p:sldId id="256" r:id="rId7"/>
    <p:sldId id="504" r:id="rId8"/>
    <p:sldId id="505" r:id="rId9"/>
    <p:sldId id="520" r:id="rId10"/>
    <p:sldId id="521" r:id="rId11"/>
    <p:sldId id="441" r:id="rId12"/>
    <p:sldId id="422" r:id="rId13"/>
    <p:sldId id="495" r:id="rId14"/>
    <p:sldId id="306" r:id="rId15"/>
    <p:sldId id="305" r:id="rId16"/>
    <p:sldId id="535" r:id="rId17"/>
    <p:sldId id="536" r:id="rId18"/>
    <p:sldId id="538" r:id="rId19"/>
    <p:sldId id="539" r:id="rId20"/>
    <p:sldId id="540" r:id="rId21"/>
    <p:sldId id="541" r:id="rId22"/>
    <p:sldId id="542" r:id="rId23"/>
    <p:sldId id="456" r:id="rId24"/>
    <p:sldId id="543" r:id="rId25"/>
    <p:sldId id="527" r:id="rId26"/>
    <p:sldId id="522" r:id="rId27"/>
    <p:sldId id="523" r:id="rId28"/>
    <p:sldId id="524" r:id="rId29"/>
    <p:sldId id="525" r:id="rId30"/>
    <p:sldId id="526" r:id="rId31"/>
    <p:sldId id="423" r:id="rId32"/>
    <p:sldId id="496" r:id="rId33"/>
    <p:sldId id="544" r:id="rId34"/>
    <p:sldId id="295" r:id="rId35"/>
    <p:sldId id="296" r:id="rId36"/>
    <p:sldId id="427" r:id="rId37"/>
    <p:sldId id="545" r:id="rId38"/>
    <p:sldId id="402" r:id="rId39"/>
    <p:sldId id="389" r:id="rId40"/>
    <p:sldId id="546" r:id="rId41"/>
    <p:sldId id="403" r:id="rId42"/>
    <p:sldId id="385" r:id="rId43"/>
    <p:sldId id="547" r:id="rId44"/>
    <p:sldId id="548" r:id="rId45"/>
    <p:sldId id="549" r:id="rId46"/>
    <p:sldId id="293" r:id="rId47"/>
    <p:sldId id="404" r:id="rId48"/>
    <p:sldId id="301" r:id="rId49"/>
    <p:sldId id="302" r:id="rId50"/>
    <p:sldId id="286" r:id="rId51"/>
    <p:sldId id="294" r:id="rId52"/>
    <p:sldId id="307" r:id="rId53"/>
    <p:sldId id="311" r:id="rId54"/>
    <p:sldId id="395" r:id="rId55"/>
    <p:sldId id="317" r:id="rId56"/>
    <p:sldId id="434" r:id="rId57"/>
    <p:sldId id="436" r:id="rId58"/>
    <p:sldId id="398" r:id="rId59"/>
    <p:sldId id="424" r:id="rId60"/>
    <p:sldId id="497" r:id="rId61"/>
    <p:sldId id="362" r:id="rId62"/>
    <p:sldId id="321" r:id="rId63"/>
    <p:sldId id="431" r:id="rId64"/>
    <p:sldId id="432" r:id="rId65"/>
    <p:sldId id="433" r:id="rId66"/>
    <p:sldId id="551" r:id="rId67"/>
    <p:sldId id="552" r:id="rId68"/>
    <p:sldId id="388" r:id="rId69"/>
    <p:sldId id="426" r:id="rId70"/>
    <p:sldId id="337" r:id="rId71"/>
    <p:sldId id="341" r:id="rId72"/>
    <p:sldId id="342" r:id="rId73"/>
    <p:sldId id="343" r:id="rId74"/>
    <p:sldId id="428" r:id="rId75"/>
    <p:sldId id="553" r:id="rId76"/>
    <p:sldId id="554" r:id="rId77"/>
    <p:sldId id="555" r:id="rId78"/>
    <p:sldId id="560" r:id="rId79"/>
    <p:sldId id="386" r:id="rId80"/>
    <p:sldId id="370" r:id="rId81"/>
    <p:sldId id="561" r:id="rId82"/>
    <p:sldId id="563" r:id="rId83"/>
    <p:sldId id="607" r:id="rId84"/>
    <p:sldId id="570" r:id="rId85"/>
    <p:sldId id="571" r:id="rId86"/>
    <p:sldId id="375" r:id="rId87"/>
    <p:sldId id="572" r:id="rId88"/>
    <p:sldId id="573" r:id="rId89"/>
    <p:sldId id="378" r:id="rId90"/>
    <p:sldId id="574" r:id="rId91"/>
    <p:sldId id="575" r:id="rId92"/>
    <p:sldId id="576" r:id="rId93"/>
    <p:sldId id="577" r:id="rId94"/>
    <p:sldId id="578" r:id="rId95"/>
    <p:sldId id="579" r:id="rId96"/>
    <p:sldId id="580" r:id="rId97"/>
    <p:sldId id="581" r:id="rId98"/>
    <p:sldId id="387" r:id="rId99"/>
    <p:sldId id="582" r:id="rId100"/>
    <p:sldId id="583" r:id="rId101"/>
    <p:sldId id="584" r:id="rId102"/>
    <p:sldId id="445" r:id="rId103"/>
    <p:sldId id="446" r:id="rId104"/>
    <p:sldId id="447" r:id="rId105"/>
    <p:sldId id="448" r:id="rId106"/>
    <p:sldId id="462" r:id="rId107"/>
    <p:sldId id="611" r:id="rId108"/>
    <p:sldId id="612" r:id="rId109"/>
    <p:sldId id="613" r:id="rId110"/>
    <p:sldId id="421" r:id="rId111"/>
    <p:sldId id="614" r:id="rId112"/>
    <p:sldId id="615" r:id="rId113"/>
    <p:sldId id="616" r:id="rId114"/>
    <p:sldId id="617" r:id="rId115"/>
    <p:sldId id="618" r:id="rId116"/>
    <p:sldId id="619" r:id="rId117"/>
    <p:sldId id="621" r:id="rId118"/>
    <p:sldId id="622" r:id="rId119"/>
    <p:sldId id="626" r:id="rId120"/>
    <p:sldId id="627" r:id="rId121"/>
    <p:sldId id="469" r:id="rId122"/>
    <p:sldId id="628" r:id="rId123"/>
    <p:sldId id="371" r:id="rId124"/>
    <p:sldId id="629" r:id="rId125"/>
    <p:sldId id="630" r:id="rId126"/>
    <p:sldId id="631" r:id="rId127"/>
    <p:sldId id="632" r:id="rId128"/>
    <p:sldId id="633" r:id="rId129"/>
    <p:sldId id="634" r:id="rId130"/>
    <p:sldId id="635" r:id="rId131"/>
    <p:sldId id="636" r:id="rId132"/>
    <p:sldId id="637" r:id="rId133"/>
    <p:sldId id="638" r:id="rId134"/>
    <p:sldId id="639" r:id="rId135"/>
    <p:sldId id="640" r:id="rId136"/>
    <p:sldId id="641" r:id="rId137"/>
    <p:sldId id="642" r:id="rId138"/>
    <p:sldId id="643" r:id="rId139"/>
    <p:sldId id="644" r:id="rId140"/>
    <p:sldId id="645" r:id="rId141"/>
    <p:sldId id="646" r:id="rId142"/>
    <p:sldId id="647" r:id="rId143"/>
    <p:sldId id="648" r:id="rId144"/>
    <p:sldId id="649" r:id="rId145"/>
    <p:sldId id="650" r:id="rId146"/>
    <p:sldId id="651" r:id="rId147"/>
    <p:sldId id="652" r:id="rId148"/>
    <p:sldId id="653" r:id="rId149"/>
    <p:sldId id="654" r:id="rId150"/>
    <p:sldId id="396" r:id="rId151"/>
    <p:sldId id="655" r:id="rId152"/>
    <p:sldId id="656" r:id="rId153"/>
    <p:sldId id="657" r:id="rId154"/>
    <p:sldId id="658" r:id="rId155"/>
    <p:sldId id="659" r:id="rId156"/>
    <p:sldId id="660" r:id="rId157"/>
    <p:sldId id="661" r:id="rId158"/>
    <p:sldId id="662" r:id="rId159"/>
    <p:sldId id="663" r:id="rId160"/>
    <p:sldId id="664" r:id="rId161"/>
    <p:sldId id="665" r:id="rId162"/>
    <p:sldId id="406" r:id="rId163"/>
    <p:sldId id="666" r:id="rId164"/>
    <p:sldId id="519" r:id="rId165"/>
    <p:sldId id="515" r:id="rId166"/>
    <p:sldId id="516" r:id="rId167"/>
    <p:sldId id="517" r:id="rId168"/>
    <p:sldId id="518" r:id="rId169"/>
  </p:sldIdLst>
  <p:sldSz cx="9144000" cy="6858000" type="screen4x3"/>
  <p:notesSz cx="7315200" cy="9601200"/>
  <p:custDataLst>
    <p:tags r:id="rId172"/>
  </p:custDataLst>
  <p:defaultTextStyle>
    <a:defPPr>
      <a:defRPr lang="en-US"/>
    </a:defPPr>
    <a:lvl1pPr algn="ctr" rtl="0" fontAlgn="base">
      <a:spcBef>
        <a:spcPct val="50000"/>
      </a:spcBef>
      <a:spcAft>
        <a:spcPct val="0"/>
      </a:spcAft>
      <a:defRPr kern="1200">
        <a:solidFill>
          <a:schemeClr val="accent1"/>
        </a:solidFill>
        <a:latin typeface="Arial" charset="0"/>
        <a:ea typeface="+mn-ea"/>
        <a:cs typeface="+mn-cs"/>
      </a:defRPr>
    </a:lvl1pPr>
    <a:lvl2pPr marL="457200" algn="ctr" rtl="0" fontAlgn="base">
      <a:spcBef>
        <a:spcPct val="50000"/>
      </a:spcBef>
      <a:spcAft>
        <a:spcPct val="0"/>
      </a:spcAft>
      <a:defRPr kern="1200">
        <a:solidFill>
          <a:schemeClr val="accent1"/>
        </a:solidFill>
        <a:latin typeface="Arial" charset="0"/>
        <a:ea typeface="+mn-ea"/>
        <a:cs typeface="+mn-cs"/>
      </a:defRPr>
    </a:lvl2pPr>
    <a:lvl3pPr marL="914400" algn="ctr" rtl="0" fontAlgn="base">
      <a:spcBef>
        <a:spcPct val="50000"/>
      </a:spcBef>
      <a:spcAft>
        <a:spcPct val="0"/>
      </a:spcAft>
      <a:defRPr kern="1200">
        <a:solidFill>
          <a:schemeClr val="accent1"/>
        </a:solidFill>
        <a:latin typeface="Arial" charset="0"/>
        <a:ea typeface="+mn-ea"/>
        <a:cs typeface="+mn-cs"/>
      </a:defRPr>
    </a:lvl3pPr>
    <a:lvl4pPr marL="1371600" algn="ctr" rtl="0" fontAlgn="base">
      <a:spcBef>
        <a:spcPct val="50000"/>
      </a:spcBef>
      <a:spcAft>
        <a:spcPct val="0"/>
      </a:spcAft>
      <a:defRPr kern="1200">
        <a:solidFill>
          <a:schemeClr val="accent1"/>
        </a:solidFill>
        <a:latin typeface="Arial" charset="0"/>
        <a:ea typeface="+mn-ea"/>
        <a:cs typeface="+mn-cs"/>
      </a:defRPr>
    </a:lvl4pPr>
    <a:lvl5pPr marL="1828800" algn="ctr" rtl="0" fontAlgn="base">
      <a:spcBef>
        <a:spcPct val="5000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225">
          <p15:clr>
            <a:srgbClr val="A4A3A4"/>
          </p15:clr>
        </p15:guide>
        <p15:guide id="3" orient="horz" pos="1348">
          <p15:clr>
            <a:srgbClr val="A4A3A4"/>
          </p15:clr>
        </p15:guide>
        <p15:guide id="4" orient="horz" pos="700">
          <p15:clr>
            <a:srgbClr val="A4A3A4"/>
          </p15:clr>
        </p15:guide>
        <p15:guide id="5" orient="horz" pos="777">
          <p15:clr>
            <a:srgbClr val="A4A3A4"/>
          </p15:clr>
        </p15:guide>
        <p15:guide id="6" orient="horz" pos="484">
          <p15:clr>
            <a:srgbClr val="A4A3A4"/>
          </p15:clr>
        </p15:guide>
        <p15:guide id="7" orient="horz" pos="525">
          <p15:clr>
            <a:srgbClr val="A4A3A4"/>
          </p15:clr>
        </p15:guide>
        <p15:guide id="8" orient="horz" pos="286">
          <p15:clr>
            <a:srgbClr val="A4A3A4"/>
          </p15:clr>
        </p15:guide>
        <p15:guide id="9" orient="horz" pos="2541">
          <p15:clr>
            <a:srgbClr val="A4A3A4"/>
          </p15:clr>
        </p15:guide>
        <p15:guide id="10" pos="2880">
          <p15:clr>
            <a:srgbClr val="A4A3A4"/>
          </p15:clr>
        </p15:guide>
        <p15:guide id="11" pos="5469">
          <p15:clr>
            <a:srgbClr val="A4A3A4"/>
          </p15:clr>
        </p15:guide>
        <p15:guide id="12" pos="3619">
          <p15:clr>
            <a:srgbClr val="A4A3A4"/>
          </p15:clr>
        </p15:guide>
        <p15:guide id="13" pos="3119">
          <p15:clr>
            <a:srgbClr val="A4A3A4"/>
          </p15:clr>
        </p15:guide>
        <p15:guide id="14" pos="154">
          <p15:clr>
            <a:srgbClr val="A4A3A4"/>
          </p15:clr>
        </p15:guide>
        <p15:guide id="15" pos="263">
          <p15:clr>
            <a:srgbClr val="A4A3A4"/>
          </p15:clr>
        </p15:guide>
        <p15:guide id="16" pos="87">
          <p15:clr>
            <a:srgbClr val="A4A3A4"/>
          </p15:clr>
        </p15:guide>
        <p15:guide id="17" pos="5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autoAdjust="0"/>
    <p:restoredTop sz="95802" autoAdjust="0"/>
  </p:normalViewPr>
  <p:slideViewPr>
    <p:cSldViewPr snapToGrid="0" showGuides="1">
      <p:cViewPr varScale="1">
        <p:scale>
          <a:sx n="108" d="100"/>
          <a:sy n="108" d="100"/>
        </p:scale>
        <p:origin x="1936" y="192"/>
      </p:cViewPr>
      <p:guideLst>
        <p:guide orient="horz" pos="2160"/>
        <p:guide orient="horz" pos="4225"/>
        <p:guide orient="horz" pos="1348"/>
        <p:guide orient="horz" pos="700"/>
        <p:guide orient="horz" pos="777"/>
        <p:guide orient="horz" pos="484"/>
        <p:guide orient="horz" pos="525"/>
        <p:guide orient="horz" pos="286"/>
        <p:guide orient="horz" pos="2541"/>
        <p:guide pos="2880"/>
        <p:guide pos="5469"/>
        <p:guide pos="3619"/>
        <p:guide pos="3119"/>
        <p:guide pos="154"/>
        <p:guide pos="263"/>
        <p:guide pos="87"/>
        <p:guide pos="5640"/>
      </p:guideLst>
    </p:cSldViewPr>
  </p:slideViewPr>
  <p:notesTextViewPr>
    <p:cViewPr>
      <p:scale>
        <a:sx n="100" d="100"/>
        <a:sy n="100" d="100"/>
      </p:scale>
      <p:origin x="0" y="0"/>
    </p:cViewPr>
  </p:notesTextViewPr>
  <p:sorterViewPr>
    <p:cViewPr>
      <p:scale>
        <a:sx n="66" d="100"/>
        <a:sy n="66" d="100"/>
      </p:scale>
      <p:origin x="0" y="29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handoutMaster" Target="handoutMasters/handoutMaster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tags" Target="tags/tag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tableStyles" Target="tableStyle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290DC5-9F54-32AF-371E-816898FDAA36}"/>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1F82F3-8A03-16A7-8453-E88B7511679D}"/>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3616DBB5-9A02-1642-B7B1-43AD06BDCF64}" type="datetimeFigureOut">
              <a:rPr lang="en-US" smtClean="0"/>
              <a:t>4/13/24</a:t>
            </a:fld>
            <a:endParaRPr lang="en-US"/>
          </a:p>
        </p:txBody>
      </p:sp>
      <p:sp>
        <p:nvSpPr>
          <p:cNvPr id="4" name="Footer Placeholder 3">
            <a:extLst>
              <a:ext uri="{FF2B5EF4-FFF2-40B4-BE49-F238E27FC236}">
                <a16:creationId xmlns:a16="http://schemas.microsoft.com/office/drawing/2014/main" id="{5019C402-EB66-29E7-A20D-A611F2FF5858}"/>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4764F0-FBFA-5CCC-3034-7C4AB67204B2}"/>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77E58C75-E174-A041-A075-D2D7B35D6CE0}" type="slidenum">
              <a:rPr lang="en-US" smtClean="0"/>
              <a:t>‹#›</a:t>
            </a:fld>
            <a:endParaRPr lang="en-US"/>
          </a:p>
        </p:txBody>
      </p:sp>
    </p:spTree>
    <p:extLst>
      <p:ext uri="{BB962C8B-B14F-4D97-AF65-F5344CB8AC3E}">
        <p14:creationId xmlns:p14="http://schemas.microsoft.com/office/powerpoint/2010/main" val="15442162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B958D10A-11D6-4ABD-B0B6-AA94CD8A9BF7}" type="datetimeFigureOut">
              <a:rPr lang="en-US" smtClean="0"/>
              <a:pPr/>
              <a:t>4/13/24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E8519FCF-AB43-44B9-B65B-9FFD19EB32C6}" type="slidenum">
              <a:rPr lang="en-US" smtClean="0"/>
              <a:pPr/>
              <a:t>‹#›</a:t>
            </a:fld>
            <a:endParaRPr lang="en-US"/>
          </a:p>
        </p:txBody>
      </p:sp>
    </p:spTree>
    <p:extLst>
      <p:ext uri="{BB962C8B-B14F-4D97-AF65-F5344CB8AC3E}">
        <p14:creationId xmlns:p14="http://schemas.microsoft.com/office/powerpoint/2010/main" val="171469127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7</a:t>
            </a:fld>
            <a:endParaRPr lang="en-US"/>
          </a:p>
        </p:txBody>
      </p:sp>
      <p:sp>
        <p:nvSpPr>
          <p:cNvPr id="5" name="Footer Placeholder 4">
            <a:extLst>
              <a:ext uri="{FF2B5EF4-FFF2-40B4-BE49-F238E27FC236}">
                <a16:creationId xmlns:a16="http://schemas.microsoft.com/office/drawing/2014/main" id="{0BF41BAD-3E28-3624-D5FC-AB46F0296B3D}"/>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55D1F59F-6332-F9C6-A7E1-10E3F21041E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F4B34C5-A2E4-4A66-93E6-DAE895641EE9}" type="slidenum">
              <a:rPr lang="en-US"/>
              <a:pPr/>
              <a:t>17</a:t>
            </a:fld>
            <a:endParaRPr lang="en-US" dirty="0"/>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20866636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3CC15B74-CC99-4958-AC58-3EBC568AE42D}" type="slidenum">
              <a:rPr lang="en-US"/>
              <a:pPr/>
              <a:t>134</a:t>
            </a:fld>
            <a:endParaRPr lang="en-US" dirty="0"/>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C0B37D21-04E4-4F73-9805-62E10F54877E}" type="slidenum">
              <a:rPr lang="en-US"/>
              <a:pPr/>
              <a:t>135</a:t>
            </a:fld>
            <a:endParaRPr lang="en-US" dirty="0"/>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1908A8B-0999-418B-94E0-F38AE8175F45}" type="slidenum">
              <a:rPr lang="en-US"/>
              <a:pPr/>
              <a:t>136</a:t>
            </a:fld>
            <a:endParaRPr lang="en-US" dirty="0"/>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56BD687-3BE1-489A-B918-C23EDF5742A1}" type="slidenum">
              <a:rPr lang="en-US"/>
              <a:pPr/>
              <a:t>137</a:t>
            </a:fld>
            <a:endParaRPr lang="en-US" dirty="0"/>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E97FA46A-463B-408E-BCCD-95637F4EA251}" type="slidenum">
              <a:rPr lang="en-US"/>
              <a:pPr/>
              <a:t>138</a:t>
            </a:fld>
            <a:endParaRPr lang="en-US" dirty="0"/>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7EF7C9E-2CE9-4A25-8D42-77F870106C3D}" type="slidenum">
              <a:rPr lang="en-US"/>
              <a:pPr/>
              <a:t>139</a:t>
            </a:fld>
            <a:endParaRPr lang="en-US" dirty="0"/>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D18FA41F-EAAE-40EE-A2FE-0AFEE53F5641}" type="slidenum">
              <a:rPr lang="en-US"/>
              <a:pPr/>
              <a:t>140</a:t>
            </a:fld>
            <a:endParaRPr lang="en-US" dirty="0"/>
          </a:p>
        </p:txBody>
      </p:sp>
      <p:sp>
        <p:nvSpPr>
          <p:cNvPr id="635906" name="Rectangle 2"/>
          <p:cNvSpPr>
            <a:spLocks noGrp="1" noRot="1" noChangeAspect="1" noChangeArrowheads="1" noTextEdit="1"/>
          </p:cNvSpPr>
          <p:nvPr>
            <p:ph type="sldImg"/>
          </p:nvPr>
        </p:nvSpPr>
        <p:spPr>
          <a:ln/>
        </p:spPr>
      </p:sp>
      <p:sp>
        <p:nvSpPr>
          <p:cNvPr id="635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702556C-0489-4336-B7B6-0A01C9886CFB}" type="slidenum">
              <a:rPr lang="en-US"/>
              <a:pPr/>
              <a:t>141</a:t>
            </a:fld>
            <a:endParaRPr 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F06CECA-817C-4150-8CE3-4C484060D34B}" type="slidenum">
              <a:rPr lang="en-US"/>
              <a:pPr/>
              <a:t>142</a:t>
            </a:fld>
            <a:endParaRPr lang="en-US" dirty="0"/>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r>
              <a:rPr lang="en-US" dirty="0"/>
              <a:t>Under </a:t>
            </a:r>
            <a:r>
              <a:rPr lang="en-US" b="1" i="1" dirty="0"/>
              <a:t>Distribution Management&gt;Configuration&gt;</a:t>
            </a:r>
            <a:r>
              <a:rPr lang="en-US" dirty="0"/>
              <a:t>(Under the system Configuration</a:t>
            </a:r>
            <a:r>
              <a:rPr lang="en-US" baseline="0" dirty="0"/>
              <a:t> heading) , select one of the </a:t>
            </a:r>
            <a:r>
              <a:rPr lang="en-US" b="1" i="1" baseline="0" dirty="0"/>
              <a:t>Cycle Count Transactions </a:t>
            </a:r>
            <a:r>
              <a:rPr lang="en-US" baseline="0" dirty="0"/>
              <a:t>(</a:t>
            </a:r>
            <a:r>
              <a:rPr lang="en-US" dirty="0"/>
              <a:t>Transactions Listed here: Cycle Count Active), and Select “Edit”; select Program Parameters” and the screens above will display)</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C3894FB-6785-47D9-8CF1-5732E96E97AB}" type="slidenum">
              <a:rPr lang="en-US"/>
              <a:pPr/>
              <a:t>143</a:t>
            </a:fld>
            <a:endParaRPr lang="en-US" dirty="0"/>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716AEE1-4CBF-4298-A810-808F42826749}" type="slidenum">
              <a:rPr lang="en-US"/>
              <a:pPr/>
              <a:t>18</a:t>
            </a:fld>
            <a:endParaRPr lang="en-US" dirty="0"/>
          </a:p>
        </p:txBody>
      </p:sp>
      <p:sp>
        <p:nvSpPr>
          <p:cNvPr id="40963" name="Rectangle 2"/>
          <p:cNvSpPr>
            <a:spLocks noGrp="1" noRot="1" noChangeAspect="1" noChangeArrowheads="1" noTextEdit="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26765231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8AA2FE0-FF7F-4339-96E0-6F20F007D657}" type="slidenum">
              <a:rPr lang="en-US"/>
              <a:pPr/>
              <a:t>144</a:t>
            </a:fld>
            <a:endParaRPr lang="en-US" dirty="0"/>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5A86F93-4732-4729-ACEC-6D458F11C995}" type="slidenum">
              <a:rPr lang="en-US"/>
              <a:pPr/>
              <a:t>145</a:t>
            </a:fld>
            <a:endParaRPr lang="en-US" dirty="0"/>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702556C-0489-4336-B7B6-0A01C9886CFB}" type="slidenum">
              <a:rPr lang="en-US"/>
              <a:pPr/>
              <a:t>146</a:t>
            </a:fld>
            <a:endParaRPr 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FEFB3A66-7690-4C8F-89F3-BC93E3BA8DED}" type="slidenum">
              <a:rPr lang="en-US"/>
              <a:pPr/>
              <a:t>147</a:t>
            </a:fld>
            <a:endParaRPr lang="en-US" dirty="0"/>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A619A1B8-AB6C-45E4-BB50-F2640BB85F98}" type="slidenum">
              <a:rPr lang="en-US"/>
              <a:pPr/>
              <a:t>148</a:t>
            </a:fld>
            <a:endParaRPr lang="en-US" dirty="0"/>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1B75DE2-132D-4C77-A86F-409D607C679D}" type="slidenum">
              <a:rPr lang="en-US"/>
              <a:pPr/>
              <a:t>149</a:t>
            </a:fld>
            <a:endParaRPr lang="en-US" dirty="0"/>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B6C9352-7133-4FE4-A3B7-812897FAA76D}" type="slidenum">
              <a:rPr lang="en-US"/>
              <a:pPr/>
              <a:t>150</a:t>
            </a:fld>
            <a:endParaRPr lang="en-US" dirty="0"/>
          </a:p>
        </p:txBody>
      </p:sp>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702556C-0489-4336-B7B6-0A01C9886CFB}" type="slidenum">
              <a:rPr lang="en-US"/>
              <a:pPr/>
              <a:t>151</a:t>
            </a:fld>
            <a:endParaRPr 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AE6F6129-97DD-4ED0-A140-2FA05B43D1A5}" type="slidenum">
              <a:rPr lang="en-US"/>
              <a:pPr/>
              <a:t>152</a:t>
            </a:fld>
            <a:endParaRPr lang="en-US" dirty="0"/>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593D3672-F4B5-4C36-A806-50C2391A2143}" type="slidenum">
              <a:rPr lang="en-US"/>
              <a:pPr/>
              <a:t>153</a:t>
            </a:fld>
            <a:endParaRPr lang="en-US" dirty="0"/>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5806992B-5D95-43CD-8AFB-30E83CF2D8A8}" type="slidenum">
              <a:rPr lang="en-US"/>
              <a:pPr/>
              <a:t>19</a:t>
            </a:fld>
            <a:endParaRPr lang="en-US" dirty="0"/>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extLst>
      <p:ext uri="{BB962C8B-B14F-4D97-AF65-F5344CB8AC3E}">
        <p14:creationId xmlns:p14="http://schemas.microsoft.com/office/powerpoint/2010/main" val="23280721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433EA841-DE4A-47D2-AE53-F3946215290F}" type="slidenum">
              <a:rPr lang="en-US"/>
              <a:pPr/>
              <a:t>154</a:t>
            </a:fld>
            <a:endParaRPr lang="en-US" dirty="0"/>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47DFB0E7-699E-47B2-AA01-94B04A2E7C11}" type="slidenum">
              <a:rPr lang="en-US"/>
              <a:pPr/>
              <a:t>155</a:t>
            </a:fld>
            <a:endParaRPr lang="en-US" dirty="0"/>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85ADFA29-1CF5-4A1A-869E-912ED7BE9D3A}" type="slidenum">
              <a:rPr lang="en-US"/>
              <a:pPr/>
              <a:t>156</a:t>
            </a:fld>
            <a:endParaRPr lang="en-US" dirty="0"/>
          </a:p>
        </p:txBody>
      </p:sp>
      <p:sp>
        <p:nvSpPr>
          <p:cNvPr id="653314" name="Rectangle 2"/>
          <p:cNvSpPr>
            <a:spLocks noGrp="1" noRot="1" noChangeAspect="1" noChangeArrowheads="1" noTextEdit="1"/>
          </p:cNvSpPr>
          <p:nvPr>
            <p:ph type="sldImg"/>
          </p:nvPr>
        </p:nvSpPr>
        <p:spPr>
          <a:ln/>
        </p:spPr>
      </p:sp>
      <p:sp>
        <p:nvSpPr>
          <p:cNvPr id="653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A27D1E9C-6CC0-414D-8EF9-235575AFEED0}" type="slidenum">
              <a:rPr lang="en-US"/>
              <a:pPr/>
              <a:t>157</a:t>
            </a:fld>
            <a:endParaRPr lang="en-US" dirty="0"/>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a:t>
            </a:r>
            <a:r>
              <a:rPr lang="en-US" baseline="0" dirty="0"/>
              <a:t> after meeting with </a:t>
            </a:r>
            <a:r>
              <a:rPr lang="en-US" baseline="0" dirty="0" err="1"/>
              <a:t>david</a:t>
            </a:r>
            <a:r>
              <a:rPr lang="en-US" baseline="0" dirty="0"/>
              <a:t> if we will keep YM in presentation</a:t>
            </a:r>
            <a:endParaRPr lang="en-US" dirty="0"/>
          </a:p>
        </p:txBody>
      </p:sp>
      <p:sp>
        <p:nvSpPr>
          <p:cNvPr id="4" name="Footer Placeholder 3">
            <a:extLst>
              <a:ext uri="{FF2B5EF4-FFF2-40B4-BE49-F238E27FC236}">
                <a16:creationId xmlns:a16="http://schemas.microsoft.com/office/drawing/2014/main" id="{87EE0DC6-4017-B8D6-F29E-FA2FC7AFE83E}"/>
              </a:ext>
            </a:extLst>
          </p:cNvPr>
          <p:cNvSpPr>
            <a:spLocks noGrp="1"/>
          </p:cNvSpPr>
          <p:nvPr>
            <p:ph type="ftr" sz="quarter" idx="4"/>
          </p:nvPr>
        </p:nvSpPr>
        <p:spPr/>
        <p:txBody>
          <a:bodyPr/>
          <a:lstStyle/>
          <a:p>
            <a:endParaRPr lang="en-US"/>
          </a:p>
        </p:txBody>
      </p:sp>
      <p:sp>
        <p:nvSpPr>
          <p:cNvPr id="5" name="Header Placeholder 4">
            <a:extLst>
              <a:ext uri="{FF2B5EF4-FFF2-40B4-BE49-F238E27FC236}">
                <a16:creationId xmlns:a16="http://schemas.microsoft.com/office/drawing/2014/main" id="{D22E0565-3C2E-53C5-1B66-2666DD60177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658852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baseline="0" dirty="0"/>
          </a:p>
        </p:txBody>
      </p:sp>
      <p:sp>
        <p:nvSpPr>
          <p:cNvPr id="4" name="Footer Placeholder 3">
            <a:extLst>
              <a:ext uri="{FF2B5EF4-FFF2-40B4-BE49-F238E27FC236}">
                <a16:creationId xmlns:a16="http://schemas.microsoft.com/office/drawing/2014/main" id="{82C07320-9AE9-4F99-2880-13A580074EEA}"/>
              </a:ext>
            </a:extLst>
          </p:cNvPr>
          <p:cNvSpPr>
            <a:spLocks noGrp="1"/>
          </p:cNvSpPr>
          <p:nvPr>
            <p:ph type="ftr" sz="quarter" idx="4"/>
          </p:nvPr>
        </p:nvSpPr>
        <p:spPr/>
        <p:txBody>
          <a:bodyPr/>
          <a:lstStyle/>
          <a:p>
            <a:endParaRPr lang="en-US"/>
          </a:p>
        </p:txBody>
      </p:sp>
      <p:sp>
        <p:nvSpPr>
          <p:cNvPr id="5" name="Header Placeholder 4">
            <a:extLst>
              <a:ext uri="{FF2B5EF4-FFF2-40B4-BE49-F238E27FC236}">
                <a16:creationId xmlns:a16="http://schemas.microsoft.com/office/drawing/2014/main" id="{A1BA2A5C-103D-E156-2DA4-EF548CC37DCF}"/>
              </a:ext>
            </a:extLst>
          </p:cNvPr>
          <p:cNvSpPr>
            <a:spLocks noGrp="1"/>
          </p:cNvSpPr>
          <p:nvPr>
            <p:ph type="hdr" sz="quarter"/>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D1DA1-F4D7-4E4B-8046-97C504843B82}" type="slidenum">
              <a:rPr lang="en-US"/>
              <a:pPr/>
              <a:t>20</a:t>
            </a:fld>
            <a:endParaRPr lang="en-US" dirty="0"/>
          </a:p>
        </p:txBody>
      </p:sp>
      <p:sp>
        <p:nvSpPr>
          <p:cNvPr id="143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2966790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BF77B-65E2-4B32-8F8A-7644EEA85E80}" type="slidenum">
              <a:rPr lang="en-US"/>
              <a:pPr/>
              <a:t>21</a:t>
            </a:fld>
            <a:endParaRPr lang="en-US" dirty="0"/>
          </a:p>
        </p:txBody>
      </p:sp>
      <p:sp>
        <p:nvSpPr>
          <p:cNvPr id="93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charset="0"/>
            </a:endParaRPr>
          </a:p>
        </p:txBody>
      </p:sp>
    </p:spTree>
    <p:extLst>
      <p:ext uri="{BB962C8B-B14F-4D97-AF65-F5344CB8AC3E}">
        <p14:creationId xmlns:p14="http://schemas.microsoft.com/office/powerpoint/2010/main" val="340023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20142-8E98-4E27-BCC8-E2CE3304ABB8}" type="slidenum">
              <a:rPr lang="en-US"/>
              <a:pPr/>
              <a:t>22</a:t>
            </a:fld>
            <a:endParaRPr lang="en-US" dirty="0"/>
          </a:p>
        </p:txBody>
      </p:sp>
      <p:sp>
        <p:nvSpPr>
          <p:cNvPr id="952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5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charset="0"/>
            </a:endParaRPr>
          </a:p>
        </p:txBody>
      </p:sp>
    </p:spTree>
    <p:extLst>
      <p:ext uri="{BB962C8B-B14F-4D97-AF65-F5344CB8AC3E}">
        <p14:creationId xmlns:p14="http://schemas.microsoft.com/office/powerpoint/2010/main" val="374935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98FCC2-FBFF-4861-882B-4AC436D7C004}" type="slidenum">
              <a:rPr lang="en-US"/>
              <a:pPr/>
              <a:t>23</a:t>
            </a:fld>
            <a:endParaRPr lang="en-US" dirty="0"/>
          </a:p>
        </p:txBody>
      </p:sp>
      <p:sp>
        <p:nvSpPr>
          <p:cNvPr id="972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charset="0"/>
            </a:endParaRPr>
          </a:p>
        </p:txBody>
      </p:sp>
    </p:spTree>
    <p:extLst>
      <p:ext uri="{BB962C8B-B14F-4D97-AF65-F5344CB8AC3E}">
        <p14:creationId xmlns:p14="http://schemas.microsoft.com/office/powerpoint/2010/main" val="721045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896FA7-2A9D-4095-8430-3C8B6743021E}" type="slidenum">
              <a:rPr lang="en-US"/>
              <a:pPr/>
              <a:t>24</a:t>
            </a:fld>
            <a:endParaRPr lang="en-US" dirty="0"/>
          </a:p>
        </p:txBody>
      </p:sp>
      <p:sp>
        <p:nvSpPr>
          <p:cNvPr id="1013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charset="0"/>
            </a:endParaRPr>
          </a:p>
        </p:txBody>
      </p:sp>
    </p:spTree>
    <p:extLst>
      <p:ext uri="{BB962C8B-B14F-4D97-AF65-F5344CB8AC3E}">
        <p14:creationId xmlns:p14="http://schemas.microsoft.com/office/powerpoint/2010/main" val="873890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8B806C-112F-40E3-A54B-F453376D9ACB}" type="slidenum">
              <a:rPr lang="en-US"/>
              <a:pPr/>
              <a:t>25</a:t>
            </a:fld>
            <a:endParaRPr lang="en-US" dirty="0"/>
          </a:p>
        </p:txBody>
      </p:sp>
      <p:sp>
        <p:nvSpPr>
          <p:cNvPr id="1269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69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latin typeface="Arial" charset="0"/>
            </a:endParaRPr>
          </a:p>
        </p:txBody>
      </p:sp>
    </p:spTree>
    <p:extLst>
      <p:ext uri="{BB962C8B-B14F-4D97-AF65-F5344CB8AC3E}">
        <p14:creationId xmlns:p14="http://schemas.microsoft.com/office/powerpoint/2010/main" val="2565548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26</a:t>
            </a:fld>
            <a:endParaRPr lang="en-US"/>
          </a:p>
        </p:txBody>
      </p:sp>
      <p:sp>
        <p:nvSpPr>
          <p:cNvPr id="5" name="Footer Placeholder 4">
            <a:extLst>
              <a:ext uri="{FF2B5EF4-FFF2-40B4-BE49-F238E27FC236}">
                <a16:creationId xmlns:a16="http://schemas.microsoft.com/office/drawing/2014/main" id="{2ED2D632-6572-2BB4-4DC0-00304E23F83D}"/>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76EDB5C2-14C1-947C-2F17-4C55BC20F580}"/>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1270000" y="717550"/>
            <a:ext cx="4776788" cy="3581400"/>
          </a:xfrm>
          <a:ln/>
        </p:spPr>
      </p:sp>
      <p:sp>
        <p:nvSpPr>
          <p:cNvPr id="210947" name="Rectangle 3"/>
          <p:cNvSpPr>
            <a:spLocks noGrp="1" noChangeArrowheads="1"/>
          </p:cNvSpPr>
          <p:nvPr>
            <p:ph type="body" idx="1"/>
          </p:nvPr>
        </p:nvSpPr>
        <p:spPr>
          <a:xfrm>
            <a:off x="977056" y="4562238"/>
            <a:ext cx="5361093" cy="4315539"/>
          </a:xfrm>
        </p:spPr>
        <p:txBody>
          <a:bodyPr lIns="95003" tIns="47501" rIns="95003" bIns="47501"/>
          <a:lstStyle/>
          <a:p>
            <a:endParaRPr lang="en-US" dirty="0"/>
          </a:p>
        </p:txBody>
      </p:sp>
      <p:sp>
        <p:nvSpPr>
          <p:cNvPr id="2" name="Footer Placeholder 1">
            <a:extLst>
              <a:ext uri="{FF2B5EF4-FFF2-40B4-BE49-F238E27FC236}">
                <a16:creationId xmlns:a16="http://schemas.microsoft.com/office/drawing/2014/main" id="{B403A263-A4A1-3819-11BB-251B9A079B9E}"/>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F918BEEA-8E8E-6700-28DF-6C6E5464BEB7}"/>
              </a:ext>
            </a:extLst>
          </p:cNvPr>
          <p:cNvSpPr>
            <a:spLocks noGrp="1"/>
          </p:cNvSpPr>
          <p:nvPr>
            <p:ph type="hdr" sz="quarter"/>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D4445-F9FB-4D7B-893B-956629D86956}" type="slidenum">
              <a:rPr lang="en-US"/>
              <a:pPr/>
              <a:t>28</a:t>
            </a:fld>
            <a:endParaRPr lang="en-US"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662113" y="320675"/>
            <a:ext cx="4076700" cy="3057525"/>
          </a:xfrm>
          <a:ln/>
        </p:spPr>
      </p:sp>
      <p:sp>
        <p:nvSpPr>
          <p:cNvPr id="260099" name="Rectangle 3"/>
          <p:cNvSpPr>
            <a:spLocks noGrp="1" noChangeArrowheads="1"/>
          </p:cNvSpPr>
          <p:nvPr>
            <p:ph type="body" idx="1"/>
          </p:nvPr>
        </p:nvSpPr>
        <p:spPr>
          <a:xfrm>
            <a:off x="955040" y="4562237"/>
            <a:ext cx="5405120" cy="4328874"/>
          </a:xfrm>
          <a:ln/>
        </p:spPr>
        <p:txBody>
          <a:bodyPr lIns="94251" tIns="47123" rIns="94251" bIns="47123"/>
          <a:lstStyle/>
          <a:p>
            <a:endParaRPr lang="en-GB" dirty="0"/>
          </a:p>
        </p:txBody>
      </p:sp>
      <p:sp>
        <p:nvSpPr>
          <p:cNvPr id="2" name="Footer Placeholder 1">
            <a:extLst>
              <a:ext uri="{FF2B5EF4-FFF2-40B4-BE49-F238E27FC236}">
                <a16:creationId xmlns:a16="http://schemas.microsoft.com/office/drawing/2014/main" id="{98F22295-27D8-B4E8-2EFE-F2B1525D0034}"/>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55F14A86-04DF-F4C2-6B4B-5E49132DBEAB}"/>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661887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662113" y="320675"/>
            <a:ext cx="4076700" cy="3057525"/>
          </a:xfrm>
          <a:ln/>
        </p:spPr>
      </p:sp>
      <p:sp>
        <p:nvSpPr>
          <p:cNvPr id="260099" name="Rectangle 3"/>
          <p:cNvSpPr>
            <a:spLocks noGrp="1" noChangeArrowheads="1"/>
          </p:cNvSpPr>
          <p:nvPr>
            <p:ph type="body" idx="1"/>
          </p:nvPr>
        </p:nvSpPr>
        <p:spPr>
          <a:xfrm>
            <a:off x="955040" y="4562237"/>
            <a:ext cx="5405120" cy="4328874"/>
          </a:xfrm>
          <a:ln/>
        </p:spPr>
        <p:txBody>
          <a:bodyPr lIns="94251" tIns="47123" rIns="94251" bIns="47123"/>
          <a:lstStyle/>
          <a:p>
            <a:endParaRPr lang="en-GB" dirty="0"/>
          </a:p>
        </p:txBody>
      </p:sp>
      <p:sp>
        <p:nvSpPr>
          <p:cNvPr id="2" name="Footer Placeholder 1">
            <a:extLst>
              <a:ext uri="{FF2B5EF4-FFF2-40B4-BE49-F238E27FC236}">
                <a16:creationId xmlns:a16="http://schemas.microsoft.com/office/drawing/2014/main" id="{D2F9CB6B-EA9A-D466-A58F-E5301602975E}"/>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3D54C848-0A99-BBF6-0FA6-47ADFE70E4F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27981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B85D59-12FA-4036-B9E6-E97EB2CF2470}" type="slidenum">
              <a:rPr lang="en-US"/>
              <a:pPr/>
              <a:t>31</a:t>
            </a:fld>
            <a:endParaRPr lang="en-US"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B85D59-12FA-4036-B9E6-E97EB2CF2470}" type="slidenum">
              <a:rPr lang="en-US"/>
              <a:pPr/>
              <a:t>32</a:t>
            </a:fld>
            <a:endParaRPr lang="en-US"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D4445-F9FB-4D7B-893B-956629D86956}" type="slidenum">
              <a:rPr lang="en-US"/>
              <a:pPr/>
              <a:t>33</a:t>
            </a:fld>
            <a:endParaRPr lang="en-US"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C847C-8836-45AF-AB19-723CD5AC41B8}" type="slidenum">
              <a:rPr lang="en-US"/>
              <a:pPr/>
              <a:t>34</a:t>
            </a:fld>
            <a:endParaRPr lang="en-US" dirty="0"/>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0FF943-D3A1-4EF4-9B12-E42DBA78B7D0}" type="slidenum">
              <a:rPr lang="en-US"/>
              <a:pPr/>
              <a:t>35</a:t>
            </a:fld>
            <a:endParaRPr 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8487B-7449-4429-B5A7-509FC019312A}" type="slidenum">
              <a:rPr lang="en-US"/>
              <a:pPr/>
              <a:t>36</a:t>
            </a:fld>
            <a:endParaRPr lang="en-US"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0FF943-D3A1-4EF4-9B12-E42DBA78B7D0}" type="slidenum">
              <a:rPr lang="en-US"/>
              <a:pPr/>
              <a:t>37</a:t>
            </a:fld>
            <a:endParaRPr 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1019175" y="541338"/>
            <a:ext cx="5278438" cy="3959225"/>
          </a:xfrm>
          <a:ln/>
        </p:spPr>
      </p:sp>
      <p:sp>
        <p:nvSpPr>
          <p:cNvPr id="212995" name="Rectangle 3"/>
          <p:cNvSpPr>
            <a:spLocks noGrp="1" noChangeArrowheads="1"/>
          </p:cNvSpPr>
          <p:nvPr>
            <p:ph type="body" idx="1"/>
          </p:nvPr>
        </p:nvSpPr>
        <p:spPr>
          <a:xfrm>
            <a:off x="975360" y="4560572"/>
            <a:ext cx="5364480" cy="4318873"/>
          </a:xfrm>
        </p:spPr>
        <p:txBody>
          <a:bodyPr/>
          <a:lstStyle/>
          <a:p>
            <a:endParaRPr lang="en-AU" dirty="0"/>
          </a:p>
        </p:txBody>
      </p:sp>
      <p:sp>
        <p:nvSpPr>
          <p:cNvPr id="2" name="Footer Placeholder 1">
            <a:extLst>
              <a:ext uri="{FF2B5EF4-FFF2-40B4-BE49-F238E27FC236}">
                <a16:creationId xmlns:a16="http://schemas.microsoft.com/office/drawing/2014/main" id="{C360F75B-C2BF-9DBA-3AA2-AE42F19525BC}"/>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C17639E8-DD6F-B119-9A48-BDFA511BE3F1}"/>
              </a:ext>
            </a:extLst>
          </p:cNvPr>
          <p:cNvSpPr>
            <a:spLocks noGrp="1"/>
          </p:cNvSpPr>
          <p:nvPr>
            <p:ph type="hdr" sz="quarter"/>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9D5494-AC1A-4A3E-B48A-3B4562EF51FC}" type="slidenum">
              <a:rPr lang="en-US"/>
              <a:pPr/>
              <a:t>38</a:t>
            </a:fld>
            <a:endParaRPr lang="en-US"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9D5494-AC1A-4A3E-B48A-3B4562EF51FC}" type="slidenum">
              <a:rPr lang="en-US"/>
              <a:pPr/>
              <a:t>39</a:t>
            </a:fld>
            <a:endParaRPr lang="en-US"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0FF943-D3A1-4EF4-9B12-E42DBA78B7D0}" type="slidenum">
              <a:rPr lang="en-US"/>
              <a:pPr/>
              <a:t>40</a:t>
            </a:fld>
            <a:endParaRPr 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C2505-230E-4793-9BD3-7F833D0F0877}" type="slidenum">
              <a:rPr lang="en-US"/>
              <a:pPr/>
              <a:t>42</a:t>
            </a:fld>
            <a:endParaRPr lang="en-US" dirty="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257300" y="696913"/>
            <a:ext cx="4803775" cy="3602037"/>
          </a:xfrm>
          <a:ln/>
        </p:spPr>
      </p:sp>
      <p:sp>
        <p:nvSpPr>
          <p:cNvPr id="233475" name="Rectangle 3"/>
          <p:cNvSpPr>
            <a:spLocks noGrp="1" noChangeArrowheads="1"/>
          </p:cNvSpPr>
          <p:nvPr>
            <p:ph type="body" idx="1"/>
          </p:nvPr>
        </p:nvSpPr>
        <p:spPr>
          <a:xfrm>
            <a:off x="965200" y="4533901"/>
            <a:ext cx="5384800" cy="4368880"/>
          </a:xfrm>
        </p:spPr>
        <p:txBody>
          <a:bodyPr lIns="94256" tIns="47126" rIns="94256" bIns="47126"/>
          <a:lstStyle/>
          <a:p>
            <a:endParaRPr lang="en-GB"/>
          </a:p>
        </p:txBody>
      </p:sp>
      <p:sp>
        <p:nvSpPr>
          <p:cNvPr id="2" name="Footer Placeholder 1">
            <a:extLst>
              <a:ext uri="{FF2B5EF4-FFF2-40B4-BE49-F238E27FC236}">
                <a16:creationId xmlns:a16="http://schemas.microsoft.com/office/drawing/2014/main" id="{C5055829-4758-167A-6B85-40F166A86642}"/>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886B01FB-76FB-70EA-5917-B0702107956D}"/>
              </a:ext>
            </a:extLst>
          </p:cNvPr>
          <p:cNvSpPr>
            <a:spLocks noGrp="1"/>
          </p:cNvSpPr>
          <p:nvPr>
            <p:ph type="hdr" sz="quarter"/>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257300" y="696913"/>
            <a:ext cx="4803775" cy="3602037"/>
          </a:xfrm>
          <a:ln/>
        </p:spPr>
      </p:sp>
      <p:sp>
        <p:nvSpPr>
          <p:cNvPr id="233475" name="Rectangle 3"/>
          <p:cNvSpPr>
            <a:spLocks noGrp="1" noChangeArrowheads="1"/>
          </p:cNvSpPr>
          <p:nvPr>
            <p:ph type="body" idx="1"/>
          </p:nvPr>
        </p:nvSpPr>
        <p:spPr>
          <a:xfrm>
            <a:off x="965200" y="4533901"/>
            <a:ext cx="5384800" cy="4368880"/>
          </a:xfrm>
        </p:spPr>
        <p:txBody>
          <a:bodyPr lIns="94256" tIns="47126" rIns="94256" bIns="47126"/>
          <a:lstStyle/>
          <a:p>
            <a:endParaRPr lang="en-GB"/>
          </a:p>
        </p:txBody>
      </p:sp>
      <p:sp>
        <p:nvSpPr>
          <p:cNvPr id="2" name="Footer Placeholder 1">
            <a:extLst>
              <a:ext uri="{FF2B5EF4-FFF2-40B4-BE49-F238E27FC236}">
                <a16:creationId xmlns:a16="http://schemas.microsoft.com/office/drawing/2014/main" id="{77D42E26-0BA1-35A7-0C38-B2988670B87A}"/>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DAAF9ECB-632F-9464-C901-FF239ECE2C37}"/>
              </a:ext>
            </a:extLst>
          </p:cNvPr>
          <p:cNvSpPr>
            <a:spLocks noGrp="1"/>
          </p:cNvSpPr>
          <p:nvPr>
            <p:ph type="hdr" sz="quarter"/>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4143587" y="9119574"/>
            <a:ext cx="3169920" cy="479977"/>
          </a:xfrm>
          <a:prstGeom prst="rect">
            <a:avLst/>
          </a:prstGeom>
          <a:noFill/>
          <a:ln>
            <a:miter lim="800000"/>
            <a:headEnd/>
            <a:tailEnd/>
          </a:ln>
        </p:spPr>
        <p:txBody>
          <a:bodyPr lIns="96076" tIns="48038" rIns="96076" bIns="48038"/>
          <a:lstStyle/>
          <a:p>
            <a:fld id="{71AD7784-5AAC-4EC9-8B91-83381885DFDD}" type="slidenum">
              <a:rPr lang="en-US"/>
              <a:pPr/>
              <a:t>46</a:t>
            </a:fld>
            <a:endParaRPr lang="en-US" dirty="0"/>
          </a:p>
        </p:txBody>
      </p:sp>
      <p:sp>
        <p:nvSpPr>
          <p:cNvPr id="108547" name="Rectangle 2"/>
          <p:cNvSpPr>
            <a:spLocks noGrp="1" noRot="1" noChangeAspect="1" noChangeArrowheads="1" noTextEdit="1"/>
          </p:cNvSpPr>
          <p:nvPr>
            <p:ph type="sldImg"/>
          </p:nvPr>
        </p:nvSpPr>
        <p:spPr>
          <a:xfrm>
            <a:off x="1274763" y="717550"/>
            <a:ext cx="4770437" cy="3576638"/>
          </a:xfrm>
          <a:ln w="12700" cap="flat"/>
        </p:spPr>
      </p:sp>
      <p:sp>
        <p:nvSpPr>
          <p:cNvPr id="108548" name="Rectangle 3"/>
          <p:cNvSpPr>
            <a:spLocks noGrp="1" noChangeArrowheads="1"/>
          </p:cNvSpPr>
          <p:nvPr>
            <p:ph type="body" idx="1"/>
          </p:nvPr>
        </p:nvSpPr>
        <p:spPr>
          <a:xfrm>
            <a:off x="977057" y="4560612"/>
            <a:ext cx="5361093" cy="4319797"/>
          </a:xfrm>
          <a:noFill/>
          <a:ln/>
        </p:spPr>
        <p:txBody>
          <a:bodyPr lIns="95459" tIns="47731" rIns="95459" bIns="47731"/>
          <a:lstStyle/>
          <a:p>
            <a:pPr eaLnBrk="1" hangingPunct="1"/>
            <a:endParaRPr lang="en-US" dirty="0"/>
          </a:p>
        </p:txBody>
      </p:sp>
      <p:sp>
        <p:nvSpPr>
          <p:cNvPr id="2" name="Footer Placeholder 1">
            <a:extLst>
              <a:ext uri="{FF2B5EF4-FFF2-40B4-BE49-F238E27FC236}">
                <a16:creationId xmlns:a16="http://schemas.microsoft.com/office/drawing/2014/main" id="{E6D21265-1C54-B5A6-1729-EABD6498F803}"/>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F55B6C52-B78A-F3B9-F596-120295B123AF}"/>
              </a:ext>
            </a:extLst>
          </p:cNvPr>
          <p:cNvSpPr>
            <a:spLocks noGrp="1"/>
          </p:cNvSpPr>
          <p:nvPr>
            <p:ph type="hdr" sz="quarter"/>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54</a:t>
            </a:fld>
            <a:endParaRPr lang="en-US"/>
          </a:p>
        </p:txBody>
      </p:sp>
      <p:sp>
        <p:nvSpPr>
          <p:cNvPr id="5" name="Footer Placeholder 4">
            <a:extLst>
              <a:ext uri="{FF2B5EF4-FFF2-40B4-BE49-F238E27FC236}">
                <a16:creationId xmlns:a16="http://schemas.microsoft.com/office/drawing/2014/main" id="{0CDCA951-A5A8-B507-3599-E5FC3A7903B8}"/>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520B3AD6-86E7-9AFF-FEA9-7A40DAD4EA9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260475" y="722313"/>
            <a:ext cx="4795838" cy="3595687"/>
          </a:xfrm>
          <a:ln/>
        </p:spPr>
      </p:sp>
      <p:sp>
        <p:nvSpPr>
          <p:cNvPr id="266243" name="Rectangle 3"/>
          <p:cNvSpPr>
            <a:spLocks noGrp="1" noChangeArrowheads="1"/>
          </p:cNvSpPr>
          <p:nvPr>
            <p:ph type="body" idx="1"/>
          </p:nvPr>
        </p:nvSpPr>
        <p:spPr>
          <a:xfrm>
            <a:off x="975360" y="4560572"/>
            <a:ext cx="5364480" cy="4318873"/>
          </a:xfrm>
        </p:spPr>
        <p:txBody>
          <a:bodyPr lIns="94124" tIns="47063" rIns="94124" bIns="47063"/>
          <a:lstStyle/>
          <a:p>
            <a:r>
              <a:rPr lang="en-US" b="1" dirty="0"/>
              <a:t>Case Inventory</a:t>
            </a:r>
          </a:p>
          <a:p>
            <a:r>
              <a:rPr lang="en-US" dirty="0"/>
              <a:t>A case in WM is a moveable unit in the warehouse with a tracking number or label. WM can track many different physical objects as cases, for example:</a:t>
            </a:r>
          </a:p>
          <a:p>
            <a:r>
              <a:rPr lang="en-US" dirty="0"/>
              <a:t>• A box</a:t>
            </a:r>
          </a:p>
          <a:p>
            <a:r>
              <a:rPr lang="en-US" dirty="0"/>
              <a:t>• A box on a pallet</a:t>
            </a:r>
          </a:p>
          <a:p>
            <a:r>
              <a:rPr lang="en-US" dirty="0"/>
              <a:t>• A pallet</a:t>
            </a:r>
          </a:p>
          <a:p>
            <a:r>
              <a:rPr lang="en-US" dirty="0"/>
              <a:t>• A trolley holding shirts</a:t>
            </a:r>
          </a:p>
          <a:p>
            <a:r>
              <a:rPr lang="en-US" dirty="0"/>
              <a:t>• A plastic bin</a:t>
            </a:r>
          </a:p>
          <a:p>
            <a:endParaRPr lang="en-US" dirty="0"/>
          </a:p>
        </p:txBody>
      </p:sp>
      <p:sp>
        <p:nvSpPr>
          <p:cNvPr id="2" name="Footer Placeholder 1">
            <a:extLst>
              <a:ext uri="{FF2B5EF4-FFF2-40B4-BE49-F238E27FC236}">
                <a16:creationId xmlns:a16="http://schemas.microsoft.com/office/drawing/2014/main" id="{CCE56CA9-D32B-A923-F614-A71D69FE877C}"/>
              </a:ext>
            </a:extLst>
          </p:cNvPr>
          <p:cNvSpPr>
            <a:spLocks noGrp="1"/>
          </p:cNvSpPr>
          <p:nvPr>
            <p:ph type="ftr" sz="quarter" idx="4"/>
          </p:nvPr>
        </p:nvSpPr>
        <p:spPr/>
        <p:txBody>
          <a:bodyPr/>
          <a:lstStyle/>
          <a:p>
            <a:endParaRPr lang="en-US"/>
          </a:p>
        </p:txBody>
      </p:sp>
      <p:sp>
        <p:nvSpPr>
          <p:cNvPr id="3" name="Header Placeholder 2">
            <a:extLst>
              <a:ext uri="{FF2B5EF4-FFF2-40B4-BE49-F238E27FC236}">
                <a16:creationId xmlns:a16="http://schemas.microsoft.com/office/drawing/2014/main" id="{7AA82BA4-FE9A-FD8A-6031-C92B400E7BA0}"/>
              </a:ext>
            </a:extLst>
          </p:cNvPr>
          <p:cNvSpPr>
            <a:spLocks noGrp="1"/>
          </p:cNvSpPr>
          <p:nvPr>
            <p:ph type="hdr" sz="quarter"/>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395C5E-9F37-4459-8D1A-79BD1E7B87D8}" type="slidenum">
              <a:rPr lang="en-US"/>
              <a:pPr/>
              <a:t>62</a:t>
            </a:fld>
            <a:endParaRPr lang="en-US" dirty="0"/>
          </a:p>
        </p:txBody>
      </p:sp>
      <p:sp>
        <p:nvSpPr>
          <p:cNvPr id="235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xfrm>
            <a:off x="914400" y="4267200"/>
            <a:ext cx="5562600" cy="4343400"/>
          </a:xfrm>
          <a:prstGeom prst="rect">
            <a:avLst/>
          </a:prstGeom>
          <a:solidFill>
            <a:srgbClr val="FFFFFF"/>
          </a:solidFill>
          <a:ln>
            <a:solidFill>
              <a:srgbClr val="000000"/>
            </a:solidFill>
            <a:miter lim="800000"/>
            <a:headEnd/>
            <a:tailEnd/>
          </a:ln>
        </p:spPr>
        <p:txBody>
          <a:bodyPr/>
          <a:lstStyle/>
          <a:p>
            <a:r>
              <a:rPr lang="en-US" b="1" dirty="0">
                <a:latin typeface="Arial" charset="0"/>
              </a:rPr>
              <a:t>The Smart Warehouse Initiative</a:t>
            </a:r>
          </a:p>
          <a:p>
            <a:r>
              <a:rPr lang="en-US" dirty="0">
                <a:latin typeface="Arial" charset="0"/>
              </a:rPr>
              <a:t>The Smart Warehouse Initiative is an enterprise wide movement to empower warehouse managers and associates to gain the knowledge and tools to optimize their operations.  Three separate movements are enveloped within this initiative. These include labor management, warehouse optimization, and operations management. Manhattan is in the process of developing new products to support the initiative as well as incorporating some current free-standing products.</a:t>
            </a:r>
          </a:p>
          <a:p>
            <a:r>
              <a:rPr lang="en-US" i="1" dirty="0">
                <a:latin typeface="Arial" charset="0"/>
              </a:rPr>
              <a:t>Labor Management</a:t>
            </a:r>
          </a:p>
          <a:p>
            <a:r>
              <a:rPr lang="en-US" dirty="0">
                <a:latin typeface="Arial" charset="0"/>
              </a:rPr>
              <a:t>Manhattan has incorporated the use of Productivity Manager® to manage this piece of the initiative. Labor forecasting, pay incentive programs, and activity based costing can be managed through this tool.</a:t>
            </a:r>
          </a:p>
          <a:p>
            <a:r>
              <a:rPr lang="en-US" i="1" dirty="0">
                <a:latin typeface="Arial" charset="0"/>
              </a:rPr>
              <a:t>Warehouse Operations</a:t>
            </a:r>
          </a:p>
          <a:p>
            <a:r>
              <a:rPr lang="en-US" dirty="0">
                <a:latin typeface="Arial" charset="0"/>
              </a:rPr>
              <a:t>Optimization of picking paths can be accomplished by effective slotting of products in active locations. Manhattan has incorporated the use of Slot-It ® to manage this initiative and will be developing additional functionality in support of this.</a:t>
            </a:r>
          </a:p>
          <a:p>
            <a:r>
              <a:rPr lang="en-US" i="1" dirty="0">
                <a:latin typeface="Arial" charset="0"/>
              </a:rPr>
              <a:t>Operations Management</a:t>
            </a:r>
          </a:p>
          <a:p>
            <a:r>
              <a:rPr lang="en-US" dirty="0">
                <a:latin typeface="Arial" charset="0"/>
              </a:rPr>
              <a:t>This portion of the initiative allows managers to identify operational “bottlenecks” at the onset of the problem and allow them to develop a solution to resolve the issue. Simulators and alerts will be used to provide real time alerts of issues as well as give the ability to forecast and plan workloads.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8B7335F3-5598-4BBE-BB51-B2BCD5EA8AF3}" type="slidenum">
              <a:rPr lang="en-US"/>
              <a:pPr/>
              <a:t>11</a:t>
            </a:fld>
            <a:endParaRPr lang="en-US" dirty="0"/>
          </a:p>
        </p:txBody>
      </p:sp>
      <p:sp>
        <p:nvSpPr>
          <p:cNvPr id="27651" name="Rectangle 2"/>
          <p:cNvSpPr>
            <a:spLocks noGrp="1" noRot="1" noChangeAspect="1" noChangeArrowheads="1" noTextEdit="1"/>
          </p:cNvSpPr>
          <p:nvPr>
            <p:ph type="sldImg"/>
          </p:nvPr>
        </p:nvSpPr>
        <p:spPr>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extLst>
      <p:ext uri="{BB962C8B-B14F-4D97-AF65-F5344CB8AC3E}">
        <p14:creationId xmlns:p14="http://schemas.microsoft.com/office/powerpoint/2010/main" val="2562637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28A6ED-7D9C-4732-B863-7F0B9560E4AB}" type="slidenum">
              <a:rPr lang="en-US"/>
              <a:pPr/>
              <a:t>63</a:t>
            </a:fld>
            <a:endParaRPr lang="en-US" dirty="0"/>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64</a:t>
            </a:fld>
            <a:endParaRPr lang="en-US"/>
          </a:p>
        </p:txBody>
      </p:sp>
      <p:sp>
        <p:nvSpPr>
          <p:cNvPr id="5" name="Footer Placeholder 4">
            <a:extLst>
              <a:ext uri="{FF2B5EF4-FFF2-40B4-BE49-F238E27FC236}">
                <a16:creationId xmlns:a16="http://schemas.microsoft.com/office/drawing/2014/main" id="{335290E1-81C6-F5E3-CFDC-D929274B937C}"/>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9070F6B0-B5AA-5341-A4AB-6E4833D7F92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69</a:t>
            </a:fld>
            <a:endParaRPr lang="en-US"/>
          </a:p>
        </p:txBody>
      </p:sp>
      <p:sp>
        <p:nvSpPr>
          <p:cNvPr id="5" name="Footer Placeholder 4">
            <a:extLst>
              <a:ext uri="{FF2B5EF4-FFF2-40B4-BE49-F238E27FC236}">
                <a16:creationId xmlns:a16="http://schemas.microsoft.com/office/drawing/2014/main" id="{706E50AF-69EF-947E-FE16-826977A4EC0C}"/>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a16="http://schemas.microsoft.com/office/drawing/2014/main" id="{6F432ADA-E8F2-6C72-5BBC-8DF9A88414B1}"/>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C1EDA9E-DAB6-475E-9342-E4BD4B4A0910}" type="slidenum">
              <a:rPr lang="en-US"/>
              <a:pPr/>
              <a:t>71</a:t>
            </a:fld>
            <a:endParaRPr lang="en-US"/>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F109298E-6BF9-4131-8439-7D3B29369157}" type="slidenum">
              <a:rPr lang="en-US"/>
              <a:pPr/>
              <a:t>72</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4DF8F9E-237B-42D5-9ECB-368FF297682D}" type="slidenum">
              <a:rPr lang="en-US"/>
              <a:pPr/>
              <a:t>73</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8D16111-B5ED-4328-A3B4-59586F663B56}" type="slidenum">
              <a:rPr lang="en-US"/>
              <a:pPr/>
              <a:t>74</a:t>
            </a:fld>
            <a:endParaRPr lang="en-US"/>
          </a:p>
        </p:txBody>
      </p:sp>
      <p:sp>
        <p:nvSpPr>
          <p:cNvPr id="665602" name="Rectangle 2"/>
          <p:cNvSpPr>
            <a:spLocks noGrp="1" noRot="1" noChangeAspect="1" noChangeArrowheads="1" noTextEdit="1"/>
          </p:cNvSpPr>
          <p:nvPr>
            <p:ph type="sldImg"/>
          </p:nvPr>
        </p:nvSpPr>
        <p:spPr>
          <a:ln/>
        </p:spPr>
      </p:sp>
      <p:sp>
        <p:nvSpPr>
          <p:cNvPr id="66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28C75A2-0749-4228-94D5-330FFD6D8777}" type="slidenum">
              <a:rPr lang="en-US"/>
              <a:pPr/>
              <a:t>75</a:t>
            </a:fld>
            <a:endParaRPr lang="en-US" dirty="0"/>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E2324BB-FF98-4952-93D4-BC16FD7C2B79}" type="slidenum">
              <a:rPr lang="en-US"/>
              <a:pPr/>
              <a:t>76</a:t>
            </a:fld>
            <a:endParaRPr lang="en-US" dirty="0"/>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732FA6F-E8B2-494A-90CF-DA323754EB36}" type="slidenum">
              <a:rPr lang="en-US"/>
              <a:pPr/>
              <a:t>77</a:t>
            </a:fld>
            <a:endParaRPr lang="en-US" dirty="0"/>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14D2B09-53EF-4C86-90CD-2A2ED99E56D9}" type="slidenum">
              <a:rPr lang="en-US"/>
              <a:pPr/>
              <a:t>12</a:t>
            </a:fld>
            <a:endParaRPr lang="en-US" dirty="0"/>
          </a:p>
        </p:txBody>
      </p:sp>
      <p:sp>
        <p:nvSpPr>
          <p:cNvPr id="28675" name="Rectangle 2"/>
          <p:cNvSpPr>
            <a:spLocks noGrp="1" noRot="1" noChangeAspect="1" noChangeArrowheads="1" noTextEdit="1"/>
          </p:cNvSpPr>
          <p:nvPr>
            <p:ph type="sldImg"/>
          </p:nvPr>
        </p:nvSpPr>
        <p:spPr>
          <a:solidFill>
            <a:srgbClr val="FFFFFF"/>
          </a:solidFill>
          <a:ln/>
        </p:spPr>
      </p:sp>
      <p:sp>
        <p:nvSpPr>
          <p:cNvPr id="28676"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extLst>
      <p:ext uri="{BB962C8B-B14F-4D97-AF65-F5344CB8AC3E}">
        <p14:creationId xmlns:p14="http://schemas.microsoft.com/office/powerpoint/2010/main" val="541362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A556AB6-D5E3-40AE-9BFE-5F1C4FDBF4A9}" type="slidenum">
              <a:rPr lang="en-US"/>
              <a:pPr/>
              <a:t>78</a:t>
            </a:fld>
            <a:endParaRPr lang="en-US" dirty="0"/>
          </a:p>
        </p:txBody>
      </p:sp>
      <p:sp>
        <p:nvSpPr>
          <p:cNvPr id="797698" name="Rectangle 2"/>
          <p:cNvSpPr>
            <a:spLocks noGrp="1" noRot="1" noChangeAspect="1" noChangeArrowheads="1" noTextEdit="1"/>
          </p:cNvSpPr>
          <p:nvPr>
            <p:ph type="sldImg"/>
          </p:nvPr>
        </p:nvSpPr>
        <p:spPr>
          <a:ln/>
        </p:spPr>
      </p:sp>
      <p:sp>
        <p:nvSpPr>
          <p:cNvPr id="7976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2DF64BF-3790-4B0B-94FD-108E40ED6388}" type="slidenum">
              <a:rPr lang="en-US"/>
              <a:pPr/>
              <a:t>79</a:t>
            </a:fld>
            <a:endParaRPr lang="en-US" dirty="0"/>
          </a:p>
        </p:txBody>
      </p:sp>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69A520A-0FFE-4236-9BB3-D116F335C177}" type="slidenum">
              <a:rPr lang="en-US"/>
              <a:pPr/>
              <a:t>80</a:t>
            </a:fld>
            <a:endParaRPr lang="en-US" dirty="0"/>
          </a:p>
        </p:txBody>
      </p:sp>
      <p:sp>
        <p:nvSpPr>
          <p:cNvPr id="800770" name="Rectangle 2"/>
          <p:cNvSpPr>
            <a:spLocks noGrp="1" noRot="1" noChangeAspect="1" noChangeArrowheads="1" noTextEdit="1"/>
          </p:cNvSpPr>
          <p:nvPr>
            <p:ph type="sldImg"/>
          </p:nvPr>
        </p:nvSpPr>
        <p:spPr>
          <a:ln/>
        </p:spPr>
      </p:sp>
      <p:sp>
        <p:nvSpPr>
          <p:cNvPr id="8007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E9B7B8CF-FB53-4EC6-AFEE-248D20E7DD1C}" type="slidenum">
              <a:rPr lang="en-US"/>
              <a:pPr/>
              <a:t>81</a:t>
            </a:fld>
            <a:endParaRPr lang="en-US" dirty="0"/>
          </a:p>
        </p:txBody>
      </p:sp>
      <p:sp>
        <p:nvSpPr>
          <p:cNvPr id="801794" name="Rectangle 2"/>
          <p:cNvSpPr>
            <a:spLocks noGrp="1" noRot="1" noChangeAspect="1" noChangeArrowheads="1" noTextEdit="1"/>
          </p:cNvSpPr>
          <p:nvPr>
            <p:ph type="sldImg"/>
          </p:nvPr>
        </p:nvSpPr>
        <p:spPr>
          <a:ln/>
        </p:spPr>
      </p:sp>
      <p:sp>
        <p:nvSpPr>
          <p:cNvPr id="8017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BE54B456-B693-4CBA-8FC2-7524FA5627E0}" type="slidenum">
              <a:rPr lang="en-US"/>
              <a:pPr/>
              <a:t>82</a:t>
            </a:fld>
            <a:endParaRPr lang="en-US" dirty="0"/>
          </a:p>
        </p:txBody>
      </p:sp>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E935A03C-66A8-4034-BB16-315727F1D5E1}" type="slidenum">
              <a:rPr lang="en-US"/>
              <a:pPr/>
              <a:t>83</a:t>
            </a:fld>
            <a:endParaRPr lang="en-US" dirty="0"/>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41686D17-82A7-4C5F-A84F-B792C88BE0B7}" type="slidenum">
              <a:rPr lang="en-US"/>
              <a:pPr/>
              <a:t>84</a:t>
            </a:fld>
            <a:endParaRPr lang="en-US" dirty="0"/>
          </a:p>
        </p:txBody>
      </p:sp>
      <p:sp>
        <p:nvSpPr>
          <p:cNvPr id="804866" name="Rectangle 2"/>
          <p:cNvSpPr>
            <a:spLocks noGrp="1" noRot="1" noChangeAspect="1" noChangeArrowheads="1" noTextEdit="1"/>
          </p:cNvSpPr>
          <p:nvPr>
            <p:ph type="sldImg"/>
          </p:nvPr>
        </p:nvSpPr>
        <p:spPr>
          <a:ln/>
        </p:spPr>
      </p:sp>
      <p:sp>
        <p:nvSpPr>
          <p:cNvPr id="804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A79DB74D-5E69-4D3E-B04A-5A4E15E1FE6F}" type="slidenum">
              <a:rPr lang="en-US"/>
              <a:pPr/>
              <a:t>85</a:t>
            </a:fld>
            <a:endParaRPr lang="en-US" dirty="0"/>
          </a:p>
        </p:txBody>
      </p:sp>
      <p:sp>
        <p:nvSpPr>
          <p:cNvPr id="805890" name="Rectangle 2"/>
          <p:cNvSpPr>
            <a:spLocks noGrp="1" noRot="1" noChangeAspect="1" noChangeArrowheads="1" noTextEdit="1"/>
          </p:cNvSpPr>
          <p:nvPr>
            <p:ph type="sldImg"/>
          </p:nvPr>
        </p:nvSpPr>
        <p:spPr>
          <a:ln/>
        </p:spPr>
      </p:sp>
      <p:sp>
        <p:nvSpPr>
          <p:cNvPr id="805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DD42545D-BD11-4568-9BEB-5D9F71A8611E}" type="slidenum">
              <a:rPr lang="en-US"/>
              <a:pPr/>
              <a:t>86</a:t>
            </a:fld>
            <a:endParaRPr lang="en-US" dirty="0"/>
          </a:p>
        </p:txBody>
      </p:sp>
      <p:sp>
        <p:nvSpPr>
          <p:cNvPr id="806914" name="Rectangle 2"/>
          <p:cNvSpPr>
            <a:spLocks noGrp="1" noRot="1" noChangeAspect="1" noChangeArrowheads="1" noTextEdit="1"/>
          </p:cNvSpPr>
          <p:nvPr>
            <p:ph type="sldImg"/>
          </p:nvPr>
        </p:nvSpPr>
        <p:spPr>
          <a:ln/>
        </p:spPr>
      </p:sp>
      <p:sp>
        <p:nvSpPr>
          <p:cNvPr id="8069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56CA38BF-5B5D-401E-99CC-D6F3BB23D8EE}" type="slidenum">
              <a:rPr lang="en-US"/>
              <a:pPr/>
              <a:t>87</a:t>
            </a:fld>
            <a:endParaRPr lang="en-US" dirty="0"/>
          </a:p>
        </p:txBody>
      </p:sp>
      <p:sp>
        <p:nvSpPr>
          <p:cNvPr id="807938" name="Rectangle 2"/>
          <p:cNvSpPr>
            <a:spLocks noGrp="1" noRot="1" noChangeAspect="1" noChangeArrowheads="1" noTextEdit="1"/>
          </p:cNvSpPr>
          <p:nvPr>
            <p:ph type="sldImg"/>
          </p:nvPr>
        </p:nvSpPr>
        <p:spPr>
          <a:ln/>
        </p:spPr>
      </p:sp>
      <p:sp>
        <p:nvSpPr>
          <p:cNvPr id="8079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91B1FB61-F087-4CA6-BEAF-795F5E3F3D8E}" type="slidenum">
              <a:rPr lang="en-US"/>
              <a:pPr/>
              <a:t>13</a:t>
            </a:fld>
            <a:endParaRPr lang="en-US" dirty="0"/>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13761351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46E8618C-534B-4CC6-BAE8-5957C4211F94}" type="slidenum">
              <a:rPr lang="en-US"/>
              <a:pPr/>
              <a:t>88</a:t>
            </a:fld>
            <a:endParaRPr lang="en-US" dirty="0"/>
          </a:p>
        </p:txBody>
      </p:sp>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4D0B602-C15F-4885-BE70-071FFBA5B1DB}" type="slidenum">
              <a:rPr lang="en-US"/>
              <a:pPr/>
              <a:t>89</a:t>
            </a:fld>
            <a:endParaRPr lang="en-US" dirty="0"/>
          </a:p>
        </p:txBody>
      </p:sp>
      <p:sp>
        <p:nvSpPr>
          <p:cNvPr id="809986" name="Rectangle 2"/>
          <p:cNvSpPr>
            <a:spLocks noGrp="1" noRot="1" noChangeAspect="1" noChangeArrowheads="1" noTextEdit="1"/>
          </p:cNvSpPr>
          <p:nvPr>
            <p:ph type="sldImg"/>
          </p:nvPr>
        </p:nvSpPr>
        <p:spPr>
          <a:ln/>
        </p:spPr>
      </p:sp>
      <p:sp>
        <p:nvSpPr>
          <p:cNvPr id="8099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5623421B-4D81-4BB1-9916-BE444442F420}" type="slidenum">
              <a:rPr lang="en-US"/>
              <a:pPr/>
              <a:t>90</a:t>
            </a:fld>
            <a:endParaRPr lang="en-US" dirty="0"/>
          </a:p>
        </p:txBody>
      </p:sp>
      <p:sp>
        <p:nvSpPr>
          <p:cNvPr id="811010" name="Rectangle 2"/>
          <p:cNvSpPr>
            <a:spLocks noGrp="1" noRot="1" noChangeAspect="1" noChangeArrowheads="1" noTextEdit="1"/>
          </p:cNvSpPr>
          <p:nvPr>
            <p:ph type="sldImg"/>
          </p:nvPr>
        </p:nvSpPr>
        <p:spPr>
          <a:ln/>
        </p:spPr>
      </p:sp>
      <p:sp>
        <p:nvSpPr>
          <p:cNvPr id="8110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7DBC796A-73C1-4FD8-8F40-D58C569EE67D}" type="slidenum">
              <a:rPr lang="en-US"/>
              <a:pPr/>
              <a:t>91</a:t>
            </a:fld>
            <a:endParaRPr lang="en-US" dirty="0"/>
          </a:p>
        </p:txBody>
      </p:sp>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0B620C75-AB40-4236-B340-DCF19C9EBDF8}" type="slidenum">
              <a:rPr lang="en-US"/>
              <a:pPr/>
              <a:t>92</a:t>
            </a:fld>
            <a:endParaRPr lang="en-US" dirty="0"/>
          </a:p>
        </p:txBody>
      </p:sp>
      <p:sp>
        <p:nvSpPr>
          <p:cNvPr id="813058" name="Rectangle 2"/>
          <p:cNvSpPr>
            <a:spLocks noGrp="1" noRot="1" noChangeAspect="1" noChangeArrowheads="1" noTextEdit="1"/>
          </p:cNvSpPr>
          <p:nvPr>
            <p:ph type="sldImg"/>
          </p:nvPr>
        </p:nvSpPr>
        <p:spPr>
          <a:ln/>
        </p:spPr>
      </p:sp>
      <p:sp>
        <p:nvSpPr>
          <p:cNvPr id="8130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BC84E37D-5A49-4053-B048-98CFABDF616F}" type="slidenum">
              <a:rPr lang="en-US"/>
              <a:pPr/>
              <a:t>93</a:t>
            </a:fld>
            <a:endParaRPr lang="en-US" dirty="0"/>
          </a:p>
        </p:txBody>
      </p:sp>
      <p:sp>
        <p:nvSpPr>
          <p:cNvPr id="814082" name="Rectangle 2"/>
          <p:cNvSpPr>
            <a:spLocks noGrp="1" noRot="1" noChangeAspect="1" noChangeArrowheads="1" noTextEdit="1"/>
          </p:cNvSpPr>
          <p:nvPr>
            <p:ph type="sldImg"/>
          </p:nvPr>
        </p:nvSpPr>
        <p:spPr>
          <a:ln/>
        </p:spPr>
      </p:sp>
      <p:sp>
        <p:nvSpPr>
          <p:cNvPr id="81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52F3E027-FCB0-41EF-9258-941399E787DC}" type="slidenum">
              <a:rPr lang="en-US"/>
              <a:pPr/>
              <a:t>94</a:t>
            </a:fld>
            <a:endParaRPr lang="en-US" dirty="0"/>
          </a:p>
        </p:txBody>
      </p:sp>
      <p:sp>
        <p:nvSpPr>
          <p:cNvPr id="815106" name="Rectangle 2"/>
          <p:cNvSpPr>
            <a:spLocks noGrp="1" noRot="1" noChangeAspect="1" noChangeArrowheads="1" noTextEdit="1"/>
          </p:cNvSpPr>
          <p:nvPr>
            <p:ph type="sldImg"/>
          </p:nvPr>
        </p:nvSpPr>
        <p:spPr>
          <a:ln/>
        </p:spPr>
      </p:sp>
      <p:sp>
        <p:nvSpPr>
          <p:cNvPr id="8151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7530A507-4283-4E40-82D9-E08ED863548C}" type="slidenum">
              <a:rPr lang="en-US"/>
              <a:pPr/>
              <a:t>95</a:t>
            </a:fld>
            <a:endParaRPr lang="en-US" dirty="0"/>
          </a:p>
        </p:txBody>
      </p:sp>
      <p:sp>
        <p:nvSpPr>
          <p:cNvPr id="816130" name="Rectangle 2"/>
          <p:cNvSpPr>
            <a:spLocks noGrp="1" noRot="1" noChangeAspect="1" noChangeArrowheads="1" noTextEdit="1"/>
          </p:cNvSpPr>
          <p:nvPr>
            <p:ph type="sldImg"/>
          </p:nvPr>
        </p:nvSpPr>
        <p:spPr>
          <a:ln/>
        </p:spPr>
      </p:sp>
      <p:sp>
        <p:nvSpPr>
          <p:cNvPr id="8161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2DF64BF-3790-4B0B-94FD-108E40ED6388}" type="slidenum">
              <a:rPr lang="en-US"/>
              <a:pPr/>
              <a:t>96</a:t>
            </a:fld>
            <a:endParaRPr lang="en-US" dirty="0"/>
          </a:p>
        </p:txBody>
      </p:sp>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a:t>
            </a:r>
            <a:r>
              <a:rPr lang="en-US" baseline="0" dirty="0"/>
              <a:t> after meeting with </a:t>
            </a:r>
            <a:r>
              <a:rPr lang="en-US" baseline="0" dirty="0" err="1"/>
              <a:t>david</a:t>
            </a:r>
            <a:r>
              <a:rPr lang="en-US" baseline="0" dirty="0"/>
              <a:t> if we will keep YM in presentation</a:t>
            </a:r>
            <a:endParaRPr lang="en-US" dirty="0"/>
          </a:p>
        </p:txBody>
      </p:sp>
      <p:sp>
        <p:nvSpPr>
          <p:cNvPr id="4" name="Footer Placeholder 3">
            <a:extLst>
              <a:ext uri="{FF2B5EF4-FFF2-40B4-BE49-F238E27FC236}">
                <a16:creationId xmlns:a16="http://schemas.microsoft.com/office/drawing/2014/main" id="{4224C478-881B-1DDA-F0A9-5059FD8BC834}"/>
              </a:ext>
            </a:extLst>
          </p:cNvPr>
          <p:cNvSpPr>
            <a:spLocks noGrp="1"/>
          </p:cNvSpPr>
          <p:nvPr>
            <p:ph type="ftr" sz="quarter" idx="4"/>
          </p:nvPr>
        </p:nvSpPr>
        <p:spPr/>
        <p:txBody>
          <a:bodyPr/>
          <a:lstStyle/>
          <a:p>
            <a:endParaRPr lang="en-US"/>
          </a:p>
        </p:txBody>
      </p:sp>
      <p:sp>
        <p:nvSpPr>
          <p:cNvPr id="5" name="Header Placeholder 4">
            <a:extLst>
              <a:ext uri="{FF2B5EF4-FFF2-40B4-BE49-F238E27FC236}">
                <a16:creationId xmlns:a16="http://schemas.microsoft.com/office/drawing/2014/main" id="{FD5C406E-72E4-7099-66A1-E755B1C0AB6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65885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3B49E97-E539-4C0B-98FC-342EFF1373BC}" type="slidenum">
              <a:rPr lang="en-US"/>
              <a:pPr/>
              <a:t>14</a:t>
            </a:fld>
            <a:endParaRPr lang="en-US" dirty="0"/>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extLst>
      <p:ext uri="{BB962C8B-B14F-4D97-AF65-F5344CB8AC3E}">
        <p14:creationId xmlns:p14="http://schemas.microsoft.com/office/powerpoint/2010/main" val="2105294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7686D0A-2D8C-105A-89BC-681100F80BD8}"/>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89BD0B77-7426-F28B-1142-945A9FAB8C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D3890EB-5A96-6794-D882-8E5F76E1CD8E}"/>
              </a:ext>
            </a:extLst>
          </p:cNvPr>
          <p:cNvSpPr>
            <a:spLocks noGrp="1" noRot="1" noChangeAspect="1" noChangeArrowheads="1" noTextEdit="1"/>
          </p:cNvSpPr>
          <p:nvPr>
            <p:ph type="sldImg"/>
          </p:nvPr>
        </p:nvSpPr>
        <p:spPr>
          <a:xfrm>
            <a:off x="914400" y="514350"/>
            <a:ext cx="5029200" cy="3771900"/>
          </a:xfrm>
          <a:ln/>
        </p:spPr>
      </p:sp>
      <p:sp>
        <p:nvSpPr>
          <p:cNvPr id="34819" name="Rectangle 3">
            <a:extLst>
              <a:ext uri="{FF2B5EF4-FFF2-40B4-BE49-F238E27FC236}">
                <a16:creationId xmlns:a16="http://schemas.microsoft.com/office/drawing/2014/main" id="{1B8E30D3-75D4-DB2A-5644-D942694670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D52D579-5070-31DA-38DC-66ACD95213F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ABE0BB02-CBDA-FB6E-DE46-99AE33AA25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CCA182C-5149-5553-2873-755E4962FC95}"/>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A8F2BCB3-EF8C-DE70-C22C-1FD4E0ABE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83B5AF7-DA45-2534-EC42-7527D9B790D7}"/>
              </a:ext>
            </a:extLst>
          </p:cNvPr>
          <p:cNvSpPr>
            <a:spLocks noGrp="1" noRot="1" noChangeAspect="1" noChangeArrowheads="1" noTextEdit="1"/>
          </p:cNvSpPr>
          <p:nvPr>
            <p:ph type="sldImg"/>
          </p:nvPr>
        </p:nvSpPr>
        <p:spPr>
          <a:xfrm>
            <a:off x="914400" y="514350"/>
            <a:ext cx="5029200" cy="3771900"/>
          </a:xfrm>
          <a:ln/>
        </p:spPr>
      </p:sp>
      <p:sp>
        <p:nvSpPr>
          <p:cNvPr id="37891" name="Rectangle 3">
            <a:extLst>
              <a:ext uri="{FF2B5EF4-FFF2-40B4-BE49-F238E27FC236}">
                <a16:creationId xmlns:a16="http://schemas.microsoft.com/office/drawing/2014/main" id="{D45BB4F1-8695-C863-B63C-8ACCB63A86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D7EA42CC-A215-FC51-5CC4-2E3749590073}"/>
              </a:ext>
            </a:extLst>
          </p:cNvPr>
          <p:cNvSpPr>
            <a:spLocks noGrp="1" noRot="1" noChangeAspect="1" noChangeArrowheads="1" noTextEdit="1"/>
          </p:cNvSpPr>
          <p:nvPr>
            <p:ph type="sldImg"/>
          </p:nvPr>
        </p:nvSpPr>
        <p:spPr>
          <a:xfrm>
            <a:off x="914400" y="514350"/>
            <a:ext cx="5029200" cy="3771900"/>
          </a:xfrm>
          <a:ln/>
        </p:spPr>
      </p:sp>
      <p:sp>
        <p:nvSpPr>
          <p:cNvPr id="38915" name="Rectangle 3">
            <a:extLst>
              <a:ext uri="{FF2B5EF4-FFF2-40B4-BE49-F238E27FC236}">
                <a16:creationId xmlns:a16="http://schemas.microsoft.com/office/drawing/2014/main" id="{9A01C1A4-E5EE-8016-F856-0E950F85D8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E2DD933-CE76-2DE5-4295-3B8D779C7641}"/>
              </a:ext>
            </a:extLst>
          </p:cNvPr>
          <p:cNvSpPr>
            <a:spLocks noGrp="1" noRot="1" noChangeAspect="1" noChangeArrowheads="1" noTextEdit="1"/>
          </p:cNvSpPr>
          <p:nvPr>
            <p:ph type="sldImg"/>
          </p:nvPr>
        </p:nvSpPr>
        <p:spPr>
          <a:xfrm>
            <a:off x="914400" y="514350"/>
            <a:ext cx="5029200" cy="3771900"/>
          </a:xfrm>
          <a:ln/>
        </p:spPr>
      </p:sp>
      <p:sp>
        <p:nvSpPr>
          <p:cNvPr id="39939" name="Rectangle 3">
            <a:extLst>
              <a:ext uri="{FF2B5EF4-FFF2-40B4-BE49-F238E27FC236}">
                <a16:creationId xmlns:a16="http://schemas.microsoft.com/office/drawing/2014/main" id="{6C399779-BB71-A5FB-26B0-96EFCC8BE6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232F491-DDCA-B558-D431-3A98360B2910}"/>
              </a:ext>
            </a:extLst>
          </p:cNvPr>
          <p:cNvSpPr>
            <a:spLocks noGrp="1" noRot="1" noChangeAspect="1" noChangeArrowheads="1" noTextEdit="1"/>
          </p:cNvSpPr>
          <p:nvPr>
            <p:ph type="sldImg"/>
          </p:nvPr>
        </p:nvSpPr>
        <p:spPr>
          <a:xfrm>
            <a:off x="914400" y="514350"/>
            <a:ext cx="5029200" cy="3771900"/>
          </a:xfrm>
          <a:ln/>
        </p:spPr>
      </p:sp>
      <p:sp>
        <p:nvSpPr>
          <p:cNvPr id="40963" name="Rectangle 3">
            <a:extLst>
              <a:ext uri="{FF2B5EF4-FFF2-40B4-BE49-F238E27FC236}">
                <a16:creationId xmlns:a16="http://schemas.microsoft.com/office/drawing/2014/main" id="{2BA2A7EA-F92E-EAA9-9421-7CF1464D74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BDAF14C-1A28-2AA7-D7A2-1FBFA4518E39}"/>
              </a:ext>
            </a:extLst>
          </p:cNvPr>
          <p:cNvSpPr>
            <a:spLocks noGrp="1" noRot="1" noChangeAspect="1" noChangeArrowheads="1" noTextEdit="1"/>
          </p:cNvSpPr>
          <p:nvPr>
            <p:ph type="sldImg"/>
          </p:nvPr>
        </p:nvSpPr>
        <p:spPr>
          <a:xfrm>
            <a:off x="914400" y="514350"/>
            <a:ext cx="5029200" cy="3771900"/>
          </a:xfrm>
          <a:ln/>
        </p:spPr>
      </p:sp>
      <p:sp>
        <p:nvSpPr>
          <p:cNvPr id="43011" name="Rectangle 3">
            <a:extLst>
              <a:ext uri="{FF2B5EF4-FFF2-40B4-BE49-F238E27FC236}">
                <a16:creationId xmlns:a16="http://schemas.microsoft.com/office/drawing/2014/main" id="{C40913D4-C925-9610-294A-63938351DC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D430C2D-76A8-AF56-A01B-C8141EAC6D77}"/>
              </a:ext>
            </a:extLst>
          </p:cNvPr>
          <p:cNvSpPr>
            <a:spLocks noGrp="1" noRot="1" noChangeAspect="1" noChangeArrowheads="1" noTextEdit="1"/>
          </p:cNvSpPr>
          <p:nvPr>
            <p:ph type="sldImg"/>
          </p:nvPr>
        </p:nvSpPr>
        <p:spPr>
          <a:xfrm>
            <a:off x="914400" y="514350"/>
            <a:ext cx="5029200" cy="3771900"/>
          </a:xfrm>
          <a:ln/>
        </p:spPr>
      </p:sp>
      <p:sp>
        <p:nvSpPr>
          <p:cNvPr id="44035" name="Rectangle 3">
            <a:extLst>
              <a:ext uri="{FF2B5EF4-FFF2-40B4-BE49-F238E27FC236}">
                <a16:creationId xmlns:a16="http://schemas.microsoft.com/office/drawing/2014/main" id="{5AB61F72-6FBC-60C3-4A41-D3263B0D97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6A9C802-4149-4F67-86EC-45C57E4309B7}" type="slidenum">
              <a:rPr lang="en-US"/>
              <a:pPr/>
              <a:t>15</a:t>
            </a:fld>
            <a:endParaRPr lang="en-US" dirty="0"/>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1343836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E239C7D-16B1-F0DB-744B-447359889809}"/>
              </a:ext>
            </a:extLst>
          </p:cNvPr>
          <p:cNvSpPr>
            <a:spLocks noGrp="1" noRot="1" noChangeAspect="1" noChangeArrowheads="1" noTextEdit="1"/>
          </p:cNvSpPr>
          <p:nvPr>
            <p:ph type="sldImg"/>
          </p:nvPr>
        </p:nvSpPr>
        <p:spPr>
          <a:xfrm>
            <a:off x="914400" y="514350"/>
            <a:ext cx="5029200" cy="3771900"/>
          </a:xfrm>
          <a:ln/>
        </p:spPr>
      </p:sp>
      <p:sp>
        <p:nvSpPr>
          <p:cNvPr id="48131" name="Rectangle 3">
            <a:extLst>
              <a:ext uri="{FF2B5EF4-FFF2-40B4-BE49-F238E27FC236}">
                <a16:creationId xmlns:a16="http://schemas.microsoft.com/office/drawing/2014/main" id="{FA46F02E-D4B5-1D88-B6ED-AB44483452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EB17BE4-F348-92A2-47F3-42991F196AAA}"/>
              </a:ext>
            </a:extLst>
          </p:cNvPr>
          <p:cNvSpPr>
            <a:spLocks noGrp="1" noRot="1" noChangeAspect="1" noChangeArrowheads="1" noTextEdit="1"/>
          </p:cNvSpPr>
          <p:nvPr>
            <p:ph type="sldImg"/>
          </p:nvPr>
        </p:nvSpPr>
        <p:spPr>
          <a:xfrm>
            <a:off x="914400" y="514350"/>
            <a:ext cx="5029200" cy="3771900"/>
          </a:xfrm>
          <a:ln/>
        </p:spPr>
      </p:sp>
      <p:sp>
        <p:nvSpPr>
          <p:cNvPr id="49155" name="Rectangle 3">
            <a:extLst>
              <a:ext uri="{FF2B5EF4-FFF2-40B4-BE49-F238E27FC236}">
                <a16:creationId xmlns:a16="http://schemas.microsoft.com/office/drawing/2014/main" id="{6958B908-89C1-A4B1-86D3-24F04628DF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a:t>
            </a:r>
            <a:r>
              <a:rPr lang="en-US" baseline="0" dirty="0"/>
              <a:t> after meeting with </a:t>
            </a:r>
            <a:r>
              <a:rPr lang="en-US" baseline="0" dirty="0" err="1"/>
              <a:t>david</a:t>
            </a:r>
            <a:r>
              <a:rPr lang="en-US" baseline="0" dirty="0"/>
              <a:t> if we will keep YM in presentation</a:t>
            </a:r>
            <a:endParaRPr lang="en-US" dirty="0"/>
          </a:p>
        </p:txBody>
      </p:sp>
      <p:sp>
        <p:nvSpPr>
          <p:cNvPr id="4" name="Footer Placeholder 3">
            <a:extLst>
              <a:ext uri="{FF2B5EF4-FFF2-40B4-BE49-F238E27FC236}">
                <a16:creationId xmlns:a16="http://schemas.microsoft.com/office/drawing/2014/main" id="{FB3251E1-EF23-7CAC-E442-325DD1B91E38}"/>
              </a:ext>
            </a:extLst>
          </p:cNvPr>
          <p:cNvSpPr>
            <a:spLocks noGrp="1"/>
          </p:cNvSpPr>
          <p:nvPr>
            <p:ph type="ftr" sz="quarter" idx="4"/>
          </p:nvPr>
        </p:nvSpPr>
        <p:spPr/>
        <p:txBody>
          <a:bodyPr/>
          <a:lstStyle/>
          <a:p>
            <a:endParaRPr lang="en-US"/>
          </a:p>
        </p:txBody>
      </p:sp>
      <p:sp>
        <p:nvSpPr>
          <p:cNvPr id="5" name="Header Placeholder 4">
            <a:extLst>
              <a:ext uri="{FF2B5EF4-FFF2-40B4-BE49-F238E27FC236}">
                <a16:creationId xmlns:a16="http://schemas.microsoft.com/office/drawing/2014/main" id="{C27B63F2-69BA-6407-306E-F224C0937616}"/>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865885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E789E058-A8C5-4AF6-AD5F-2638C2497795}" type="slidenum">
              <a:rPr lang="en-US"/>
              <a:pPr/>
              <a:t>117</a:t>
            </a:fld>
            <a:endParaRPr lang="en-US" dirty="0"/>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702556C-0489-4336-B7B6-0A01C9886CFB}" type="slidenum">
              <a:rPr lang="en-US"/>
              <a:pPr/>
              <a:t>118</a:t>
            </a:fld>
            <a:endParaRPr 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8F675436-C14F-4323-83B2-D581432680AB}" type="slidenum">
              <a:rPr lang="en-US"/>
              <a:pPr/>
              <a:t>119</a:t>
            </a:fld>
            <a:endParaRPr lang="en-US" dirty="0"/>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48119E3E-6420-4105-A9BF-7B8D877599EA}" type="slidenum">
              <a:rPr lang="en-US"/>
              <a:pPr/>
              <a:t>120</a:t>
            </a:fld>
            <a:endParaRPr lang="en-US" dirty="0"/>
          </a:p>
        </p:txBody>
      </p:sp>
      <p:sp>
        <p:nvSpPr>
          <p:cNvPr id="5683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914711" y="4344025"/>
            <a:ext cx="5028579" cy="4114488"/>
          </a:xfrm>
          <a:prstGeom prst="rect">
            <a:avLst/>
          </a:prstGeom>
          <a:solidFill>
            <a:srgbClr val="FFFFFF"/>
          </a:solidFill>
          <a:ln>
            <a:solidFill>
              <a:srgbClr val="000000"/>
            </a:solidFill>
            <a:miter lim="800000"/>
            <a:headEnd/>
            <a:tailEnd/>
          </a:ln>
        </p:spPr>
        <p:txBody>
          <a:bodyPr lIns="91435" tIns="45718" rIns="91435" bIns="45718"/>
          <a:lstStyle/>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3B29439-B94B-4103-85BD-106BE35036C9}" type="slidenum">
              <a:rPr lang="en-US"/>
              <a:pPr/>
              <a:t>121</a:t>
            </a:fld>
            <a:endParaRPr lang="en-US" dirty="0"/>
          </a:p>
        </p:txBody>
      </p:sp>
      <p:sp>
        <p:nvSpPr>
          <p:cNvPr id="5703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14711" y="4344025"/>
            <a:ext cx="5028579" cy="4114488"/>
          </a:xfrm>
          <a:prstGeom prst="rect">
            <a:avLst/>
          </a:prstGeom>
          <a:solidFill>
            <a:srgbClr val="FFFFFF"/>
          </a:solidFill>
          <a:ln>
            <a:solidFill>
              <a:srgbClr val="000000"/>
            </a:solidFill>
            <a:miter lim="800000"/>
            <a:headEnd/>
            <a:tailEnd/>
          </a:ln>
        </p:spPr>
        <p:txBody>
          <a:bodyPr lIns="91435" tIns="45718" rIns="91435" bIns="45718"/>
          <a:lstStyle/>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2E2197DA-8DB1-4687-BC44-09CA004F30E6}" type="slidenum">
              <a:rPr lang="en-US"/>
              <a:pPr/>
              <a:t>122</a:t>
            </a:fld>
            <a:endParaRPr lang="en-US" dirty="0"/>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DE1A2DDE-B5D4-4236-A5ED-3A59F71A8152}" type="slidenum">
              <a:rPr lang="en-US"/>
              <a:pPr/>
              <a:t>123</a:t>
            </a:fld>
            <a:endParaRPr lang="en-US" dirty="0"/>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2737D23D-3BE5-4685-9781-787C030A0139}" type="slidenum">
              <a:rPr lang="en-US"/>
              <a:pPr/>
              <a:t>16</a:t>
            </a:fld>
            <a:endParaRPr lang="en-US" dirty="0"/>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extLst>
      <p:ext uri="{BB962C8B-B14F-4D97-AF65-F5344CB8AC3E}">
        <p14:creationId xmlns:p14="http://schemas.microsoft.com/office/powerpoint/2010/main" val="11593228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DE1A2DDE-B5D4-4236-A5ED-3A59F71A8152}" type="slidenum">
              <a:rPr lang="en-US"/>
              <a:pPr/>
              <a:t>124</a:t>
            </a:fld>
            <a:endParaRPr lang="en-US" dirty="0"/>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156EDEF6-8E0F-42CD-89F5-95DF4A21DCD6}" type="slidenum">
              <a:rPr lang="en-US"/>
              <a:pPr/>
              <a:t>125</a:t>
            </a:fld>
            <a:endParaRPr lang="en-US" dirty="0"/>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60C66F96-ED2B-4A59-9D33-BB099052161C}" type="slidenum">
              <a:rPr lang="en-US"/>
              <a:pPr/>
              <a:t>126</a:t>
            </a:fld>
            <a:endParaRPr lang="en-US" dirty="0"/>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9702556C-0489-4336-B7B6-0A01C9886CFB}" type="slidenum">
              <a:rPr lang="en-US"/>
              <a:pPr/>
              <a:t>127</a:t>
            </a:fld>
            <a:endParaRPr lang="en-US" dirty="0"/>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C226AB39-1394-4450-84AA-9E762AD2B95C}" type="slidenum">
              <a:rPr lang="en-US"/>
              <a:pPr/>
              <a:t>128</a:t>
            </a:fld>
            <a:endParaRPr lang="en-US" dirty="0"/>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B3701F60-E523-462B-AE38-F2B0924B3805}" type="slidenum">
              <a:rPr lang="en-US"/>
              <a:pPr/>
              <a:t>129</a:t>
            </a:fld>
            <a:endParaRPr lang="en-US" dirty="0"/>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DDFA9AE3-9916-4212-97A4-678C43CC554C}" type="slidenum">
              <a:rPr lang="en-US"/>
              <a:pPr/>
              <a:t>130</a:t>
            </a:fld>
            <a:endParaRPr lang="en-US" dirty="0"/>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F5423AC5-F123-459E-B43F-DFFF7BE2CB51}" type="slidenum">
              <a:rPr lang="en-US"/>
              <a:pPr/>
              <a:t>131</a:t>
            </a:fld>
            <a:endParaRPr lang="en-US" dirty="0"/>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3CCCA298-A22C-473B-B95F-E5523AE8A2C9}" type="slidenum">
              <a:rPr lang="en-US"/>
              <a:pPr/>
              <a:t>132</a:t>
            </a:fld>
            <a:endParaRPr lang="en-US" dirty="0"/>
          </a:p>
        </p:txBody>
      </p:sp>
      <p:sp>
        <p:nvSpPr>
          <p:cNvPr id="626690" name="Rectangle 2"/>
          <p:cNvSpPr>
            <a:spLocks noGrp="1" noRot="1" noChangeAspect="1" noChangeArrowheads="1" noTextEdit="1"/>
          </p:cNvSpPr>
          <p:nvPr>
            <p:ph type="sldImg"/>
          </p:nvPr>
        </p:nvSpPr>
        <p:spPr>
          <a:ln/>
        </p:spPr>
      </p:sp>
      <p:sp>
        <p:nvSpPr>
          <p:cNvPr id="6266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a:spLocks noGrp="1" noChangeArrowheads="1"/>
          </p:cNvSpPr>
          <p:nvPr>
            <p:ph type="sldNum" sz="quarter" idx="5"/>
          </p:nvPr>
        </p:nvSpPr>
        <p:spPr>
          <a:ln/>
        </p:spPr>
        <p:txBody>
          <a:bodyPr/>
          <a:lstStyle/>
          <a:p>
            <a:fld id="{BF585F04-F46A-40AE-AE1E-112585274DE1}" type="slidenum">
              <a:rPr lang="en-US"/>
              <a:pPr/>
              <a:t>133</a:t>
            </a:fld>
            <a:endParaRPr lang="en-US" dirty="0"/>
          </a:p>
        </p:txBody>
      </p:sp>
      <p:sp>
        <p:nvSpPr>
          <p:cNvPr id="627714" name="Rectangle 2"/>
          <p:cNvSpPr>
            <a:spLocks noGrp="1" noRot="1" noChangeAspect="1" noChangeArrowheads="1" noTextEdit="1"/>
          </p:cNvSpPr>
          <p:nvPr>
            <p:ph type="sldImg"/>
          </p:nvPr>
        </p:nvSpPr>
        <p:spPr>
          <a:ln/>
        </p:spPr>
      </p:sp>
      <p:sp>
        <p:nvSpPr>
          <p:cNvPr id="627715"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097270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8371" name="Rectangle 3"/>
          <p:cNvSpPr>
            <a:spLocks noGrp="1" noChangeArrowheads="1"/>
          </p:cNvSpPr>
          <p:nvPr>
            <p:ph type="ctrTitle"/>
          </p:nvPr>
        </p:nvSpPr>
        <p:spPr>
          <a:xfrm>
            <a:off x="735812" y="1798638"/>
            <a:ext cx="4312444" cy="1730375"/>
          </a:xfrm>
        </p:spPr>
        <p:txBody>
          <a:bodyPr anchor="t"/>
          <a:lstStyle>
            <a:lvl1pPr algn="r">
              <a:defRPr sz="2400" b="0" baseline="0" smtClean="0">
                <a:solidFill>
                  <a:schemeClr val="accent2"/>
                </a:solidFill>
              </a:defRPr>
            </a:lvl1pPr>
          </a:lstStyle>
          <a:p>
            <a:r>
              <a:rPr lang="en-US"/>
              <a:t>Click to edit Master 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927" y="452227"/>
            <a:ext cx="8520113" cy="300037"/>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37009" y="1119414"/>
            <a:ext cx="4186238" cy="4525963"/>
          </a:xfrm>
        </p:spPr>
        <p:txBody>
          <a:bodyPr/>
          <a:lstStyle>
            <a:lvl1pPr>
              <a:defRPr sz="18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19414"/>
            <a:ext cx="4187825" cy="4525963"/>
          </a:xfrm>
        </p:spPr>
        <p:txBody>
          <a:bodyPr/>
          <a:lstStyle>
            <a:lvl1pPr>
              <a:defRPr sz="18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4_Blue Title Slide">
    <p:bg>
      <p:bgRef idx="1001">
        <a:schemeClr val="bg1"/>
      </p:bgRef>
    </p:bg>
    <p:spTree>
      <p:nvGrpSpPr>
        <p:cNvPr id="1" name=""/>
        <p:cNvGrpSpPr/>
        <p:nvPr/>
      </p:nvGrpSpPr>
      <p:grpSpPr>
        <a:xfrm>
          <a:off x="0" y="0"/>
          <a:ext cx="0" cy="0"/>
          <a:chOff x="0" y="0"/>
          <a:chExt cx="0" cy="0"/>
        </a:xfrm>
      </p:grpSpPr>
      <p:sp>
        <p:nvSpPr>
          <p:cNvPr id="7" name="Rectangle 6"/>
          <p:cNvSpPr/>
          <p:nvPr/>
        </p:nvSpPr>
        <p:spPr>
          <a:xfrm>
            <a:off x="-1" y="5251451"/>
            <a:ext cx="9144001" cy="160654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320" y="2274114"/>
            <a:ext cx="7254240" cy="1554481"/>
          </a:xfrm>
        </p:spPr>
        <p:txBody>
          <a:bodyPr/>
          <a:lstStyle>
            <a:lvl1pPr>
              <a:defRPr sz="3600" spc="-75" baseline="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528320" y="3930194"/>
            <a:ext cx="7254240" cy="1188721"/>
          </a:xfrm>
        </p:spPr>
        <p:txBody>
          <a:bodyPr>
            <a:noAutofit/>
          </a:bodyPr>
          <a:lstStyle>
            <a:lvl1pPr marL="0" indent="0" algn="l">
              <a:spcBef>
                <a:spcPts val="450"/>
              </a:spcBef>
              <a:buNone/>
              <a:defRPr sz="1800">
                <a:solidFill>
                  <a:schemeClr val="accent5">
                    <a:lumMod val="75000"/>
                  </a:schemeClr>
                </a:solidFill>
              </a:defRPr>
            </a:lvl1pPr>
            <a:lvl2pPr marL="343037" indent="0" algn="ctr">
              <a:buNone/>
              <a:defRPr>
                <a:solidFill>
                  <a:schemeClr val="tx1">
                    <a:tint val="75000"/>
                  </a:schemeClr>
                </a:solidFill>
              </a:defRPr>
            </a:lvl2pPr>
            <a:lvl3pPr marL="686074" indent="0" algn="ctr">
              <a:buNone/>
              <a:defRPr>
                <a:solidFill>
                  <a:schemeClr val="tx1">
                    <a:tint val="75000"/>
                  </a:schemeClr>
                </a:solidFill>
              </a:defRPr>
            </a:lvl3pPr>
            <a:lvl4pPr marL="1029111" indent="0" algn="ctr">
              <a:buNone/>
              <a:defRPr>
                <a:solidFill>
                  <a:schemeClr val="tx1">
                    <a:tint val="75000"/>
                  </a:schemeClr>
                </a:solidFill>
              </a:defRPr>
            </a:lvl4pPr>
            <a:lvl5pPr marL="1372149" indent="0" algn="ctr">
              <a:buNone/>
              <a:defRPr>
                <a:solidFill>
                  <a:schemeClr val="tx1">
                    <a:tint val="75000"/>
                  </a:schemeClr>
                </a:solidFill>
              </a:defRPr>
            </a:lvl5pPr>
            <a:lvl6pPr marL="1715186" indent="0" algn="ctr">
              <a:buNone/>
              <a:defRPr>
                <a:solidFill>
                  <a:schemeClr val="tx1">
                    <a:tint val="75000"/>
                  </a:schemeClr>
                </a:solidFill>
              </a:defRPr>
            </a:lvl6pPr>
            <a:lvl7pPr marL="2058223" indent="0" algn="ctr">
              <a:buNone/>
              <a:defRPr>
                <a:solidFill>
                  <a:schemeClr val="tx1">
                    <a:tint val="75000"/>
                  </a:schemeClr>
                </a:solidFill>
              </a:defRPr>
            </a:lvl7pPr>
            <a:lvl8pPr marL="2401260" indent="0" algn="ctr">
              <a:buNone/>
              <a:defRPr>
                <a:solidFill>
                  <a:schemeClr val="tx1">
                    <a:tint val="75000"/>
                  </a:schemeClr>
                </a:solidFill>
              </a:defRPr>
            </a:lvl8pPr>
            <a:lvl9pPr marL="2744297" indent="0" algn="ctr">
              <a:buNone/>
              <a:defRPr>
                <a:solidFill>
                  <a:schemeClr val="tx1">
                    <a:tint val="75000"/>
                  </a:schemeClr>
                </a:solidFill>
              </a:defRPr>
            </a:lvl9pPr>
          </a:lstStyle>
          <a:p>
            <a:r>
              <a:rPr lang="en-US"/>
              <a:t>Click to edit Master subtitle style</a:t>
            </a:r>
            <a:endParaRPr lang="en-US" dirty="0"/>
          </a:p>
        </p:txBody>
      </p:sp>
      <p:grpSp>
        <p:nvGrpSpPr>
          <p:cNvPr id="8" name="Group 7"/>
          <p:cNvGrpSpPr/>
          <p:nvPr/>
        </p:nvGrpSpPr>
        <p:grpSpPr>
          <a:xfrm>
            <a:off x="0" y="5418138"/>
            <a:ext cx="6057900" cy="1084262"/>
            <a:chOff x="0" y="5418138"/>
            <a:chExt cx="6057900" cy="1084262"/>
          </a:xfrm>
        </p:grpSpPr>
        <p:sp>
          <p:nvSpPr>
            <p:cNvPr id="195" name="Freeform 194"/>
            <p:cNvSpPr/>
            <p:nvPr/>
          </p:nvSpPr>
          <p:spPr bwMode="auto">
            <a:xfrm>
              <a:off x="3066493" y="6342580"/>
              <a:ext cx="346387" cy="154889"/>
            </a:xfrm>
            <a:custGeom>
              <a:avLst/>
              <a:gdLst>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615" h="232012">
                  <a:moveTo>
                    <a:pt x="259308" y="27296"/>
                  </a:moveTo>
                  <a:cubicBezTo>
                    <a:pt x="194014" y="121963"/>
                    <a:pt x="165719" y="174344"/>
                    <a:pt x="0" y="232012"/>
                  </a:cubicBezTo>
                  <a:cubicBezTo>
                    <a:pt x="204585" y="186388"/>
                    <a:pt x="403885" y="161906"/>
                    <a:pt x="518615" y="0"/>
                  </a:cubicBezTo>
                  <a:lnTo>
                    <a:pt x="204717" y="13648"/>
                  </a:lnTo>
                  <a:lnTo>
                    <a:pt x="259308" y="27296"/>
                  </a:lnTo>
                  <a:close/>
                </a:path>
              </a:pathLst>
            </a:custGeom>
            <a:solidFill>
              <a:srgbClr val="1A75B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Rounded Rectangle 195"/>
            <p:cNvSpPr/>
            <p:nvPr/>
          </p:nvSpPr>
          <p:spPr bwMode="auto">
            <a:xfrm>
              <a:off x="3075609" y="6073160"/>
              <a:ext cx="446656" cy="336914"/>
            </a:xfrm>
            <a:prstGeom prst="roundRect">
              <a:avLst>
                <a:gd name="adj" fmla="val 10383"/>
              </a:avLst>
            </a:prstGeom>
            <a:solidFill>
              <a:srgbClr val="1A75BB"/>
            </a:solidFill>
            <a:ln>
              <a:noFill/>
            </a:ln>
            <a:effectLst/>
          </p:spPr>
          <p:style>
            <a:lnRef idx="1">
              <a:schemeClr val="accent1"/>
            </a:lnRef>
            <a:fillRef idx="3">
              <a:schemeClr val="accent1"/>
            </a:fillRef>
            <a:effectRef idx="2">
              <a:schemeClr val="accent1"/>
            </a:effectRef>
            <a:fontRef idx="minor">
              <a:schemeClr val="lt1"/>
            </a:fontRef>
          </p:style>
          <p:txBody>
            <a:bodyPr lIns="0" tIns="0" rIns="0" bIns="91440" anchor="ctr" anchorCtr="1"/>
            <a:lstStyle/>
            <a:p>
              <a:pPr algn="ctr">
                <a:defRPr/>
              </a:pPr>
              <a:r>
                <a:rPr lang="en-US" b="1" i="1" dirty="0"/>
                <a:t>@</a:t>
              </a:r>
            </a:p>
          </p:txBody>
        </p:sp>
        <p:pic>
          <p:nvPicPr>
            <p:cNvPr id="155"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7611" y="5451607"/>
              <a:ext cx="360289" cy="36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3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9311" y="6087850"/>
              <a:ext cx="750051" cy="39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Picture 33"/>
            <p:cNvPicPr>
              <a:picLocks noChangeAspect="1"/>
            </p:cNvPicPr>
            <p:nvPr/>
          </p:nvPicPr>
          <p:blipFill>
            <a:blip r:embed="rId4" cstate="print">
              <a:extLst>
                <a:ext uri="{28A0092B-C50C-407E-A947-70E740481C1C}">
                  <a14:useLocalDpi xmlns:a14="http://schemas.microsoft.com/office/drawing/2010/main" val="0"/>
                </a:ext>
              </a:extLst>
            </a:blip>
            <a:srcRect t="10799" b="13066"/>
            <a:stretch>
              <a:fillRect/>
            </a:stretch>
          </p:blipFill>
          <p:spPr bwMode="auto">
            <a:xfrm>
              <a:off x="4734421" y="5441786"/>
              <a:ext cx="609958" cy="43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3266" y="6069871"/>
              <a:ext cx="431091" cy="43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3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7220" y="6069871"/>
              <a:ext cx="431092" cy="43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3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5175" y="5441786"/>
              <a:ext cx="246017" cy="43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3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7339" y="5471963"/>
              <a:ext cx="474606" cy="37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3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4059" y="5461404"/>
              <a:ext cx="750051" cy="39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9739" y="5443426"/>
              <a:ext cx="431091" cy="43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40"/>
            <p:cNvPicPr>
              <a:picLocks noChangeAspect="1"/>
            </p:cNvPicPr>
            <p:nvPr/>
          </p:nvPicPr>
          <p:blipFill>
            <a:blip r:embed="rId4" cstate="print">
              <a:extLst>
                <a:ext uri="{28A0092B-C50C-407E-A947-70E740481C1C}">
                  <a14:useLocalDpi xmlns:a14="http://schemas.microsoft.com/office/drawing/2010/main" val="0"/>
                </a:ext>
              </a:extLst>
            </a:blip>
            <a:srcRect t="10799" b="13066"/>
            <a:stretch>
              <a:fillRect/>
            </a:stretch>
          </p:blipFill>
          <p:spPr bwMode="auto">
            <a:xfrm>
              <a:off x="2161581" y="6068231"/>
              <a:ext cx="609958" cy="43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4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418" y="5443426"/>
              <a:ext cx="431092" cy="43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Freeform 192"/>
            <p:cNvSpPr/>
            <p:nvPr/>
          </p:nvSpPr>
          <p:spPr bwMode="auto">
            <a:xfrm>
              <a:off x="214640" y="6342580"/>
              <a:ext cx="346387" cy="154889"/>
            </a:xfrm>
            <a:custGeom>
              <a:avLst/>
              <a:gdLst>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 name="connsiteX0" fmla="*/ 259308 w 518615"/>
                <a:gd name="connsiteY0" fmla="*/ 27296 h 232012"/>
                <a:gd name="connsiteX1" fmla="*/ 0 w 518615"/>
                <a:gd name="connsiteY1" fmla="*/ 232012 h 232012"/>
                <a:gd name="connsiteX2" fmla="*/ 518615 w 518615"/>
                <a:gd name="connsiteY2" fmla="*/ 0 h 232012"/>
                <a:gd name="connsiteX3" fmla="*/ 204717 w 518615"/>
                <a:gd name="connsiteY3" fmla="*/ 13648 h 232012"/>
                <a:gd name="connsiteX4" fmla="*/ 259308 w 518615"/>
                <a:gd name="connsiteY4" fmla="*/ 27296 h 23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615" h="232012">
                  <a:moveTo>
                    <a:pt x="259308" y="27296"/>
                  </a:moveTo>
                  <a:cubicBezTo>
                    <a:pt x="194014" y="121963"/>
                    <a:pt x="165719" y="174344"/>
                    <a:pt x="0" y="232012"/>
                  </a:cubicBezTo>
                  <a:cubicBezTo>
                    <a:pt x="204585" y="186388"/>
                    <a:pt x="403885" y="161906"/>
                    <a:pt x="518615" y="0"/>
                  </a:cubicBezTo>
                  <a:lnTo>
                    <a:pt x="204717" y="13648"/>
                  </a:lnTo>
                  <a:lnTo>
                    <a:pt x="259308" y="27296"/>
                  </a:lnTo>
                  <a:close/>
                </a:path>
              </a:pathLst>
            </a:custGeom>
            <a:solidFill>
              <a:srgbClr val="1A75B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Rounded Rectangle 193"/>
            <p:cNvSpPr/>
            <p:nvPr/>
          </p:nvSpPr>
          <p:spPr bwMode="auto">
            <a:xfrm>
              <a:off x="223756" y="6073160"/>
              <a:ext cx="446656" cy="336914"/>
            </a:xfrm>
            <a:prstGeom prst="roundRect">
              <a:avLst>
                <a:gd name="adj" fmla="val 10383"/>
              </a:avLst>
            </a:prstGeom>
            <a:solidFill>
              <a:srgbClr val="1A75BB"/>
            </a:solidFill>
            <a:ln>
              <a:noFill/>
            </a:ln>
            <a:effectLst/>
          </p:spPr>
          <p:style>
            <a:lnRef idx="1">
              <a:schemeClr val="accent1"/>
            </a:lnRef>
            <a:fillRef idx="3">
              <a:schemeClr val="accent1"/>
            </a:fillRef>
            <a:effectRef idx="2">
              <a:schemeClr val="accent1"/>
            </a:effectRef>
            <a:fontRef idx="minor">
              <a:schemeClr val="lt1"/>
            </a:fontRef>
          </p:style>
          <p:txBody>
            <a:bodyPr lIns="0" tIns="0" rIns="0" bIns="91440" anchor="ctr" anchorCtr="1"/>
            <a:lstStyle/>
            <a:p>
              <a:pPr algn="ctr">
                <a:defRPr/>
              </a:pPr>
              <a:r>
                <a:rPr lang="en-US" b="1" i="1" dirty="0"/>
                <a:t>@</a:t>
              </a:r>
            </a:p>
          </p:txBody>
        </p:sp>
        <p:pic>
          <p:nvPicPr>
            <p:cNvPr id="167" name="Picture 4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6338" y="6102823"/>
              <a:ext cx="360289" cy="364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47"/>
            <p:cNvPicPr>
              <a:picLocks noChangeAspect="1"/>
            </p:cNvPicPr>
            <p:nvPr/>
          </p:nvPicPr>
          <p:blipFill>
            <a:blip r:embed="rId4" cstate="print">
              <a:extLst>
                <a:ext uri="{28A0092B-C50C-407E-A947-70E740481C1C}">
                  <a14:useLocalDpi xmlns:a14="http://schemas.microsoft.com/office/drawing/2010/main" val="0"/>
                </a:ext>
              </a:extLst>
            </a:blip>
            <a:srcRect l="53735" t="10799" b="13066"/>
            <a:stretch>
              <a:fillRect/>
            </a:stretch>
          </p:blipFill>
          <p:spPr bwMode="auto">
            <a:xfrm>
              <a:off x="0" y="5451607"/>
              <a:ext cx="282189" cy="43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68"/>
            <p:cNvSpPr/>
            <p:nvPr/>
          </p:nvSpPr>
          <p:spPr bwMode="auto">
            <a:xfrm>
              <a:off x="3043238" y="5486400"/>
              <a:ext cx="327025" cy="457200"/>
            </a:xfrm>
            <a:custGeom>
              <a:avLst/>
              <a:gdLst>
                <a:gd name="connsiteX0" fmla="*/ 0 w 327546"/>
                <a:gd name="connsiteY0" fmla="*/ 0 h 457200"/>
                <a:gd name="connsiteX1" fmla="*/ 0 w 327546"/>
                <a:gd name="connsiteY1" fmla="*/ 245660 h 457200"/>
                <a:gd name="connsiteX2" fmla="*/ 327546 w 327546"/>
                <a:gd name="connsiteY2" fmla="*/ 457200 h 457200"/>
              </a:gdLst>
              <a:ahLst/>
              <a:cxnLst>
                <a:cxn ang="0">
                  <a:pos x="connsiteX0" y="connsiteY0"/>
                </a:cxn>
                <a:cxn ang="0">
                  <a:pos x="connsiteX1" y="connsiteY1"/>
                </a:cxn>
                <a:cxn ang="0">
                  <a:pos x="connsiteX2" y="connsiteY2"/>
                </a:cxn>
              </a:cxnLst>
              <a:rect l="l" t="t" r="r" b="b"/>
              <a:pathLst>
                <a:path w="327546" h="457200">
                  <a:moveTo>
                    <a:pt x="0" y="0"/>
                  </a:moveTo>
                  <a:lnTo>
                    <a:pt x="0" y="245660"/>
                  </a:lnTo>
                  <a:lnTo>
                    <a:pt x="327546" y="457200"/>
                  </a:lnTo>
                </a:path>
              </a:pathLst>
            </a:cu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0" name="Freeform 169"/>
            <p:cNvSpPr/>
            <p:nvPr/>
          </p:nvSpPr>
          <p:spPr bwMode="auto">
            <a:xfrm rot="3641562">
              <a:off x="371475" y="5756276"/>
              <a:ext cx="238125" cy="196850"/>
            </a:xfrm>
            <a:custGeom>
              <a:avLst/>
              <a:gdLst>
                <a:gd name="connsiteX0" fmla="*/ 0 w 238836"/>
                <a:gd name="connsiteY0" fmla="*/ 0 h 197892"/>
                <a:gd name="connsiteX1" fmla="*/ 129654 w 238836"/>
                <a:gd name="connsiteY1" fmla="*/ 197892 h 197892"/>
                <a:gd name="connsiteX2" fmla="*/ 238836 w 238836"/>
                <a:gd name="connsiteY2" fmla="*/ 13647 h 197892"/>
              </a:gdLst>
              <a:ahLst/>
              <a:cxnLst>
                <a:cxn ang="0">
                  <a:pos x="connsiteX0" y="connsiteY0"/>
                </a:cxn>
                <a:cxn ang="0">
                  <a:pos x="connsiteX1" y="connsiteY1"/>
                </a:cxn>
                <a:cxn ang="0">
                  <a:pos x="connsiteX2" y="connsiteY2"/>
                </a:cxn>
              </a:cxnLst>
              <a:rect l="l" t="t" r="r" b="b"/>
              <a:pathLst>
                <a:path w="238836" h="197892">
                  <a:moveTo>
                    <a:pt x="0" y="0"/>
                  </a:moveTo>
                  <a:lnTo>
                    <a:pt x="129654" y="197892"/>
                  </a:lnTo>
                  <a:lnTo>
                    <a:pt x="238836" y="13647"/>
                  </a:lnTo>
                </a:path>
              </a:pathLst>
            </a:custGeom>
            <a:solidFill>
              <a:schemeClr val="tx1"/>
            </a:solidFill>
            <a:ln w="28575">
              <a:solidFill>
                <a:schemeClr val="accent2"/>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1" name="Oval 170"/>
            <p:cNvSpPr/>
            <p:nvPr/>
          </p:nvSpPr>
          <p:spPr bwMode="auto">
            <a:xfrm>
              <a:off x="2974975" y="5418138"/>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2" name="Oval 171"/>
            <p:cNvSpPr/>
            <p:nvPr/>
          </p:nvSpPr>
          <p:spPr bwMode="auto">
            <a:xfrm>
              <a:off x="3282950" y="5854700"/>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90" name="Freeform 189"/>
            <p:cNvSpPr/>
            <p:nvPr/>
          </p:nvSpPr>
          <p:spPr bwMode="auto">
            <a:xfrm>
              <a:off x="5492750" y="5519738"/>
              <a:ext cx="0" cy="438150"/>
            </a:xfrm>
            <a:custGeom>
              <a:avLst/>
              <a:gdLst>
                <a:gd name="connsiteX0" fmla="*/ 0 w 0"/>
                <a:gd name="connsiteY0" fmla="*/ 0 h 436729"/>
                <a:gd name="connsiteX1" fmla="*/ 0 w 0"/>
                <a:gd name="connsiteY1" fmla="*/ 436729 h 436729"/>
              </a:gdLst>
              <a:ahLst/>
              <a:cxnLst>
                <a:cxn ang="0">
                  <a:pos x="connsiteX0" y="connsiteY0"/>
                </a:cxn>
                <a:cxn ang="0">
                  <a:pos x="connsiteX1" y="connsiteY1"/>
                </a:cxn>
              </a:cxnLst>
              <a:rect l="l" t="t" r="r" b="b"/>
              <a:pathLst>
                <a:path h="436729">
                  <a:moveTo>
                    <a:pt x="0" y="0"/>
                  </a:moveTo>
                  <a:lnTo>
                    <a:pt x="0" y="436729"/>
                  </a:lnTo>
                </a:path>
              </a:pathLst>
            </a:cu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91" name="Oval 190"/>
            <p:cNvSpPr/>
            <p:nvPr/>
          </p:nvSpPr>
          <p:spPr bwMode="auto">
            <a:xfrm>
              <a:off x="5424488" y="5451475"/>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92" name="Oval 191"/>
            <p:cNvSpPr/>
            <p:nvPr/>
          </p:nvSpPr>
          <p:spPr bwMode="auto">
            <a:xfrm>
              <a:off x="5424488" y="5861050"/>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4" name="Freeform 173"/>
            <p:cNvSpPr/>
            <p:nvPr/>
          </p:nvSpPr>
          <p:spPr bwMode="auto">
            <a:xfrm rot="13742157">
              <a:off x="5036344" y="6044407"/>
              <a:ext cx="238125" cy="198437"/>
            </a:xfrm>
            <a:custGeom>
              <a:avLst/>
              <a:gdLst>
                <a:gd name="connsiteX0" fmla="*/ 0 w 238836"/>
                <a:gd name="connsiteY0" fmla="*/ 0 h 197892"/>
                <a:gd name="connsiteX1" fmla="*/ 129654 w 238836"/>
                <a:gd name="connsiteY1" fmla="*/ 197892 h 197892"/>
                <a:gd name="connsiteX2" fmla="*/ 238836 w 238836"/>
                <a:gd name="connsiteY2" fmla="*/ 13647 h 197892"/>
              </a:gdLst>
              <a:ahLst/>
              <a:cxnLst>
                <a:cxn ang="0">
                  <a:pos x="connsiteX0" y="connsiteY0"/>
                </a:cxn>
                <a:cxn ang="0">
                  <a:pos x="connsiteX1" y="connsiteY1"/>
                </a:cxn>
                <a:cxn ang="0">
                  <a:pos x="connsiteX2" y="connsiteY2"/>
                </a:cxn>
              </a:cxnLst>
              <a:rect l="l" t="t" r="r" b="b"/>
              <a:pathLst>
                <a:path w="238836" h="197892">
                  <a:moveTo>
                    <a:pt x="0" y="0"/>
                  </a:moveTo>
                  <a:lnTo>
                    <a:pt x="129654" y="197892"/>
                  </a:lnTo>
                  <a:lnTo>
                    <a:pt x="238836" y="13647"/>
                  </a:lnTo>
                </a:path>
              </a:pathLst>
            </a:custGeom>
            <a:solidFill>
              <a:schemeClr val="tx1"/>
            </a:solidFill>
            <a:ln w="28575">
              <a:solidFill>
                <a:schemeClr val="accent2"/>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5" name="Oval 174"/>
            <p:cNvSpPr/>
            <p:nvPr/>
          </p:nvSpPr>
          <p:spPr bwMode="auto">
            <a:xfrm>
              <a:off x="1211263" y="5819775"/>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6" name="Oval 175"/>
            <p:cNvSpPr/>
            <p:nvPr/>
          </p:nvSpPr>
          <p:spPr bwMode="auto">
            <a:xfrm>
              <a:off x="4763" y="6324600"/>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7" name="Oval 176"/>
            <p:cNvSpPr/>
            <p:nvPr/>
          </p:nvSpPr>
          <p:spPr bwMode="auto">
            <a:xfrm>
              <a:off x="2863850" y="6330950"/>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8" name="Oval 177"/>
            <p:cNvSpPr/>
            <p:nvPr/>
          </p:nvSpPr>
          <p:spPr bwMode="auto">
            <a:xfrm>
              <a:off x="3895725" y="5600700"/>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79" name="Oval 178"/>
            <p:cNvSpPr/>
            <p:nvPr/>
          </p:nvSpPr>
          <p:spPr bwMode="auto">
            <a:xfrm>
              <a:off x="4381500" y="5951538"/>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7" name="Freeform 186"/>
            <p:cNvSpPr/>
            <p:nvPr/>
          </p:nvSpPr>
          <p:spPr bwMode="auto">
            <a:xfrm rot="16200000">
              <a:off x="2116138" y="5737225"/>
              <a:ext cx="0" cy="438150"/>
            </a:xfrm>
            <a:custGeom>
              <a:avLst/>
              <a:gdLst>
                <a:gd name="connsiteX0" fmla="*/ 0 w 0"/>
                <a:gd name="connsiteY0" fmla="*/ 0 h 436729"/>
                <a:gd name="connsiteX1" fmla="*/ 0 w 0"/>
                <a:gd name="connsiteY1" fmla="*/ 436729 h 436729"/>
              </a:gdLst>
              <a:ahLst/>
              <a:cxnLst>
                <a:cxn ang="0">
                  <a:pos x="connsiteX0" y="connsiteY0"/>
                </a:cxn>
                <a:cxn ang="0">
                  <a:pos x="connsiteX1" y="connsiteY1"/>
                </a:cxn>
              </a:cxnLst>
              <a:rect l="l" t="t" r="r" b="b"/>
              <a:pathLst>
                <a:path h="436729">
                  <a:moveTo>
                    <a:pt x="0" y="0"/>
                  </a:moveTo>
                  <a:lnTo>
                    <a:pt x="0" y="436729"/>
                  </a:lnTo>
                </a:path>
              </a:pathLst>
            </a:cu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8" name="Oval 187"/>
            <p:cNvSpPr/>
            <p:nvPr/>
          </p:nvSpPr>
          <p:spPr bwMode="auto">
            <a:xfrm rot="16200000">
              <a:off x="1825625" y="5884863"/>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9" name="Oval 188"/>
            <p:cNvSpPr/>
            <p:nvPr/>
          </p:nvSpPr>
          <p:spPr bwMode="auto">
            <a:xfrm rot="16200000">
              <a:off x="2238375" y="5888038"/>
              <a:ext cx="136525" cy="136525"/>
            </a:xfrm>
            <a:prstGeom prst="ellipse">
              <a:avLst/>
            </a:prstGeom>
            <a:solidFill>
              <a:schemeClr val="tx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1" name="Freeform 180"/>
            <p:cNvSpPr/>
            <p:nvPr/>
          </p:nvSpPr>
          <p:spPr bwMode="auto">
            <a:xfrm rot="12935333">
              <a:off x="1938338" y="5448300"/>
              <a:ext cx="238125" cy="198438"/>
            </a:xfrm>
            <a:custGeom>
              <a:avLst/>
              <a:gdLst>
                <a:gd name="connsiteX0" fmla="*/ 0 w 238836"/>
                <a:gd name="connsiteY0" fmla="*/ 0 h 197892"/>
                <a:gd name="connsiteX1" fmla="*/ 129654 w 238836"/>
                <a:gd name="connsiteY1" fmla="*/ 197892 h 197892"/>
                <a:gd name="connsiteX2" fmla="*/ 238836 w 238836"/>
                <a:gd name="connsiteY2" fmla="*/ 13647 h 197892"/>
              </a:gdLst>
              <a:ahLst/>
              <a:cxnLst>
                <a:cxn ang="0">
                  <a:pos x="connsiteX0" y="connsiteY0"/>
                </a:cxn>
                <a:cxn ang="0">
                  <a:pos x="connsiteX1" y="connsiteY1"/>
                </a:cxn>
                <a:cxn ang="0">
                  <a:pos x="connsiteX2" y="connsiteY2"/>
                </a:cxn>
              </a:cxnLst>
              <a:rect l="l" t="t" r="r" b="b"/>
              <a:pathLst>
                <a:path w="238836" h="197892">
                  <a:moveTo>
                    <a:pt x="0" y="0"/>
                  </a:moveTo>
                  <a:lnTo>
                    <a:pt x="129654" y="197892"/>
                  </a:lnTo>
                  <a:lnTo>
                    <a:pt x="238836" y="13647"/>
                  </a:lnTo>
                </a:path>
              </a:pathLst>
            </a:custGeom>
            <a:solidFill>
              <a:schemeClr val="tx1"/>
            </a:solidFill>
            <a:ln w="28575">
              <a:solidFill>
                <a:schemeClr val="accent2"/>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pic>
          <p:nvPicPr>
            <p:cNvPr id="182" name="Picture 6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194" y="5941383"/>
              <a:ext cx="331633" cy="53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Freeform 182"/>
            <p:cNvSpPr/>
            <p:nvPr/>
          </p:nvSpPr>
          <p:spPr bwMode="auto">
            <a:xfrm rot="4664126">
              <a:off x="5816600" y="5929313"/>
              <a:ext cx="238125" cy="196850"/>
            </a:xfrm>
            <a:custGeom>
              <a:avLst/>
              <a:gdLst>
                <a:gd name="connsiteX0" fmla="*/ 0 w 238836"/>
                <a:gd name="connsiteY0" fmla="*/ 0 h 197892"/>
                <a:gd name="connsiteX1" fmla="*/ 129654 w 238836"/>
                <a:gd name="connsiteY1" fmla="*/ 197892 h 197892"/>
                <a:gd name="connsiteX2" fmla="*/ 238836 w 238836"/>
                <a:gd name="connsiteY2" fmla="*/ 13647 h 197892"/>
              </a:gdLst>
              <a:ahLst/>
              <a:cxnLst>
                <a:cxn ang="0">
                  <a:pos x="connsiteX0" y="connsiteY0"/>
                </a:cxn>
                <a:cxn ang="0">
                  <a:pos x="connsiteX1" y="connsiteY1"/>
                </a:cxn>
                <a:cxn ang="0">
                  <a:pos x="connsiteX2" y="connsiteY2"/>
                </a:cxn>
              </a:cxnLst>
              <a:rect l="l" t="t" r="r" b="b"/>
              <a:pathLst>
                <a:path w="238836" h="197892">
                  <a:moveTo>
                    <a:pt x="0" y="0"/>
                  </a:moveTo>
                  <a:lnTo>
                    <a:pt x="129654" y="197892"/>
                  </a:lnTo>
                  <a:lnTo>
                    <a:pt x="238836" y="13647"/>
                  </a:lnTo>
                </a:path>
              </a:pathLst>
            </a:custGeom>
            <a:solidFill>
              <a:schemeClr val="tx1"/>
            </a:solidFill>
            <a:ln w="28575">
              <a:solidFill>
                <a:schemeClr val="accent2"/>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4" name="Oval 183"/>
            <p:cNvSpPr/>
            <p:nvPr/>
          </p:nvSpPr>
          <p:spPr bwMode="auto">
            <a:xfrm>
              <a:off x="1979613" y="6178550"/>
              <a:ext cx="136525" cy="134938"/>
            </a:xfrm>
            <a:prstGeom prst="ellipse">
              <a:avLst/>
            </a:prstGeom>
            <a:solidFill>
              <a:srgbClr val="1A75BB"/>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5" name="Oval 184"/>
            <p:cNvSpPr/>
            <p:nvPr/>
          </p:nvSpPr>
          <p:spPr bwMode="auto">
            <a:xfrm>
              <a:off x="4518025" y="5461000"/>
              <a:ext cx="136525" cy="136525"/>
            </a:xfrm>
            <a:prstGeom prst="ellipse">
              <a:avLst/>
            </a:prstGeom>
            <a:solidFill>
              <a:srgbClr val="1A75BB"/>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
          <p:nvSpPr>
            <p:cNvPr id="186" name="Oval 185"/>
            <p:cNvSpPr/>
            <p:nvPr/>
          </p:nvSpPr>
          <p:spPr bwMode="auto">
            <a:xfrm>
              <a:off x="311150" y="5486400"/>
              <a:ext cx="136525" cy="136525"/>
            </a:xfrm>
            <a:prstGeom prst="ellipse">
              <a:avLst/>
            </a:prstGeom>
            <a:solidFill>
              <a:srgbClr val="1A75BB"/>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grpSp>
      <p:sp>
        <p:nvSpPr>
          <p:cNvPr id="198" name="Rectangle 197"/>
          <p:cNvSpPr/>
          <p:nvPr/>
        </p:nvSpPr>
        <p:spPr>
          <a:xfrm rot="16200000">
            <a:off x="4500562" y="679451"/>
            <a:ext cx="142875" cy="9144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p>
        </p:txBody>
      </p:sp>
    </p:spTree>
    <p:extLst>
      <p:ext uri="{BB962C8B-B14F-4D97-AF65-F5344CB8AC3E}">
        <p14:creationId xmlns:p14="http://schemas.microsoft.com/office/powerpoint/2010/main" val="3703671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blipFill dpi="0" rotWithShape="0">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396562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8371" name="Rectangle 3"/>
          <p:cNvSpPr>
            <a:spLocks noGrp="1" noChangeArrowheads="1"/>
          </p:cNvSpPr>
          <p:nvPr>
            <p:ph type="ctrTitle"/>
          </p:nvPr>
        </p:nvSpPr>
        <p:spPr>
          <a:xfrm>
            <a:off x="735812" y="1798638"/>
            <a:ext cx="4312444" cy="1730375"/>
          </a:xfrm>
        </p:spPr>
        <p:txBody>
          <a:bodyPr anchor="t"/>
          <a:lstStyle>
            <a:lvl1pPr algn="r">
              <a:defRPr sz="2400" b="0" baseline="0" smtClean="0">
                <a:solidFill>
                  <a:schemeClr val="accent2"/>
                </a:solidFill>
              </a:defRPr>
            </a:lvl1pPr>
          </a:lstStyle>
          <a:p>
            <a:r>
              <a:rPr lang="en-US"/>
              <a:t>Click to edit Master title style</a:t>
            </a:r>
            <a:endParaRPr lang="en-US" dirty="0"/>
          </a:p>
        </p:txBody>
      </p:sp>
      <p:sp>
        <p:nvSpPr>
          <p:cNvPr id="58376" name="Rectangle 8"/>
          <p:cNvSpPr>
            <a:spLocks noGrp="1" noChangeArrowheads="1"/>
          </p:cNvSpPr>
          <p:nvPr>
            <p:ph type="subTitle" idx="1"/>
          </p:nvPr>
        </p:nvSpPr>
        <p:spPr>
          <a:xfrm>
            <a:off x="5647532" y="1897860"/>
            <a:ext cx="3146424" cy="1097753"/>
          </a:xfrm>
        </p:spPr>
        <p:txBody>
          <a:bodyPr rIns="0" anchor="t" anchorCtr="0"/>
          <a:lstStyle>
            <a:lvl1pPr marL="0" indent="0">
              <a:spcBef>
                <a:spcPct val="0"/>
              </a:spcBef>
              <a:buFontTx/>
              <a:buNone/>
              <a:defRPr sz="1600" smtClean="0">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5314348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Lower Content with LINE">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38400" y="2495862"/>
            <a:ext cx="8526463" cy="3719200"/>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bwMode="auto">
          <a:xfrm>
            <a:off x="138113" y="2281238"/>
            <a:ext cx="8815387" cy="0"/>
          </a:xfrm>
          <a:prstGeom prst="line">
            <a:avLst/>
          </a:prstGeom>
          <a:noFill/>
          <a:ln w="28575" cap="flat" cmpd="sng" algn="ctr">
            <a:solidFill>
              <a:srgbClr val="003478"/>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7764369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5092354"/>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009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8212481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extLst>
      <p:ext uri="{BB962C8B-B14F-4D97-AF65-F5344CB8AC3E}">
        <p14:creationId xmlns:p14="http://schemas.microsoft.com/office/powerpoint/2010/main" val="37238430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5071349"/>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5071349"/>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26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Text_RIGH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432588" y="1111249"/>
            <a:ext cx="4187825" cy="4630331"/>
          </a:xfrm>
        </p:spPr>
        <p:txBody>
          <a:bodyPr anchor="ctr" anchorCtr="0"/>
          <a:lstStyle>
            <a:lvl1pPr>
              <a:defRPr sz="1600"/>
            </a:lvl1pPr>
            <a:lvl2pPr>
              <a:defRPr sz="1400"/>
            </a:lvl2pPr>
            <a:lvl3pPr>
              <a:defRPr sz="1200"/>
            </a:lvl3pPr>
            <a:lvl4pPr>
              <a:buClr>
                <a:schemeClr val="accent2"/>
              </a:buClr>
              <a:defRPr sz="1200"/>
            </a:lvl4pPr>
            <a:lvl5pPr>
              <a:buClr>
                <a:schemeClr val="accent2"/>
              </a:buCl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00730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Center">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2478087" y="1111249"/>
            <a:ext cx="4187825" cy="4630331"/>
          </a:xfrm>
        </p:spPr>
        <p:txBody>
          <a:bodyPr anchor="ctr" anchorCtr="0"/>
          <a:lstStyle>
            <a:lvl1pPr>
              <a:defRPr sz="1600"/>
            </a:lvl1pPr>
            <a:lvl2pPr>
              <a:defRPr sz="1400"/>
            </a:lvl2pPr>
            <a:lvl3pPr>
              <a:defRPr sz="1200"/>
            </a:lvl3pPr>
            <a:lvl4pPr>
              <a:buClr>
                <a:schemeClr val="accent2"/>
              </a:buClr>
              <a:defRPr sz="1200"/>
            </a:lvl4pPr>
            <a:lvl5pPr>
              <a:buClr>
                <a:schemeClr val="accent2"/>
              </a:buCl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39898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5092354"/>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521208"/>
            <a:ext cx="8229600" cy="50958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1573" y="876448"/>
            <a:ext cx="4040188"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76448"/>
            <a:ext cx="4041775"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60172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805710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5911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521208"/>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dirty="0"/>
              <a:t>Click icon to add table</a:t>
            </a:r>
          </a:p>
        </p:txBody>
      </p:sp>
    </p:spTree>
    <p:extLst>
      <p:ext uri="{BB962C8B-B14F-4D97-AF65-F5344CB8AC3E}">
        <p14:creationId xmlns:p14="http://schemas.microsoft.com/office/powerpoint/2010/main" val="36879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ctrTitle"/>
          </p:nvPr>
        </p:nvSpPr>
        <p:spPr>
          <a:xfrm>
            <a:off x="787400" y="1470025"/>
            <a:ext cx="5346700" cy="1152525"/>
          </a:xfrm>
        </p:spPr>
        <p:txBody>
          <a:bodyPr anchor="t"/>
          <a:lstStyle>
            <a:lvl1pPr algn="r">
              <a:defRPr sz="2600" smtClean="0">
                <a:solidFill>
                  <a:schemeClr val="accent2"/>
                </a:solidFill>
              </a:defRPr>
            </a:lvl1pPr>
          </a:lstStyle>
          <a:p>
            <a:r>
              <a:rPr lang="en-US"/>
              <a:t>Click to edit Master title style</a:t>
            </a:r>
            <a:endParaRPr lang="en-US" dirty="0"/>
          </a:p>
        </p:txBody>
      </p:sp>
      <p:sp>
        <p:nvSpPr>
          <p:cNvPr id="312326" name="Text Box 6"/>
          <p:cNvSpPr txBox="1">
            <a:spLocks noChangeArrowheads="1"/>
          </p:cNvSpPr>
          <p:nvPr/>
        </p:nvSpPr>
        <p:spPr bwMode="auto">
          <a:xfrm rot="16200000">
            <a:off x="8896351" y="6637337"/>
            <a:ext cx="290512" cy="201613"/>
          </a:xfrm>
          <a:prstGeom prst="rect">
            <a:avLst/>
          </a:prstGeom>
          <a:noFill/>
          <a:ln w="9525">
            <a:noFill/>
            <a:miter lim="800000"/>
            <a:headEnd/>
            <a:tailEnd/>
          </a:ln>
          <a:effectLst/>
        </p:spPr>
        <p:txBody>
          <a:bodyPr vert="eaVert" wrap="none">
            <a:spAutoFit/>
          </a:bodyPr>
          <a:lstStyle/>
          <a:p>
            <a:pPr algn="r">
              <a:spcBef>
                <a:spcPct val="0"/>
              </a:spcBef>
              <a:defRPr/>
            </a:pPr>
            <a:fld id="{3C2CB83F-7C7B-4779-BF56-509C23D99E4F}" type="slidenum">
              <a:rPr lang="en-GB" sz="700">
                <a:solidFill>
                  <a:srgbClr val="FFFFFF"/>
                </a:solidFill>
              </a:rPr>
              <a:pPr algn="r">
                <a:spcBef>
                  <a:spcPct val="0"/>
                </a:spcBef>
                <a:defRPr/>
              </a:pPr>
              <a:t>‹#›</a:t>
            </a:fld>
            <a:endParaRPr lang="en-GB" sz="700" dirty="0">
              <a:solidFill>
                <a:srgbClr val="FFFFFF"/>
              </a:solidFill>
            </a:endParaRPr>
          </a:p>
        </p:txBody>
      </p:sp>
      <p:sp>
        <p:nvSpPr>
          <p:cNvPr id="58376" name="Rectangle 8"/>
          <p:cNvSpPr>
            <a:spLocks noGrp="1" noChangeArrowheads="1"/>
          </p:cNvSpPr>
          <p:nvPr>
            <p:ph type="subTitle" idx="1"/>
          </p:nvPr>
        </p:nvSpPr>
        <p:spPr>
          <a:xfrm>
            <a:off x="6426200" y="2602931"/>
            <a:ext cx="2717800" cy="488950"/>
          </a:xfrm>
        </p:spPr>
        <p:txBody>
          <a:bodyPr rIns="0" anchor="b"/>
          <a:lstStyle>
            <a:lvl1pPr marL="0" indent="0">
              <a:spcBef>
                <a:spcPct val="0"/>
              </a:spcBef>
              <a:buFontTx/>
              <a:buNone/>
              <a:defRPr sz="1800" smtClean="0">
                <a:solidFill>
                  <a:schemeClr val="accent2"/>
                </a:solidFill>
              </a:defRPr>
            </a:lvl1pPr>
          </a:lstStyle>
          <a:p>
            <a:r>
              <a:rPr lang="en-US"/>
              <a:t>Click to edit Master subtitle style</a:t>
            </a:r>
            <a:endParaRPr lang="en-US" dirty="0"/>
          </a:p>
        </p:txBody>
      </p:sp>
      <p:sp>
        <p:nvSpPr>
          <p:cNvPr id="5" name="Line 13"/>
          <p:cNvSpPr>
            <a:spLocks noChangeShapeType="1"/>
          </p:cNvSpPr>
          <p:nvPr userDrawn="1"/>
        </p:nvSpPr>
        <p:spPr bwMode="auto">
          <a:xfrm>
            <a:off x="6269704" y="1571625"/>
            <a:ext cx="0" cy="1409700"/>
          </a:xfrm>
          <a:prstGeom prst="line">
            <a:avLst/>
          </a:prstGeom>
          <a:noFill/>
          <a:ln w="9525">
            <a:solidFill>
              <a:srgbClr val="9FA617"/>
            </a:solidFill>
            <a:round/>
            <a:headEnd/>
            <a:tailEnd/>
          </a:ln>
          <a:effectLst/>
        </p:spPr>
        <p:txBody>
          <a:bodyPr>
            <a:spAutoFit/>
          </a:bodyPr>
          <a:lstStyle/>
          <a:p>
            <a:endParaRPr lang="en-US" dirty="0">
              <a:solidFill>
                <a:srgbClr val="0098DB"/>
              </a:solidFill>
            </a:endParaRPr>
          </a:p>
        </p:txBody>
      </p:sp>
    </p:spTree>
    <p:extLst>
      <p:ext uri="{BB962C8B-B14F-4D97-AF65-F5344CB8AC3E}">
        <p14:creationId xmlns:p14="http://schemas.microsoft.com/office/powerpoint/2010/main" val="18387850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4525963"/>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08145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41463310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extLst>
      <p:ext uri="{BB962C8B-B14F-4D97-AF65-F5344CB8AC3E}">
        <p14:creationId xmlns:p14="http://schemas.microsoft.com/office/powerpoint/2010/main" val="37125227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4525963"/>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4525963"/>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79842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454412"/>
            <a:ext cx="8229600" cy="50958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1573" y="869304"/>
            <a:ext cx="4040188" cy="639762"/>
          </a:xfrm>
        </p:spPr>
        <p:txBody>
          <a:bodyPr anchor="b"/>
          <a:lstStyle>
            <a:lvl1pPr marL="0" indent="0">
              <a:buNone/>
              <a:defRPr sz="20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69304"/>
            <a:ext cx="4041775" cy="639762"/>
          </a:xfrm>
        </p:spPr>
        <p:txBody>
          <a:bodyPr anchor="b"/>
          <a:lstStyle>
            <a:lvl1pPr marL="0" indent="0">
              <a:buNone/>
              <a:defRPr sz="20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0435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00037"/>
          </a:xfrm>
        </p:spPr>
        <p:txBody>
          <a:bodyPr/>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88854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287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381" y="53351"/>
            <a:ext cx="3513785" cy="1162050"/>
          </a:xfrm>
        </p:spPr>
        <p:txBody>
          <a:bodyPr anchor="b"/>
          <a:lstStyle>
            <a:lvl1pPr algn="l">
              <a:defRPr sz="2200" b="1"/>
            </a:lvl1pPr>
          </a:lstStyle>
          <a:p>
            <a:r>
              <a:rPr lang="en-US"/>
              <a:t>Click to edit Master title style</a:t>
            </a:r>
            <a:endParaRPr lang="en-US" dirty="0"/>
          </a:p>
        </p:txBody>
      </p:sp>
      <p:sp>
        <p:nvSpPr>
          <p:cNvPr id="3" name="Content Placeholder 2"/>
          <p:cNvSpPr>
            <a:spLocks noGrp="1"/>
          </p:cNvSpPr>
          <p:nvPr>
            <p:ph idx="1"/>
          </p:nvPr>
        </p:nvSpPr>
        <p:spPr>
          <a:xfrm>
            <a:off x="4140819" y="1195603"/>
            <a:ext cx="4344105" cy="4681185"/>
          </a:xfrm>
        </p:spPr>
        <p:txBody>
          <a:bodyPr/>
          <a:lstStyle>
            <a:lvl1pPr>
              <a:defRPr sz="2000"/>
            </a:lvl1pPr>
            <a:lvl2pPr>
              <a:defRPr sz="1600"/>
            </a:lvl2pPr>
            <a:lvl3pPr>
              <a:defRPr sz="1400"/>
            </a:lvl3pPr>
            <a:lvl4pPr>
              <a:defRPr sz="1200"/>
            </a:lvl4pPr>
            <a:lvl5pP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381" y="1170857"/>
            <a:ext cx="352865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95276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452753"/>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dirty="0"/>
              <a:t>Click icon to add table</a:t>
            </a:r>
          </a:p>
        </p:txBody>
      </p:sp>
    </p:spTree>
    <p:extLst>
      <p:ext uri="{BB962C8B-B14F-4D97-AF65-F5344CB8AC3E}">
        <p14:creationId xmlns:p14="http://schemas.microsoft.com/office/powerpoint/2010/main" val="2780826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927" y="452227"/>
            <a:ext cx="8520113" cy="300037"/>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37009" y="1119414"/>
            <a:ext cx="4186238"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19414"/>
            <a:ext cx="418782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366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5071349"/>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5071349"/>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454412"/>
            <a:ext cx="8229600" cy="50958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1573" y="876448"/>
            <a:ext cx="4040188"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76448"/>
            <a:ext cx="4041775"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00037"/>
          </a:xfrm>
        </p:spPr>
        <p:txBody>
          <a:bodyPr/>
          <a:lstStyle>
            <a:lvl1pPr>
              <a:defRPr>
                <a:solidFill>
                  <a:schemeClr val="accent2"/>
                </a:solidFill>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452753"/>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a:t>Click icon to add table</a:t>
            </a:r>
            <a:endParaRPr lang="en-US" noProof="0"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453711"/>
            <a:ext cx="8802400" cy="3749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312326" name="Text Box 6"/>
          <p:cNvSpPr txBox="1">
            <a:spLocks noChangeArrowheads="1"/>
          </p:cNvSpPr>
          <p:nvPr/>
        </p:nvSpPr>
        <p:spPr bwMode="auto">
          <a:xfrm rot="16200000">
            <a:off x="8903107" y="6687552"/>
            <a:ext cx="276999" cy="186910"/>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600">
                <a:solidFill>
                  <a:schemeClr val="bg1"/>
                </a:solidFill>
              </a:rPr>
              <a:pPr algn="r">
                <a:spcBef>
                  <a:spcPct val="0"/>
                </a:spcBef>
                <a:defRPr/>
              </a:pPr>
              <a:t>‹#›</a:t>
            </a:fld>
            <a:endParaRPr lang="en-GB" sz="600">
              <a:solidFill>
                <a:schemeClr val="bg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80" r:id="rId2"/>
    <p:sldLayoutId id="2147483681" r:id="rId3"/>
    <p:sldLayoutId id="2147483679" r:id="rId4"/>
    <p:sldLayoutId id="2147483678" r:id="rId5"/>
    <p:sldLayoutId id="2147483677" r:id="rId6"/>
    <p:sldLayoutId id="2147483676" r:id="rId7"/>
    <p:sldLayoutId id="2147483675" r:id="rId8"/>
    <p:sldLayoutId id="2147483670" r:id="rId9"/>
    <p:sldLayoutId id="2147483669" r:id="rId10"/>
    <p:sldLayoutId id="2147483707" r:id="rId11"/>
  </p:sldLayoutIdLst>
  <p:transition>
    <p:fade/>
  </p:transition>
  <p:txStyles>
    <p:title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rgbClr val="005195"/>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rgbClr val="005195"/>
        </a:buClr>
        <a:buChar char="–"/>
        <a:defRPr sz="1600">
          <a:solidFill>
            <a:schemeClr val="tx1"/>
          </a:solidFill>
          <a:latin typeface="+mn-lt"/>
        </a:defRPr>
      </a:lvl2pPr>
      <a:lvl3pPr marL="803275" indent="-141288" algn="l" rtl="0" eaLnBrk="1" fontAlgn="base" hangingPunct="1">
        <a:spcBef>
          <a:spcPct val="0"/>
        </a:spcBef>
        <a:spcAft>
          <a:spcPct val="0"/>
        </a:spcAft>
        <a:buClr>
          <a:srgbClr val="005195"/>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lr>
          <a:srgbClr val="005195"/>
        </a:buClr>
        <a:buChar char="–"/>
        <a:defRPr sz="1200" baseline="0">
          <a:solidFill>
            <a:schemeClr val="tx1"/>
          </a:solidFill>
          <a:latin typeface="+mn-lt"/>
        </a:defRPr>
      </a:lvl4pPr>
      <a:lvl5pPr marL="1371600" indent="-111125" algn="l" rtl="0" eaLnBrk="1" fontAlgn="base" hangingPunct="1">
        <a:spcBef>
          <a:spcPts val="0"/>
        </a:spcBef>
        <a:spcAft>
          <a:spcPct val="0"/>
        </a:spcAft>
        <a:buClr>
          <a:srgbClr val="005195"/>
        </a:buClr>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519263"/>
            <a:ext cx="8802400" cy="4026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312326" name="Text Box 6"/>
          <p:cNvSpPr txBox="1">
            <a:spLocks noChangeArrowheads="1"/>
          </p:cNvSpPr>
          <p:nvPr/>
        </p:nvSpPr>
        <p:spPr bwMode="auto">
          <a:xfrm rot="16200000">
            <a:off x="8903107" y="6687552"/>
            <a:ext cx="276999" cy="186910"/>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600">
                <a:solidFill>
                  <a:srgbClr val="FFFFFF"/>
                </a:solidFill>
              </a:rPr>
              <a:pPr algn="r">
                <a:spcBef>
                  <a:spcPct val="0"/>
                </a:spcBef>
                <a:defRPr/>
              </a:pPr>
              <a:t>‹#›</a:t>
            </a:fld>
            <a:endParaRPr lang="en-GB" sz="600" dirty="0">
              <a:solidFill>
                <a:srgbClr val="FFFFFF"/>
              </a:solidFill>
            </a:endParaRPr>
          </a:p>
        </p:txBody>
      </p:sp>
      <p:sp>
        <p:nvSpPr>
          <p:cNvPr id="5" name="TextBox 4"/>
          <p:cNvSpPr txBox="1"/>
          <p:nvPr/>
        </p:nvSpPr>
        <p:spPr>
          <a:xfrm>
            <a:off x="136660" y="6579028"/>
            <a:ext cx="3888059" cy="174470"/>
          </a:xfrm>
          <a:prstGeom prst="rect">
            <a:avLst/>
          </a:prstGeom>
          <a:noFill/>
        </p:spPr>
        <p:txBody>
          <a:bodyPr wrap="none" rtlCol="0">
            <a:noAutofit/>
          </a:bodyPr>
          <a:lstStyle/>
          <a:p>
            <a:pPr algn="l"/>
            <a:r>
              <a:rPr lang="en-US" sz="550" dirty="0">
                <a:solidFill>
                  <a:srgbClr val="FFFFFF"/>
                </a:solidFill>
              </a:rPr>
              <a:t>Copyright 2013 Manhattan Associates, Incorporated. Strictly Confidential. Not for Distribution.</a:t>
            </a:r>
          </a:p>
        </p:txBody>
      </p:sp>
    </p:spTree>
    <p:extLst>
      <p:ext uri="{BB962C8B-B14F-4D97-AF65-F5344CB8AC3E}">
        <p14:creationId xmlns:p14="http://schemas.microsoft.com/office/powerpoint/2010/main" val="398902516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ransition>
    <p:fade/>
  </p:transition>
  <p:txStyles>
    <p:titleStyle>
      <a:lvl1pPr algn="l" rtl="0" eaLnBrk="1" fontAlgn="base" hangingPunct="1">
        <a:lnSpc>
          <a:spcPct val="90000"/>
        </a:lnSpc>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rgbClr val="005195"/>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rgbClr val="005195"/>
        </a:buClr>
        <a:buChar char="–"/>
        <a:defRPr sz="1600">
          <a:solidFill>
            <a:schemeClr val="tx1"/>
          </a:solidFill>
          <a:latin typeface="+mn-lt"/>
        </a:defRPr>
      </a:lvl2pPr>
      <a:lvl3pPr marL="803275" indent="-141288" algn="l" rtl="0" eaLnBrk="1" fontAlgn="base" hangingPunct="1">
        <a:spcBef>
          <a:spcPct val="0"/>
        </a:spcBef>
        <a:spcAft>
          <a:spcPct val="0"/>
        </a:spcAft>
        <a:buClr>
          <a:srgbClr val="005195"/>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lr>
          <a:srgbClr val="005195"/>
        </a:buClr>
        <a:buChar char="–"/>
        <a:defRPr sz="1200" baseline="0">
          <a:solidFill>
            <a:schemeClr val="tx1"/>
          </a:solidFill>
          <a:latin typeface="+mn-lt"/>
        </a:defRPr>
      </a:lvl4pPr>
      <a:lvl5pPr marL="1371600" indent="-111125" algn="l" rtl="0" eaLnBrk="1" fontAlgn="base" hangingPunct="1">
        <a:spcBef>
          <a:spcPts val="0"/>
        </a:spcBef>
        <a:spcAft>
          <a:spcPct val="0"/>
        </a:spcAft>
        <a:buClr>
          <a:srgbClr val="005195"/>
        </a:buClr>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453711"/>
            <a:ext cx="8520113" cy="30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312326" name="Text Box 6"/>
          <p:cNvSpPr txBox="1">
            <a:spLocks noChangeArrowheads="1"/>
          </p:cNvSpPr>
          <p:nvPr/>
        </p:nvSpPr>
        <p:spPr bwMode="auto">
          <a:xfrm rot="16200000">
            <a:off x="8896351" y="6637337"/>
            <a:ext cx="290512" cy="201613"/>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700">
                <a:solidFill>
                  <a:srgbClr val="FFFFFF"/>
                </a:solidFill>
              </a:rPr>
              <a:pPr algn="r">
                <a:spcBef>
                  <a:spcPct val="0"/>
                </a:spcBef>
                <a:defRPr/>
              </a:pPr>
              <a:t>‹#›</a:t>
            </a:fld>
            <a:endParaRPr lang="en-GB" sz="700" dirty="0">
              <a:solidFill>
                <a:srgbClr val="FFFFFF"/>
              </a:solidFill>
            </a:endParaRPr>
          </a:p>
        </p:txBody>
      </p:sp>
      <p:sp>
        <p:nvSpPr>
          <p:cNvPr id="5" name="TextBox 4"/>
          <p:cNvSpPr txBox="1"/>
          <p:nvPr/>
        </p:nvSpPr>
        <p:spPr>
          <a:xfrm>
            <a:off x="150948" y="6586172"/>
            <a:ext cx="3888059" cy="174470"/>
          </a:xfrm>
          <a:prstGeom prst="rect">
            <a:avLst/>
          </a:prstGeom>
          <a:noFill/>
        </p:spPr>
        <p:txBody>
          <a:bodyPr wrap="none" rtlCol="0">
            <a:noAutofit/>
          </a:bodyPr>
          <a:lstStyle/>
          <a:p>
            <a:pPr algn="l"/>
            <a:r>
              <a:rPr lang="en-US" sz="620" dirty="0">
                <a:solidFill>
                  <a:srgbClr val="FFFFFF"/>
                </a:solidFill>
              </a:rPr>
              <a:t>Copyright 2011 Manhattan Associates, Incorporated. Strictly Confidential. Not for Distribution.</a:t>
            </a:r>
          </a:p>
        </p:txBody>
      </p:sp>
    </p:spTree>
    <p:extLst>
      <p:ext uri="{BB962C8B-B14F-4D97-AF65-F5344CB8AC3E}">
        <p14:creationId xmlns:p14="http://schemas.microsoft.com/office/powerpoint/2010/main" val="23573847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fade/>
  </p:transition>
  <p:txStyles>
    <p:title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chemeClr val="accent2"/>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chemeClr val="accent2"/>
        </a:buClr>
        <a:buChar char="–"/>
        <a:defRPr sz="1600">
          <a:solidFill>
            <a:schemeClr val="tx1"/>
          </a:solidFill>
          <a:latin typeface="+mn-lt"/>
        </a:defRPr>
      </a:lvl2pPr>
      <a:lvl3pPr marL="803275" indent="-141288" algn="l" rtl="0" eaLnBrk="1" fontAlgn="base" hangingPunct="1">
        <a:spcBef>
          <a:spcPct val="0"/>
        </a:spcBef>
        <a:spcAft>
          <a:spcPct val="0"/>
        </a:spcAft>
        <a:buClr>
          <a:schemeClr val="accent2"/>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har char="–"/>
        <a:defRPr sz="1200" baseline="0">
          <a:solidFill>
            <a:schemeClr val="tx1"/>
          </a:solidFill>
          <a:latin typeface="+mn-lt"/>
        </a:defRPr>
      </a:lvl4pPr>
      <a:lvl5pPr marL="1371600" indent="-111125" algn="l" rtl="0" eaLnBrk="1" fontAlgn="base" hangingPunct="1">
        <a:spcBef>
          <a:spcPts val="0"/>
        </a:spcBef>
        <a:spcAft>
          <a:spcPct val="0"/>
        </a:spcAft>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w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90.wmf"/></Relationships>
</file>

<file path=ppt/slides/_rels/slide13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6.bin"/><Relationship Id="rId7" Type="http://schemas.openxmlformats.org/officeDocument/2006/relationships/image" Target="../media/image28.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7.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28.w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emf"/><Relationship Id="rId4"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6.bin"/><Relationship Id="rId7" Type="http://schemas.openxmlformats.org/officeDocument/2006/relationships/image" Target="../media/image28.wmf"/><Relationship Id="rId12" Type="http://schemas.openxmlformats.org/officeDocument/2006/relationships/oleObject" Target="../embeddings/oleObject21.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23.bin"/><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8.wmf"/><Relationship Id="rId4" Type="http://schemas.openxmlformats.org/officeDocument/2006/relationships/image" Target="../media/image57.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0.wmf"/><Relationship Id="rId4" Type="http://schemas.openxmlformats.org/officeDocument/2006/relationships/image" Target="../media/image69.wmf"/></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9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66800"/>
            <a:ext cx="7254240" cy="1554481"/>
          </a:xfrm>
        </p:spPr>
        <p:txBody>
          <a:bodyPr/>
          <a:lstStyle/>
          <a:p>
            <a:r>
              <a:rPr lang="en-US" dirty="0"/>
              <a:t>Manhattan WMS Training</a:t>
            </a:r>
            <a:br>
              <a:rPr lang="en-US" dirty="0"/>
            </a:br>
            <a:br>
              <a:rPr lang="en-US" dirty="0"/>
            </a:br>
            <a:endParaRPr lang="en-US" dirty="0"/>
          </a:p>
        </p:txBody>
      </p:sp>
    </p:spTree>
    <p:extLst>
      <p:ext uri="{BB962C8B-B14F-4D97-AF65-F5344CB8AC3E}">
        <p14:creationId xmlns:p14="http://schemas.microsoft.com/office/powerpoint/2010/main" val="294904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Diagram 2"/>
          <p:cNvGrpSpPr>
            <a:grpSpLocks noChangeAspect="1"/>
          </p:cNvGrpSpPr>
          <p:nvPr/>
        </p:nvGrpSpPr>
        <p:grpSpPr bwMode="auto">
          <a:xfrm>
            <a:off x="140627" y="1230551"/>
            <a:ext cx="8866293" cy="5149872"/>
            <a:chOff x="1455" y="793"/>
            <a:chExt cx="2856" cy="2735"/>
          </a:xfrm>
          <a:solidFill>
            <a:srgbClr val="002E5F"/>
          </a:solidFill>
        </p:grpSpPr>
        <p:sp>
          <p:nvSpPr>
            <p:cNvPr id="8" name="_s5124"/>
            <p:cNvSpPr>
              <a:spLocks noChangeShapeType="1"/>
            </p:cNvSpPr>
            <p:nvPr/>
          </p:nvSpPr>
          <p:spPr bwMode="auto">
            <a:xfrm flipH="1" flipV="1">
              <a:off x="2138" y="1692"/>
              <a:ext cx="352" cy="218"/>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 name="_s5125"/>
            <p:cNvSpPr>
              <a:spLocks noChangeArrowheads="1"/>
            </p:cNvSpPr>
            <p:nvPr/>
          </p:nvSpPr>
          <p:spPr bwMode="auto">
            <a:xfrm>
              <a:off x="1455" y="1289"/>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General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Location </a:t>
              </a:r>
              <a:br>
                <a:rPr kumimoji="0" lang="en-US" sz="1200" b="0" i="0" u="none" strike="noStrike" cap="none" normalizeH="0" baseline="0" dirty="0">
                  <a:ln>
                    <a:noFill/>
                  </a:ln>
                  <a:solidFill>
                    <a:srgbClr val="FFFFFF"/>
                  </a:solidFill>
                  <a:effectLst/>
                  <a:latin typeface="Arial" charset="0"/>
                </a:rPr>
              </a:br>
              <a:r>
                <a:rPr kumimoji="0" lang="en-US" sz="1200" b="0" i="0" u="none" strike="noStrike" cap="none" normalizeH="0" baseline="0" dirty="0">
                  <a:ln>
                    <a:noFill/>
                  </a:ln>
                  <a:solidFill>
                    <a:srgbClr val="FFFFFF"/>
                  </a:solidFill>
                  <a:effectLst/>
                  <a:latin typeface="Arial" charset="0"/>
                </a:rPr>
                <a:t>Number Role</a:t>
              </a:r>
            </a:p>
          </p:txBody>
        </p:sp>
        <p:sp>
          <p:nvSpPr>
            <p:cNvPr id="10" name="_s5126"/>
            <p:cNvSpPr>
              <a:spLocks noChangeShapeType="1"/>
            </p:cNvSpPr>
            <p:nvPr/>
          </p:nvSpPr>
          <p:spPr bwMode="auto">
            <a:xfrm flipH="1">
              <a:off x="2141" y="2405"/>
              <a:ext cx="352" cy="192"/>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 name="_s5127"/>
            <p:cNvSpPr>
              <a:spLocks noChangeArrowheads="1"/>
            </p:cNvSpPr>
            <p:nvPr/>
          </p:nvSpPr>
          <p:spPr bwMode="auto">
            <a:xfrm>
              <a:off x="1455" y="2331"/>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Facility Codes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Receipt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Storage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Pick &amp; Ship</a:t>
              </a:r>
            </a:p>
          </p:txBody>
        </p:sp>
        <p:sp>
          <p:nvSpPr>
            <p:cNvPr id="12" name="_s5128"/>
            <p:cNvSpPr>
              <a:spLocks noChangeShapeType="1"/>
            </p:cNvSpPr>
            <p:nvPr/>
          </p:nvSpPr>
          <p:spPr bwMode="auto">
            <a:xfrm>
              <a:off x="2880" y="2502"/>
              <a:ext cx="0" cy="342"/>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3" name="_s5129"/>
            <p:cNvSpPr>
              <a:spLocks noChangeArrowheads="1"/>
            </p:cNvSpPr>
            <p:nvPr/>
          </p:nvSpPr>
          <p:spPr bwMode="auto">
            <a:xfrm>
              <a:off x="2538" y="2844"/>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Replenishment</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Item</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Quantity</a:t>
              </a:r>
            </a:p>
            <a:p>
              <a:pPr marL="0" marR="0" lvl="0" indent="0" algn="ctr" defTabSz="914400" rtl="0" eaLnBrk="1" fontAlgn="base" latinLnBrk="0" hangingPunct="1">
                <a:lnSpc>
                  <a:spcPct val="9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Unit of Measure</a:t>
              </a:r>
            </a:p>
          </p:txBody>
        </p:sp>
        <p:sp>
          <p:nvSpPr>
            <p:cNvPr id="14" name="_s5130"/>
            <p:cNvSpPr>
              <a:spLocks noChangeShapeType="1"/>
            </p:cNvSpPr>
            <p:nvPr/>
          </p:nvSpPr>
          <p:spPr bwMode="auto">
            <a:xfrm>
              <a:off x="3247" y="2384"/>
              <a:ext cx="385" cy="223"/>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5" name="_s5131"/>
            <p:cNvSpPr>
              <a:spLocks noChangeArrowheads="1"/>
            </p:cNvSpPr>
            <p:nvPr/>
          </p:nvSpPr>
          <p:spPr bwMode="auto">
            <a:xfrm>
              <a:off x="3627" y="2336"/>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Cycle Count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Next Date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Scheduled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Complete</a:t>
              </a:r>
            </a:p>
          </p:txBody>
        </p:sp>
        <p:sp>
          <p:nvSpPr>
            <p:cNvPr id="16" name="_s5132"/>
            <p:cNvSpPr>
              <a:spLocks noChangeShapeType="1"/>
            </p:cNvSpPr>
            <p:nvPr/>
          </p:nvSpPr>
          <p:spPr bwMode="auto">
            <a:xfrm flipV="1">
              <a:off x="3244" y="1740"/>
              <a:ext cx="356" cy="212"/>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7" name="_s5133"/>
            <p:cNvSpPr>
              <a:spLocks noChangeArrowheads="1"/>
            </p:cNvSpPr>
            <p:nvPr/>
          </p:nvSpPr>
          <p:spPr bwMode="auto">
            <a:xfrm>
              <a:off x="3595" y="1317"/>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Sequencing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Putaway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Picking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rPr>
                <a:t>X,Y,Z Coordinates</a:t>
              </a:r>
            </a:p>
          </p:txBody>
        </p:sp>
        <p:sp>
          <p:nvSpPr>
            <p:cNvPr id="18" name="_s5134"/>
            <p:cNvSpPr>
              <a:spLocks noChangeShapeType="1"/>
            </p:cNvSpPr>
            <p:nvPr/>
          </p:nvSpPr>
          <p:spPr bwMode="auto">
            <a:xfrm flipV="1">
              <a:off x="2880" y="1477"/>
              <a:ext cx="0" cy="342"/>
            </a:xfrm>
            <a:prstGeom prst="line">
              <a:avLst/>
            </a:prstGeom>
            <a:grp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9" name="_s5135"/>
            <p:cNvSpPr>
              <a:spLocks noChangeArrowheads="1"/>
            </p:cNvSpPr>
            <p:nvPr/>
          </p:nvSpPr>
          <p:spPr bwMode="auto">
            <a:xfrm>
              <a:off x="2538" y="793"/>
              <a:ext cx="684" cy="684"/>
            </a:xfrm>
            <a:prstGeom prst="ellipse">
              <a:avLst/>
            </a:prstGeom>
            <a:grp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Dimensions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0" i="0" u="none" strike="noStrike" cap="none" normalizeH="0" baseline="0">
                  <a:ln>
                    <a:noFill/>
                  </a:ln>
                  <a:solidFill>
                    <a:srgbClr val="FFFFFF"/>
                  </a:solidFill>
                  <a:effectLst/>
                  <a:latin typeface="Arial" charset="0"/>
                </a:rPr>
                <a:t>Volume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0" i="0" u="none" strike="noStrike" cap="none" normalizeH="0" baseline="0">
                  <a:ln>
                    <a:noFill/>
                  </a:ln>
                  <a:solidFill>
                    <a:srgbClr val="FFFFFF"/>
                  </a:solidFill>
                  <a:effectLst/>
                  <a:latin typeface="Arial" charset="0"/>
                </a:rPr>
                <a:t>L x W x H</a:t>
              </a:r>
            </a:p>
          </p:txBody>
        </p:sp>
      </p:grpSp>
      <p:sp>
        <p:nvSpPr>
          <p:cNvPr id="211985" name="Rectangle 17"/>
          <p:cNvSpPr>
            <a:spLocks noGrp="1" noChangeArrowheads="1"/>
          </p:cNvSpPr>
          <p:nvPr>
            <p:ph type="title"/>
          </p:nvPr>
        </p:nvSpPr>
        <p:spPr>
          <a:noFill/>
          <a:ln/>
        </p:spPr>
        <p:txBody>
          <a:bodyPr/>
          <a:lstStyle/>
          <a:p>
            <a:r>
              <a:rPr lang="en-US" dirty="0"/>
              <a:t>Location Profile: 	</a:t>
            </a:r>
          </a:p>
        </p:txBody>
      </p:sp>
      <p:sp>
        <p:nvSpPr>
          <p:cNvPr id="211986" name="Text Box 18"/>
          <p:cNvSpPr txBox="1">
            <a:spLocks noChangeArrowheads="1"/>
          </p:cNvSpPr>
          <p:nvPr/>
        </p:nvSpPr>
        <p:spPr bwMode="auto">
          <a:xfrm>
            <a:off x="7062788" y="5702300"/>
            <a:ext cx="184150" cy="671513"/>
          </a:xfrm>
          <a:prstGeom prst="rect">
            <a:avLst/>
          </a:prstGeom>
          <a:noFill/>
          <a:ln w="50800" algn="ctr">
            <a:noFill/>
            <a:miter lim="800000"/>
            <a:headEnd/>
            <a:tailEnd/>
          </a:ln>
          <a:effectLst/>
        </p:spPr>
        <p:txBody>
          <a:bodyPr wrap="none" anchor="ctr">
            <a:spAutoFit/>
          </a:bodyPr>
          <a:lstStyle/>
          <a:p>
            <a:pPr algn="ctr" eaLnBrk="0" hangingPunct="0">
              <a:spcBef>
                <a:spcPct val="0"/>
              </a:spcBef>
            </a:pPr>
            <a:endParaRPr lang="en-US" sz="2000" dirty="0">
              <a:solidFill>
                <a:schemeClr val="tx1"/>
              </a:solidFill>
            </a:endParaRPr>
          </a:p>
          <a:p>
            <a:pPr algn="ctr" eaLnBrk="0" hangingPunct="0">
              <a:spcBef>
                <a:spcPct val="0"/>
              </a:spcBef>
            </a:pPr>
            <a:endParaRPr lang="en-US" dirty="0">
              <a:solidFill>
                <a:schemeClr val="hlink"/>
              </a:solidFill>
              <a:effectLst>
                <a:outerShdw blurRad="38100" dist="38100" dir="2700000" algn="tl">
                  <a:srgbClr val="C0C0C0"/>
                </a:outerShdw>
              </a:effectLst>
            </a:endParaRPr>
          </a:p>
        </p:txBody>
      </p:sp>
      <p:pic>
        <p:nvPicPr>
          <p:cNvPr id="3" name="Picture 2" descr="Screen Shot 2013-10-16 at 8.12.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422" y="2767050"/>
            <a:ext cx="2336658" cy="2198781"/>
          </a:xfrm>
          <a:prstGeom prst="rect">
            <a:avLst/>
          </a:prstGeom>
        </p:spPr>
      </p:pic>
    </p:spTree>
    <p:extLst>
      <p:ext uri="{BB962C8B-B14F-4D97-AF65-F5344CB8AC3E}">
        <p14:creationId xmlns:p14="http://schemas.microsoft.com/office/powerpoint/2010/main" val="261569902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User Directed </a:t>
            </a:r>
            <a:r>
              <a:rPr lang="en-US" sz="2800" dirty="0" err="1"/>
              <a:t>Putaway</a:t>
            </a:r>
            <a:endParaRPr lang="en-US" sz="2800" dirty="0"/>
          </a:p>
        </p:txBody>
      </p:sp>
      <p:sp>
        <p:nvSpPr>
          <p:cNvPr id="8" name="Rectangle 7"/>
          <p:cNvSpPr/>
          <p:nvPr/>
        </p:nvSpPr>
        <p:spPr>
          <a:xfrm>
            <a:off x="2868246" y="1473053"/>
            <a:ext cx="3520194" cy="646331"/>
          </a:xfrm>
          <a:prstGeom prst="rect">
            <a:avLst/>
          </a:prstGeom>
        </p:spPr>
        <p:txBody>
          <a:bodyPr wrap="square">
            <a:spAutoFit/>
          </a:bodyPr>
          <a:lstStyle/>
          <a:p>
            <a:pPr algn="l">
              <a:spcBef>
                <a:spcPts val="400"/>
              </a:spcBef>
            </a:pPr>
            <a:r>
              <a:rPr lang="en-US" dirty="0">
                <a:solidFill>
                  <a:schemeClr val="tx1"/>
                </a:solidFill>
              </a:rPr>
              <a:t>The </a:t>
            </a:r>
            <a:r>
              <a:rPr lang="en-US" dirty="0" err="1">
                <a:solidFill>
                  <a:schemeClr val="tx1"/>
                </a:solidFill>
              </a:rPr>
              <a:t>putaway</a:t>
            </a:r>
            <a:r>
              <a:rPr lang="en-US" dirty="0">
                <a:solidFill>
                  <a:schemeClr val="tx1"/>
                </a:solidFill>
              </a:rPr>
              <a:t> associate scans a </a:t>
            </a:r>
            <a:r>
              <a:rPr lang="en-US" dirty="0" err="1">
                <a:solidFill>
                  <a:schemeClr val="tx1"/>
                </a:solidFill>
              </a:rPr>
              <a:t>iLPN</a:t>
            </a:r>
            <a:r>
              <a:rPr lang="en-US" dirty="0">
                <a:solidFill>
                  <a:schemeClr val="tx1"/>
                </a:solidFill>
              </a:rPr>
              <a:t> to pickup</a:t>
            </a:r>
          </a:p>
        </p:txBody>
      </p:sp>
      <p:sp>
        <p:nvSpPr>
          <p:cNvPr id="9" name="Rectangle 8"/>
          <p:cNvSpPr/>
          <p:nvPr/>
        </p:nvSpPr>
        <p:spPr>
          <a:xfrm>
            <a:off x="3342686" y="3175189"/>
            <a:ext cx="3120829" cy="923330"/>
          </a:xfrm>
          <a:prstGeom prst="rect">
            <a:avLst/>
          </a:prstGeom>
        </p:spPr>
        <p:txBody>
          <a:bodyPr wrap="square">
            <a:spAutoFit/>
          </a:bodyPr>
          <a:lstStyle/>
          <a:p>
            <a:pPr algn="l">
              <a:spcBef>
                <a:spcPts val="400"/>
              </a:spcBef>
            </a:pPr>
            <a:r>
              <a:rPr lang="en-US" dirty="0">
                <a:solidFill>
                  <a:schemeClr val="tx1"/>
                </a:solidFill>
              </a:rPr>
              <a:t>The user scans the </a:t>
            </a:r>
            <a:r>
              <a:rPr lang="en-US" dirty="0" err="1">
                <a:solidFill>
                  <a:schemeClr val="tx1"/>
                </a:solidFill>
              </a:rPr>
              <a:t>putaway</a:t>
            </a:r>
            <a:r>
              <a:rPr lang="en-US" dirty="0">
                <a:solidFill>
                  <a:schemeClr val="tx1"/>
                </a:solidFill>
              </a:rPr>
              <a:t> location to confirm the </a:t>
            </a:r>
            <a:r>
              <a:rPr lang="en-US" dirty="0" err="1">
                <a:solidFill>
                  <a:schemeClr val="tx1"/>
                </a:solidFill>
              </a:rPr>
              <a:t>iLPN</a:t>
            </a:r>
            <a:r>
              <a:rPr lang="en-US" dirty="0">
                <a:solidFill>
                  <a:schemeClr val="tx1"/>
                </a:solidFill>
              </a:rPr>
              <a:t> </a:t>
            </a:r>
            <a:r>
              <a:rPr lang="en-US" dirty="0" err="1">
                <a:solidFill>
                  <a:schemeClr val="tx1"/>
                </a:solidFill>
              </a:rPr>
              <a:t>putaway</a:t>
            </a:r>
            <a:endParaRPr lang="en-US" dirty="0">
              <a:solidFill>
                <a:schemeClr val="tx1"/>
              </a:solidFill>
            </a:endParaRP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ILPN009901</a:t>
            </a:r>
            <a:r>
              <a:rPr lang="en-US" sz="1100" dirty="0">
                <a:solidFill>
                  <a:srgbClr val="FFFFFF"/>
                </a:solidFill>
                <a:latin typeface="Courier New"/>
                <a:ea typeface="Calibri"/>
                <a:cs typeface="Times New Roman"/>
              </a:rPr>
              <a:t>__________</a:t>
            </a:r>
            <a:endParaRPr lang="en-US" sz="1100" u="sng" dirty="0">
              <a:solidFill>
                <a:srgbClr val="FFFFFF"/>
              </a:solidFill>
              <a:latin typeface="Courier New"/>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ILPN913001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9901027B</a:t>
            </a:r>
            <a:r>
              <a:rPr lang="en-US" sz="1100" dirty="0">
                <a:solidFill>
                  <a:srgbClr val="FFFFFF"/>
                </a:solidFill>
                <a:latin typeface="Courier New"/>
                <a:ea typeface="Calibri"/>
                <a:cs typeface="Times New Roman"/>
              </a:rPr>
              <a:t>_______</a:t>
            </a:r>
            <a:endParaRPr lang="en-US" sz="1100" dirty="0">
              <a:ea typeface="Calibri"/>
              <a:cs typeface="Times New Roman"/>
            </a:endParaRPr>
          </a:p>
        </p:txBody>
      </p:sp>
    </p:spTree>
    <p:extLst>
      <p:ext uri="{BB962C8B-B14F-4D97-AF65-F5344CB8AC3E}">
        <p14:creationId xmlns:p14="http://schemas.microsoft.com/office/powerpoint/2010/main" val="2615424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TASK MANAGEMENT</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110555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a:extLst>
              <a:ext uri="{FF2B5EF4-FFF2-40B4-BE49-F238E27FC236}">
                <a16:creationId xmlns:a16="http://schemas.microsoft.com/office/drawing/2014/main" id="{7310D335-D299-A914-EA8F-E29FEE8D19DD}"/>
              </a:ext>
            </a:extLst>
          </p:cNvPr>
          <p:cNvSpPr>
            <a:spLocks noGrp="1" noChangeArrowheads="1"/>
          </p:cNvSpPr>
          <p:nvPr>
            <p:ph type="body" idx="1"/>
          </p:nvPr>
        </p:nvSpPr>
        <p:spPr>
          <a:xfrm>
            <a:off x="463550" y="1027113"/>
            <a:ext cx="7994650" cy="4821237"/>
          </a:xfrm>
        </p:spPr>
        <p:txBody>
          <a:bodyPr/>
          <a:lstStyle/>
          <a:p>
            <a:pPr>
              <a:buFontTx/>
              <a:buNone/>
            </a:pPr>
            <a:r>
              <a:rPr lang="en-US" altLang="en-US" sz="3200" b="1"/>
              <a:t>Task</a:t>
            </a:r>
          </a:p>
          <a:p>
            <a:pPr marL="176213" lvl="1" indent="-176213">
              <a:spcBef>
                <a:spcPct val="50000"/>
              </a:spcBef>
              <a:buFontTx/>
              <a:buNone/>
            </a:pPr>
            <a:r>
              <a:rPr lang="en-US" altLang="en-US" sz="2800" b="1" i="1"/>
              <a:t>Definition: </a:t>
            </a:r>
            <a:r>
              <a:rPr lang="en-US" altLang="en-US" sz="2800"/>
              <a:t>System directed work!</a:t>
            </a:r>
          </a:p>
          <a:p>
            <a:pPr marL="176213" lvl="1" indent="-176213">
              <a:spcBef>
                <a:spcPct val="50000"/>
              </a:spcBef>
              <a:buFontTx/>
              <a:buChar char="•"/>
            </a:pPr>
            <a:r>
              <a:rPr lang="en-US" altLang="en-US" sz="2400"/>
              <a:t>Tasking involves the system initiation and direction of activities based on the following factors:</a:t>
            </a:r>
          </a:p>
          <a:p>
            <a:pPr marL="373063" lvl="2" indent="-176213">
              <a:spcBef>
                <a:spcPct val="50000"/>
              </a:spcBef>
              <a:buFont typeface="Arial" panose="020B0604020202020204" pitchFamily="34" charset="0"/>
              <a:buChar char="–"/>
            </a:pPr>
            <a:r>
              <a:rPr lang="en-US" altLang="en-US" sz="2000"/>
              <a:t>Type of work or task</a:t>
            </a:r>
          </a:p>
          <a:p>
            <a:pPr marL="373063" lvl="2" indent="-176213">
              <a:spcBef>
                <a:spcPct val="50000"/>
              </a:spcBef>
              <a:buFont typeface="Arial" panose="020B0604020202020204" pitchFamily="34" charset="0"/>
              <a:buChar char="–"/>
            </a:pPr>
            <a:r>
              <a:rPr lang="en-US" altLang="en-US" sz="2000"/>
              <a:t>Task priority</a:t>
            </a:r>
          </a:p>
          <a:p>
            <a:pPr marL="373063" lvl="2" indent="-176213">
              <a:spcBef>
                <a:spcPct val="50000"/>
              </a:spcBef>
              <a:buFont typeface="Arial" panose="020B0604020202020204" pitchFamily="34" charset="0"/>
              <a:buChar char="–"/>
            </a:pPr>
            <a:r>
              <a:rPr lang="en-US" altLang="en-US" sz="2000"/>
              <a:t>Worker eligibility</a:t>
            </a:r>
          </a:p>
          <a:p>
            <a:pPr marL="373063" lvl="2" indent="-176213">
              <a:spcBef>
                <a:spcPct val="50000"/>
              </a:spcBef>
              <a:buFont typeface="Arial" panose="020B0604020202020204" pitchFamily="34" charset="0"/>
              <a:buChar char="–"/>
            </a:pPr>
            <a:r>
              <a:rPr lang="en-US" altLang="en-US" sz="2000"/>
              <a:t>Type of equipment</a:t>
            </a:r>
          </a:p>
          <a:p>
            <a:pPr marL="176213" lvl="1" indent="-176213">
              <a:spcBef>
                <a:spcPct val="50000"/>
              </a:spcBef>
              <a:buFontTx/>
              <a:buChar char="•"/>
            </a:pPr>
            <a:endParaRPr lang="en-US" altLang="en-US" sz="2000"/>
          </a:p>
          <a:p>
            <a:pPr marL="176213" lvl="1" indent="-176213">
              <a:spcBef>
                <a:spcPct val="50000"/>
              </a:spcBef>
              <a:buFontTx/>
              <a:buChar char="•"/>
            </a:pPr>
            <a:endParaRPr lang="en-US" altLang="en-US" sz="2000"/>
          </a:p>
          <a:p>
            <a:pPr marL="176213" lvl="1" indent="-176213">
              <a:spcBef>
                <a:spcPct val="50000"/>
              </a:spcBef>
              <a:buFontTx/>
              <a:buChar char="•"/>
            </a:pPr>
            <a:endParaRPr lang="en-US" altLang="en-US" sz="2800"/>
          </a:p>
          <a:p>
            <a:pPr marL="176213" lvl="1" indent="-176213">
              <a:spcBef>
                <a:spcPct val="50000"/>
              </a:spcBef>
              <a:buFontTx/>
              <a:buChar char="•"/>
            </a:pPr>
            <a:endParaRPr lang="en-US" altLang="en-US" sz="2800"/>
          </a:p>
          <a:p>
            <a:pPr marL="176213" lvl="1" indent="-176213">
              <a:spcBef>
                <a:spcPct val="50000"/>
              </a:spcBef>
              <a:buFontTx/>
              <a:buChar char="•"/>
            </a:pPr>
            <a:endParaRPr lang="en-US" altLang="en-US" sz="3600" b="1"/>
          </a:p>
          <a:p>
            <a:endParaRPr lang="en-US" altLang="en-US" sz="4000" b="1"/>
          </a:p>
        </p:txBody>
      </p:sp>
      <p:sp>
        <p:nvSpPr>
          <p:cNvPr id="7171" name="Rectangle 2">
            <a:extLst>
              <a:ext uri="{FF2B5EF4-FFF2-40B4-BE49-F238E27FC236}">
                <a16:creationId xmlns:a16="http://schemas.microsoft.com/office/drawing/2014/main" id="{AF052B78-E263-AC7C-FA3E-15587E70BB2A}"/>
              </a:ext>
            </a:extLst>
          </p:cNvPr>
          <p:cNvSpPr>
            <a:spLocks noGrp="1" noChangeArrowheads="1"/>
          </p:cNvSpPr>
          <p:nvPr>
            <p:ph type="title"/>
          </p:nvPr>
        </p:nvSpPr>
        <p:spPr/>
        <p:txBody>
          <a:bodyPr/>
          <a:lstStyle/>
          <a:p>
            <a:r>
              <a:rPr lang="en-US" altLang="en-US"/>
              <a:t>Task Definition</a:t>
            </a:r>
          </a:p>
        </p:txBody>
      </p:sp>
      <p:pic>
        <p:nvPicPr>
          <p:cNvPr id="7172" name="Picture 14" descr="MCBD05261_0000[1]">
            <a:extLst>
              <a:ext uri="{FF2B5EF4-FFF2-40B4-BE49-F238E27FC236}">
                <a16:creationId xmlns:a16="http://schemas.microsoft.com/office/drawing/2014/main" id="{8794C87B-7956-3C54-6581-1B8738821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3659188"/>
            <a:ext cx="2492375"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FB7EFC9-FDE2-B8DA-38DC-4EB60B1363AB}"/>
              </a:ext>
            </a:extLst>
          </p:cNvPr>
          <p:cNvSpPr>
            <a:spLocks noGrp="1" noChangeArrowheads="1"/>
          </p:cNvSpPr>
          <p:nvPr>
            <p:ph type="title"/>
          </p:nvPr>
        </p:nvSpPr>
        <p:spPr/>
        <p:txBody>
          <a:bodyPr/>
          <a:lstStyle/>
          <a:p>
            <a:r>
              <a:rPr lang="en-US" altLang="en-US"/>
              <a:t>Task Definition</a:t>
            </a:r>
          </a:p>
        </p:txBody>
      </p:sp>
      <p:sp>
        <p:nvSpPr>
          <p:cNvPr id="224260" name="Rectangle 4">
            <a:extLst>
              <a:ext uri="{FF2B5EF4-FFF2-40B4-BE49-F238E27FC236}">
                <a16:creationId xmlns:a16="http://schemas.microsoft.com/office/drawing/2014/main" id="{F059BC1E-7272-3925-EE63-B6C6B5FC6C1E}"/>
              </a:ext>
            </a:extLst>
          </p:cNvPr>
          <p:cNvSpPr>
            <a:spLocks noGrp="1" noChangeArrowheads="1"/>
          </p:cNvSpPr>
          <p:nvPr>
            <p:ph type="body" idx="1"/>
          </p:nvPr>
        </p:nvSpPr>
        <p:spPr>
          <a:xfrm>
            <a:off x="463550" y="1219200"/>
            <a:ext cx="6894513" cy="3403600"/>
          </a:xfrm>
        </p:spPr>
        <p:txBody>
          <a:bodyPr/>
          <a:lstStyle/>
          <a:p>
            <a:pPr>
              <a:buFontTx/>
              <a:buNone/>
              <a:defRPr/>
            </a:pPr>
            <a:r>
              <a:rPr lang="en-US" sz="2800" dirty="0"/>
              <a:t>Common Tasks:</a:t>
            </a:r>
          </a:p>
          <a:p>
            <a:pPr marL="466725">
              <a:defRPr/>
            </a:pPr>
            <a:r>
              <a:rPr lang="en-US" sz="2400" dirty="0"/>
              <a:t>Directed Putaway</a:t>
            </a:r>
          </a:p>
          <a:p>
            <a:pPr marL="466725">
              <a:defRPr/>
            </a:pPr>
            <a:r>
              <a:rPr lang="en-US" sz="2400" dirty="0"/>
              <a:t>Full case pulls</a:t>
            </a:r>
          </a:p>
          <a:p>
            <a:pPr marL="466725">
              <a:defRPr/>
            </a:pPr>
            <a:r>
              <a:rPr lang="en-US" sz="2400" dirty="0"/>
              <a:t>Pick from active</a:t>
            </a:r>
          </a:p>
          <a:p>
            <a:pPr marL="466725">
              <a:defRPr/>
            </a:pPr>
            <a:r>
              <a:rPr lang="en-US" sz="2400" dirty="0"/>
              <a:t>Cycle counting</a:t>
            </a:r>
          </a:p>
          <a:p>
            <a:pPr marL="466725">
              <a:defRPr/>
            </a:pPr>
            <a:r>
              <a:rPr lang="en-US" sz="2400" dirty="0"/>
              <a:t>Replenishment</a:t>
            </a:r>
          </a:p>
        </p:txBody>
      </p:sp>
      <p:pic>
        <p:nvPicPr>
          <p:cNvPr id="8196" name="Picture 14" descr="MCBD05261_0000[1]">
            <a:extLst>
              <a:ext uri="{FF2B5EF4-FFF2-40B4-BE49-F238E27FC236}">
                <a16:creationId xmlns:a16="http://schemas.microsoft.com/office/drawing/2014/main" id="{74F8CB9C-C216-855B-420E-830E7C11C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0" y="3659188"/>
            <a:ext cx="2492375"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9FEF46D-2F95-D1E8-5A96-1582275A1EEA}"/>
              </a:ext>
            </a:extLst>
          </p:cNvPr>
          <p:cNvSpPr>
            <a:spLocks noGrp="1" noChangeArrowheads="1"/>
          </p:cNvSpPr>
          <p:nvPr>
            <p:ph type="title"/>
          </p:nvPr>
        </p:nvSpPr>
        <p:spPr/>
        <p:txBody>
          <a:bodyPr/>
          <a:lstStyle/>
          <a:p>
            <a:r>
              <a:rPr lang="en-US" altLang="en-US"/>
              <a:t>Task Definition</a:t>
            </a:r>
          </a:p>
        </p:txBody>
      </p:sp>
      <p:sp>
        <p:nvSpPr>
          <p:cNvPr id="19459" name="Rectangle 3">
            <a:extLst>
              <a:ext uri="{FF2B5EF4-FFF2-40B4-BE49-F238E27FC236}">
                <a16:creationId xmlns:a16="http://schemas.microsoft.com/office/drawing/2014/main" id="{2FE43B7A-FC03-7C81-41CA-B5D0995DBCE6}"/>
              </a:ext>
            </a:extLst>
          </p:cNvPr>
          <p:cNvSpPr>
            <a:spLocks noGrp="1" noChangeArrowheads="1"/>
          </p:cNvSpPr>
          <p:nvPr>
            <p:ph type="body" idx="1"/>
          </p:nvPr>
        </p:nvSpPr>
        <p:spPr>
          <a:xfrm>
            <a:off x="485775" y="1143000"/>
            <a:ext cx="7820025" cy="4129088"/>
          </a:xfrm>
        </p:spPr>
        <p:txBody>
          <a:bodyPr/>
          <a:lstStyle/>
          <a:p>
            <a:pPr marL="0" indent="0">
              <a:buFontTx/>
              <a:buNone/>
              <a:defRPr/>
            </a:pPr>
            <a:r>
              <a:rPr lang="en-US" sz="2800" b="1" dirty="0"/>
              <a:t>What are some advantages of using system directed tasks?</a:t>
            </a:r>
          </a:p>
          <a:p>
            <a:pPr marL="169863" indent="-169863">
              <a:defRPr/>
            </a:pPr>
            <a:r>
              <a:rPr lang="en-US" dirty="0"/>
              <a:t>Less communication needed between </a:t>
            </a:r>
            <a:r>
              <a:rPr lang="en-US" dirty="0" err="1"/>
              <a:t>supervisiors</a:t>
            </a:r>
            <a:r>
              <a:rPr lang="en-US" dirty="0"/>
              <a:t> and workers</a:t>
            </a:r>
          </a:p>
          <a:p>
            <a:pPr marL="169863" indent="-169863">
              <a:defRPr/>
            </a:pPr>
            <a:r>
              <a:rPr lang="en-US" dirty="0"/>
              <a:t>Operational decisions are made ahead of time</a:t>
            </a:r>
          </a:p>
          <a:p>
            <a:pPr marL="169863" indent="-169863">
              <a:defRPr/>
            </a:pPr>
            <a:r>
              <a:rPr lang="en-US" dirty="0"/>
              <a:t>Maximize efficiency by interleaving tasks</a:t>
            </a:r>
          </a:p>
          <a:p>
            <a:pPr marL="169863" indent="-169863">
              <a:defRPr/>
            </a:pPr>
            <a:r>
              <a:rPr lang="en-US" dirty="0"/>
              <a:t>Once configured, minimal maintenance is required</a:t>
            </a:r>
          </a:p>
          <a:p>
            <a:pPr marL="0" indent="0">
              <a:buFontTx/>
              <a:buNone/>
              <a:defRPr/>
            </a:pPr>
            <a:endParaRPr lang="en-US" sz="1600" dirty="0"/>
          </a:p>
          <a:p>
            <a:pPr marL="0" indent="0">
              <a:buFontTx/>
              <a:buNone/>
              <a:defRPr/>
            </a:pPr>
            <a:endParaRPr lang="en-US" sz="1600" dirty="0"/>
          </a:p>
          <a:p>
            <a:pPr marL="0" indent="0">
              <a:buFontTx/>
              <a:buNone/>
              <a:defRPr/>
            </a:pPr>
            <a:endParaRPr lang="en-US" sz="1600" dirty="0"/>
          </a:p>
          <a:p>
            <a:pPr marL="0" indent="0">
              <a:buFontTx/>
              <a:buNone/>
              <a:defRPr/>
            </a:pPr>
            <a:endParaRPr lang="en-US" sz="1600" dirty="0"/>
          </a:p>
          <a:p>
            <a:pPr marL="0" indent="0">
              <a:buFontTx/>
              <a:buNone/>
              <a:defRPr/>
            </a:pPr>
            <a:endParaRPr lang="en-US" sz="3600" b="1" dirty="0"/>
          </a:p>
        </p:txBody>
      </p:sp>
      <p:pic>
        <p:nvPicPr>
          <p:cNvPr id="9220" name="Picture 5" descr="MCBD05261_0000[1]">
            <a:extLst>
              <a:ext uri="{FF2B5EF4-FFF2-40B4-BE49-F238E27FC236}">
                <a16:creationId xmlns:a16="http://schemas.microsoft.com/office/drawing/2014/main" id="{84FEDA8D-D94E-186B-1039-69F1CD74E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838575"/>
            <a:ext cx="230187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F0726DA-5B4B-BF14-3E49-E863765B88C3}"/>
              </a:ext>
            </a:extLst>
          </p:cNvPr>
          <p:cNvSpPr>
            <a:spLocks noGrp="1" noChangeArrowheads="1"/>
          </p:cNvSpPr>
          <p:nvPr>
            <p:ph type="title"/>
          </p:nvPr>
        </p:nvSpPr>
        <p:spPr/>
        <p:txBody>
          <a:bodyPr/>
          <a:lstStyle/>
          <a:p>
            <a:r>
              <a:rPr lang="en-US" altLang="en-US"/>
              <a:t>Tasking Concepts</a:t>
            </a:r>
          </a:p>
        </p:txBody>
      </p:sp>
      <p:sp>
        <p:nvSpPr>
          <p:cNvPr id="10243" name="Rectangle 3">
            <a:extLst>
              <a:ext uri="{FF2B5EF4-FFF2-40B4-BE49-F238E27FC236}">
                <a16:creationId xmlns:a16="http://schemas.microsoft.com/office/drawing/2014/main" id="{31D1877D-C3BB-BCF4-C64A-4E288456A08C}"/>
              </a:ext>
            </a:extLst>
          </p:cNvPr>
          <p:cNvSpPr>
            <a:spLocks noGrp="1" noChangeArrowheads="1"/>
          </p:cNvSpPr>
          <p:nvPr>
            <p:ph type="body" idx="1"/>
          </p:nvPr>
        </p:nvSpPr>
        <p:spPr>
          <a:xfrm>
            <a:off x="485775" y="1143000"/>
            <a:ext cx="7820025" cy="4129088"/>
          </a:xfrm>
        </p:spPr>
        <p:txBody>
          <a:bodyPr/>
          <a:lstStyle/>
          <a:p>
            <a:pPr marL="0" indent="0">
              <a:buFontTx/>
              <a:buNone/>
            </a:pPr>
            <a:endParaRPr lang="en-US" altLang="en-US" sz="1600" dirty="0"/>
          </a:p>
          <a:p>
            <a:pPr marL="0" indent="0">
              <a:buFontTx/>
              <a:buNone/>
            </a:pPr>
            <a:r>
              <a:rPr lang="en-US" altLang="en-US" sz="2400" b="1" dirty="0"/>
              <a:t>Task Group</a:t>
            </a:r>
          </a:p>
          <a:p>
            <a:pPr marL="0" indent="0">
              <a:buFontTx/>
              <a:buNone/>
            </a:pPr>
            <a:r>
              <a:rPr lang="en-US" altLang="en-US" sz="2400" b="1" dirty="0"/>
              <a:t>	</a:t>
            </a:r>
            <a:r>
              <a:rPr lang="en-US" altLang="en-US" sz="2400" dirty="0"/>
              <a:t>Groups of people that do similar work</a:t>
            </a:r>
          </a:p>
          <a:p>
            <a:pPr marL="0" indent="0">
              <a:buFontTx/>
              <a:buNone/>
            </a:pPr>
            <a:r>
              <a:rPr lang="en-US" altLang="en-US" sz="2400" b="1" dirty="0"/>
              <a:t>Work Group / Work Area </a:t>
            </a:r>
          </a:p>
          <a:p>
            <a:pPr marL="0" indent="0">
              <a:buFontTx/>
              <a:buNone/>
            </a:pPr>
            <a:r>
              <a:rPr lang="en-US" altLang="en-US" sz="2400" dirty="0"/>
              <a:t>	Physical locations in your warehouse</a:t>
            </a:r>
          </a:p>
          <a:p>
            <a:pPr marL="0" indent="0">
              <a:buFontTx/>
              <a:buNone/>
            </a:pPr>
            <a:r>
              <a:rPr lang="en-US" altLang="en-US" sz="2400" b="1" dirty="0"/>
              <a:t>Task Group Eligibility</a:t>
            </a:r>
          </a:p>
          <a:p>
            <a:pPr marL="0" indent="0">
              <a:buFontTx/>
              <a:buNone/>
            </a:pPr>
            <a:r>
              <a:rPr lang="en-US" altLang="en-US" sz="2400" b="1" dirty="0"/>
              <a:t>	</a:t>
            </a:r>
            <a:r>
              <a:rPr lang="en-US" altLang="en-US" sz="2400" dirty="0"/>
              <a:t>What work can the groups do </a:t>
            </a:r>
          </a:p>
          <a:p>
            <a:pPr marL="0" indent="0">
              <a:buFontTx/>
              <a:buNone/>
            </a:pPr>
            <a:r>
              <a:rPr lang="en-US" altLang="en-US" sz="2400" dirty="0"/>
              <a:t>	Where can they do it (work group/area) </a:t>
            </a:r>
            <a:endParaRPr lang="en-US" altLang="en-US" sz="2400" b="1" dirty="0"/>
          </a:p>
          <a:p>
            <a:pPr marL="0" indent="0">
              <a:buFontTx/>
              <a:buNone/>
            </a:pPr>
            <a:endParaRPr lang="en-US" altLang="en-US" sz="3600" b="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apezoid 71">
            <a:extLst>
              <a:ext uri="{FF2B5EF4-FFF2-40B4-BE49-F238E27FC236}">
                <a16:creationId xmlns:a16="http://schemas.microsoft.com/office/drawing/2014/main" id="{E2D7DD55-8022-A398-7176-D2DF21C74C67}"/>
              </a:ext>
            </a:extLst>
          </p:cNvPr>
          <p:cNvSpPr/>
          <p:nvPr/>
        </p:nvSpPr>
        <p:spPr bwMode="auto">
          <a:xfrm>
            <a:off x="1262063" y="3309938"/>
            <a:ext cx="4340225" cy="1219200"/>
          </a:xfrm>
          <a:prstGeom prst="trapezoid">
            <a:avLst>
              <a:gd name="adj" fmla="val 104762"/>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6" name="Rectangle 55">
            <a:extLst>
              <a:ext uri="{FF2B5EF4-FFF2-40B4-BE49-F238E27FC236}">
                <a16:creationId xmlns:a16="http://schemas.microsoft.com/office/drawing/2014/main" id="{5D2F30CF-D6C4-2D3D-6E44-4E6C764EE38D}"/>
              </a:ext>
            </a:extLst>
          </p:cNvPr>
          <p:cNvSpPr>
            <a:spLocks noChangeArrowheads="1"/>
          </p:cNvSpPr>
          <p:nvPr/>
        </p:nvSpPr>
        <p:spPr bwMode="auto">
          <a:xfrm>
            <a:off x="1635125" y="1708150"/>
            <a:ext cx="3324225" cy="2516188"/>
          </a:xfrm>
          <a:prstGeom prst="rect">
            <a:avLst/>
          </a:prstGeom>
          <a:solidFill>
            <a:srgbClr val="2A8FC0">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4" name="Rectangle 13">
            <a:extLst>
              <a:ext uri="{FF2B5EF4-FFF2-40B4-BE49-F238E27FC236}">
                <a16:creationId xmlns:a16="http://schemas.microsoft.com/office/drawing/2014/main" id="{AA48B636-4C92-B2C7-27BC-645AFAE48DA9}"/>
              </a:ext>
            </a:extLst>
          </p:cNvPr>
          <p:cNvSpPr/>
          <p:nvPr/>
        </p:nvSpPr>
        <p:spPr bwMode="auto">
          <a:xfrm>
            <a:off x="3116263" y="3533775"/>
            <a:ext cx="587375" cy="587375"/>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r="5400000" algn="ctr" rotWithShape="0">
              <a:srgbClr val="000000">
                <a:alpha val="43137"/>
              </a:srgbClr>
            </a:outerShdw>
          </a:effectLst>
        </p:spPr>
        <p:txBody>
          <a:bodyPr/>
          <a:lstStyle/>
          <a:p>
            <a:pPr eaLnBrk="0" hangingPunct="0">
              <a:defRPr/>
            </a:pPr>
            <a:endParaRPr lang="en-US" dirty="0">
              <a:latin typeface="Times" pitchFamily="18" charset="0"/>
            </a:endParaRPr>
          </a:p>
        </p:txBody>
      </p:sp>
      <p:sp>
        <p:nvSpPr>
          <p:cNvPr id="13" name="Rectangle 12">
            <a:extLst>
              <a:ext uri="{FF2B5EF4-FFF2-40B4-BE49-F238E27FC236}">
                <a16:creationId xmlns:a16="http://schemas.microsoft.com/office/drawing/2014/main" id="{EBE1283D-FC55-ABFB-C7B8-64A69EB4C891}"/>
              </a:ext>
            </a:extLst>
          </p:cNvPr>
          <p:cNvSpPr/>
          <p:nvPr/>
        </p:nvSpPr>
        <p:spPr bwMode="auto">
          <a:xfrm>
            <a:off x="3116263" y="2957513"/>
            <a:ext cx="587375" cy="587375"/>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r="5400000" algn="ctr" rotWithShape="0">
              <a:srgbClr val="000000">
                <a:alpha val="43137"/>
              </a:srgbClr>
            </a:outerShdw>
          </a:effectLst>
        </p:spPr>
        <p:txBody>
          <a:bodyPr/>
          <a:lstStyle/>
          <a:p>
            <a:pPr eaLnBrk="0" hangingPunct="0">
              <a:defRPr/>
            </a:pPr>
            <a:endParaRPr lang="en-US" dirty="0">
              <a:latin typeface="Times" pitchFamily="18" charset="0"/>
            </a:endParaRPr>
          </a:p>
        </p:txBody>
      </p:sp>
      <p:sp>
        <p:nvSpPr>
          <p:cNvPr id="12" name="Rectangle 11">
            <a:extLst>
              <a:ext uri="{FF2B5EF4-FFF2-40B4-BE49-F238E27FC236}">
                <a16:creationId xmlns:a16="http://schemas.microsoft.com/office/drawing/2014/main" id="{1B0E7242-D0EB-5490-2DA7-B70EE165F9A8}"/>
              </a:ext>
            </a:extLst>
          </p:cNvPr>
          <p:cNvSpPr/>
          <p:nvPr/>
        </p:nvSpPr>
        <p:spPr bwMode="auto">
          <a:xfrm>
            <a:off x="3116263" y="2381250"/>
            <a:ext cx="587375" cy="587375"/>
          </a:xfrm>
          <a:prstGeom prst="rect">
            <a:avLst/>
          </a:prstGeom>
          <a:solidFill>
            <a:schemeClr val="accent1"/>
          </a:solidFill>
          <a:ln w="9525" cap="flat" cmpd="sng" algn="ctr">
            <a:solidFill>
              <a:schemeClr val="tx1"/>
            </a:solidFill>
            <a:prstDash val="solid"/>
            <a:round/>
            <a:headEnd type="none" w="med" len="med"/>
            <a:tailEnd type="none" w="med" len="med"/>
          </a:ln>
          <a:effectLst>
            <a:outerShdw blurRad="50800" dir="5400000" algn="ctr" rotWithShape="0">
              <a:srgbClr val="000000">
                <a:alpha val="43137"/>
              </a:srgbClr>
            </a:outerShdw>
          </a:effectLst>
        </p:spPr>
        <p:txBody>
          <a:bodyPr/>
          <a:lstStyle/>
          <a:p>
            <a:pPr eaLnBrk="0" hangingPunct="0">
              <a:defRPr/>
            </a:pPr>
            <a:endParaRPr lang="en-US" dirty="0">
              <a:latin typeface="Times" pitchFamily="18" charset="0"/>
            </a:endParaRPr>
          </a:p>
        </p:txBody>
      </p:sp>
      <p:sp>
        <p:nvSpPr>
          <p:cNvPr id="55" name="Rectangle 54">
            <a:extLst>
              <a:ext uri="{FF2B5EF4-FFF2-40B4-BE49-F238E27FC236}">
                <a16:creationId xmlns:a16="http://schemas.microsoft.com/office/drawing/2014/main" id="{88A50306-0596-A884-6021-FA297FDB7A4F}"/>
              </a:ext>
            </a:extLst>
          </p:cNvPr>
          <p:cNvSpPr>
            <a:spLocks noChangeArrowheads="1"/>
          </p:cNvSpPr>
          <p:nvPr/>
        </p:nvSpPr>
        <p:spPr bwMode="auto">
          <a:xfrm>
            <a:off x="4959350" y="1708150"/>
            <a:ext cx="2301875" cy="2516188"/>
          </a:xfrm>
          <a:prstGeom prst="rect">
            <a:avLst/>
          </a:prstGeom>
          <a:solidFill>
            <a:srgbClr val="B1CC76">
              <a:alpha val="30196"/>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1272" name="Title 1">
            <a:extLst>
              <a:ext uri="{FF2B5EF4-FFF2-40B4-BE49-F238E27FC236}">
                <a16:creationId xmlns:a16="http://schemas.microsoft.com/office/drawing/2014/main" id="{C6E1C007-BDDF-FB54-3F97-DF7FAD95D33C}"/>
              </a:ext>
            </a:extLst>
          </p:cNvPr>
          <p:cNvSpPr>
            <a:spLocks noGrp="1"/>
          </p:cNvSpPr>
          <p:nvPr>
            <p:ph type="title"/>
          </p:nvPr>
        </p:nvSpPr>
        <p:spPr/>
        <p:txBody>
          <a:bodyPr/>
          <a:lstStyle/>
          <a:p>
            <a:r>
              <a:rPr lang="en-US" altLang="en-US"/>
              <a:t>Task Assignment and Eligibility</a:t>
            </a:r>
          </a:p>
        </p:txBody>
      </p:sp>
      <p:sp>
        <p:nvSpPr>
          <p:cNvPr id="3" name="Content Placeholder 2">
            <a:extLst>
              <a:ext uri="{FF2B5EF4-FFF2-40B4-BE49-F238E27FC236}">
                <a16:creationId xmlns:a16="http://schemas.microsoft.com/office/drawing/2014/main" id="{76027E15-FEE4-8648-B3B1-BE2E7EE17AE2}"/>
              </a:ext>
            </a:extLst>
          </p:cNvPr>
          <p:cNvSpPr>
            <a:spLocks noGrp="1"/>
          </p:cNvSpPr>
          <p:nvPr>
            <p:ph idx="1"/>
          </p:nvPr>
        </p:nvSpPr>
        <p:spPr>
          <a:xfrm>
            <a:off x="250825" y="1117600"/>
            <a:ext cx="5757863" cy="474663"/>
          </a:xfrm>
        </p:spPr>
        <p:txBody>
          <a:bodyPr/>
          <a:lstStyle/>
          <a:p>
            <a:pPr>
              <a:buFontTx/>
              <a:buNone/>
            </a:pPr>
            <a:r>
              <a:rPr lang="en-US" altLang="en-US" sz="2400"/>
              <a:t>What is a Work Group and a Work Area?</a:t>
            </a:r>
          </a:p>
        </p:txBody>
      </p:sp>
      <p:sp>
        <p:nvSpPr>
          <p:cNvPr id="19" name="Cube 18">
            <a:extLst>
              <a:ext uri="{FF2B5EF4-FFF2-40B4-BE49-F238E27FC236}">
                <a16:creationId xmlns:a16="http://schemas.microsoft.com/office/drawing/2014/main" id="{FCED54D5-CDE4-939B-26B6-F9F588745812}"/>
              </a:ext>
            </a:extLst>
          </p:cNvPr>
          <p:cNvSpPr>
            <a:spLocks noChangeArrowheads="1"/>
          </p:cNvSpPr>
          <p:nvPr/>
        </p:nvSpPr>
        <p:spPr bwMode="auto">
          <a:xfrm>
            <a:off x="2057400" y="3098800"/>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20" name="Cube 19">
            <a:extLst>
              <a:ext uri="{FF2B5EF4-FFF2-40B4-BE49-F238E27FC236}">
                <a16:creationId xmlns:a16="http://schemas.microsoft.com/office/drawing/2014/main" id="{8161845F-C52A-B976-B2A5-87CE0AECD485}"/>
              </a:ext>
            </a:extLst>
          </p:cNvPr>
          <p:cNvSpPr>
            <a:spLocks noChangeArrowheads="1"/>
          </p:cNvSpPr>
          <p:nvPr/>
        </p:nvSpPr>
        <p:spPr bwMode="auto">
          <a:xfrm>
            <a:off x="2057400" y="2528888"/>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21" name="Cube 20">
            <a:extLst>
              <a:ext uri="{FF2B5EF4-FFF2-40B4-BE49-F238E27FC236}">
                <a16:creationId xmlns:a16="http://schemas.microsoft.com/office/drawing/2014/main" id="{C460E6B4-7545-6362-36D2-1AA8D12EA234}"/>
              </a:ext>
            </a:extLst>
          </p:cNvPr>
          <p:cNvSpPr>
            <a:spLocks noChangeArrowheads="1"/>
          </p:cNvSpPr>
          <p:nvPr/>
        </p:nvSpPr>
        <p:spPr bwMode="auto">
          <a:xfrm>
            <a:off x="2057400" y="1958975"/>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7" name="Cube 6">
            <a:extLst>
              <a:ext uri="{FF2B5EF4-FFF2-40B4-BE49-F238E27FC236}">
                <a16:creationId xmlns:a16="http://schemas.microsoft.com/office/drawing/2014/main" id="{2062EB8B-7A63-2096-37C7-A985D5B4F627}"/>
              </a:ext>
            </a:extLst>
          </p:cNvPr>
          <p:cNvSpPr>
            <a:spLocks noChangeArrowheads="1"/>
          </p:cNvSpPr>
          <p:nvPr/>
        </p:nvSpPr>
        <p:spPr bwMode="auto">
          <a:xfrm>
            <a:off x="1871663" y="3273425"/>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6" name="Cube 5">
            <a:extLst>
              <a:ext uri="{FF2B5EF4-FFF2-40B4-BE49-F238E27FC236}">
                <a16:creationId xmlns:a16="http://schemas.microsoft.com/office/drawing/2014/main" id="{B4FA6821-E908-F306-B649-F2500792B373}"/>
              </a:ext>
            </a:extLst>
          </p:cNvPr>
          <p:cNvSpPr>
            <a:spLocks noChangeArrowheads="1"/>
          </p:cNvSpPr>
          <p:nvPr/>
        </p:nvSpPr>
        <p:spPr bwMode="auto">
          <a:xfrm>
            <a:off x="1871663" y="2703513"/>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5" name="Cube 4">
            <a:extLst>
              <a:ext uri="{FF2B5EF4-FFF2-40B4-BE49-F238E27FC236}">
                <a16:creationId xmlns:a16="http://schemas.microsoft.com/office/drawing/2014/main" id="{3BA04B57-78C4-55B7-EDAF-61D4E0EB23B4}"/>
              </a:ext>
            </a:extLst>
          </p:cNvPr>
          <p:cNvSpPr>
            <a:spLocks noChangeArrowheads="1"/>
          </p:cNvSpPr>
          <p:nvPr/>
        </p:nvSpPr>
        <p:spPr bwMode="auto">
          <a:xfrm>
            <a:off x="1871663" y="2133600"/>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23" name="Cube 22">
            <a:extLst>
              <a:ext uri="{FF2B5EF4-FFF2-40B4-BE49-F238E27FC236}">
                <a16:creationId xmlns:a16="http://schemas.microsoft.com/office/drawing/2014/main" id="{4A27ED66-9064-1869-5C98-7A8F4E16BB56}"/>
              </a:ext>
            </a:extLst>
          </p:cNvPr>
          <p:cNvSpPr>
            <a:spLocks noChangeArrowheads="1"/>
          </p:cNvSpPr>
          <p:nvPr/>
        </p:nvSpPr>
        <p:spPr bwMode="auto">
          <a:xfrm flipH="1">
            <a:off x="3994150" y="3087688"/>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24" name="Cube 23">
            <a:extLst>
              <a:ext uri="{FF2B5EF4-FFF2-40B4-BE49-F238E27FC236}">
                <a16:creationId xmlns:a16="http://schemas.microsoft.com/office/drawing/2014/main" id="{E77742A5-9173-2B89-3702-E125F25FE3F5}"/>
              </a:ext>
            </a:extLst>
          </p:cNvPr>
          <p:cNvSpPr>
            <a:spLocks noChangeArrowheads="1"/>
          </p:cNvSpPr>
          <p:nvPr/>
        </p:nvSpPr>
        <p:spPr bwMode="auto">
          <a:xfrm flipH="1">
            <a:off x="3994150" y="2517775"/>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25" name="Cube 24">
            <a:extLst>
              <a:ext uri="{FF2B5EF4-FFF2-40B4-BE49-F238E27FC236}">
                <a16:creationId xmlns:a16="http://schemas.microsoft.com/office/drawing/2014/main" id="{9907B330-0D3B-3996-88AC-31A166F51F0F}"/>
              </a:ext>
            </a:extLst>
          </p:cNvPr>
          <p:cNvSpPr>
            <a:spLocks noChangeArrowheads="1"/>
          </p:cNvSpPr>
          <p:nvPr/>
        </p:nvSpPr>
        <p:spPr bwMode="auto">
          <a:xfrm flipH="1">
            <a:off x="3994150" y="1947863"/>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8" name="Cube 7">
            <a:extLst>
              <a:ext uri="{FF2B5EF4-FFF2-40B4-BE49-F238E27FC236}">
                <a16:creationId xmlns:a16="http://schemas.microsoft.com/office/drawing/2014/main" id="{B4471326-8C3D-8CD3-0776-857FA30768CD}"/>
              </a:ext>
            </a:extLst>
          </p:cNvPr>
          <p:cNvSpPr>
            <a:spLocks noChangeArrowheads="1"/>
          </p:cNvSpPr>
          <p:nvPr/>
        </p:nvSpPr>
        <p:spPr bwMode="auto">
          <a:xfrm flipH="1">
            <a:off x="4179888" y="3273425"/>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9" name="Cube 8">
            <a:extLst>
              <a:ext uri="{FF2B5EF4-FFF2-40B4-BE49-F238E27FC236}">
                <a16:creationId xmlns:a16="http://schemas.microsoft.com/office/drawing/2014/main" id="{10BD682E-7447-1600-029F-3C4F2B228AF6}"/>
              </a:ext>
            </a:extLst>
          </p:cNvPr>
          <p:cNvSpPr>
            <a:spLocks noChangeArrowheads="1"/>
          </p:cNvSpPr>
          <p:nvPr/>
        </p:nvSpPr>
        <p:spPr bwMode="auto">
          <a:xfrm flipH="1">
            <a:off x="4179888" y="2703513"/>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0" name="Cube 9">
            <a:extLst>
              <a:ext uri="{FF2B5EF4-FFF2-40B4-BE49-F238E27FC236}">
                <a16:creationId xmlns:a16="http://schemas.microsoft.com/office/drawing/2014/main" id="{BB29779A-51FF-64BF-72C4-C5220F7297AE}"/>
              </a:ext>
            </a:extLst>
          </p:cNvPr>
          <p:cNvSpPr>
            <a:spLocks noChangeArrowheads="1"/>
          </p:cNvSpPr>
          <p:nvPr/>
        </p:nvSpPr>
        <p:spPr bwMode="auto">
          <a:xfrm flipH="1">
            <a:off x="4179888" y="2133600"/>
            <a:ext cx="733425" cy="733425"/>
          </a:xfrm>
          <a:prstGeom prst="cube">
            <a:avLst>
              <a:gd name="adj" fmla="val 25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43" name="Cube 42">
            <a:extLst>
              <a:ext uri="{FF2B5EF4-FFF2-40B4-BE49-F238E27FC236}">
                <a16:creationId xmlns:a16="http://schemas.microsoft.com/office/drawing/2014/main" id="{71B154D8-7F73-D72C-9E89-E0F19FBD84F3}"/>
              </a:ext>
            </a:extLst>
          </p:cNvPr>
          <p:cNvSpPr/>
          <p:nvPr/>
        </p:nvSpPr>
        <p:spPr bwMode="auto">
          <a:xfrm flipH="1">
            <a:off x="5065713" y="3054350"/>
            <a:ext cx="735012"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4" name="Cube 43">
            <a:extLst>
              <a:ext uri="{FF2B5EF4-FFF2-40B4-BE49-F238E27FC236}">
                <a16:creationId xmlns:a16="http://schemas.microsoft.com/office/drawing/2014/main" id="{DCEB1C53-C68F-76A0-281D-1CDDF4397D50}"/>
              </a:ext>
            </a:extLst>
          </p:cNvPr>
          <p:cNvSpPr/>
          <p:nvPr/>
        </p:nvSpPr>
        <p:spPr bwMode="auto">
          <a:xfrm flipH="1">
            <a:off x="5065713" y="2482850"/>
            <a:ext cx="735012" cy="735013"/>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5" name="Cube 44">
            <a:extLst>
              <a:ext uri="{FF2B5EF4-FFF2-40B4-BE49-F238E27FC236}">
                <a16:creationId xmlns:a16="http://schemas.microsoft.com/office/drawing/2014/main" id="{4C646358-C18C-70F6-2FE2-DD9FC9CF7CF9}"/>
              </a:ext>
            </a:extLst>
          </p:cNvPr>
          <p:cNvSpPr/>
          <p:nvPr/>
        </p:nvSpPr>
        <p:spPr bwMode="auto">
          <a:xfrm flipH="1">
            <a:off x="5065713" y="1912938"/>
            <a:ext cx="735012" cy="735012"/>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0" name="Cube 39">
            <a:extLst>
              <a:ext uri="{FF2B5EF4-FFF2-40B4-BE49-F238E27FC236}">
                <a16:creationId xmlns:a16="http://schemas.microsoft.com/office/drawing/2014/main" id="{C335634F-550C-C6D8-6270-8F0A21D8E570}"/>
              </a:ext>
            </a:extLst>
          </p:cNvPr>
          <p:cNvSpPr/>
          <p:nvPr/>
        </p:nvSpPr>
        <p:spPr bwMode="auto">
          <a:xfrm flipH="1">
            <a:off x="5253038" y="3240088"/>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1" name="Cube 40">
            <a:extLst>
              <a:ext uri="{FF2B5EF4-FFF2-40B4-BE49-F238E27FC236}">
                <a16:creationId xmlns:a16="http://schemas.microsoft.com/office/drawing/2014/main" id="{8219177B-8729-CDE9-DEEA-2152A2BCD646}"/>
              </a:ext>
            </a:extLst>
          </p:cNvPr>
          <p:cNvSpPr/>
          <p:nvPr/>
        </p:nvSpPr>
        <p:spPr bwMode="auto">
          <a:xfrm flipH="1">
            <a:off x="5253038" y="2670175"/>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2" name="Cube 41">
            <a:extLst>
              <a:ext uri="{FF2B5EF4-FFF2-40B4-BE49-F238E27FC236}">
                <a16:creationId xmlns:a16="http://schemas.microsoft.com/office/drawing/2014/main" id="{F848094C-EF72-04F4-4557-E1DDB8FDEFEE}"/>
              </a:ext>
            </a:extLst>
          </p:cNvPr>
          <p:cNvSpPr/>
          <p:nvPr/>
        </p:nvSpPr>
        <p:spPr bwMode="auto">
          <a:xfrm flipH="1">
            <a:off x="5253038" y="2100263"/>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2" name="Cube 51">
            <a:extLst>
              <a:ext uri="{FF2B5EF4-FFF2-40B4-BE49-F238E27FC236}">
                <a16:creationId xmlns:a16="http://schemas.microsoft.com/office/drawing/2014/main" id="{CE3A8751-4490-B3E3-003C-B64EB64AB1E6}"/>
              </a:ext>
            </a:extLst>
          </p:cNvPr>
          <p:cNvSpPr/>
          <p:nvPr/>
        </p:nvSpPr>
        <p:spPr bwMode="auto">
          <a:xfrm flipH="1">
            <a:off x="6127750" y="3030538"/>
            <a:ext cx="733425" cy="735012"/>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3" name="Cube 52">
            <a:extLst>
              <a:ext uri="{FF2B5EF4-FFF2-40B4-BE49-F238E27FC236}">
                <a16:creationId xmlns:a16="http://schemas.microsoft.com/office/drawing/2014/main" id="{87B8F9A2-8079-0AEC-EC27-BF0E5910D829}"/>
              </a:ext>
            </a:extLst>
          </p:cNvPr>
          <p:cNvSpPr/>
          <p:nvPr/>
        </p:nvSpPr>
        <p:spPr bwMode="auto">
          <a:xfrm flipH="1">
            <a:off x="6127750" y="2460625"/>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4" name="Cube 53">
            <a:extLst>
              <a:ext uri="{FF2B5EF4-FFF2-40B4-BE49-F238E27FC236}">
                <a16:creationId xmlns:a16="http://schemas.microsoft.com/office/drawing/2014/main" id="{46E30962-80AD-05E2-0EDB-6CCF77C59C2D}"/>
              </a:ext>
            </a:extLst>
          </p:cNvPr>
          <p:cNvSpPr/>
          <p:nvPr/>
        </p:nvSpPr>
        <p:spPr bwMode="auto">
          <a:xfrm flipH="1">
            <a:off x="6127750" y="1890713"/>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49" name="Cube 48">
            <a:extLst>
              <a:ext uri="{FF2B5EF4-FFF2-40B4-BE49-F238E27FC236}">
                <a16:creationId xmlns:a16="http://schemas.microsoft.com/office/drawing/2014/main" id="{703100BA-FECE-1805-8339-7A2381B9E836}"/>
              </a:ext>
            </a:extLst>
          </p:cNvPr>
          <p:cNvSpPr/>
          <p:nvPr/>
        </p:nvSpPr>
        <p:spPr bwMode="auto">
          <a:xfrm flipH="1">
            <a:off x="6313488" y="3217863"/>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0" name="Cube 49">
            <a:extLst>
              <a:ext uri="{FF2B5EF4-FFF2-40B4-BE49-F238E27FC236}">
                <a16:creationId xmlns:a16="http://schemas.microsoft.com/office/drawing/2014/main" id="{BB823949-4CEC-148C-D563-CAF127F33BE0}"/>
              </a:ext>
            </a:extLst>
          </p:cNvPr>
          <p:cNvSpPr/>
          <p:nvPr/>
        </p:nvSpPr>
        <p:spPr bwMode="auto">
          <a:xfrm flipH="1">
            <a:off x="6313488" y="2647950"/>
            <a:ext cx="733425" cy="733425"/>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1" name="Cube 50">
            <a:extLst>
              <a:ext uri="{FF2B5EF4-FFF2-40B4-BE49-F238E27FC236}">
                <a16:creationId xmlns:a16="http://schemas.microsoft.com/office/drawing/2014/main" id="{D305D678-7867-4749-6E52-9E4F24139FA8}"/>
              </a:ext>
            </a:extLst>
          </p:cNvPr>
          <p:cNvSpPr/>
          <p:nvPr/>
        </p:nvSpPr>
        <p:spPr bwMode="auto">
          <a:xfrm flipH="1">
            <a:off x="6313488" y="2076450"/>
            <a:ext cx="733425" cy="735013"/>
          </a:xfrm>
          <a:prstGeom prst="cub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58" name="TextBox 57">
            <a:extLst>
              <a:ext uri="{FF2B5EF4-FFF2-40B4-BE49-F238E27FC236}">
                <a16:creationId xmlns:a16="http://schemas.microsoft.com/office/drawing/2014/main" id="{605F5B5E-0B82-8D6A-5595-3A3B794DCA7E}"/>
              </a:ext>
            </a:extLst>
          </p:cNvPr>
          <p:cNvSpPr txBox="1"/>
          <p:nvPr/>
        </p:nvSpPr>
        <p:spPr>
          <a:xfrm>
            <a:off x="1944905" y="4388555"/>
            <a:ext cx="2822223" cy="461665"/>
          </a:xfrm>
          <a:prstGeom prst="rect">
            <a:avLst/>
          </a:prstGeom>
          <a:noFill/>
        </p:spPr>
        <p:txBody>
          <a:bodyPr>
            <a:prstTxWarp prst="textFadeUp">
              <a:avLst>
                <a:gd name="adj" fmla="val 14133"/>
              </a:avLst>
            </a:prstTxWarp>
            <a:spAutoFit/>
          </a:bodyPr>
          <a:lstStyle/>
          <a:p>
            <a:pPr eaLnBrk="0" hangingPunct="0">
              <a:defRPr/>
            </a:pPr>
            <a:r>
              <a:rPr lang="en-US" b="1" dirty="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latin typeface="+mn-lt"/>
              </a:rPr>
              <a:t>Reserve</a:t>
            </a:r>
          </a:p>
        </p:txBody>
      </p:sp>
      <p:sp>
        <p:nvSpPr>
          <p:cNvPr id="59" name="TextBox 58">
            <a:extLst>
              <a:ext uri="{FF2B5EF4-FFF2-40B4-BE49-F238E27FC236}">
                <a16:creationId xmlns:a16="http://schemas.microsoft.com/office/drawing/2014/main" id="{6DA5A3A7-EFCF-8758-1353-069C8B865FDB}"/>
              </a:ext>
            </a:extLst>
          </p:cNvPr>
          <p:cNvSpPr txBox="1"/>
          <p:nvPr/>
        </p:nvSpPr>
        <p:spPr>
          <a:xfrm>
            <a:off x="5325928" y="4388555"/>
            <a:ext cx="1800578" cy="461665"/>
          </a:xfrm>
          <a:prstGeom prst="rect">
            <a:avLst/>
          </a:prstGeom>
          <a:noFill/>
        </p:spPr>
        <p:txBody>
          <a:bodyPr>
            <a:prstTxWarp prst="textFadeUp">
              <a:avLst>
                <a:gd name="adj" fmla="val 7627"/>
              </a:avLst>
            </a:prstTxWarp>
            <a:spAutoFit/>
          </a:bodyPr>
          <a:lstStyle/>
          <a:p>
            <a:pPr eaLnBrk="0" hangingPunct="0">
              <a:defRPr/>
            </a:pP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rPr>
              <a:t>Active</a:t>
            </a:r>
          </a:p>
        </p:txBody>
      </p:sp>
      <p:sp>
        <p:nvSpPr>
          <p:cNvPr id="60" name="Trapezoid 59">
            <a:extLst>
              <a:ext uri="{FF2B5EF4-FFF2-40B4-BE49-F238E27FC236}">
                <a16:creationId xmlns:a16="http://schemas.microsoft.com/office/drawing/2014/main" id="{491BC46E-7966-844A-C4DB-581019A546EF}"/>
              </a:ext>
            </a:extLst>
          </p:cNvPr>
          <p:cNvSpPr/>
          <p:nvPr/>
        </p:nvSpPr>
        <p:spPr bwMode="auto">
          <a:xfrm>
            <a:off x="3121025" y="2178050"/>
            <a:ext cx="584200" cy="192088"/>
          </a:xfrm>
          <a:prstGeom prst="trapezoid">
            <a:avLst/>
          </a:prstGeom>
          <a:solidFill>
            <a:schemeClr val="accent1"/>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61" name="Trapezoid 60">
            <a:extLst>
              <a:ext uri="{FF2B5EF4-FFF2-40B4-BE49-F238E27FC236}">
                <a16:creationId xmlns:a16="http://schemas.microsoft.com/office/drawing/2014/main" id="{F7CFA9CE-68B9-8231-C557-A26D02922981}"/>
              </a:ext>
            </a:extLst>
          </p:cNvPr>
          <p:cNvSpPr/>
          <p:nvPr/>
        </p:nvSpPr>
        <p:spPr bwMode="auto">
          <a:xfrm>
            <a:off x="3168650" y="1981200"/>
            <a:ext cx="481013" cy="192088"/>
          </a:xfrm>
          <a:prstGeom prst="trapezoid">
            <a:avLst/>
          </a:prstGeom>
          <a:solidFill>
            <a:schemeClr val="accent1"/>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latin typeface="Times" pitchFamily="18" charset="0"/>
            </a:endParaRPr>
          </a:p>
        </p:txBody>
      </p:sp>
      <p:sp>
        <p:nvSpPr>
          <p:cNvPr id="62" name="Content Placeholder 2">
            <a:extLst>
              <a:ext uri="{FF2B5EF4-FFF2-40B4-BE49-F238E27FC236}">
                <a16:creationId xmlns:a16="http://schemas.microsoft.com/office/drawing/2014/main" id="{91082DBE-8D19-C1F7-CDE8-988BE92AB988}"/>
              </a:ext>
            </a:extLst>
          </p:cNvPr>
          <p:cNvSpPr txBox="1">
            <a:spLocks/>
          </p:cNvSpPr>
          <p:nvPr/>
        </p:nvSpPr>
        <p:spPr bwMode="auto">
          <a:xfrm>
            <a:off x="1635125" y="5116513"/>
            <a:ext cx="2963863" cy="790575"/>
          </a:xfrm>
          <a:prstGeom prst="rect">
            <a:avLst/>
          </a:prstGeom>
          <a:solidFill>
            <a:srgbClr val="F8E498"/>
          </a:solidFill>
          <a:ln w="9525">
            <a:noFill/>
            <a:miter lim="800000"/>
            <a:headEnd/>
            <a:tailEnd/>
          </a:ln>
          <a:effectLst>
            <a:outerShdw blurRad="50800" dist="38100" dir="2700000" algn="tl" rotWithShape="0">
              <a:prstClr val="black">
                <a:alpha val="40000"/>
              </a:prstClr>
            </a:outerShdw>
          </a:effectLst>
        </p:spPr>
        <p:txBody>
          <a:bodyPr/>
          <a:lstStyle/>
          <a:p>
            <a:pPr marL="176213" indent="-176213" eaLnBrk="0" hangingPunct="0">
              <a:spcBef>
                <a:spcPct val="50000"/>
              </a:spcBef>
              <a:buClr>
                <a:schemeClr val="accent2"/>
              </a:buClr>
              <a:defRPr/>
            </a:pPr>
            <a:r>
              <a:rPr lang="en-US" sz="4000" kern="0" dirty="0">
                <a:latin typeface="+mn-lt"/>
              </a:rPr>
              <a:t>Work Group</a:t>
            </a:r>
          </a:p>
        </p:txBody>
      </p:sp>
      <p:sp>
        <p:nvSpPr>
          <p:cNvPr id="63" name="Content Placeholder 2">
            <a:extLst>
              <a:ext uri="{FF2B5EF4-FFF2-40B4-BE49-F238E27FC236}">
                <a16:creationId xmlns:a16="http://schemas.microsoft.com/office/drawing/2014/main" id="{D7651F5E-EE78-C9CC-18EC-E6F094E28B65}"/>
              </a:ext>
            </a:extLst>
          </p:cNvPr>
          <p:cNvSpPr txBox="1">
            <a:spLocks/>
          </p:cNvSpPr>
          <p:nvPr/>
        </p:nvSpPr>
        <p:spPr bwMode="auto">
          <a:xfrm>
            <a:off x="4959350" y="5413375"/>
            <a:ext cx="3290888" cy="792163"/>
          </a:xfrm>
          <a:prstGeom prst="rect">
            <a:avLst/>
          </a:prstGeom>
          <a:solidFill>
            <a:srgbClr val="FFFF99"/>
          </a:solidFill>
          <a:ln w="9525">
            <a:noFill/>
            <a:miter lim="800000"/>
            <a:headEnd/>
            <a:tailEnd/>
          </a:ln>
          <a:effectLst>
            <a:outerShdw blurRad="50800" dist="38100" dir="2700000" algn="tl" rotWithShape="0">
              <a:prstClr val="black">
                <a:alpha val="40000"/>
              </a:prstClr>
            </a:outerShdw>
          </a:effectLst>
        </p:spPr>
        <p:txBody>
          <a:bodyPr/>
          <a:lstStyle/>
          <a:p>
            <a:pPr marL="176213" indent="-176213" eaLnBrk="0" hangingPunct="0">
              <a:spcBef>
                <a:spcPct val="50000"/>
              </a:spcBef>
              <a:buClr>
                <a:schemeClr val="accent2"/>
              </a:buClr>
              <a:defRPr/>
            </a:pPr>
            <a:r>
              <a:rPr lang="en-US" sz="4000" kern="0" dirty="0">
                <a:latin typeface="+mn-lt"/>
              </a:rPr>
              <a:t>Work Area</a:t>
            </a:r>
          </a:p>
        </p:txBody>
      </p:sp>
      <p:grpSp>
        <p:nvGrpSpPr>
          <p:cNvPr id="2" name="Group 67">
            <a:extLst>
              <a:ext uri="{FF2B5EF4-FFF2-40B4-BE49-F238E27FC236}">
                <a16:creationId xmlns:a16="http://schemas.microsoft.com/office/drawing/2014/main" id="{7A045019-E34F-FE3B-0350-B2634DA300EE}"/>
              </a:ext>
            </a:extLst>
          </p:cNvPr>
          <p:cNvGrpSpPr>
            <a:grpSpLocks/>
          </p:cNvGrpSpPr>
          <p:nvPr/>
        </p:nvGrpSpPr>
        <p:grpSpPr bwMode="auto">
          <a:xfrm>
            <a:off x="211138" y="3657600"/>
            <a:ext cx="1951037" cy="523875"/>
            <a:chOff x="210457" y="3657600"/>
            <a:chExt cx="1952172" cy="523220"/>
          </a:xfrm>
        </p:grpSpPr>
        <p:sp>
          <p:nvSpPr>
            <p:cNvPr id="64" name="TextBox 63">
              <a:extLst>
                <a:ext uri="{FF2B5EF4-FFF2-40B4-BE49-F238E27FC236}">
                  <a16:creationId xmlns:a16="http://schemas.microsoft.com/office/drawing/2014/main" id="{1F9C93C7-A581-4DD0-0D55-D52E21AFA4A3}"/>
                </a:ext>
              </a:extLst>
            </p:cNvPr>
            <p:cNvSpPr txBox="1"/>
            <p:nvPr/>
          </p:nvSpPr>
          <p:spPr>
            <a:xfrm>
              <a:off x="210457" y="3657600"/>
              <a:ext cx="1219909" cy="523220"/>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sz="1400" dirty="0">
                  <a:latin typeface="+mn-lt"/>
                </a:rPr>
                <a:t>May be the  lower row…</a:t>
              </a:r>
            </a:p>
          </p:txBody>
        </p:sp>
        <p:cxnSp>
          <p:nvCxnSpPr>
            <p:cNvPr id="11311" name="Straight Arrow Connector 66">
              <a:extLst>
                <a:ext uri="{FF2B5EF4-FFF2-40B4-BE49-F238E27FC236}">
                  <a16:creationId xmlns:a16="http://schemas.microsoft.com/office/drawing/2014/main" id="{8AAD3118-7868-B72C-56C1-7A6BEF3DE35A}"/>
                </a:ext>
              </a:extLst>
            </p:cNvPr>
            <p:cNvCxnSpPr>
              <a:cxnSpLocks noChangeShapeType="1"/>
              <a:stCxn id="64" idx="3"/>
            </p:cNvCxnSpPr>
            <p:nvPr/>
          </p:nvCxnSpPr>
          <p:spPr bwMode="auto">
            <a:xfrm flipV="1">
              <a:off x="1429657" y="3744686"/>
              <a:ext cx="732972" cy="174524"/>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70">
            <a:extLst>
              <a:ext uri="{FF2B5EF4-FFF2-40B4-BE49-F238E27FC236}">
                <a16:creationId xmlns:a16="http://schemas.microsoft.com/office/drawing/2014/main" id="{232F7C14-5913-0AC2-8187-8E75B02570BE}"/>
              </a:ext>
            </a:extLst>
          </p:cNvPr>
          <p:cNvGrpSpPr>
            <a:grpSpLocks/>
          </p:cNvGrpSpPr>
          <p:nvPr/>
        </p:nvGrpSpPr>
        <p:grpSpPr bwMode="auto">
          <a:xfrm>
            <a:off x="211138" y="1735138"/>
            <a:ext cx="2119312" cy="522287"/>
            <a:chOff x="210457" y="1734457"/>
            <a:chExt cx="2119682" cy="523220"/>
          </a:xfrm>
        </p:grpSpPr>
        <p:sp>
          <p:nvSpPr>
            <p:cNvPr id="65" name="TextBox 64">
              <a:extLst>
                <a:ext uri="{FF2B5EF4-FFF2-40B4-BE49-F238E27FC236}">
                  <a16:creationId xmlns:a16="http://schemas.microsoft.com/office/drawing/2014/main" id="{F6A1DB06-5FB2-7680-90DD-63CCFF35A9C7}"/>
                </a:ext>
              </a:extLst>
            </p:cNvPr>
            <p:cNvSpPr txBox="1"/>
            <p:nvPr/>
          </p:nvSpPr>
          <p:spPr>
            <a:xfrm>
              <a:off x="210457" y="1734457"/>
              <a:ext cx="1219413" cy="523220"/>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sz="1400" dirty="0">
                  <a:latin typeface="+mn-lt"/>
                </a:rPr>
                <a:t>…or maybe the left aisle.</a:t>
              </a:r>
            </a:p>
          </p:txBody>
        </p:sp>
        <p:cxnSp>
          <p:nvCxnSpPr>
            <p:cNvPr id="11309" name="Straight Arrow Connector 69">
              <a:extLst>
                <a:ext uri="{FF2B5EF4-FFF2-40B4-BE49-F238E27FC236}">
                  <a16:creationId xmlns:a16="http://schemas.microsoft.com/office/drawing/2014/main" id="{A3D9A026-2104-D5E0-112E-314966251FD7}"/>
                </a:ext>
              </a:extLst>
            </p:cNvPr>
            <p:cNvCxnSpPr>
              <a:cxnSpLocks noChangeShapeType="1"/>
              <a:stCxn id="65" idx="3"/>
              <a:endCxn id="5" idx="0"/>
            </p:cNvCxnSpPr>
            <p:nvPr/>
          </p:nvCxnSpPr>
          <p:spPr bwMode="auto">
            <a:xfrm>
              <a:off x="1429657" y="1996067"/>
              <a:ext cx="900482" cy="137532"/>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74" name="TextBox 73">
            <a:extLst>
              <a:ext uri="{FF2B5EF4-FFF2-40B4-BE49-F238E27FC236}">
                <a16:creationId xmlns:a16="http://schemas.microsoft.com/office/drawing/2014/main" id="{B21C967F-8036-11AB-0708-602EE0446CA7}"/>
              </a:ext>
            </a:extLst>
          </p:cNvPr>
          <p:cNvSpPr txBox="1"/>
          <p:nvPr/>
        </p:nvSpPr>
        <p:spPr>
          <a:xfrm>
            <a:off x="1995488" y="4122738"/>
            <a:ext cx="2986087" cy="307975"/>
          </a:xfrm>
          <a:prstGeom prst="rect">
            <a:avLst/>
          </a:prstGeom>
          <a:noFill/>
          <a:ln>
            <a:noFill/>
          </a:ln>
          <a:effectLst>
            <a:outerShdw blurRad="50800" dist="38100" dir="2700000" algn="tl" rotWithShape="0">
              <a:prstClr val="black">
                <a:alpha val="40000"/>
              </a:prstClr>
            </a:outerShdw>
          </a:effectLst>
        </p:spPr>
        <p:txBody>
          <a:bodyPr>
            <a:spAutoFit/>
          </a:bodyPr>
          <a:lstStyle/>
          <a:p>
            <a:pPr eaLnBrk="0" hangingPunct="0">
              <a:defRPr/>
            </a:pPr>
            <a:r>
              <a:rPr lang="en-US" sz="1400" b="1" dirty="0">
                <a:solidFill>
                  <a:schemeClr val="tx2"/>
                </a:solidFill>
                <a:latin typeface="+mn-lt"/>
              </a:rPr>
              <a:t>(Within the Reserve Work Group)</a:t>
            </a:r>
          </a:p>
        </p:txBody>
      </p:sp>
      <p:sp>
        <p:nvSpPr>
          <p:cNvPr id="75" name="TextBox 74">
            <a:extLst>
              <a:ext uri="{FF2B5EF4-FFF2-40B4-BE49-F238E27FC236}">
                <a16:creationId xmlns:a16="http://schemas.microsoft.com/office/drawing/2014/main" id="{9EC81210-87CE-EF3B-372C-F2BC0BD8DCC6}"/>
              </a:ext>
            </a:extLst>
          </p:cNvPr>
          <p:cNvSpPr txBox="1"/>
          <p:nvPr/>
        </p:nvSpPr>
        <p:spPr>
          <a:xfrm>
            <a:off x="4949825" y="4740275"/>
            <a:ext cx="3962400" cy="708025"/>
          </a:xfrm>
          <a:prstGeom prst="rect">
            <a:avLst/>
          </a:prstGeom>
          <a:noFill/>
          <a:ln>
            <a:noFill/>
          </a:ln>
          <a:effectLst/>
        </p:spPr>
        <p:txBody>
          <a:bodyPr>
            <a:spAutoFit/>
          </a:bodyPr>
          <a:lstStyle/>
          <a:p>
            <a:pPr eaLnBrk="0" hangingPunct="0">
              <a:defRPr/>
            </a:pPr>
            <a:r>
              <a:rPr lang="en-US" sz="2000" b="1" dirty="0">
                <a:latin typeface="+mn-lt"/>
              </a:rPr>
              <a:t>Just an example; you are not constrained to these only!!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par>
                          <p:cTn id="7" fill="hold" nodeType="afterGroup">
                            <p:stCondLst>
                              <p:cond delay="0"/>
                            </p:stCondLst>
                            <p:childTnLst>
                              <p:par>
                                <p:cTn id="8" presetID="10" presetClass="entr" presetSubtype="0" fill="hold" nodeType="after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1000"/>
                                        <p:tgtEl>
                                          <p:spTgt spid="62"/>
                                        </p:tgtEl>
                                      </p:cBhvr>
                                    </p:animEffec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5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5"/>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8"/>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9"/>
                                        </p:tgtEl>
                                        <p:attrNameLst>
                                          <p:attrName>style.visibility</p:attrName>
                                        </p:attrNameLst>
                                      </p:cBhvr>
                                      <p:to>
                                        <p:strVal val="hidden"/>
                                      </p:to>
                                    </p:set>
                                  </p:childTnLst>
                                </p:cTn>
                              </p:par>
                            </p:childTnLst>
                          </p:cTn>
                        </p:par>
                        <p:par>
                          <p:cTn id="30" fill="hold" nodeType="afterGroup">
                            <p:stCondLst>
                              <p:cond delay="0"/>
                            </p:stCondLst>
                            <p:childTnLst>
                              <p:par>
                                <p:cTn id="31" presetID="3" presetClass="exit" presetSubtype="10" fill="hold" nodeType="afterEffect">
                                  <p:stCondLst>
                                    <p:cond delay="0"/>
                                  </p:stCondLst>
                                  <p:childTnLst>
                                    <p:animEffect transition="out" filter="blinds(horizontal)">
                                      <p:cBhvr>
                                        <p:cTn id="32" dur="500"/>
                                        <p:tgtEl>
                                          <p:spTgt spid="62"/>
                                        </p:tgtEl>
                                      </p:cBhvr>
                                    </p:animEffect>
                                    <p:set>
                                      <p:cBhvr>
                                        <p:cTn id="33" dur="1" fill="hold">
                                          <p:stCondLst>
                                            <p:cond delay="499"/>
                                          </p:stCondLst>
                                        </p:cTn>
                                        <p:tgtEl>
                                          <p:spTgt spid="62"/>
                                        </p:tgtEl>
                                        <p:attrNameLst>
                                          <p:attrName>style.visibility</p:attrName>
                                        </p:attrNameLst>
                                      </p:cBhvr>
                                      <p:to>
                                        <p:strVal val="hidden"/>
                                      </p:to>
                                    </p:set>
                                  </p:childTnLst>
                                </p:cTn>
                              </p:par>
                            </p:childTnLst>
                          </p:cTn>
                        </p:par>
                        <p:par>
                          <p:cTn id="34" fill="hold" nodeType="afterGroup">
                            <p:stCondLst>
                              <p:cond delay="500"/>
                            </p:stCondLst>
                            <p:childTnLst>
                              <p:par>
                                <p:cTn id="35" presetID="1" presetClass="emph" presetSubtype="2" fill="hold" nodeType="afterEffect">
                                  <p:stCondLst>
                                    <p:cond delay="0"/>
                                  </p:stCondLst>
                                  <p:childTnLst>
                                    <p:animClr clrSpc="rgb" dir="cw">
                                      <p:cBhvr>
                                        <p:cTn id="36" dur="500" fill="hold"/>
                                        <p:tgtEl>
                                          <p:spTgt spid="19"/>
                                        </p:tgtEl>
                                        <p:attrNameLst>
                                          <p:attrName>fillcolor</p:attrName>
                                        </p:attrNameLst>
                                      </p:cBhvr>
                                      <p:to>
                                        <a:srgbClr val="FFFFFF"/>
                                      </p:to>
                                    </p:animClr>
                                    <p:set>
                                      <p:cBhvr>
                                        <p:cTn id="37" dur="500" fill="hold"/>
                                        <p:tgtEl>
                                          <p:spTgt spid="19"/>
                                        </p:tgtEl>
                                        <p:attrNameLst>
                                          <p:attrName>fill.type</p:attrName>
                                        </p:attrNameLst>
                                      </p:cBhvr>
                                      <p:to>
                                        <p:strVal val="solid"/>
                                      </p:to>
                                    </p:set>
                                    <p:set>
                                      <p:cBhvr>
                                        <p:cTn id="38" dur="500" fill="hold"/>
                                        <p:tgtEl>
                                          <p:spTgt spid="19"/>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500" fill="hold"/>
                                        <p:tgtEl>
                                          <p:spTgt spid="20"/>
                                        </p:tgtEl>
                                        <p:attrNameLst>
                                          <p:attrName>fillcolor</p:attrName>
                                        </p:attrNameLst>
                                      </p:cBhvr>
                                      <p:to>
                                        <a:srgbClr val="FFFFFF"/>
                                      </p:to>
                                    </p:animClr>
                                    <p:set>
                                      <p:cBhvr>
                                        <p:cTn id="41" dur="500" fill="hold"/>
                                        <p:tgtEl>
                                          <p:spTgt spid="20"/>
                                        </p:tgtEl>
                                        <p:attrNameLst>
                                          <p:attrName>fill.type</p:attrName>
                                        </p:attrNameLst>
                                      </p:cBhvr>
                                      <p:to>
                                        <p:strVal val="solid"/>
                                      </p:to>
                                    </p:set>
                                    <p:set>
                                      <p:cBhvr>
                                        <p:cTn id="42" dur="500" fill="hold"/>
                                        <p:tgtEl>
                                          <p:spTgt spid="2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500" fill="hold"/>
                                        <p:tgtEl>
                                          <p:spTgt spid="21"/>
                                        </p:tgtEl>
                                        <p:attrNameLst>
                                          <p:attrName>fillcolor</p:attrName>
                                        </p:attrNameLst>
                                      </p:cBhvr>
                                      <p:to>
                                        <a:srgbClr val="FFFFFF"/>
                                      </p:to>
                                    </p:animClr>
                                    <p:set>
                                      <p:cBhvr>
                                        <p:cTn id="45" dur="500" fill="hold"/>
                                        <p:tgtEl>
                                          <p:spTgt spid="21"/>
                                        </p:tgtEl>
                                        <p:attrNameLst>
                                          <p:attrName>fill.type</p:attrName>
                                        </p:attrNameLst>
                                      </p:cBhvr>
                                      <p:to>
                                        <p:strVal val="solid"/>
                                      </p:to>
                                    </p:set>
                                    <p:set>
                                      <p:cBhvr>
                                        <p:cTn id="46" dur="500" fill="hold"/>
                                        <p:tgtEl>
                                          <p:spTgt spid="21"/>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7"/>
                                        </p:tgtEl>
                                        <p:attrNameLst>
                                          <p:attrName>fillcolor</p:attrName>
                                        </p:attrNameLst>
                                      </p:cBhvr>
                                      <p:to>
                                        <a:srgbClr val="FFFFFF"/>
                                      </p:to>
                                    </p:animClr>
                                    <p:set>
                                      <p:cBhvr>
                                        <p:cTn id="49" dur="500" fill="hold"/>
                                        <p:tgtEl>
                                          <p:spTgt spid="7"/>
                                        </p:tgtEl>
                                        <p:attrNameLst>
                                          <p:attrName>fill.type</p:attrName>
                                        </p:attrNameLst>
                                      </p:cBhvr>
                                      <p:to>
                                        <p:strVal val="solid"/>
                                      </p:to>
                                    </p:set>
                                    <p:set>
                                      <p:cBhvr>
                                        <p:cTn id="50" dur="500" fill="hold"/>
                                        <p:tgtEl>
                                          <p:spTgt spid="7"/>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6"/>
                                        </p:tgtEl>
                                        <p:attrNameLst>
                                          <p:attrName>fillcolor</p:attrName>
                                        </p:attrNameLst>
                                      </p:cBhvr>
                                      <p:to>
                                        <a:srgbClr val="FFFFFF"/>
                                      </p:to>
                                    </p:animClr>
                                    <p:set>
                                      <p:cBhvr>
                                        <p:cTn id="53" dur="500" fill="hold"/>
                                        <p:tgtEl>
                                          <p:spTgt spid="6"/>
                                        </p:tgtEl>
                                        <p:attrNameLst>
                                          <p:attrName>fill.type</p:attrName>
                                        </p:attrNameLst>
                                      </p:cBhvr>
                                      <p:to>
                                        <p:strVal val="solid"/>
                                      </p:to>
                                    </p:set>
                                    <p:set>
                                      <p:cBhvr>
                                        <p:cTn id="54" dur="500" fill="hold"/>
                                        <p:tgtEl>
                                          <p:spTgt spid="6"/>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5"/>
                                        </p:tgtEl>
                                        <p:attrNameLst>
                                          <p:attrName>fillcolor</p:attrName>
                                        </p:attrNameLst>
                                      </p:cBhvr>
                                      <p:to>
                                        <a:srgbClr val="FFFFFF"/>
                                      </p:to>
                                    </p:animClr>
                                    <p:set>
                                      <p:cBhvr>
                                        <p:cTn id="57" dur="500" fill="hold"/>
                                        <p:tgtEl>
                                          <p:spTgt spid="5"/>
                                        </p:tgtEl>
                                        <p:attrNameLst>
                                          <p:attrName>fill.type</p:attrName>
                                        </p:attrNameLst>
                                      </p:cBhvr>
                                      <p:to>
                                        <p:strVal val="solid"/>
                                      </p:to>
                                    </p:set>
                                    <p:set>
                                      <p:cBhvr>
                                        <p:cTn id="58" dur="500" fill="hold"/>
                                        <p:tgtEl>
                                          <p:spTgt spid="5"/>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23"/>
                                        </p:tgtEl>
                                        <p:attrNameLst>
                                          <p:attrName>fillcolor</p:attrName>
                                        </p:attrNameLst>
                                      </p:cBhvr>
                                      <p:to>
                                        <a:srgbClr val="FFFFFF"/>
                                      </p:to>
                                    </p:animClr>
                                    <p:set>
                                      <p:cBhvr>
                                        <p:cTn id="61" dur="500" fill="hold"/>
                                        <p:tgtEl>
                                          <p:spTgt spid="23"/>
                                        </p:tgtEl>
                                        <p:attrNameLst>
                                          <p:attrName>fill.type</p:attrName>
                                        </p:attrNameLst>
                                      </p:cBhvr>
                                      <p:to>
                                        <p:strVal val="solid"/>
                                      </p:to>
                                    </p:set>
                                    <p:set>
                                      <p:cBhvr>
                                        <p:cTn id="62" dur="500" fill="hold"/>
                                        <p:tgtEl>
                                          <p:spTgt spid="2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500" fill="hold"/>
                                        <p:tgtEl>
                                          <p:spTgt spid="24"/>
                                        </p:tgtEl>
                                        <p:attrNameLst>
                                          <p:attrName>fillcolor</p:attrName>
                                        </p:attrNameLst>
                                      </p:cBhvr>
                                      <p:to>
                                        <a:srgbClr val="FFFFFF"/>
                                      </p:to>
                                    </p:animClr>
                                    <p:set>
                                      <p:cBhvr>
                                        <p:cTn id="65" dur="500" fill="hold"/>
                                        <p:tgtEl>
                                          <p:spTgt spid="24"/>
                                        </p:tgtEl>
                                        <p:attrNameLst>
                                          <p:attrName>fill.type</p:attrName>
                                        </p:attrNameLst>
                                      </p:cBhvr>
                                      <p:to>
                                        <p:strVal val="solid"/>
                                      </p:to>
                                    </p:set>
                                    <p:set>
                                      <p:cBhvr>
                                        <p:cTn id="66" dur="500" fill="hold"/>
                                        <p:tgtEl>
                                          <p:spTgt spid="24"/>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25"/>
                                        </p:tgtEl>
                                        <p:attrNameLst>
                                          <p:attrName>fillcolor</p:attrName>
                                        </p:attrNameLst>
                                      </p:cBhvr>
                                      <p:to>
                                        <a:srgbClr val="FFFFFF"/>
                                      </p:to>
                                    </p:animClr>
                                    <p:set>
                                      <p:cBhvr>
                                        <p:cTn id="69" dur="500" fill="hold"/>
                                        <p:tgtEl>
                                          <p:spTgt spid="25"/>
                                        </p:tgtEl>
                                        <p:attrNameLst>
                                          <p:attrName>fill.type</p:attrName>
                                        </p:attrNameLst>
                                      </p:cBhvr>
                                      <p:to>
                                        <p:strVal val="solid"/>
                                      </p:to>
                                    </p:set>
                                    <p:set>
                                      <p:cBhvr>
                                        <p:cTn id="70" dur="500" fill="hold"/>
                                        <p:tgtEl>
                                          <p:spTgt spid="2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8"/>
                                        </p:tgtEl>
                                        <p:attrNameLst>
                                          <p:attrName>fillcolor</p:attrName>
                                        </p:attrNameLst>
                                      </p:cBhvr>
                                      <p:to>
                                        <a:srgbClr val="FFFFFF"/>
                                      </p:to>
                                    </p:animClr>
                                    <p:set>
                                      <p:cBhvr>
                                        <p:cTn id="73" dur="500" fill="hold"/>
                                        <p:tgtEl>
                                          <p:spTgt spid="8"/>
                                        </p:tgtEl>
                                        <p:attrNameLst>
                                          <p:attrName>fill.type</p:attrName>
                                        </p:attrNameLst>
                                      </p:cBhvr>
                                      <p:to>
                                        <p:strVal val="solid"/>
                                      </p:to>
                                    </p:set>
                                    <p:set>
                                      <p:cBhvr>
                                        <p:cTn id="74" dur="500" fill="hold"/>
                                        <p:tgtEl>
                                          <p:spTgt spid="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9"/>
                                        </p:tgtEl>
                                        <p:attrNameLst>
                                          <p:attrName>fillcolor</p:attrName>
                                        </p:attrNameLst>
                                      </p:cBhvr>
                                      <p:to>
                                        <a:srgbClr val="FFFFFF"/>
                                      </p:to>
                                    </p:animClr>
                                    <p:set>
                                      <p:cBhvr>
                                        <p:cTn id="77" dur="500" fill="hold"/>
                                        <p:tgtEl>
                                          <p:spTgt spid="9"/>
                                        </p:tgtEl>
                                        <p:attrNameLst>
                                          <p:attrName>fill.type</p:attrName>
                                        </p:attrNameLst>
                                      </p:cBhvr>
                                      <p:to>
                                        <p:strVal val="solid"/>
                                      </p:to>
                                    </p:set>
                                    <p:set>
                                      <p:cBhvr>
                                        <p:cTn id="78" dur="500" fill="hold"/>
                                        <p:tgtEl>
                                          <p:spTgt spid="9"/>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10"/>
                                        </p:tgtEl>
                                        <p:attrNameLst>
                                          <p:attrName>fillcolor</p:attrName>
                                        </p:attrNameLst>
                                      </p:cBhvr>
                                      <p:to>
                                        <a:srgbClr val="FFFFFF"/>
                                      </p:to>
                                    </p:animClr>
                                    <p:set>
                                      <p:cBhvr>
                                        <p:cTn id="81" dur="500" fill="hold"/>
                                        <p:tgtEl>
                                          <p:spTgt spid="10"/>
                                        </p:tgtEl>
                                        <p:attrNameLst>
                                          <p:attrName>fill.type</p:attrName>
                                        </p:attrNameLst>
                                      </p:cBhvr>
                                      <p:to>
                                        <p:strVal val="solid"/>
                                      </p:to>
                                    </p:set>
                                    <p:set>
                                      <p:cBhvr>
                                        <p:cTn id="82" dur="500" fill="hold"/>
                                        <p:tgtEl>
                                          <p:spTgt spid="1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14"/>
                                        </p:tgtEl>
                                        <p:attrNameLst>
                                          <p:attrName>fillcolor</p:attrName>
                                        </p:attrNameLst>
                                      </p:cBhvr>
                                      <p:to>
                                        <a:srgbClr val="FFFFFF"/>
                                      </p:to>
                                    </p:animClr>
                                    <p:set>
                                      <p:cBhvr>
                                        <p:cTn id="85" dur="500" fill="hold"/>
                                        <p:tgtEl>
                                          <p:spTgt spid="14"/>
                                        </p:tgtEl>
                                        <p:attrNameLst>
                                          <p:attrName>fill.type</p:attrName>
                                        </p:attrNameLst>
                                      </p:cBhvr>
                                      <p:to>
                                        <p:strVal val="solid"/>
                                      </p:to>
                                    </p:set>
                                    <p:set>
                                      <p:cBhvr>
                                        <p:cTn id="86" dur="500" fill="hold"/>
                                        <p:tgtEl>
                                          <p:spTgt spid="14"/>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13"/>
                                        </p:tgtEl>
                                        <p:attrNameLst>
                                          <p:attrName>fillcolor</p:attrName>
                                        </p:attrNameLst>
                                      </p:cBhvr>
                                      <p:to>
                                        <a:srgbClr val="FFFFFF"/>
                                      </p:to>
                                    </p:animClr>
                                    <p:set>
                                      <p:cBhvr>
                                        <p:cTn id="89" dur="500" fill="hold"/>
                                        <p:tgtEl>
                                          <p:spTgt spid="13"/>
                                        </p:tgtEl>
                                        <p:attrNameLst>
                                          <p:attrName>fill.type</p:attrName>
                                        </p:attrNameLst>
                                      </p:cBhvr>
                                      <p:to>
                                        <p:strVal val="solid"/>
                                      </p:to>
                                    </p:set>
                                    <p:set>
                                      <p:cBhvr>
                                        <p:cTn id="90" dur="500" fill="hold"/>
                                        <p:tgtEl>
                                          <p:spTgt spid="13"/>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12"/>
                                        </p:tgtEl>
                                        <p:attrNameLst>
                                          <p:attrName>fillcolor</p:attrName>
                                        </p:attrNameLst>
                                      </p:cBhvr>
                                      <p:to>
                                        <a:srgbClr val="FFFFFF"/>
                                      </p:to>
                                    </p:animClr>
                                    <p:set>
                                      <p:cBhvr>
                                        <p:cTn id="93" dur="500" fill="hold"/>
                                        <p:tgtEl>
                                          <p:spTgt spid="12"/>
                                        </p:tgtEl>
                                        <p:attrNameLst>
                                          <p:attrName>fill.type</p:attrName>
                                        </p:attrNameLst>
                                      </p:cBhvr>
                                      <p:to>
                                        <p:strVal val="solid"/>
                                      </p:to>
                                    </p:set>
                                    <p:set>
                                      <p:cBhvr>
                                        <p:cTn id="94" dur="500" fill="hold"/>
                                        <p:tgtEl>
                                          <p:spTgt spid="12"/>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43"/>
                                        </p:tgtEl>
                                        <p:attrNameLst>
                                          <p:attrName>fillcolor</p:attrName>
                                        </p:attrNameLst>
                                      </p:cBhvr>
                                      <p:to>
                                        <a:srgbClr val="FFFFFF"/>
                                      </p:to>
                                    </p:animClr>
                                    <p:set>
                                      <p:cBhvr>
                                        <p:cTn id="97" dur="500" fill="hold"/>
                                        <p:tgtEl>
                                          <p:spTgt spid="43"/>
                                        </p:tgtEl>
                                        <p:attrNameLst>
                                          <p:attrName>fill.type</p:attrName>
                                        </p:attrNameLst>
                                      </p:cBhvr>
                                      <p:to>
                                        <p:strVal val="solid"/>
                                      </p:to>
                                    </p:set>
                                    <p:set>
                                      <p:cBhvr>
                                        <p:cTn id="98" dur="500" fill="hold"/>
                                        <p:tgtEl>
                                          <p:spTgt spid="43"/>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44"/>
                                        </p:tgtEl>
                                        <p:attrNameLst>
                                          <p:attrName>fillcolor</p:attrName>
                                        </p:attrNameLst>
                                      </p:cBhvr>
                                      <p:to>
                                        <a:srgbClr val="FFFFFF"/>
                                      </p:to>
                                    </p:animClr>
                                    <p:set>
                                      <p:cBhvr>
                                        <p:cTn id="101" dur="500" fill="hold"/>
                                        <p:tgtEl>
                                          <p:spTgt spid="44"/>
                                        </p:tgtEl>
                                        <p:attrNameLst>
                                          <p:attrName>fill.type</p:attrName>
                                        </p:attrNameLst>
                                      </p:cBhvr>
                                      <p:to>
                                        <p:strVal val="solid"/>
                                      </p:to>
                                    </p:set>
                                    <p:set>
                                      <p:cBhvr>
                                        <p:cTn id="102" dur="500" fill="hold"/>
                                        <p:tgtEl>
                                          <p:spTgt spid="44"/>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45"/>
                                        </p:tgtEl>
                                        <p:attrNameLst>
                                          <p:attrName>fillcolor</p:attrName>
                                        </p:attrNameLst>
                                      </p:cBhvr>
                                      <p:to>
                                        <a:srgbClr val="FFFFFF"/>
                                      </p:to>
                                    </p:animClr>
                                    <p:set>
                                      <p:cBhvr>
                                        <p:cTn id="105" dur="500" fill="hold"/>
                                        <p:tgtEl>
                                          <p:spTgt spid="45"/>
                                        </p:tgtEl>
                                        <p:attrNameLst>
                                          <p:attrName>fill.type</p:attrName>
                                        </p:attrNameLst>
                                      </p:cBhvr>
                                      <p:to>
                                        <p:strVal val="solid"/>
                                      </p:to>
                                    </p:set>
                                    <p:set>
                                      <p:cBhvr>
                                        <p:cTn id="106" dur="500" fill="hold"/>
                                        <p:tgtEl>
                                          <p:spTgt spid="45"/>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500" fill="hold"/>
                                        <p:tgtEl>
                                          <p:spTgt spid="40"/>
                                        </p:tgtEl>
                                        <p:attrNameLst>
                                          <p:attrName>fillcolor</p:attrName>
                                        </p:attrNameLst>
                                      </p:cBhvr>
                                      <p:to>
                                        <a:srgbClr val="FFFFFF"/>
                                      </p:to>
                                    </p:animClr>
                                    <p:set>
                                      <p:cBhvr>
                                        <p:cTn id="109" dur="500" fill="hold"/>
                                        <p:tgtEl>
                                          <p:spTgt spid="40"/>
                                        </p:tgtEl>
                                        <p:attrNameLst>
                                          <p:attrName>fill.type</p:attrName>
                                        </p:attrNameLst>
                                      </p:cBhvr>
                                      <p:to>
                                        <p:strVal val="solid"/>
                                      </p:to>
                                    </p:set>
                                    <p:set>
                                      <p:cBhvr>
                                        <p:cTn id="110" dur="500" fill="hold"/>
                                        <p:tgtEl>
                                          <p:spTgt spid="40"/>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41"/>
                                        </p:tgtEl>
                                        <p:attrNameLst>
                                          <p:attrName>fillcolor</p:attrName>
                                        </p:attrNameLst>
                                      </p:cBhvr>
                                      <p:to>
                                        <a:srgbClr val="FFFFFF"/>
                                      </p:to>
                                    </p:animClr>
                                    <p:set>
                                      <p:cBhvr>
                                        <p:cTn id="113" dur="500" fill="hold"/>
                                        <p:tgtEl>
                                          <p:spTgt spid="41"/>
                                        </p:tgtEl>
                                        <p:attrNameLst>
                                          <p:attrName>fill.type</p:attrName>
                                        </p:attrNameLst>
                                      </p:cBhvr>
                                      <p:to>
                                        <p:strVal val="solid"/>
                                      </p:to>
                                    </p:set>
                                    <p:set>
                                      <p:cBhvr>
                                        <p:cTn id="114" dur="500" fill="hold"/>
                                        <p:tgtEl>
                                          <p:spTgt spid="41"/>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500" fill="hold"/>
                                        <p:tgtEl>
                                          <p:spTgt spid="42"/>
                                        </p:tgtEl>
                                        <p:attrNameLst>
                                          <p:attrName>fillcolor</p:attrName>
                                        </p:attrNameLst>
                                      </p:cBhvr>
                                      <p:to>
                                        <a:srgbClr val="FFFFFF"/>
                                      </p:to>
                                    </p:animClr>
                                    <p:set>
                                      <p:cBhvr>
                                        <p:cTn id="117" dur="500" fill="hold"/>
                                        <p:tgtEl>
                                          <p:spTgt spid="42"/>
                                        </p:tgtEl>
                                        <p:attrNameLst>
                                          <p:attrName>fill.type</p:attrName>
                                        </p:attrNameLst>
                                      </p:cBhvr>
                                      <p:to>
                                        <p:strVal val="solid"/>
                                      </p:to>
                                    </p:set>
                                    <p:set>
                                      <p:cBhvr>
                                        <p:cTn id="118" dur="500" fill="hold"/>
                                        <p:tgtEl>
                                          <p:spTgt spid="42"/>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500" fill="hold"/>
                                        <p:tgtEl>
                                          <p:spTgt spid="52"/>
                                        </p:tgtEl>
                                        <p:attrNameLst>
                                          <p:attrName>fillcolor</p:attrName>
                                        </p:attrNameLst>
                                      </p:cBhvr>
                                      <p:to>
                                        <a:srgbClr val="FFFFFF"/>
                                      </p:to>
                                    </p:animClr>
                                    <p:set>
                                      <p:cBhvr>
                                        <p:cTn id="121" dur="500" fill="hold"/>
                                        <p:tgtEl>
                                          <p:spTgt spid="52"/>
                                        </p:tgtEl>
                                        <p:attrNameLst>
                                          <p:attrName>fill.type</p:attrName>
                                        </p:attrNameLst>
                                      </p:cBhvr>
                                      <p:to>
                                        <p:strVal val="solid"/>
                                      </p:to>
                                    </p:set>
                                    <p:set>
                                      <p:cBhvr>
                                        <p:cTn id="122" dur="500" fill="hold"/>
                                        <p:tgtEl>
                                          <p:spTgt spid="52"/>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500" fill="hold"/>
                                        <p:tgtEl>
                                          <p:spTgt spid="53"/>
                                        </p:tgtEl>
                                        <p:attrNameLst>
                                          <p:attrName>fillcolor</p:attrName>
                                        </p:attrNameLst>
                                      </p:cBhvr>
                                      <p:to>
                                        <a:srgbClr val="FFFFFF"/>
                                      </p:to>
                                    </p:animClr>
                                    <p:set>
                                      <p:cBhvr>
                                        <p:cTn id="125" dur="500" fill="hold"/>
                                        <p:tgtEl>
                                          <p:spTgt spid="53"/>
                                        </p:tgtEl>
                                        <p:attrNameLst>
                                          <p:attrName>fill.type</p:attrName>
                                        </p:attrNameLst>
                                      </p:cBhvr>
                                      <p:to>
                                        <p:strVal val="solid"/>
                                      </p:to>
                                    </p:set>
                                    <p:set>
                                      <p:cBhvr>
                                        <p:cTn id="126" dur="500" fill="hold"/>
                                        <p:tgtEl>
                                          <p:spTgt spid="53"/>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500" fill="hold"/>
                                        <p:tgtEl>
                                          <p:spTgt spid="54"/>
                                        </p:tgtEl>
                                        <p:attrNameLst>
                                          <p:attrName>fillcolor</p:attrName>
                                        </p:attrNameLst>
                                      </p:cBhvr>
                                      <p:to>
                                        <a:srgbClr val="FFFFFF"/>
                                      </p:to>
                                    </p:animClr>
                                    <p:set>
                                      <p:cBhvr>
                                        <p:cTn id="129" dur="500" fill="hold"/>
                                        <p:tgtEl>
                                          <p:spTgt spid="54"/>
                                        </p:tgtEl>
                                        <p:attrNameLst>
                                          <p:attrName>fill.type</p:attrName>
                                        </p:attrNameLst>
                                      </p:cBhvr>
                                      <p:to>
                                        <p:strVal val="solid"/>
                                      </p:to>
                                    </p:set>
                                    <p:set>
                                      <p:cBhvr>
                                        <p:cTn id="130" dur="500" fill="hold"/>
                                        <p:tgtEl>
                                          <p:spTgt spid="54"/>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500" fill="hold"/>
                                        <p:tgtEl>
                                          <p:spTgt spid="49"/>
                                        </p:tgtEl>
                                        <p:attrNameLst>
                                          <p:attrName>fillcolor</p:attrName>
                                        </p:attrNameLst>
                                      </p:cBhvr>
                                      <p:to>
                                        <a:srgbClr val="FFFFFF"/>
                                      </p:to>
                                    </p:animClr>
                                    <p:set>
                                      <p:cBhvr>
                                        <p:cTn id="133" dur="500" fill="hold"/>
                                        <p:tgtEl>
                                          <p:spTgt spid="49"/>
                                        </p:tgtEl>
                                        <p:attrNameLst>
                                          <p:attrName>fill.type</p:attrName>
                                        </p:attrNameLst>
                                      </p:cBhvr>
                                      <p:to>
                                        <p:strVal val="solid"/>
                                      </p:to>
                                    </p:set>
                                    <p:set>
                                      <p:cBhvr>
                                        <p:cTn id="134" dur="500" fill="hold"/>
                                        <p:tgtEl>
                                          <p:spTgt spid="49"/>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500" fill="hold"/>
                                        <p:tgtEl>
                                          <p:spTgt spid="50"/>
                                        </p:tgtEl>
                                        <p:attrNameLst>
                                          <p:attrName>fillcolor</p:attrName>
                                        </p:attrNameLst>
                                      </p:cBhvr>
                                      <p:to>
                                        <a:srgbClr val="FFFFFF"/>
                                      </p:to>
                                    </p:animClr>
                                    <p:set>
                                      <p:cBhvr>
                                        <p:cTn id="137" dur="500" fill="hold"/>
                                        <p:tgtEl>
                                          <p:spTgt spid="50"/>
                                        </p:tgtEl>
                                        <p:attrNameLst>
                                          <p:attrName>fill.type</p:attrName>
                                        </p:attrNameLst>
                                      </p:cBhvr>
                                      <p:to>
                                        <p:strVal val="solid"/>
                                      </p:to>
                                    </p:set>
                                    <p:set>
                                      <p:cBhvr>
                                        <p:cTn id="138" dur="500" fill="hold"/>
                                        <p:tgtEl>
                                          <p:spTgt spid="50"/>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500" fill="hold"/>
                                        <p:tgtEl>
                                          <p:spTgt spid="51"/>
                                        </p:tgtEl>
                                        <p:attrNameLst>
                                          <p:attrName>fillcolor</p:attrName>
                                        </p:attrNameLst>
                                      </p:cBhvr>
                                      <p:to>
                                        <a:srgbClr val="FFFFFF"/>
                                      </p:to>
                                    </p:animClr>
                                    <p:set>
                                      <p:cBhvr>
                                        <p:cTn id="141" dur="500" fill="hold"/>
                                        <p:tgtEl>
                                          <p:spTgt spid="51"/>
                                        </p:tgtEl>
                                        <p:attrNameLst>
                                          <p:attrName>fill.type</p:attrName>
                                        </p:attrNameLst>
                                      </p:cBhvr>
                                      <p:to>
                                        <p:strVal val="solid"/>
                                      </p:to>
                                    </p:set>
                                    <p:set>
                                      <p:cBhvr>
                                        <p:cTn id="142" dur="500" fill="hold"/>
                                        <p:tgtEl>
                                          <p:spTgt spid="51"/>
                                        </p:tgtEl>
                                        <p:attrNameLst>
                                          <p:attrName>fill.on</p:attrName>
                                        </p:attrNameLst>
                                      </p:cBhvr>
                                      <p:to>
                                        <p:strVal val="tru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blinds(horizontal)">
                                      <p:cBhvr>
                                        <p:cTn id="147" dur="500"/>
                                        <p:tgtEl>
                                          <p:spTgt spid="63"/>
                                        </p:tgtEl>
                                      </p:cBhvr>
                                    </p:animEffect>
                                  </p:childTnLst>
                                </p:cTn>
                              </p:par>
                              <p:par>
                                <p:cTn id="148" presetID="5" presetClass="entr" presetSubtype="10" fill="hold" nodeType="withEffect">
                                  <p:stCondLst>
                                    <p:cond delay="0"/>
                                  </p:stCondLst>
                                  <p:childTnLst>
                                    <p:set>
                                      <p:cBhvr>
                                        <p:cTn id="149" dur="1" fill="hold">
                                          <p:stCondLst>
                                            <p:cond delay="0"/>
                                          </p:stCondLst>
                                        </p:cTn>
                                        <p:tgtEl>
                                          <p:spTgt spid="72"/>
                                        </p:tgtEl>
                                        <p:attrNameLst>
                                          <p:attrName>style.visibility</p:attrName>
                                        </p:attrNameLst>
                                      </p:cBhvr>
                                      <p:to>
                                        <p:strVal val="visible"/>
                                      </p:to>
                                    </p:set>
                                    <p:animEffect transition="in" filter="checkerboard(across)">
                                      <p:cBhvr>
                                        <p:cTn id="150" dur="500"/>
                                        <p:tgtEl>
                                          <p:spTgt spid="72"/>
                                        </p:tgtEl>
                                      </p:cBhvr>
                                    </p:animEffect>
                                  </p:childTnLst>
                                </p:cTn>
                              </p:par>
                              <p:par>
                                <p:cTn id="151" presetID="1" presetClass="entr" presetSubtype="0" fill="hold" nodeType="withEffect">
                                  <p:stCondLst>
                                    <p:cond delay="0"/>
                                  </p:stCondLst>
                                  <p:childTnLst>
                                    <p:set>
                                      <p:cBhvr>
                                        <p:cTn id="152" dur="1" fill="hold">
                                          <p:stCondLst>
                                            <p:cond delay="0"/>
                                          </p:stCondLst>
                                        </p:cTn>
                                        <p:tgtEl>
                                          <p:spTgt spid="74"/>
                                        </p:tgtEl>
                                        <p:attrNameLst>
                                          <p:attrName>style.visibility</p:attrName>
                                        </p:attrNameLst>
                                      </p:cBhvr>
                                      <p:to>
                                        <p:strVal val="visible"/>
                                      </p:to>
                                    </p:set>
                                  </p:childTnLst>
                                </p:cTn>
                              </p:par>
                            </p:childTnLst>
                          </p:cTn>
                        </p:par>
                        <p:par>
                          <p:cTn id="153" fill="hold" nodeType="afterGroup">
                            <p:stCondLst>
                              <p:cond delay="500"/>
                            </p:stCondLst>
                            <p:childTnLst>
                              <p:par>
                                <p:cTn id="154" presetID="1" presetClass="emph" presetSubtype="2" fill="hold" nodeType="afterEffect">
                                  <p:stCondLst>
                                    <p:cond delay="0"/>
                                  </p:stCondLst>
                                  <p:childTnLst>
                                    <p:animClr clrSpc="rgb" dir="cw">
                                      <p:cBhvr>
                                        <p:cTn id="155" dur="500" fill="hold"/>
                                        <p:tgtEl>
                                          <p:spTgt spid="7"/>
                                        </p:tgtEl>
                                        <p:attrNameLst>
                                          <p:attrName>fillcolor</p:attrName>
                                        </p:attrNameLst>
                                      </p:cBhvr>
                                      <p:to>
                                        <a:schemeClr val="accent2"/>
                                      </p:to>
                                    </p:animClr>
                                    <p:set>
                                      <p:cBhvr>
                                        <p:cTn id="156" dur="500" fill="hold"/>
                                        <p:tgtEl>
                                          <p:spTgt spid="7"/>
                                        </p:tgtEl>
                                        <p:attrNameLst>
                                          <p:attrName>fill.type</p:attrName>
                                        </p:attrNameLst>
                                      </p:cBhvr>
                                      <p:to>
                                        <p:strVal val="solid"/>
                                      </p:to>
                                    </p:set>
                                    <p:set>
                                      <p:cBhvr>
                                        <p:cTn id="157" dur="500" fill="hold"/>
                                        <p:tgtEl>
                                          <p:spTgt spid="7"/>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19"/>
                                        </p:tgtEl>
                                        <p:attrNameLst>
                                          <p:attrName>fillcolor</p:attrName>
                                        </p:attrNameLst>
                                      </p:cBhvr>
                                      <p:to>
                                        <a:schemeClr val="accent2"/>
                                      </p:to>
                                    </p:animClr>
                                    <p:set>
                                      <p:cBhvr>
                                        <p:cTn id="160" dur="500" fill="hold"/>
                                        <p:tgtEl>
                                          <p:spTgt spid="19"/>
                                        </p:tgtEl>
                                        <p:attrNameLst>
                                          <p:attrName>fill.type</p:attrName>
                                        </p:attrNameLst>
                                      </p:cBhvr>
                                      <p:to>
                                        <p:strVal val="solid"/>
                                      </p:to>
                                    </p:set>
                                    <p:set>
                                      <p:cBhvr>
                                        <p:cTn id="161" dur="500" fill="hold"/>
                                        <p:tgtEl>
                                          <p:spTgt spid="19"/>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14"/>
                                        </p:tgtEl>
                                        <p:attrNameLst>
                                          <p:attrName>fillcolor</p:attrName>
                                        </p:attrNameLst>
                                      </p:cBhvr>
                                      <p:to>
                                        <a:schemeClr val="accent2"/>
                                      </p:to>
                                    </p:animClr>
                                    <p:set>
                                      <p:cBhvr>
                                        <p:cTn id="164" dur="500" fill="hold"/>
                                        <p:tgtEl>
                                          <p:spTgt spid="14"/>
                                        </p:tgtEl>
                                        <p:attrNameLst>
                                          <p:attrName>fill.type</p:attrName>
                                        </p:attrNameLst>
                                      </p:cBhvr>
                                      <p:to>
                                        <p:strVal val="solid"/>
                                      </p:to>
                                    </p:set>
                                    <p:set>
                                      <p:cBhvr>
                                        <p:cTn id="165" dur="500" fill="hold"/>
                                        <p:tgtEl>
                                          <p:spTgt spid="14"/>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8"/>
                                        </p:tgtEl>
                                        <p:attrNameLst>
                                          <p:attrName>fillcolor</p:attrName>
                                        </p:attrNameLst>
                                      </p:cBhvr>
                                      <p:to>
                                        <a:schemeClr val="accent2"/>
                                      </p:to>
                                    </p:animClr>
                                    <p:set>
                                      <p:cBhvr>
                                        <p:cTn id="168" dur="500" fill="hold"/>
                                        <p:tgtEl>
                                          <p:spTgt spid="8"/>
                                        </p:tgtEl>
                                        <p:attrNameLst>
                                          <p:attrName>fill.type</p:attrName>
                                        </p:attrNameLst>
                                      </p:cBhvr>
                                      <p:to>
                                        <p:strVal val="solid"/>
                                      </p:to>
                                    </p:set>
                                    <p:set>
                                      <p:cBhvr>
                                        <p:cTn id="169" dur="500" fill="hold"/>
                                        <p:tgtEl>
                                          <p:spTgt spid="8"/>
                                        </p:tgtEl>
                                        <p:attrNameLst>
                                          <p:attrName>fill.on</p:attrName>
                                        </p:attrNameLst>
                                      </p:cBhvr>
                                      <p:to>
                                        <p:strVal val="true"/>
                                      </p:to>
                                    </p:set>
                                  </p:childTnLst>
                                </p:cTn>
                              </p:par>
                              <p:par>
                                <p:cTn id="170" presetID="1" presetClass="emph" presetSubtype="2" fill="hold" nodeType="withEffect">
                                  <p:stCondLst>
                                    <p:cond delay="0"/>
                                  </p:stCondLst>
                                  <p:childTnLst>
                                    <p:animClr clrSpc="rgb" dir="cw">
                                      <p:cBhvr>
                                        <p:cTn id="171" dur="500" fill="hold"/>
                                        <p:tgtEl>
                                          <p:spTgt spid="23"/>
                                        </p:tgtEl>
                                        <p:attrNameLst>
                                          <p:attrName>fillcolor</p:attrName>
                                        </p:attrNameLst>
                                      </p:cBhvr>
                                      <p:to>
                                        <a:schemeClr val="accent2"/>
                                      </p:to>
                                    </p:animClr>
                                    <p:set>
                                      <p:cBhvr>
                                        <p:cTn id="172" dur="500" fill="hold"/>
                                        <p:tgtEl>
                                          <p:spTgt spid="23"/>
                                        </p:tgtEl>
                                        <p:attrNameLst>
                                          <p:attrName>fill.type</p:attrName>
                                        </p:attrNameLst>
                                      </p:cBhvr>
                                      <p:to>
                                        <p:strVal val="solid"/>
                                      </p:to>
                                    </p:set>
                                    <p:set>
                                      <p:cBhvr>
                                        <p:cTn id="173" dur="500" fill="hold"/>
                                        <p:tgtEl>
                                          <p:spTgt spid="23"/>
                                        </p:tgtEl>
                                        <p:attrNameLst>
                                          <p:attrName>fill.on</p:attrName>
                                        </p:attrNameLst>
                                      </p:cBhvr>
                                      <p:to>
                                        <p:strVal val="true"/>
                                      </p:to>
                                    </p:set>
                                  </p:childTnLst>
                                </p:cTn>
                              </p:par>
                              <p:par>
                                <p:cTn id="174" presetID="3" presetClass="entr" presetSubtype="10" fill="hold" nodeType="withEffect">
                                  <p:stCondLst>
                                    <p:cond delay="0"/>
                                  </p:stCondLst>
                                  <p:childTnLst>
                                    <p:set>
                                      <p:cBhvr>
                                        <p:cTn id="175" dur="1" fill="hold">
                                          <p:stCondLst>
                                            <p:cond delay="0"/>
                                          </p:stCondLst>
                                        </p:cTn>
                                        <p:tgtEl>
                                          <p:spTgt spid="2"/>
                                        </p:tgtEl>
                                        <p:attrNameLst>
                                          <p:attrName>style.visibility</p:attrName>
                                        </p:attrNameLst>
                                      </p:cBhvr>
                                      <p:to>
                                        <p:strVal val="visible"/>
                                      </p:to>
                                    </p:set>
                                    <p:animEffect transition="in" filter="blinds(horizontal)">
                                      <p:cBhvr>
                                        <p:cTn id="176" dur="500"/>
                                        <p:tgtEl>
                                          <p:spTgt spid="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xit" presetSubtype="0" fill="hold" nodeType="clickEffect">
                                  <p:stCondLst>
                                    <p:cond delay="0"/>
                                  </p:stCondLst>
                                  <p:childTnLst>
                                    <p:set>
                                      <p:cBhvr>
                                        <p:cTn id="180" dur="1" fill="hold">
                                          <p:stCondLst>
                                            <p:cond delay="0"/>
                                          </p:stCondLst>
                                        </p:cTn>
                                        <p:tgtEl>
                                          <p:spTgt spid="2"/>
                                        </p:tgtEl>
                                        <p:attrNameLst>
                                          <p:attrName>style.visibility</p:attrName>
                                        </p:attrNameLst>
                                      </p:cBhvr>
                                      <p:to>
                                        <p:strVal val="hidden"/>
                                      </p:to>
                                    </p:set>
                                  </p:childTnLst>
                                </p:cTn>
                              </p:par>
                            </p:childTnLst>
                          </p:cTn>
                        </p:par>
                        <p:par>
                          <p:cTn id="181" fill="hold" nodeType="afterGroup">
                            <p:stCondLst>
                              <p:cond delay="0"/>
                            </p:stCondLst>
                            <p:childTnLst>
                              <p:par>
                                <p:cTn id="182" presetID="1" presetClass="emph" presetSubtype="2" fill="hold" nodeType="afterEffect">
                                  <p:stCondLst>
                                    <p:cond delay="0"/>
                                  </p:stCondLst>
                                  <p:childTnLst>
                                    <p:animClr clrSpc="rgb" dir="cw">
                                      <p:cBhvr>
                                        <p:cTn id="183" dur="500" fill="hold"/>
                                        <p:tgtEl>
                                          <p:spTgt spid="7"/>
                                        </p:tgtEl>
                                        <p:attrNameLst>
                                          <p:attrName>fillcolor</p:attrName>
                                        </p:attrNameLst>
                                      </p:cBhvr>
                                      <p:to>
                                        <a:schemeClr val="tx2"/>
                                      </p:to>
                                    </p:animClr>
                                    <p:set>
                                      <p:cBhvr>
                                        <p:cTn id="184" dur="500" fill="hold"/>
                                        <p:tgtEl>
                                          <p:spTgt spid="7"/>
                                        </p:tgtEl>
                                        <p:attrNameLst>
                                          <p:attrName>fill.type</p:attrName>
                                        </p:attrNameLst>
                                      </p:cBhvr>
                                      <p:to>
                                        <p:strVal val="solid"/>
                                      </p:to>
                                    </p:set>
                                    <p:set>
                                      <p:cBhvr>
                                        <p:cTn id="185" dur="500" fill="hold"/>
                                        <p:tgtEl>
                                          <p:spTgt spid="7"/>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9"/>
                                        </p:tgtEl>
                                        <p:attrNameLst>
                                          <p:attrName>fillcolor</p:attrName>
                                        </p:attrNameLst>
                                      </p:cBhvr>
                                      <p:to>
                                        <a:schemeClr val="tx2"/>
                                      </p:to>
                                    </p:animClr>
                                    <p:set>
                                      <p:cBhvr>
                                        <p:cTn id="188" dur="500" fill="hold"/>
                                        <p:tgtEl>
                                          <p:spTgt spid="19"/>
                                        </p:tgtEl>
                                        <p:attrNameLst>
                                          <p:attrName>fill.type</p:attrName>
                                        </p:attrNameLst>
                                      </p:cBhvr>
                                      <p:to>
                                        <p:strVal val="solid"/>
                                      </p:to>
                                    </p:set>
                                    <p:set>
                                      <p:cBhvr>
                                        <p:cTn id="189" dur="500" fill="hold"/>
                                        <p:tgtEl>
                                          <p:spTgt spid="19"/>
                                        </p:tgtEl>
                                        <p:attrNameLst>
                                          <p:attrName>fill.on</p:attrName>
                                        </p:attrNameLst>
                                      </p:cBhvr>
                                      <p:to>
                                        <p:strVal val="true"/>
                                      </p:to>
                                    </p:set>
                                  </p:childTnLst>
                                </p:cTn>
                              </p:par>
                              <p:par>
                                <p:cTn id="190" presetID="1" presetClass="emph" presetSubtype="2" fill="hold" nodeType="withEffect">
                                  <p:stCondLst>
                                    <p:cond delay="0"/>
                                  </p:stCondLst>
                                  <p:childTnLst>
                                    <p:animClr clrSpc="rgb" dir="cw">
                                      <p:cBhvr>
                                        <p:cTn id="191" dur="500" fill="hold"/>
                                        <p:tgtEl>
                                          <p:spTgt spid="14"/>
                                        </p:tgtEl>
                                        <p:attrNameLst>
                                          <p:attrName>fillcolor</p:attrName>
                                        </p:attrNameLst>
                                      </p:cBhvr>
                                      <p:to>
                                        <a:schemeClr val="tx2"/>
                                      </p:to>
                                    </p:animClr>
                                    <p:set>
                                      <p:cBhvr>
                                        <p:cTn id="192" dur="500" fill="hold"/>
                                        <p:tgtEl>
                                          <p:spTgt spid="14"/>
                                        </p:tgtEl>
                                        <p:attrNameLst>
                                          <p:attrName>fill.type</p:attrName>
                                        </p:attrNameLst>
                                      </p:cBhvr>
                                      <p:to>
                                        <p:strVal val="solid"/>
                                      </p:to>
                                    </p:set>
                                    <p:set>
                                      <p:cBhvr>
                                        <p:cTn id="193" dur="500" fill="hold"/>
                                        <p:tgtEl>
                                          <p:spTgt spid="14"/>
                                        </p:tgtEl>
                                        <p:attrNameLst>
                                          <p:attrName>fill.on</p:attrName>
                                        </p:attrNameLst>
                                      </p:cBhvr>
                                      <p:to>
                                        <p:strVal val="true"/>
                                      </p:to>
                                    </p:set>
                                  </p:childTnLst>
                                </p:cTn>
                              </p:par>
                              <p:par>
                                <p:cTn id="194" presetID="1" presetClass="emph" presetSubtype="2" fill="hold" nodeType="withEffect">
                                  <p:stCondLst>
                                    <p:cond delay="0"/>
                                  </p:stCondLst>
                                  <p:childTnLst>
                                    <p:animClr clrSpc="rgb" dir="cw">
                                      <p:cBhvr>
                                        <p:cTn id="195" dur="500" fill="hold"/>
                                        <p:tgtEl>
                                          <p:spTgt spid="8"/>
                                        </p:tgtEl>
                                        <p:attrNameLst>
                                          <p:attrName>fillcolor</p:attrName>
                                        </p:attrNameLst>
                                      </p:cBhvr>
                                      <p:to>
                                        <a:schemeClr val="tx2"/>
                                      </p:to>
                                    </p:animClr>
                                    <p:set>
                                      <p:cBhvr>
                                        <p:cTn id="196" dur="500" fill="hold"/>
                                        <p:tgtEl>
                                          <p:spTgt spid="8"/>
                                        </p:tgtEl>
                                        <p:attrNameLst>
                                          <p:attrName>fill.type</p:attrName>
                                        </p:attrNameLst>
                                      </p:cBhvr>
                                      <p:to>
                                        <p:strVal val="solid"/>
                                      </p:to>
                                    </p:set>
                                    <p:set>
                                      <p:cBhvr>
                                        <p:cTn id="197" dur="500" fill="hold"/>
                                        <p:tgtEl>
                                          <p:spTgt spid="8"/>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
                                        </p:tgtEl>
                                        <p:attrNameLst>
                                          <p:attrName>fillcolor</p:attrName>
                                        </p:attrNameLst>
                                      </p:cBhvr>
                                      <p:to>
                                        <a:schemeClr val="tx2"/>
                                      </p:to>
                                    </p:animClr>
                                    <p:set>
                                      <p:cBhvr>
                                        <p:cTn id="200" dur="500" fill="hold"/>
                                        <p:tgtEl>
                                          <p:spTgt spid="23"/>
                                        </p:tgtEl>
                                        <p:attrNameLst>
                                          <p:attrName>fill.type</p:attrName>
                                        </p:attrNameLst>
                                      </p:cBhvr>
                                      <p:to>
                                        <p:strVal val="solid"/>
                                      </p:to>
                                    </p:set>
                                    <p:set>
                                      <p:cBhvr>
                                        <p:cTn id="201" dur="500" fill="hold"/>
                                        <p:tgtEl>
                                          <p:spTgt spid="23"/>
                                        </p:tgtEl>
                                        <p:attrNameLst>
                                          <p:attrName>fill.on</p:attrName>
                                        </p:attrNameLst>
                                      </p:cBhvr>
                                      <p:to>
                                        <p:strVal val="true"/>
                                      </p:to>
                                    </p:set>
                                  </p:childTnLst>
                                </p:cTn>
                              </p:par>
                            </p:childTnLst>
                          </p:cTn>
                        </p:par>
                        <p:par>
                          <p:cTn id="202" fill="hold" nodeType="afterGroup">
                            <p:stCondLst>
                              <p:cond delay="500"/>
                            </p:stCondLst>
                            <p:childTnLst>
                              <p:par>
                                <p:cTn id="203" presetID="1" presetClass="emph" presetSubtype="2" fill="hold" nodeType="afterEffect">
                                  <p:stCondLst>
                                    <p:cond delay="0"/>
                                  </p:stCondLst>
                                  <p:childTnLst>
                                    <p:animClr clrSpc="rgb" dir="cw">
                                      <p:cBhvr>
                                        <p:cTn id="204" dur="500" fill="hold"/>
                                        <p:tgtEl>
                                          <p:spTgt spid="5"/>
                                        </p:tgtEl>
                                        <p:attrNameLst>
                                          <p:attrName>fillcolor</p:attrName>
                                        </p:attrNameLst>
                                      </p:cBhvr>
                                      <p:to>
                                        <a:schemeClr val="accent2"/>
                                      </p:to>
                                    </p:animClr>
                                    <p:set>
                                      <p:cBhvr>
                                        <p:cTn id="205" dur="500" fill="hold"/>
                                        <p:tgtEl>
                                          <p:spTgt spid="5"/>
                                        </p:tgtEl>
                                        <p:attrNameLst>
                                          <p:attrName>fill.type</p:attrName>
                                        </p:attrNameLst>
                                      </p:cBhvr>
                                      <p:to>
                                        <p:strVal val="solid"/>
                                      </p:to>
                                    </p:set>
                                    <p:set>
                                      <p:cBhvr>
                                        <p:cTn id="206" dur="500" fill="hold"/>
                                        <p:tgtEl>
                                          <p:spTgt spid="5"/>
                                        </p:tgtEl>
                                        <p:attrNameLst>
                                          <p:attrName>fill.on</p:attrName>
                                        </p:attrNameLst>
                                      </p:cBhvr>
                                      <p:to>
                                        <p:strVal val="true"/>
                                      </p:to>
                                    </p:set>
                                  </p:childTnLst>
                                </p:cTn>
                              </p:par>
                              <p:par>
                                <p:cTn id="207" presetID="1" presetClass="emph" presetSubtype="2" fill="hold" nodeType="withEffect">
                                  <p:stCondLst>
                                    <p:cond delay="0"/>
                                  </p:stCondLst>
                                  <p:childTnLst>
                                    <p:animClr clrSpc="rgb" dir="cw">
                                      <p:cBhvr>
                                        <p:cTn id="208" dur="500" fill="hold"/>
                                        <p:tgtEl>
                                          <p:spTgt spid="21"/>
                                        </p:tgtEl>
                                        <p:attrNameLst>
                                          <p:attrName>fillcolor</p:attrName>
                                        </p:attrNameLst>
                                      </p:cBhvr>
                                      <p:to>
                                        <a:schemeClr val="accent2"/>
                                      </p:to>
                                    </p:animClr>
                                    <p:set>
                                      <p:cBhvr>
                                        <p:cTn id="209" dur="500" fill="hold"/>
                                        <p:tgtEl>
                                          <p:spTgt spid="21"/>
                                        </p:tgtEl>
                                        <p:attrNameLst>
                                          <p:attrName>fill.type</p:attrName>
                                        </p:attrNameLst>
                                      </p:cBhvr>
                                      <p:to>
                                        <p:strVal val="solid"/>
                                      </p:to>
                                    </p:set>
                                    <p:set>
                                      <p:cBhvr>
                                        <p:cTn id="210" dur="500" fill="hold"/>
                                        <p:tgtEl>
                                          <p:spTgt spid="21"/>
                                        </p:tgtEl>
                                        <p:attrNameLst>
                                          <p:attrName>fill.on</p:attrName>
                                        </p:attrNameLst>
                                      </p:cBhvr>
                                      <p:to>
                                        <p:strVal val="true"/>
                                      </p:to>
                                    </p:set>
                                  </p:childTnLst>
                                </p:cTn>
                              </p:par>
                              <p:par>
                                <p:cTn id="211" presetID="1" presetClass="emph" presetSubtype="2" fill="hold" nodeType="withEffect">
                                  <p:stCondLst>
                                    <p:cond delay="0"/>
                                  </p:stCondLst>
                                  <p:childTnLst>
                                    <p:animClr clrSpc="rgb" dir="cw">
                                      <p:cBhvr>
                                        <p:cTn id="212" dur="500" fill="hold"/>
                                        <p:tgtEl>
                                          <p:spTgt spid="20"/>
                                        </p:tgtEl>
                                        <p:attrNameLst>
                                          <p:attrName>fillcolor</p:attrName>
                                        </p:attrNameLst>
                                      </p:cBhvr>
                                      <p:to>
                                        <a:schemeClr val="accent2"/>
                                      </p:to>
                                    </p:animClr>
                                    <p:set>
                                      <p:cBhvr>
                                        <p:cTn id="213" dur="500" fill="hold"/>
                                        <p:tgtEl>
                                          <p:spTgt spid="20"/>
                                        </p:tgtEl>
                                        <p:attrNameLst>
                                          <p:attrName>fill.type</p:attrName>
                                        </p:attrNameLst>
                                      </p:cBhvr>
                                      <p:to>
                                        <p:strVal val="solid"/>
                                      </p:to>
                                    </p:set>
                                    <p:set>
                                      <p:cBhvr>
                                        <p:cTn id="214" dur="500" fill="hold"/>
                                        <p:tgtEl>
                                          <p:spTgt spid="20"/>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500" fill="hold"/>
                                        <p:tgtEl>
                                          <p:spTgt spid="7"/>
                                        </p:tgtEl>
                                        <p:attrNameLst>
                                          <p:attrName>fillcolor</p:attrName>
                                        </p:attrNameLst>
                                      </p:cBhvr>
                                      <p:to>
                                        <a:schemeClr val="accent2"/>
                                      </p:to>
                                    </p:animClr>
                                    <p:set>
                                      <p:cBhvr>
                                        <p:cTn id="217" dur="500" fill="hold"/>
                                        <p:tgtEl>
                                          <p:spTgt spid="7"/>
                                        </p:tgtEl>
                                        <p:attrNameLst>
                                          <p:attrName>fill.type</p:attrName>
                                        </p:attrNameLst>
                                      </p:cBhvr>
                                      <p:to>
                                        <p:strVal val="solid"/>
                                      </p:to>
                                    </p:set>
                                    <p:set>
                                      <p:cBhvr>
                                        <p:cTn id="218" dur="500" fill="hold"/>
                                        <p:tgtEl>
                                          <p:spTgt spid="7"/>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500" fill="hold"/>
                                        <p:tgtEl>
                                          <p:spTgt spid="6"/>
                                        </p:tgtEl>
                                        <p:attrNameLst>
                                          <p:attrName>fillcolor</p:attrName>
                                        </p:attrNameLst>
                                      </p:cBhvr>
                                      <p:to>
                                        <a:schemeClr val="accent2"/>
                                      </p:to>
                                    </p:animClr>
                                    <p:set>
                                      <p:cBhvr>
                                        <p:cTn id="221" dur="500" fill="hold"/>
                                        <p:tgtEl>
                                          <p:spTgt spid="6"/>
                                        </p:tgtEl>
                                        <p:attrNameLst>
                                          <p:attrName>fill.type</p:attrName>
                                        </p:attrNameLst>
                                      </p:cBhvr>
                                      <p:to>
                                        <p:strVal val="solid"/>
                                      </p:to>
                                    </p:set>
                                    <p:set>
                                      <p:cBhvr>
                                        <p:cTn id="222" dur="500" fill="hold"/>
                                        <p:tgtEl>
                                          <p:spTgt spid="6"/>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500" fill="hold"/>
                                        <p:tgtEl>
                                          <p:spTgt spid="19"/>
                                        </p:tgtEl>
                                        <p:attrNameLst>
                                          <p:attrName>fillcolor</p:attrName>
                                        </p:attrNameLst>
                                      </p:cBhvr>
                                      <p:to>
                                        <a:schemeClr val="accent2"/>
                                      </p:to>
                                    </p:animClr>
                                    <p:set>
                                      <p:cBhvr>
                                        <p:cTn id="225" dur="500" fill="hold"/>
                                        <p:tgtEl>
                                          <p:spTgt spid="19"/>
                                        </p:tgtEl>
                                        <p:attrNameLst>
                                          <p:attrName>fill.type</p:attrName>
                                        </p:attrNameLst>
                                      </p:cBhvr>
                                      <p:to>
                                        <p:strVal val="solid"/>
                                      </p:to>
                                    </p:set>
                                    <p:set>
                                      <p:cBhvr>
                                        <p:cTn id="226" dur="500" fill="hold"/>
                                        <p:tgtEl>
                                          <p:spTgt spid="19"/>
                                        </p:tgtEl>
                                        <p:attrNameLst>
                                          <p:attrName>fill.on</p:attrName>
                                        </p:attrNameLst>
                                      </p:cBhvr>
                                      <p:to>
                                        <p:strVal val="true"/>
                                      </p:to>
                                    </p:set>
                                  </p:childTnLst>
                                </p:cTn>
                              </p:par>
                            </p:childTnLst>
                          </p:cTn>
                        </p:par>
                        <p:par>
                          <p:cTn id="227" fill="hold" nodeType="afterGroup">
                            <p:stCondLst>
                              <p:cond delay="1000"/>
                            </p:stCondLst>
                            <p:childTnLst>
                              <p:par>
                                <p:cTn id="228" presetID="3" presetClass="entr" presetSubtype="10" fill="hold" nodeType="afterEffect">
                                  <p:stCondLst>
                                    <p:cond delay="0"/>
                                  </p:stCondLst>
                                  <p:childTnLst>
                                    <p:set>
                                      <p:cBhvr>
                                        <p:cTn id="229" dur="1" fill="hold">
                                          <p:stCondLst>
                                            <p:cond delay="0"/>
                                          </p:stCondLst>
                                        </p:cTn>
                                        <p:tgtEl>
                                          <p:spTgt spid="4"/>
                                        </p:tgtEl>
                                        <p:attrNameLst>
                                          <p:attrName>style.visibility</p:attrName>
                                        </p:attrNameLst>
                                      </p:cBhvr>
                                      <p:to>
                                        <p:strVal val="visible"/>
                                      </p:to>
                                    </p:set>
                                    <p:animEffect transition="in" filter="blinds(horizontal)">
                                      <p:cBhvr>
                                        <p:cTn id="230" dur="500"/>
                                        <p:tgtEl>
                                          <p:spTgt spid="4"/>
                                        </p:tgtEl>
                                      </p:cBhvr>
                                    </p:animEffec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xit" presetSubtype="0" fill="hold" nodeType="clickEffect">
                                  <p:stCondLst>
                                    <p:cond delay="0"/>
                                  </p:stCondLst>
                                  <p:childTnLst>
                                    <p:set>
                                      <p:cBhvr>
                                        <p:cTn id="234" dur="1" fill="hold">
                                          <p:stCondLst>
                                            <p:cond delay="0"/>
                                          </p:stCondLst>
                                        </p:cTn>
                                        <p:tgtEl>
                                          <p:spTgt spid="4"/>
                                        </p:tgtEl>
                                        <p:attrNameLst>
                                          <p:attrName>style.visibility</p:attrName>
                                        </p:attrNameLst>
                                      </p:cBhvr>
                                      <p:to>
                                        <p:strVal val="hidden"/>
                                      </p:to>
                                    </p:set>
                                  </p:childTnLst>
                                </p:cTn>
                              </p:par>
                              <p:par>
                                <p:cTn id="235" presetID="1" presetClass="emph" presetSubtype="2" fill="hold" nodeType="withEffect">
                                  <p:stCondLst>
                                    <p:cond delay="0"/>
                                  </p:stCondLst>
                                  <p:childTnLst>
                                    <p:animClr clrSpc="rgb" dir="cw">
                                      <p:cBhvr>
                                        <p:cTn id="236" dur="500" fill="hold"/>
                                        <p:tgtEl>
                                          <p:spTgt spid="5"/>
                                        </p:tgtEl>
                                        <p:attrNameLst>
                                          <p:attrName>fillcolor</p:attrName>
                                        </p:attrNameLst>
                                      </p:cBhvr>
                                      <p:to>
                                        <a:schemeClr val="tx2"/>
                                      </p:to>
                                    </p:animClr>
                                    <p:set>
                                      <p:cBhvr>
                                        <p:cTn id="237" dur="500" fill="hold"/>
                                        <p:tgtEl>
                                          <p:spTgt spid="5"/>
                                        </p:tgtEl>
                                        <p:attrNameLst>
                                          <p:attrName>fill.type</p:attrName>
                                        </p:attrNameLst>
                                      </p:cBhvr>
                                      <p:to>
                                        <p:strVal val="solid"/>
                                      </p:to>
                                    </p:set>
                                    <p:set>
                                      <p:cBhvr>
                                        <p:cTn id="238" dur="500" fill="hold"/>
                                        <p:tgtEl>
                                          <p:spTgt spid="5"/>
                                        </p:tgtEl>
                                        <p:attrNameLst>
                                          <p:attrName>fill.on</p:attrName>
                                        </p:attrNameLst>
                                      </p:cBhvr>
                                      <p:to>
                                        <p:strVal val="true"/>
                                      </p:to>
                                    </p:set>
                                  </p:childTnLst>
                                </p:cTn>
                              </p:par>
                              <p:par>
                                <p:cTn id="239" presetID="1" presetClass="emph" presetSubtype="2" fill="hold" nodeType="withEffect">
                                  <p:stCondLst>
                                    <p:cond delay="0"/>
                                  </p:stCondLst>
                                  <p:childTnLst>
                                    <p:animClr clrSpc="rgb" dir="cw">
                                      <p:cBhvr>
                                        <p:cTn id="240" dur="500" fill="hold"/>
                                        <p:tgtEl>
                                          <p:spTgt spid="21"/>
                                        </p:tgtEl>
                                        <p:attrNameLst>
                                          <p:attrName>fillcolor</p:attrName>
                                        </p:attrNameLst>
                                      </p:cBhvr>
                                      <p:to>
                                        <a:schemeClr val="tx2"/>
                                      </p:to>
                                    </p:animClr>
                                    <p:set>
                                      <p:cBhvr>
                                        <p:cTn id="241" dur="500" fill="hold"/>
                                        <p:tgtEl>
                                          <p:spTgt spid="21"/>
                                        </p:tgtEl>
                                        <p:attrNameLst>
                                          <p:attrName>fill.type</p:attrName>
                                        </p:attrNameLst>
                                      </p:cBhvr>
                                      <p:to>
                                        <p:strVal val="solid"/>
                                      </p:to>
                                    </p:set>
                                    <p:set>
                                      <p:cBhvr>
                                        <p:cTn id="242" dur="500" fill="hold"/>
                                        <p:tgtEl>
                                          <p:spTgt spid="21"/>
                                        </p:tgtEl>
                                        <p:attrNameLst>
                                          <p:attrName>fill.on</p:attrName>
                                        </p:attrNameLst>
                                      </p:cBhvr>
                                      <p:to>
                                        <p:strVal val="true"/>
                                      </p:to>
                                    </p:set>
                                  </p:childTnLst>
                                </p:cTn>
                              </p:par>
                              <p:par>
                                <p:cTn id="243" presetID="1" presetClass="emph" presetSubtype="2" fill="hold" nodeType="withEffect">
                                  <p:stCondLst>
                                    <p:cond delay="0"/>
                                  </p:stCondLst>
                                  <p:childTnLst>
                                    <p:animClr clrSpc="rgb" dir="cw">
                                      <p:cBhvr>
                                        <p:cTn id="244" dur="500" fill="hold"/>
                                        <p:tgtEl>
                                          <p:spTgt spid="20"/>
                                        </p:tgtEl>
                                        <p:attrNameLst>
                                          <p:attrName>fillcolor</p:attrName>
                                        </p:attrNameLst>
                                      </p:cBhvr>
                                      <p:to>
                                        <a:schemeClr val="tx2"/>
                                      </p:to>
                                    </p:animClr>
                                    <p:set>
                                      <p:cBhvr>
                                        <p:cTn id="245" dur="500" fill="hold"/>
                                        <p:tgtEl>
                                          <p:spTgt spid="20"/>
                                        </p:tgtEl>
                                        <p:attrNameLst>
                                          <p:attrName>fill.type</p:attrName>
                                        </p:attrNameLst>
                                      </p:cBhvr>
                                      <p:to>
                                        <p:strVal val="solid"/>
                                      </p:to>
                                    </p:set>
                                    <p:set>
                                      <p:cBhvr>
                                        <p:cTn id="246" dur="500" fill="hold"/>
                                        <p:tgtEl>
                                          <p:spTgt spid="20"/>
                                        </p:tgtEl>
                                        <p:attrNameLst>
                                          <p:attrName>fill.on</p:attrName>
                                        </p:attrNameLst>
                                      </p:cBhvr>
                                      <p:to>
                                        <p:strVal val="true"/>
                                      </p:to>
                                    </p:set>
                                  </p:childTnLst>
                                </p:cTn>
                              </p:par>
                              <p:par>
                                <p:cTn id="247" presetID="1" presetClass="emph" presetSubtype="2" fill="hold" nodeType="withEffect">
                                  <p:stCondLst>
                                    <p:cond delay="0"/>
                                  </p:stCondLst>
                                  <p:childTnLst>
                                    <p:animClr clrSpc="rgb" dir="cw">
                                      <p:cBhvr>
                                        <p:cTn id="248" dur="500" fill="hold"/>
                                        <p:tgtEl>
                                          <p:spTgt spid="7"/>
                                        </p:tgtEl>
                                        <p:attrNameLst>
                                          <p:attrName>fillcolor</p:attrName>
                                        </p:attrNameLst>
                                      </p:cBhvr>
                                      <p:to>
                                        <a:schemeClr val="tx2"/>
                                      </p:to>
                                    </p:animClr>
                                    <p:set>
                                      <p:cBhvr>
                                        <p:cTn id="249" dur="500" fill="hold"/>
                                        <p:tgtEl>
                                          <p:spTgt spid="7"/>
                                        </p:tgtEl>
                                        <p:attrNameLst>
                                          <p:attrName>fill.type</p:attrName>
                                        </p:attrNameLst>
                                      </p:cBhvr>
                                      <p:to>
                                        <p:strVal val="solid"/>
                                      </p:to>
                                    </p:set>
                                    <p:set>
                                      <p:cBhvr>
                                        <p:cTn id="250" dur="500" fill="hold"/>
                                        <p:tgtEl>
                                          <p:spTgt spid="7"/>
                                        </p:tgtEl>
                                        <p:attrNameLst>
                                          <p:attrName>fill.on</p:attrName>
                                        </p:attrNameLst>
                                      </p:cBhvr>
                                      <p:to>
                                        <p:strVal val="true"/>
                                      </p:to>
                                    </p:set>
                                  </p:childTnLst>
                                </p:cTn>
                              </p:par>
                              <p:par>
                                <p:cTn id="251" presetID="1" presetClass="emph" presetSubtype="2" fill="hold" nodeType="withEffect">
                                  <p:stCondLst>
                                    <p:cond delay="0"/>
                                  </p:stCondLst>
                                  <p:childTnLst>
                                    <p:animClr clrSpc="rgb" dir="cw">
                                      <p:cBhvr>
                                        <p:cTn id="252" dur="500" fill="hold"/>
                                        <p:tgtEl>
                                          <p:spTgt spid="6"/>
                                        </p:tgtEl>
                                        <p:attrNameLst>
                                          <p:attrName>fillcolor</p:attrName>
                                        </p:attrNameLst>
                                      </p:cBhvr>
                                      <p:to>
                                        <a:schemeClr val="tx2"/>
                                      </p:to>
                                    </p:animClr>
                                    <p:set>
                                      <p:cBhvr>
                                        <p:cTn id="253" dur="500" fill="hold"/>
                                        <p:tgtEl>
                                          <p:spTgt spid="6"/>
                                        </p:tgtEl>
                                        <p:attrNameLst>
                                          <p:attrName>fill.type</p:attrName>
                                        </p:attrNameLst>
                                      </p:cBhvr>
                                      <p:to>
                                        <p:strVal val="solid"/>
                                      </p:to>
                                    </p:set>
                                    <p:set>
                                      <p:cBhvr>
                                        <p:cTn id="254" dur="500" fill="hold"/>
                                        <p:tgtEl>
                                          <p:spTgt spid="6"/>
                                        </p:tgtEl>
                                        <p:attrNameLst>
                                          <p:attrName>fill.on</p:attrName>
                                        </p:attrNameLst>
                                      </p:cBhvr>
                                      <p:to>
                                        <p:strVal val="true"/>
                                      </p:to>
                                    </p:set>
                                  </p:childTnLst>
                                </p:cTn>
                              </p:par>
                              <p:par>
                                <p:cTn id="255" presetID="1" presetClass="emph" presetSubtype="2" fill="hold" nodeType="withEffect">
                                  <p:stCondLst>
                                    <p:cond delay="0"/>
                                  </p:stCondLst>
                                  <p:childTnLst>
                                    <p:animClr clrSpc="rgb" dir="cw">
                                      <p:cBhvr>
                                        <p:cTn id="256" dur="500" fill="hold"/>
                                        <p:tgtEl>
                                          <p:spTgt spid="19"/>
                                        </p:tgtEl>
                                        <p:attrNameLst>
                                          <p:attrName>fillcolor</p:attrName>
                                        </p:attrNameLst>
                                      </p:cBhvr>
                                      <p:to>
                                        <a:schemeClr val="tx2"/>
                                      </p:to>
                                    </p:animClr>
                                    <p:set>
                                      <p:cBhvr>
                                        <p:cTn id="257" dur="500" fill="hold"/>
                                        <p:tgtEl>
                                          <p:spTgt spid="19"/>
                                        </p:tgtEl>
                                        <p:attrNameLst>
                                          <p:attrName>fill.type</p:attrName>
                                        </p:attrNameLst>
                                      </p:cBhvr>
                                      <p:to>
                                        <p:strVal val="solid"/>
                                      </p:to>
                                    </p:set>
                                    <p:set>
                                      <p:cBhvr>
                                        <p:cTn id="258" dur="500" fill="hold"/>
                                        <p:tgtEl>
                                          <p:spTgt spid="19"/>
                                        </p:tgtEl>
                                        <p:attrNameLst>
                                          <p:attrName>fill.on</p:attrName>
                                        </p:attrNameLst>
                                      </p:cBhvr>
                                      <p:to>
                                        <p:strVal val="true"/>
                                      </p:to>
                                    </p:set>
                                  </p:childTnLst>
                                </p:cTn>
                              </p:par>
                            </p:childTnLst>
                          </p:cTn>
                        </p:par>
                        <p:par>
                          <p:cTn id="259" fill="hold" nodeType="afterGroup">
                            <p:stCondLst>
                              <p:cond delay="500"/>
                            </p:stCondLst>
                            <p:childTnLst>
                              <p:par>
                                <p:cTn id="260" presetID="3" presetClass="entr" presetSubtype="10" fill="hold" nodeType="afterEffect">
                                  <p:stCondLst>
                                    <p:cond delay="0"/>
                                  </p:stCondLst>
                                  <p:childTnLst>
                                    <p:set>
                                      <p:cBhvr>
                                        <p:cTn id="261" dur="1" fill="hold">
                                          <p:stCondLst>
                                            <p:cond delay="0"/>
                                          </p:stCondLst>
                                        </p:cTn>
                                        <p:tgtEl>
                                          <p:spTgt spid="75"/>
                                        </p:tgtEl>
                                        <p:attrNameLst>
                                          <p:attrName>style.visibility</p:attrName>
                                        </p:attrNameLst>
                                      </p:cBhvr>
                                      <p:to>
                                        <p:strVal val="visible"/>
                                      </p:to>
                                    </p:set>
                                    <p:animEffect transition="in" filter="blinds(horizontal)">
                                      <p:cBhvr>
                                        <p:cTn id="26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5" grpId="0" animBg="1"/>
      <p:bldP spid="55" grpId="1" animBg="1"/>
      <p:bldP spid="3" grpId="0" build="p"/>
      <p:bldP spid="62" grpId="0" animBg="1"/>
      <p:bldP spid="62" grpId="1" animBg="1"/>
      <p:bldP spid="63" grpId="0" animBg="1"/>
      <p:bldP spid="74" grpId="0"/>
      <p:bldP spid="7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123">
            <a:extLst>
              <a:ext uri="{FF2B5EF4-FFF2-40B4-BE49-F238E27FC236}">
                <a16:creationId xmlns:a16="http://schemas.microsoft.com/office/drawing/2014/main" id="{024FF0BE-DE7B-9DA6-F2D1-8E6750D52BC1}"/>
              </a:ext>
            </a:extLst>
          </p:cNvPr>
          <p:cNvSpPr>
            <a:spLocks noGrp="1" noChangeArrowheads="1"/>
          </p:cNvSpPr>
          <p:nvPr>
            <p:ph type="title"/>
          </p:nvPr>
        </p:nvSpPr>
        <p:spPr/>
        <p:txBody>
          <a:bodyPr/>
          <a:lstStyle/>
          <a:p>
            <a:r>
              <a:rPr lang="en-US" altLang="en-US"/>
              <a:t>Task Assignment and Eligibility</a:t>
            </a:r>
          </a:p>
        </p:txBody>
      </p:sp>
      <p:sp>
        <p:nvSpPr>
          <p:cNvPr id="5" name="Rectangle 3">
            <a:extLst>
              <a:ext uri="{FF2B5EF4-FFF2-40B4-BE49-F238E27FC236}">
                <a16:creationId xmlns:a16="http://schemas.microsoft.com/office/drawing/2014/main" id="{776B6FDE-1193-AEB8-317B-66601584B8A6}"/>
              </a:ext>
            </a:extLst>
          </p:cNvPr>
          <p:cNvSpPr txBox="1">
            <a:spLocks noChangeArrowheads="1"/>
          </p:cNvSpPr>
          <p:nvPr/>
        </p:nvSpPr>
        <p:spPr bwMode="auto">
          <a:xfrm>
            <a:off x="474663" y="1371600"/>
            <a:ext cx="7983537" cy="2974975"/>
          </a:xfrm>
          <a:prstGeom prst="rect">
            <a:avLst/>
          </a:prstGeom>
          <a:noFill/>
          <a:ln w="9525">
            <a:noFill/>
            <a:miter lim="800000"/>
            <a:headEnd/>
            <a:tailEnd/>
          </a:ln>
        </p:spPr>
        <p:txBody>
          <a:bodyPr/>
          <a:lstStyle/>
          <a:p>
            <a:pPr eaLnBrk="0" hangingPunct="0">
              <a:spcBef>
                <a:spcPct val="50000"/>
              </a:spcBef>
              <a:buClr>
                <a:schemeClr val="accent2"/>
              </a:buClr>
              <a:defRPr/>
            </a:pPr>
            <a:r>
              <a:rPr lang="en-US" sz="2800" kern="0" dirty="0">
                <a:latin typeface="+mn-lt"/>
              </a:rPr>
              <a:t>As a User within the system, you may think of tasks as “split” in 2:</a:t>
            </a:r>
          </a:p>
          <a:p>
            <a:pPr marL="176213" indent="-176213" eaLnBrk="0" hangingPunct="0">
              <a:spcBef>
                <a:spcPct val="50000"/>
              </a:spcBef>
              <a:buClr>
                <a:schemeClr val="accent2"/>
              </a:buClr>
              <a:buFont typeface="Arial" pitchFamily="34" charset="0"/>
              <a:buChar char="•"/>
              <a:defRPr/>
            </a:pPr>
            <a:r>
              <a:rPr lang="en-US" sz="2800" b="1" u="sng" kern="0" dirty="0">
                <a:latin typeface="+mn-lt"/>
              </a:rPr>
              <a:t>What</a:t>
            </a:r>
            <a:r>
              <a:rPr lang="en-US" sz="2800" kern="0" dirty="0">
                <a:latin typeface="+mn-lt"/>
              </a:rPr>
              <a:t> you have been asked to do </a:t>
            </a:r>
            <a:r>
              <a:rPr lang="en-US" sz="2800" i="1" kern="0" dirty="0">
                <a:latin typeface="+mn-lt"/>
              </a:rPr>
              <a:t>and</a:t>
            </a:r>
          </a:p>
          <a:p>
            <a:pPr marL="176213" indent="-176213" eaLnBrk="0" hangingPunct="0">
              <a:spcBef>
                <a:spcPct val="50000"/>
              </a:spcBef>
              <a:buClr>
                <a:schemeClr val="accent2"/>
              </a:buClr>
              <a:buFont typeface="Arial" pitchFamily="34" charset="0"/>
              <a:buChar char="•"/>
              <a:defRPr/>
            </a:pPr>
            <a:r>
              <a:rPr lang="en-US" sz="2800" b="1" u="sng" kern="0" dirty="0">
                <a:latin typeface="+mn-lt"/>
              </a:rPr>
              <a:t>Where</a:t>
            </a:r>
            <a:r>
              <a:rPr lang="en-US" sz="2800" kern="0" dirty="0">
                <a:latin typeface="+mn-lt"/>
              </a:rPr>
              <a:t> you are going to perform the task</a:t>
            </a:r>
          </a:p>
          <a:p>
            <a:pPr marL="379413" lvl="1" indent="-201613" eaLnBrk="0" hangingPunct="0">
              <a:buClr>
                <a:schemeClr val="accent2"/>
              </a:buClr>
              <a:defRPr/>
            </a:pPr>
            <a:endParaRPr lang="en-US" sz="2800" kern="0" dirty="0">
              <a:latin typeface="+mn-lt"/>
            </a:endParaRPr>
          </a:p>
        </p:txBody>
      </p:sp>
    </p:spTree>
  </p:cSld>
  <p:clrMapOvr>
    <a:masterClrMapping/>
  </p:clrMapOvr>
  <p:transition>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123">
            <a:extLst>
              <a:ext uri="{FF2B5EF4-FFF2-40B4-BE49-F238E27FC236}">
                <a16:creationId xmlns:a16="http://schemas.microsoft.com/office/drawing/2014/main" id="{AB27A0A0-D46C-45ED-8EF1-D615B27A7E75}"/>
              </a:ext>
            </a:extLst>
          </p:cNvPr>
          <p:cNvSpPr>
            <a:spLocks noGrp="1" noChangeArrowheads="1"/>
          </p:cNvSpPr>
          <p:nvPr>
            <p:ph type="title"/>
          </p:nvPr>
        </p:nvSpPr>
        <p:spPr/>
        <p:txBody>
          <a:bodyPr/>
          <a:lstStyle/>
          <a:p>
            <a:r>
              <a:rPr lang="en-US" altLang="en-US"/>
              <a:t>Task Assignment and Eligibility</a:t>
            </a:r>
          </a:p>
        </p:txBody>
      </p:sp>
      <p:sp>
        <p:nvSpPr>
          <p:cNvPr id="5" name="Rectangle 3">
            <a:extLst>
              <a:ext uri="{FF2B5EF4-FFF2-40B4-BE49-F238E27FC236}">
                <a16:creationId xmlns:a16="http://schemas.microsoft.com/office/drawing/2014/main" id="{B48FC70F-4ACC-5C5A-39AF-C3C7301DD5E4}"/>
              </a:ext>
            </a:extLst>
          </p:cNvPr>
          <p:cNvSpPr txBox="1">
            <a:spLocks noChangeArrowheads="1"/>
          </p:cNvSpPr>
          <p:nvPr/>
        </p:nvSpPr>
        <p:spPr bwMode="auto">
          <a:xfrm>
            <a:off x="285750" y="1023938"/>
            <a:ext cx="4032250" cy="947737"/>
          </a:xfrm>
          <a:prstGeom prst="rect">
            <a:avLst/>
          </a:prstGeom>
          <a:noFill/>
          <a:ln w="9525">
            <a:noFill/>
            <a:miter lim="800000"/>
            <a:headEnd/>
            <a:tailEnd/>
          </a:ln>
        </p:spPr>
        <p:txBody>
          <a:bodyPr/>
          <a:lstStyle/>
          <a:p>
            <a:pPr eaLnBrk="0" hangingPunct="0">
              <a:spcBef>
                <a:spcPct val="50000"/>
              </a:spcBef>
              <a:buClr>
                <a:schemeClr val="accent2"/>
              </a:buClr>
              <a:defRPr/>
            </a:pPr>
            <a:r>
              <a:rPr lang="en-US" sz="2800" b="1" i="1" u="sng" kern="0" dirty="0">
                <a:latin typeface="+mn-lt"/>
              </a:rPr>
              <a:t>What</a:t>
            </a:r>
            <a:r>
              <a:rPr lang="en-US" sz="2800" b="1" i="1" kern="0" dirty="0">
                <a:latin typeface="+mn-lt"/>
              </a:rPr>
              <a:t>: </a:t>
            </a:r>
            <a:r>
              <a:rPr lang="en-US" sz="1800" kern="0" dirty="0">
                <a:latin typeface="+mn-lt"/>
              </a:rPr>
              <a:t>You, the User, are a member of a:</a:t>
            </a:r>
          </a:p>
          <a:p>
            <a:pPr marL="379413" lvl="1" indent="-201613" eaLnBrk="0" hangingPunct="0">
              <a:buClr>
                <a:schemeClr val="accent2"/>
              </a:buClr>
              <a:defRPr/>
            </a:pPr>
            <a:endParaRPr lang="en-US" sz="2800" kern="0" dirty="0">
              <a:latin typeface="+mn-lt"/>
            </a:endParaRPr>
          </a:p>
        </p:txBody>
      </p:sp>
      <p:sp>
        <p:nvSpPr>
          <p:cNvPr id="8" name="Rectangle 3">
            <a:extLst>
              <a:ext uri="{FF2B5EF4-FFF2-40B4-BE49-F238E27FC236}">
                <a16:creationId xmlns:a16="http://schemas.microsoft.com/office/drawing/2014/main" id="{0E8EBAAE-B90A-C4FC-CBEF-513C2C80EF4A}"/>
              </a:ext>
            </a:extLst>
          </p:cNvPr>
          <p:cNvSpPr txBox="1">
            <a:spLocks noChangeArrowheads="1"/>
          </p:cNvSpPr>
          <p:nvPr/>
        </p:nvSpPr>
        <p:spPr bwMode="auto">
          <a:xfrm>
            <a:off x="2965450" y="3067050"/>
            <a:ext cx="3368675" cy="811213"/>
          </a:xfrm>
          <a:prstGeom prst="rect">
            <a:avLst/>
          </a:prstGeom>
          <a:solidFill>
            <a:schemeClr val="bg2">
              <a:lumMod val="75000"/>
            </a:schemeClr>
          </a:solidFill>
          <a:ln w="9525">
            <a:noFill/>
            <a:miter lim="800000"/>
            <a:headEnd/>
            <a:tailEnd/>
          </a:ln>
          <a:effectLst>
            <a:outerShdw blurRad="152400" dist="317500" dir="5400000" sx="90000" sy="-19000" rotWithShape="0">
              <a:prstClr val="black">
                <a:alpha val="20000"/>
              </a:prstClr>
            </a:outerShdw>
          </a:effectLst>
        </p:spPr>
        <p:txBody>
          <a:bodyPr/>
          <a:lstStyle/>
          <a:p>
            <a:pPr eaLnBrk="0" hangingPunct="0">
              <a:spcBef>
                <a:spcPct val="50000"/>
              </a:spcBef>
              <a:buClr>
                <a:schemeClr val="accent2"/>
              </a:buClr>
              <a:defRPr/>
            </a:pPr>
            <a:r>
              <a:rPr lang="en-US" b="1" kern="0" dirty="0">
                <a:solidFill>
                  <a:schemeClr val="tx2"/>
                </a:solidFill>
                <a:latin typeface="+mn-lt"/>
              </a:rPr>
              <a:t>Task Group: </a:t>
            </a:r>
            <a:r>
              <a:rPr lang="en-US" i="1" kern="0" dirty="0">
                <a:solidFill>
                  <a:schemeClr val="tx2"/>
                </a:solidFill>
                <a:latin typeface="+mn-lt"/>
              </a:rPr>
              <a:t>such as, Pallet Jack Operators</a:t>
            </a:r>
          </a:p>
          <a:p>
            <a:pPr marL="0" lvl="1" eaLnBrk="0" hangingPunct="0">
              <a:buClr>
                <a:schemeClr val="accent2"/>
              </a:buClr>
              <a:defRPr/>
            </a:pPr>
            <a:endParaRPr lang="en-US" kern="0" dirty="0">
              <a:solidFill>
                <a:schemeClr val="tx2"/>
              </a:solidFill>
              <a:latin typeface="+mn-lt"/>
            </a:endParaRPr>
          </a:p>
        </p:txBody>
      </p:sp>
      <p:grpSp>
        <p:nvGrpSpPr>
          <p:cNvPr id="13317" name="Group 26">
            <a:extLst>
              <a:ext uri="{FF2B5EF4-FFF2-40B4-BE49-F238E27FC236}">
                <a16:creationId xmlns:a16="http://schemas.microsoft.com/office/drawing/2014/main" id="{B40E1A4E-A88F-9F19-F526-19470621DD7B}"/>
              </a:ext>
            </a:extLst>
          </p:cNvPr>
          <p:cNvGrpSpPr>
            <a:grpSpLocks/>
          </p:cNvGrpSpPr>
          <p:nvPr/>
        </p:nvGrpSpPr>
        <p:grpSpPr bwMode="auto">
          <a:xfrm>
            <a:off x="285750" y="4043363"/>
            <a:ext cx="2468563" cy="2092325"/>
            <a:chOff x="77116" y="3966074"/>
            <a:chExt cx="2467779" cy="2093205"/>
          </a:xfrm>
        </p:grpSpPr>
        <p:sp>
          <p:nvSpPr>
            <p:cNvPr id="13323" name="Rectangle 25">
              <a:extLst>
                <a:ext uri="{FF2B5EF4-FFF2-40B4-BE49-F238E27FC236}">
                  <a16:creationId xmlns:a16="http://schemas.microsoft.com/office/drawing/2014/main" id="{E3EFD813-9150-6122-6A3A-036041F37E44}"/>
                </a:ext>
              </a:extLst>
            </p:cNvPr>
            <p:cNvSpPr>
              <a:spLocks noChangeArrowheads="1"/>
            </p:cNvSpPr>
            <p:nvPr/>
          </p:nvSpPr>
          <p:spPr bwMode="auto">
            <a:xfrm>
              <a:off x="77116" y="3966074"/>
              <a:ext cx="2467779" cy="2093205"/>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6" name="Rectangle 3">
              <a:extLst>
                <a:ext uri="{FF2B5EF4-FFF2-40B4-BE49-F238E27FC236}">
                  <a16:creationId xmlns:a16="http://schemas.microsoft.com/office/drawing/2014/main" id="{2A7FF74F-E510-5A24-E0C3-8C67B9EF6F1E}"/>
                </a:ext>
              </a:extLst>
            </p:cNvPr>
            <p:cNvSpPr txBox="1">
              <a:spLocks noChangeArrowheads="1"/>
            </p:cNvSpPr>
            <p:nvPr/>
          </p:nvSpPr>
          <p:spPr bwMode="auto">
            <a:xfrm>
              <a:off x="170749" y="4120126"/>
              <a:ext cx="2264643" cy="825847"/>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a:lstStyle/>
            <a:p>
              <a:pPr eaLnBrk="0" hangingPunct="0">
                <a:spcBef>
                  <a:spcPct val="50000"/>
                </a:spcBef>
                <a:buClr>
                  <a:schemeClr val="accent2"/>
                </a:buClr>
                <a:defRPr/>
              </a:pPr>
              <a:r>
                <a:rPr lang="en-US" sz="1400" b="1" i="1" u="sng" kern="0" dirty="0">
                  <a:latin typeface="+mn-lt"/>
                </a:rPr>
                <a:t>Note: </a:t>
              </a:r>
            </a:p>
            <a:p>
              <a:pPr eaLnBrk="0" hangingPunct="0">
                <a:spcBef>
                  <a:spcPct val="50000"/>
                </a:spcBef>
                <a:buClr>
                  <a:schemeClr val="accent2"/>
                </a:buClr>
                <a:defRPr/>
              </a:pPr>
              <a:r>
                <a:rPr lang="en-US" sz="1400" b="1" kern="0" dirty="0">
                  <a:latin typeface="+mn-lt"/>
                </a:rPr>
                <a:t>User:</a:t>
              </a:r>
              <a:r>
                <a:rPr lang="en-US" sz="1400" kern="0" dirty="0">
                  <a:latin typeface="+mn-lt"/>
                </a:rPr>
                <a:t> Credentials to login; every user in turn has a…</a:t>
              </a:r>
              <a:endParaRPr lang="en-US" sz="1400" i="1" kern="0" dirty="0">
                <a:latin typeface="+mn-lt"/>
              </a:endParaRPr>
            </a:p>
            <a:p>
              <a:pPr marL="0" lvl="1" eaLnBrk="0" hangingPunct="0">
                <a:buClr>
                  <a:schemeClr val="accent2"/>
                </a:buClr>
                <a:defRPr/>
              </a:pPr>
              <a:endParaRPr lang="en-US" sz="1400" kern="0" dirty="0">
                <a:latin typeface="+mn-lt"/>
              </a:endParaRPr>
            </a:p>
          </p:txBody>
        </p:sp>
        <p:sp>
          <p:nvSpPr>
            <p:cNvPr id="7" name="Rectangle 3">
              <a:extLst>
                <a:ext uri="{FF2B5EF4-FFF2-40B4-BE49-F238E27FC236}">
                  <a16:creationId xmlns:a16="http://schemas.microsoft.com/office/drawing/2014/main" id="{D8DC311C-519D-F206-DB6A-BACBDD784CF3}"/>
                </a:ext>
              </a:extLst>
            </p:cNvPr>
            <p:cNvSpPr txBox="1">
              <a:spLocks noChangeArrowheads="1"/>
            </p:cNvSpPr>
            <p:nvPr/>
          </p:nvSpPr>
          <p:spPr bwMode="auto">
            <a:xfrm>
              <a:off x="151705" y="5346191"/>
              <a:ext cx="2302730" cy="579682"/>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a:lstStyle/>
            <a:p>
              <a:pPr eaLnBrk="0" hangingPunct="0">
                <a:spcBef>
                  <a:spcPct val="50000"/>
                </a:spcBef>
                <a:buClr>
                  <a:schemeClr val="accent2"/>
                </a:buClr>
                <a:defRPr/>
              </a:pPr>
              <a:r>
                <a:rPr lang="en-US" sz="1400" b="1" kern="0" dirty="0">
                  <a:latin typeface="+mn-lt"/>
                </a:rPr>
                <a:t>User Profile: </a:t>
              </a:r>
              <a:r>
                <a:rPr lang="en-US" sz="1400" kern="0" dirty="0">
                  <a:latin typeface="+mn-lt"/>
                </a:rPr>
                <a:t>defines your Task Group Membership</a:t>
              </a:r>
              <a:endParaRPr lang="en-US" sz="1400" i="1" kern="0" dirty="0">
                <a:latin typeface="+mn-lt"/>
              </a:endParaRPr>
            </a:p>
            <a:p>
              <a:pPr marL="0" lvl="1" eaLnBrk="0" hangingPunct="0">
                <a:buClr>
                  <a:schemeClr val="accent2"/>
                </a:buClr>
                <a:defRPr/>
              </a:pPr>
              <a:endParaRPr lang="en-US" sz="1400" kern="0" dirty="0">
                <a:latin typeface="+mn-lt"/>
              </a:endParaRPr>
            </a:p>
          </p:txBody>
        </p:sp>
        <p:cxnSp>
          <p:nvCxnSpPr>
            <p:cNvPr id="13326" name="Shape 13">
              <a:extLst>
                <a:ext uri="{FF2B5EF4-FFF2-40B4-BE49-F238E27FC236}">
                  <a16:creationId xmlns:a16="http://schemas.microsoft.com/office/drawing/2014/main" id="{E148EECA-14D3-DFE2-7FA5-C1581C863FB3}"/>
                </a:ext>
              </a:extLst>
            </p:cNvPr>
            <p:cNvCxnSpPr>
              <a:cxnSpLocks noChangeShapeType="1"/>
              <a:stCxn id="6" idx="3"/>
              <a:endCxn id="7" idx="0"/>
            </p:cNvCxnSpPr>
            <p:nvPr/>
          </p:nvCxnSpPr>
          <p:spPr bwMode="auto">
            <a:xfrm flipH="1">
              <a:off x="1302805" y="4533128"/>
              <a:ext cx="1131922" cy="813443"/>
            </a:xfrm>
            <a:prstGeom prst="bentConnector4">
              <a:avLst>
                <a:gd name="adj1" fmla="val -20194"/>
                <a:gd name="adj2" fmla="val 75412"/>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cxnSp>
        <p:nvCxnSpPr>
          <p:cNvPr id="13318" name="Straight Arrow Connector 16">
            <a:extLst>
              <a:ext uri="{FF2B5EF4-FFF2-40B4-BE49-F238E27FC236}">
                <a16:creationId xmlns:a16="http://schemas.microsoft.com/office/drawing/2014/main" id="{90BF433A-AA7C-2048-209B-52F66B66FF08}"/>
              </a:ext>
            </a:extLst>
          </p:cNvPr>
          <p:cNvCxnSpPr>
            <a:cxnSpLocks noChangeShapeType="1"/>
            <a:stCxn id="9" idx="2"/>
          </p:cNvCxnSpPr>
          <p:nvPr/>
        </p:nvCxnSpPr>
        <p:spPr bwMode="auto">
          <a:xfrm rot="5400000">
            <a:off x="5875338" y="1514475"/>
            <a:ext cx="685800" cy="205740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19" name="Straight Arrow Connector 23">
            <a:extLst>
              <a:ext uri="{FF2B5EF4-FFF2-40B4-BE49-F238E27FC236}">
                <a16:creationId xmlns:a16="http://schemas.microsoft.com/office/drawing/2014/main" id="{C0D6A86C-DD3C-E15F-B7F7-991D72DB0ADB}"/>
              </a:ext>
            </a:extLst>
          </p:cNvPr>
          <p:cNvCxnSpPr>
            <a:cxnSpLocks noChangeShapeType="1"/>
            <a:stCxn id="5" idx="2"/>
          </p:cNvCxnSpPr>
          <p:nvPr/>
        </p:nvCxnSpPr>
        <p:spPr bwMode="auto">
          <a:xfrm rot="16200000" flipH="1">
            <a:off x="2715419" y="1558131"/>
            <a:ext cx="869950" cy="1697038"/>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Rectangle 3">
            <a:extLst>
              <a:ext uri="{FF2B5EF4-FFF2-40B4-BE49-F238E27FC236}">
                <a16:creationId xmlns:a16="http://schemas.microsoft.com/office/drawing/2014/main" id="{67A97E49-AE96-DE8D-9254-E34102C4C0C4}"/>
              </a:ext>
            </a:extLst>
          </p:cNvPr>
          <p:cNvSpPr txBox="1">
            <a:spLocks noChangeArrowheads="1"/>
          </p:cNvSpPr>
          <p:nvPr/>
        </p:nvSpPr>
        <p:spPr bwMode="auto">
          <a:xfrm>
            <a:off x="5703888" y="1476375"/>
            <a:ext cx="3087687" cy="723900"/>
          </a:xfrm>
          <a:prstGeom prst="rect">
            <a:avLst/>
          </a:prstGeom>
          <a:solidFill>
            <a:srgbClr val="FFFF99"/>
          </a:solidFill>
          <a:ln w="9525">
            <a:noFill/>
            <a:miter lim="800000"/>
            <a:headEnd/>
            <a:tailEnd/>
          </a:ln>
          <a:effectLst>
            <a:outerShdw blurRad="50800" dist="76200" dir="2700000" algn="tl" rotWithShape="0">
              <a:prstClr val="black">
                <a:alpha val="40000"/>
              </a:prstClr>
            </a:outerShdw>
          </a:effectLst>
        </p:spPr>
        <p:txBody>
          <a:bodyPr/>
          <a:lstStyle/>
          <a:p>
            <a:pPr eaLnBrk="0" hangingPunct="0">
              <a:spcBef>
                <a:spcPct val="50000"/>
              </a:spcBef>
              <a:buClr>
                <a:schemeClr val="accent2"/>
              </a:buClr>
              <a:defRPr/>
            </a:pPr>
            <a:r>
              <a:rPr lang="en-US" sz="1400" i="1" kern="0" dirty="0">
                <a:latin typeface="+mn-lt"/>
              </a:rPr>
              <a:t>defines what tasks the Pallet Jack Operators can fulfill</a:t>
            </a:r>
          </a:p>
          <a:p>
            <a:pPr marL="0" lvl="1" eaLnBrk="0" hangingPunct="0">
              <a:buClr>
                <a:schemeClr val="accent2"/>
              </a:buClr>
              <a:defRPr/>
            </a:pPr>
            <a:endParaRPr lang="en-US" sz="1400" kern="0" dirty="0">
              <a:latin typeface="+mn-lt"/>
            </a:endParaRPr>
          </a:p>
        </p:txBody>
      </p:sp>
      <p:pic>
        <p:nvPicPr>
          <p:cNvPr id="13321" name="Picture 5" descr="C:\Documents and Settings\rfont\Local Settings\Temporary Internet Files\Content.IE5\PES509C4\MCj02336110000[1].wmf">
            <a:extLst>
              <a:ext uri="{FF2B5EF4-FFF2-40B4-BE49-F238E27FC236}">
                <a16:creationId xmlns:a16="http://schemas.microsoft.com/office/drawing/2014/main" id="{4E3D26D4-866C-F7B0-6A24-E1E251713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638" y="3082925"/>
            <a:ext cx="889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6" descr="C:\Documents and Settings\rfont\Local Settings\Temporary Internet Files\Content.IE5\PES509C4\MCj04339330000[1].png">
            <a:extLst>
              <a:ext uri="{FF2B5EF4-FFF2-40B4-BE49-F238E27FC236}">
                <a16:creationId xmlns:a16="http://schemas.microsoft.com/office/drawing/2014/main" id="{23117331-B347-BAA9-EEED-7A70C4282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88" y="1976438"/>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123">
            <a:extLst>
              <a:ext uri="{FF2B5EF4-FFF2-40B4-BE49-F238E27FC236}">
                <a16:creationId xmlns:a16="http://schemas.microsoft.com/office/drawing/2014/main" id="{EBF63BF2-1F9D-9252-687E-30384BF7E250}"/>
              </a:ext>
            </a:extLst>
          </p:cNvPr>
          <p:cNvSpPr>
            <a:spLocks noGrp="1" noChangeArrowheads="1"/>
          </p:cNvSpPr>
          <p:nvPr>
            <p:ph type="title"/>
          </p:nvPr>
        </p:nvSpPr>
        <p:spPr/>
        <p:txBody>
          <a:bodyPr/>
          <a:lstStyle/>
          <a:p>
            <a:r>
              <a:rPr lang="en-US" altLang="en-US"/>
              <a:t>Task Assignment and Eligibility</a:t>
            </a:r>
          </a:p>
        </p:txBody>
      </p:sp>
      <p:sp>
        <p:nvSpPr>
          <p:cNvPr id="5" name="Rectangle 3">
            <a:extLst>
              <a:ext uri="{FF2B5EF4-FFF2-40B4-BE49-F238E27FC236}">
                <a16:creationId xmlns:a16="http://schemas.microsoft.com/office/drawing/2014/main" id="{8E2C1A24-6194-B811-6AB7-CE535560481F}"/>
              </a:ext>
            </a:extLst>
          </p:cNvPr>
          <p:cNvSpPr txBox="1">
            <a:spLocks noChangeArrowheads="1"/>
          </p:cNvSpPr>
          <p:nvPr/>
        </p:nvSpPr>
        <p:spPr bwMode="auto">
          <a:xfrm>
            <a:off x="285750" y="1023938"/>
            <a:ext cx="4032250" cy="947737"/>
          </a:xfrm>
          <a:prstGeom prst="rect">
            <a:avLst/>
          </a:prstGeom>
          <a:noFill/>
          <a:ln w="9525">
            <a:noFill/>
            <a:miter lim="800000"/>
            <a:headEnd/>
            <a:tailEnd/>
          </a:ln>
        </p:spPr>
        <p:txBody>
          <a:bodyPr/>
          <a:lstStyle/>
          <a:p>
            <a:pPr eaLnBrk="0" hangingPunct="0">
              <a:spcBef>
                <a:spcPct val="50000"/>
              </a:spcBef>
              <a:buClr>
                <a:schemeClr val="accent2"/>
              </a:buClr>
              <a:defRPr/>
            </a:pPr>
            <a:r>
              <a:rPr lang="en-US" sz="2800" b="1" i="1" u="sng" kern="0" dirty="0">
                <a:latin typeface="+mn-lt"/>
              </a:rPr>
              <a:t>Where</a:t>
            </a:r>
            <a:r>
              <a:rPr lang="en-US" sz="2800" b="1" i="1" kern="0" dirty="0">
                <a:latin typeface="+mn-lt"/>
              </a:rPr>
              <a:t>: </a:t>
            </a:r>
            <a:r>
              <a:rPr lang="en-US" sz="1800" kern="0" dirty="0">
                <a:latin typeface="+mn-lt"/>
              </a:rPr>
              <a:t>Your Task Group, in turn, has access to a:</a:t>
            </a:r>
          </a:p>
          <a:p>
            <a:pPr marL="379413" lvl="1" indent="-201613" eaLnBrk="0" hangingPunct="0">
              <a:buClr>
                <a:schemeClr val="accent2"/>
              </a:buClr>
              <a:defRPr/>
            </a:pPr>
            <a:endParaRPr lang="en-US" sz="2800" kern="0" dirty="0">
              <a:latin typeface="+mn-lt"/>
            </a:endParaRPr>
          </a:p>
        </p:txBody>
      </p:sp>
      <p:sp>
        <p:nvSpPr>
          <p:cNvPr id="8" name="Rectangle 3">
            <a:extLst>
              <a:ext uri="{FF2B5EF4-FFF2-40B4-BE49-F238E27FC236}">
                <a16:creationId xmlns:a16="http://schemas.microsoft.com/office/drawing/2014/main" id="{B5E229F7-FC98-7763-B29A-8FCD21AEE4CF}"/>
              </a:ext>
            </a:extLst>
          </p:cNvPr>
          <p:cNvSpPr txBox="1">
            <a:spLocks noChangeArrowheads="1"/>
          </p:cNvSpPr>
          <p:nvPr/>
        </p:nvSpPr>
        <p:spPr bwMode="auto">
          <a:xfrm>
            <a:off x="2965450" y="3055938"/>
            <a:ext cx="3368675" cy="811212"/>
          </a:xfrm>
          <a:prstGeom prst="rect">
            <a:avLst/>
          </a:prstGeom>
          <a:solidFill>
            <a:schemeClr val="bg2">
              <a:lumMod val="75000"/>
            </a:schemeClr>
          </a:solidFill>
          <a:ln w="9525">
            <a:noFill/>
            <a:miter lim="800000"/>
            <a:headEnd/>
            <a:tailEnd/>
          </a:ln>
          <a:effectLst>
            <a:outerShdw blurRad="152400" dist="317500" dir="5400000" sx="90000" sy="-19000" rotWithShape="0">
              <a:prstClr val="black">
                <a:alpha val="20000"/>
              </a:prstClr>
            </a:outerShdw>
          </a:effectLst>
        </p:spPr>
        <p:txBody>
          <a:bodyPr/>
          <a:lstStyle/>
          <a:p>
            <a:pPr eaLnBrk="0" hangingPunct="0">
              <a:spcBef>
                <a:spcPct val="50000"/>
              </a:spcBef>
              <a:buClr>
                <a:schemeClr val="accent2"/>
              </a:buClr>
              <a:defRPr/>
            </a:pPr>
            <a:r>
              <a:rPr lang="en-US" b="1" kern="0" dirty="0">
                <a:solidFill>
                  <a:schemeClr val="tx2"/>
                </a:solidFill>
                <a:latin typeface="+mn-lt"/>
              </a:rPr>
              <a:t>Work Group: </a:t>
            </a:r>
            <a:r>
              <a:rPr lang="en-US" i="1" kern="0" dirty="0">
                <a:solidFill>
                  <a:schemeClr val="tx2"/>
                </a:solidFill>
                <a:latin typeface="+mn-lt"/>
              </a:rPr>
              <a:t>such as, Reserve</a:t>
            </a:r>
          </a:p>
          <a:p>
            <a:pPr marL="0" lvl="1" eaLnBrk="0" hangingPunct="0">
              <a:buClr>
                <a:schemeClr val="accent2"/>
              </a:buClr>
              <a:defRPr/>
            </a:pPr>
            <a:endParaRPr lang="en-US" kern="0" dirty="0">
              <a:solidFill>
                <a:schemeClr val="tx2"/>
              </a:solidFill>
              <a:latin typeface="+mn-lt"/>
            </a:endParaRPr>
          </a:p>
        </p:txBody>
      </p:sp>
      <p:cxnSp>
        <p:nvCxnSpPr>
          <p:cNvPr id="14341" name="Straight Arrow Connector 16">
            <a:extLst>
              <a:ext uri="{FF2B5EF4-FFF2-40B4-BE49-F238E27FC236}">
                <a16:creationId xmlns:a16="http://schemas.microsoft.com/office/drawing/2014/main" id="{586EEBDD-0CCF-C469-7A5B-93EB08E995AE}"/>
              </a:ext>
            </a:extLst>
          </p:cNvPr>
          <p:cNvCxnSpPr>
            <a:cxnSpLocks noChangeShapeType="1"/>
            <a:stCxn id="9" idx="2"/>
          </p:cNvCxnSpPr>
          <p:nvPr/>
        </p:nvCxnSpPr>
        <p:spPr bwMode="auto">
          <a:xfrm rot="5400000">
            <a:off x="5883275" y="1619251"/>
            <a:ext cx="573087" cy="1960562"/>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342" name="Straight Arrow Connector 19">
            <a:extLst>
              <a:ext uri="{FF2B5EF4-FFF2-40B4-BE49-F238E27FC236}">
                <a16:creationId xmlns:a16="http://schemas.microsoft.com/office/drawing/2014/main" id="{0DA07920-66B4-0C16-B0B7-A84BA2983F0B}"/>
              </a:ext>
            </a:extLst>
          </p:cNvPr>
          <p:cNvCxnSpPr>
            <a:cxnSpLocks noChangeShapeType="1"/>
            <a:stCxn id="10" idx="0"/>
          </p:cNvCxnSpPr>
          <p:nvPr/>
        </p:nvCxnSpPr>
        <p:spPr bwMode="auto">
          <a:xfrm rot="16200000" flipV="1">
            <a:off x="5883275" y="3370263"/>
            <a:ext cx="627063" cy="1906587"/>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343" name="Straight Arrow Connector 23">
            <a:extLst>
              <a:ext uri="{FF2B5EF4-FFF2-40B4-BE49-F238E27FC236}">
                <a16:creationId xmlns:a16="http://schemas.microsoft.com/office/drawing/2014/main" id="{31F093AE-24C8-35F0-CF47-5A301B6EA62B}"/>
              </a:ext>
            </a:extLst>
          </p:cNvPr>
          <p:cNvCxnSpPr>
            <a:cxnSpLocks noChangeShapeType="1"/>
            <a:stCxn id="5" idx="2"/>
          </p:cNvCxnSpPr>
          <p:nvPr/>
        </p:nvCxnSpPr>
        <p:spPr bwMode="auto">
          <a:xfrm rot="16200000" flipH="1">
            <a:off x="2715419" y="1558131"/>
            <a:ext cx="869950" cy="1697038"/>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Rectangle 3">
            <a:extLst>
              <a:ext uri="{FF2B5EF4-FFF2-40B4-BE49-F238E27FC236}">
                <a16:creationId xmlns:a16="http://schemas.microsoft.com/office/drawing/2014/main" id="{76AACEBE-9473-689F-2C78-2EB8192985AA}"/>
              </a:ext>
            </a:extLst>
          </p:cNvPr>
          <p:cNvSpPr txBox="1">
            <a:spLocks noChangeArrowheads="1"/>
          </p:cNvSpPr>
          <p:nvPr/>
        </p:nvSpPr>
        <p:spPr bwMode="auto">
          <a:xfrm>
            <a:off x="5508625" y="1476375"/>
            <a:ext cx="3282950" cy="836613"/>
          </a:xfrm>
          <a:prstGeom prst="rect">
            <a:avLst/>
          </a:prstGeom>
          <a:solidFill>
            <a:srgbClr val="FFFF99"/>
          </a:solidFill>
          <a:ln w="9525">
            <a:noFill/>
            <a:miter lim="800000"/>
            <a:headEnd/>
            <a:tailEnd/>
          </a:ln>
          <a:effectLst>
            <a:outerShdw blurRad="50800" dist="76200" dir="2700000" algn="tl" rotWithShape="0">
              <a:prstClr val="black">
                <a:alpha val="40000"/>
              </a:prstClr>
            </a:outerShdw>
          </a:effectLst>
        </p:spPr>
        <p:txBody>
          <a:bodyPr/>
          <a:lstStyle/>
          <a:p>
            <a:pPr eaLnBrk="0" hangingPunct="0">
              <a:spcBef>
                <a:spcPct val="50000"/>
              </a:spcBef>
              <a:buClr>
                <a:schemeClr val="accent2"/>
              </a:buClr>
              <a:defRPr/>
            </a:pPr>
            <a:r>
              <a:rPr lang="en-US" sz="1600" b="1" kern="0" dirty="0">
                <a:latin typeface="+mn-lt"/>
              </a:rPr>
              <a:t>Work Area 1: </a:t>
            </a:r>
            <a:r>
              <a:rPr lang="en-US" sz="1600" i="1" kern="0" dirty="0">
                <a:latin typeface="+mn-lt"/>
              </a:rPr>
              <a:t>such as, Rack (defines an area within the Reserve Work Group)</a:t>
            </a:r>
          </a:p>
          <a:p>
            <a:pPr marL="0" lvl="1" eaLnBrk="0" hangingPunct="0">
              <a:buClr>
                <a:schemeClr val="accent2"/>
              </a:buClr>
              <a:defRPr/>
            </a:pPr>
            <a:endParaRPr lang="en-US" sz="1600" kern="0" dirty="0">
              <a:latin typeface="+mn-lt"/>
            </a:endParaRPr>
          </a:p>
        </p:txBody>
      </p:sp>
      <p:sp>
        <p:nvSpPr>
          <p:cNvPr id="10" name="Rectangle 3">
            <a:extLst>
              <a:ext uri="{FF2B5EF4-FFF2-40B4-BE49-F238E27FC236}">
                <a16:creationId xmlns:a16="http://schemas.microsoft.com/office/drawing/2014/main" id="{10371082-72AF-F462-3CCC-860FA509AC24}"/>
              </a:ext>
            </a:extLst>
          </p:cNvPr>
          <p:cNvSpPr txBox="1">
            <a:spLocks noChangeArrowheads="1"/>
          </p:cNvSpPr>
          <p:nvPr/>
        </p:nvSpPr>
        <p:spPr bwMode="auto">
          <a:xfrm>
            <a:off x="5508625" y="4637088"/>
            <a:ext cx="3282950" cy="836612"/>
          </a:xfrm>
          <a:prstGeom prst="rect">
            <a:avLst/>
          </a:prstGeom>
          <a:solidFill>
            <a:schemeClr val="accent1"/>
          </a:solidFill>
          <a:ln w="9525">
            <a:noFill/>
            <a:miter lim="800000"/>
            <a:headEnd/>
            <a:tailEnd/>
          </a:ln>
          <a:effectLst>
            <a:outerShdw blurRad="50800" dist="76200" dir="2700000" algn="tl" rotWithShape="0">
              <a:prstClr val="black">
                <a:alpha val="40000"/>
              </a:prstClr>
            </a:outerShdw>
          </a:effectLst>
        </p:spPr>
        <p:txBody>
          <a:bodyPr/>
          <a:lstStyle/>
          <a:p>
            <a:pPr eaLnBrk="0" hangingPunct="0">
              <a:spcBef>
                <a:spcPct val="50000"/>
              </a:spcBef>
              <a:buClr>
                <a:schemeClr val="accent2"/>
              </a:buClr>
              <a:defRPr/>
            </a:pPr>
            <a:r>
              <a:rPr lang="en-US" sz="1600" b="1" kern="0" dirty="0">
                <a:solidFill>
                  <a:schemeClr val="tx2"/>
                </a:solidFill>
                <a:latin typeface="+mn-lt"/>
              </a:rPr>
              <a:t>Work Area 2: </a:t>
            </a:r>
            <a:r>
              <a:rPr lang="en-US" sz="1600" i="1" kern="0" dirty="0">
                <a:solidFill>
                  <a:schemeClr val="tx2"/>
                </a:solidFill>
                <a:latin typeface="+mn-lt"/>
              </a:rPr>
              <a:t>such as, Location (may have more than one Work Area defined for a Work Group)</a:t>
            </a:r>
          </a:p>
          <a:p>
            <a:pPr marL="379413" lvl="1" indent="-201613" eaLnBrk="0" hangingPunct="0">
              <a:buClr>
                <a:schemeClr val="accent2"/>
              </a:buClr>
              <a:defRPr/>
            </a:pPr>
            <a:endParaRPr lang="en-US" sz="1600" kern="0" dirty="0">
              <a:solidFill>
                <a:schemeClr val="tx2"/>
              </a:solidFill>
              <a:latin typeface="+mn-lt"/>
            </a:endParaRPr>
          </a:p>
        </p:txBody>
      </p:sp>
      <p:pic>
        <p:nvPicPr>
          <p:cNvPr id="14346" name="Picture 4" descr="C:\Documents and Settings\rfont\Local Settings\Temporary Internet Files\Content.IE5\1NMNSG75\MCj00900210000[1].wmf">
            <a:extLst>
              <a:ext uri="{FF2B5EF4-FFF2-40B4-BE49-F238E27FC236}">
                <a16:creationId xmlns:a16="http://schemas.microsoft.com/office/drawing/2014/main" id="{96E4446D-384F-32B4-D3BA-FB597EDD7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405063"/>
            <a:ext cx="1903413"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132114" y="1132114"/>
            <a:ext cx="6560457" cy="4934857"/>
          </a:xfrm>
          <a:prstGeom prst="rect">
            <a:avLst/>
          </a:prstGeom>
          <a:solidFill>
            <a:schemeClr val="bg2">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9218" name="Rectangle 1026"/>
          <p:cNvSpPr>
            <a:spLocks noGrp="1" noChangeArrowheads="1"/>
          </p:cNvSpPr>
          <p:nvPr>
            <p:ph type="title"/>
          </p:nvPr>
        </p:nvSpPr>
        <p:spPr/>
        <p:txBody>
          <a:bodyPr/>
          <a:lstStyle/>
          <a:p>
            <a:r>
              <a:rPr lang="en-US" dirty="0"/>
              <a:t>Inbound Interface Summary</a:t>
            </a:r>
          </a:p>
        </p:txBody>
      </p:sp>
      <p:sp>
        <p:nvSpPr>
          <p:cNvPr id="5" name="Rectangle 4"/>
          <p:cNvSpPr/>
          <p:nvPr/>
        </p:nvSpPr>
        <p:spPr bwMode="auto">
          <a:xfrm>
            <a:off x="1698171" y="4180114"/>
            <a:ext cx="1654629" cy="1654629"/>
          </a:xfrm>
          <a:prstGeom prst="rect">
            <a:avLst/>
          </a:prstGeom>
          <a:solidFill>
            <a:schemeClr val="accent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dirty="0">
              <a:ln>
                <a:noFill/>
              </a:ln>
              <a:solidFill>
                <a:schemeClr val="tx2"/>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2"/>
                </a:solidFill>
                <a:effectLst/>
                <a:latin typeface="+mn-lt"/>
              </a:rPr>
              <a:t>Host</a:t>
            </a:r>
          </a:p>
        </p:txBody>
      </p:sp>
      <p:sp>
        <p:nvSpPr>
          <p:cNvPr id="6" name="Rectangle 5"/>
          <p:cNvSpPr/>
          <p:nvPr/>
        </p:nvSpPr>
        <p:spPr bwMode="auto">
          <a:xfrm>
            <a:off x="5508172" y="4172857"/>
            <a:ext cx="1654629" cy="1654629"/>
          </a:xfrm>
          <a:prstGeom prst="rect">
            <a:avLst/>
          </a:prstGeom>
          <a:solidFill>
            <a:schemeClr val="accent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1" i="0" u="none" strike="noStrike" cap="none" normalizeH="0" baseline="0" dirty="0">
              <a:ln>
                <a:noFill/>
              </a:ln>
              <a:solidFill>
                <a:schemeClr val="tx2"/>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2"/>
                </a:solidFill>
                <a:effectLst/>
                <a:latin typeface="+mn-lt"/>
              </a:rPr>
              <a:t>WM</a:t>
            </a:r>
          </a:p>
        </p:txBody>
      </p:sp>
      <p:sp>
        <p:nvSpPr>
          <p:cNvPr id="7" name="Curved Down Arrow 6"/>
          <p:cNvSpPr/>
          <p:nvPr/>
        </p:nvSpPr>
        <p:spPr bwMode="auto">
          <a:xfrm>
            <a:off x="2206159" y="1814286"/>
            <a:ext cx="4455898" cy="1712685"/>
          </a:xfrm>
          <a:prstGeom prst="curvedDownArrow">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8" name="TextBox 7"/>
          <p:cNvSpPr txBox="1"/>
          <p:nvPr/>
        </p:nvSpPr>
        <p:spPr>
          <a:xfrm>
            <a:off x="3381829" y="3831771"/>
            <a:ext cx="2032000" cy="830997"/>
          </a:xfrm>
          <a:prstGeom prst="rect">
            <a:avLst/>
          </a:prstGeom>
          <a:noFill/>
        </p:spPr>
        <p:txBody>
          <a:bodyPr wrap="square" rtlCol="0">
            <a:spAutoFit/>
          </a:bodyPr>
          <a:lstStyle/>
          <a:p>
            <a:pPr algn="ctr"/>
            <a:r>
              <a:rPr lang="en-US" b="1" dirty="0">
                <a:latin typeface="+mn-lt"/>
              </a:rPr>
              <a:t>ASN (Download)</a:t>
            </a:r>
          </a:p>
        </p:txBody>
      </p:sp>
      <p:sp>
        <p:nvSpPr>
          <p:cNvPr id="9" name="TextBox 8"/>
          <p:cNvSpPr txBox="1"/>
          <p:nvPr/>
        </p:nvSpPr>
        <p:spPr>
          <a:xfrm>
            <a:off x="3432629" y="5058228"/>
            <a:ext cx="2032000" cy="461665"/>
          </a:xfrm>
          <a:prstGeom prst="rect">
            <a:avLst/>
          </a:prstGeom>
          <a:noFill/>
        </p:spPr>
        <p:txBody>
          <a:bodyPr wrap="square" rtlCol="0">
            <a:spAutoFit/>
          </a:bodyPr>
          <a:lstStyle/>
          <a:p>
            <a:r>
              <a:rPr lang="en-US" b="1" dirty="0">
                <a:latin typeface="+mn-lt"/>
              </a:rPr>
              <a:t>Pix (Upload)</a:t>
            </a:r>
          </a:p>
        </p:txBody>
      </p:sp>
      <p:sp>
        <p:nvSpPr>
          <p:cNvPr id="10" name="Right Arrow 9"/>
          <p:cNvSpPr/>
          <p:nvPr/>
        </p:nvSpPr>
        <p:spPr bwMode="auto">
          <a:xfrm>
            <a:off x="3556000" y="4601029"/>
            <a:ext cx="1669143" cy="406400"/>
          </a:xfrm>
          <a:prstGeom prst="rightArrow">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1" name="Right Arrow 10"/>
          <p:cNvSpPr/>
          <p:nvPr/>
        </p:nvSpPr>
        <p:spPr bwMode="auto">
          <a:xfrm flipH="1">
            <a:off x="3534232" y="5479129"/>
            <a:ext cx="1669143" cy="406400"/>
          </a:xfrm>
          <a:prstGeom prst="rightArrow">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TextBox 11"/>
          <p:cNvSpPr txBox="1"/>
          <p:nvPr/>
        </p:nvSpPr>
        <p:spPr>
          <a:xfrm>
            <a:off x="1923144" y="1240971"/>
            <a:ext cx="4463142" cy="461665"/>
          </a:xfrm>
          <a:prstGeom prst="rect">
            <a:avLst/>
          </a:prstGeom>
          <a:noFill/>
        </p:spPr>
        <p:txBody>
          <a:bodyPr wrap="square" rtlCol="0">
            <a:spAutoFit/>
          </a:bodyPr>
          <a:lstStyle/>
          <a:p>
            <a:pPr algn="ctr"/>
            <a:r>
              <a:rPr lang="en-US" b="1" dirty="0">
                <a:latin typeface="+mn-lt"/>
              </a:rPr>
              <a:t>Items  (Download)</a:t>
            </a:r>
          </a:p>
        </p:txBody>
      </p:sp>
    </p:spTree>
    <p:extLst>
      <p:ext uri="{BB962C8B-B14F-4D97-AF65-F5344CB8AC3E}">
        <p14:creationId xmlns:p14="http://schemas.microsoft.com/office/powerpoint/2010/main" val="313269654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be 20">
            <a:extLst>
              <a:ext uri="{FF2B5EF4-FFF2-40B4-BE49-F238E27FC236}">
                <a16:creationId xmlns:a16="http://schemas.microsoft.com/office/drawing/2014/main" id="{8A9FDC97-899A-3516-FD6E-134C33181428}"/>
              </a:ext>
            </a:extLst>
          </p:cNvPr>
          <p:cNvSpPr>
            <a:spLocks noChangeArrowheads="1"/>
          </p:cNvSpPr>
          <p:nvPr/>
        </p:nvSpPr>
        <p:spPr bwMode="auto">
          <a:xfrm>
            <a:off x="4408488" y="2932113"/>
            <a:ext cx="812800" cy="812800"/>
          </a:xfrm>
          <a:prstGeom prst="cube">
            <a:avLst>
              <a:gd name="adj" fmla="val 25000"/>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6" name="Cube 5">
            <a:extLst>
              <a:ext uri="{FF2B5EF4-FFF2-40B4-BE49-F238E27FC236}">
                <a16:creationId xmlns:a16="http://schemas.microsoft.com/office/drawing/2014/main" id="{4B4E2758-BBB0-179D-B6FF-1D3777C16AC2}"/>
              </a:ext>
            </a:extLst>
          </p:cNvPr>
          <p:cNvSpPr/>
          <p:nvPr/>
        </p:nvSpPr>
        <p:spPr bwMode="auto">
          <a:xfrm>
            <a:off x="4413250" y="2938463"/>
            <a:ext cx="812800" cy="812800"/>
          </a:xfrm>
          <a:prstGeom prst="cube">
            <a:avLst/>
          </a:prstGeom>
          <a:solidFill>
            <a:schemeClr val="bg2">
              <a:lumMod val="60000"/>
              <a:lumOff val="40000"/>
            </a:schemeClr>
          </a:solidFill>
          <a:ln w="9525" cap="flat" cmpd="sng"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19" name="Cube 18">
            <a:extLst>
              <a:ext uri="{FF2B5EF4-FFF2-40B4-BE49-F238E27FC236}">
                <a16:creationId xmlns:a16="http://schemas.microsoft.com/office/drawing/2014/main" id="{26A0B079-AEC4-B2B9-7B29-3A2BF4124396}"/>
              </a:ext>
            </a:extLst>
          </p:cNvPr>
          <p:cNvSpPr>
            <a:spLocks noChangeArrowheads="1"/>
          </p:cNvSpPr>
          <p:nvPr/>
        </p:nvSpPr>
        <p:spPr bwMode="auto">
          <a:xfrm>
            <a:off x="1201738" y="2932113"/>
            <a:ext cx="812800" cy="812800"/>
          </a:xfrm>
          <a:prstGeom prst="cube">
            <a:avLst>
              <a:gd name="adj" fmla="val 25000"/>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9" name="Cube 8">
            <a:extLst>
              <a:ext uri="{FF2B5EF4-FFF2-40B4-BE49-F238E27FC236}">
                <a16:creationId xmlns:a16="http://schemas.microsoft.com/office/drawing/2014/main" id="{EC5C9973-6493-654D-A44A-01463D542CEA}"/>
              </a:ext>
            </a:extLst>
          </p:cNvPr>
          <p:cNvSpPr/>
          <p:nvPr/>
        </p:nvSpPr>
        <p:spPr bwMode="auto">
          <a:xfrm>
            <a:off x="6022975" y="2938463"/>
            <a:ext cx="812800" cy="812800"/>
          </a:xfrm>
          <a:prstGeom prst="cube">
            <a:avLst/>
          </a:prstGeom>
          <a:solidFill>
            <a:schemeClr val="bg2">
              <a:lumMod val="75000"/>
            </a:schemeClr>
          </a:solidFill>
          <a:ln w="9525" cap="flat" cmpd="sng"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20" name="Cube 19">
            <a:extLst>
              <a:ext uri="{FF2B5EF4-FFF2-40B4-BE49-F238E27FC236}">
                <a16:creationId xmlns:a16="http://schemas.microsoft.com/office/drawing/2014/main" id="{A29AC550-EBC3-70F0-19C2-DF3C709C4371}"/>
              </a:ext>
            </a:extLst>
          </p:cNvPr>
          <p:cNvSpPr>
            <a:spLocks noChangeArrowheads="1"/>
          </p:cNvSpPr>
          <p:nvPr/>
        </p:nvSpPr>
        <p:spPr bwMode="auto">
          <a:xfrm>
            <a:off x="2811463" y="2938463"/>
            <a:ext cx="812800" cy="812800"/>
          </a:xfrm>
          <a:prstGeom prst="cube">
            <a:avLst>
              <a:gd name="adj" fmla="val 25000"/>
            </a:avLst>
          </a:prstGeom>
          <a:solidFill>
            <a:srgbClr val="FFFF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5" name="Cube 4">
            <a:extLst>
              <a:ext uri="{FF2B5EF4-FFF2-40B4-BE49-F238E27FC236}">
                <a16:creationId xmlns:a16="http://schemas.microsoft.com/office/drawing/2014/main" id="{B61A12A6-0CA5-E895-729A-126E7D5BEC5A}"/>
              </a:ext>
            </a:extLst>
          </p:cNvPr>
          <p:cNvSpPr/>
          <p:nvPr/>
        </p:nvSpPr>
        <p:spPr bwMode="auto">
          <a:xfrm>
            <a:off x="2805113" y="2938463"/>
            <a:ext cx="812800" cy="812800"/>
          </a:xfrm>
          <a:prstGeom prst="cube">
            <a:avLst/>
          </a:prstGeom>
          <a:solidFill>
            <a:srgbClr val="FFFB43"/>
          </a:solidFill>
          <a:ln w="9525" cap="flat" cmpd="sng"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4" name="Cube 3">
            <a:extLst>
              <a:ext uri="{FF2B5EF4-FFF2-40B4-BE49-F238E27FC236}">
                <a16:creationId xmlns:a16="http://schemas.microsoft.com/office/drawing/2014/main" id="{D2F2136C-DEA9-8501-5F10-8F15FAFAEC55}"/>
              </a:ext>
            </a:extLst>
          </p:cNvPr>
          <p:cNvSpPr/>
          <p:nvPr/>
        </p:nvSpPr>
        <p:spPr bwMode="auto">
          <a:xfrm>
            <a:off x="1196975" y="2938463"/>
            <a:ext cx="812800" cy="812800"/>
          </a:xfrm>
          <a:prstGeom prst="cube">
            <a:avLst/>
          </a:prstGeom>
          <a:solidFill>
            <a:srgbClr val="FFFF99"/>
          </a:solidFill>
          <a:ln w="9525" cap="flat" cmpd="sng"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15369" name="Title 1">
            <a:extLst>
              <a:ext uri="{FF2B5EF4-FFF2-40B4-BE49-F238E27FC236}">
                <a16:creationId xmlns:a16="http://schemas.microsoft.com/office/drawing/2014/main" id="{408BF120-DAEC-7DA5-7DA9-869EE78EF182}"/>
              </a:ext>
            </a:extLst>
          </p:cNvPr>
          <p:cNvSpPr>
            <a:spLocks noGrp="1"/>
          </p:cNvSpPr>
          <p:nvPr>
            <p:ph type="title"/>
          </p:nvPr>
        </p:nvSpPr>
        <p:spPr/>
        <p:txBody>
          <a:bodyPr/>
          <a:lstStyle/>
          <a:p>
            <a:r>
              <a:rPr lang="en-US" altLang="en-US"/>
              <a:t>Task Assignment and Eligibility</a:t>
            </a:r>
          </a:p>
        </p:txBody>
      </p:sp>
      <p:sp>
        <p:nvSpPr>
          <p:cNvPr id="15370" name="Content Placeholder 2">
            <a:extLst>
              <a:ext uri="{FF2B5EF4-FFF2-40B4-BE49-F238E27FC236}">
                <a16:creationId xmlns:a16="http://schemas.microsoft.com/office/drawing/2014/main" id="{397CB967-7730-22A2-820C-5D4EDD25DE32}"/>
              </a:ext>
            </a:extLst>
          </p:cNvPr>
          <p:cNvSpPr>
            <a:spLocks noGrp="1"/>
          </p:cNvSpPr>
          <p:nvPr>
            <p:ph idx="1"/>
          </p:nvPr>
        </p:nvSpPr>
        <p:spPr>
          <a:xfrm>
            <a:off x="250825" y="987425"/>
            <a:ext cx="2957513" cy="1712913"/>
          </a:xfrm>
        </p:spPr>
        <p:txBody>
          <a:bodyPr/>
          <a:lstStyle/>
          <a:p>
            <a:pPr marL="0" indent="0">
              <a:buFontTx/>
              <a:buNone/>
            </a:pPr>
            <a:r>
              <a:rPr lang="en-US" altLang="en-US" sz="1800" dirty="0"/>
              <a:t>WM will assign tasks according to the Task group eligibility; it will look at the following configurations to know “what to assign to whom”…</a:t>
            </a:r>
          </a:p>
        </p:txBody>
      </p:sp>
      <p:sp>
        <p:nvSpPr>
          <p:cNvPr id="10" name="Cube 9">
            <a:extLst>
              <a:ext uri="{FF2B5EF4-FFF2-40B4-BE49-F238E27FC236}">
                <a16:creationId xmlns:a16="http://schemas.microsoft.com/office/drawing/2014/main" id="{C9AA4252-0C48-2AC4-804E-4F06644D2BEA}"/>
              </a:ext>
            </a:extLst>
          </p:cNvPr>
          <p:cNvSpPr>
            <a:spLocks noChangeArrowheads="1"/>
          </p:cNvSpPr>
          <p:nvPr/>
        </p:nvSpPr>
        <p:spPr bwMode="auto">
          <a:xfrm>
            <a:off x="5300663" y="1360488"/>
            <a:ext cx="812800" cy="812800"/>
          </a:xfrm>
          <a:prstGeom prst="cube">
            <a:avLst>
              <a:gd name="adj" fmla="val 25000"/>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2" name="Right Arrow 11">
            <a:extLst>
              <a:ext uri="{FF2B5EF4-FFF2-40B4-BE49-F238E27FC236}">
                <a16:creationId xmlns:a16="http://schemas.microsoft.com/office/drawing/2014/main" id="{CB71DAC6-A08E-27F3-6B7F-855BC787C80F}"/>
              </a:ext>
            </a:extLst>
          </p:cNvPr>
          <p:cNvSpPr/>
          <p:nvPr/>
        </p:nvSpPr>
        <p:spPr bwMode="auto">
          <a:xfrm>
            <a:off x="2190750" y="3217863"/>
            <a:ext cx="473075" cy="280987"/>
          </a:xfrm>
          <a:prstGeom prst="rightArrow">
            <a:avLst/>
          </a:prstGeom>
          <a:solidFill>
            <a:schemeClr val="accent1"/>
          </a:solidFill>
          <a:ln w="9525" cap="flat" cmpd="sng" algn="ctr">
            <a:noFill/>
            <a:prstDash val="solid"/>
            <a:round/>
            <a:headEnd type="none" w="med" len="med"/>
            <a:tailEnd type="none" w="med" len="med"/>
          </a:ln>
          <a:effectLst>
            <a:outerShdw blurRad="76200" dist="12700" dir="8100000" sy="-23000" kx="8004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13" name="Right Arrow 12">
            <a:extLst>
              <a:ext uri="{FF2B5EF4-FFF2-40B4-BE49-F238E27FC236}">
                <a16:creationId xmlns:a16="http://schemas.microsoft.com/office/drawing/2014/main" id="{3F02A1DE-AED5-5C2F-D590-7799FC065880}"/>
              </a:ext>
            </a:extLst>
          </p:cNvPr>
          <p:cNvSpPr/>
          <p:nvPr/>
        </p:nvSpPr>
        <p:spPr bwMode="auto">
          <a:xfrm>
            <a:off x="3759200" y="3217863"/>
            <a:ext cx="474663" cy="280987"/>
          </a:xfrm>
          <a:prstGeom prst="rightArrow">
            <a:avLst/>
          </a:prstGeom>
          <a:solidFill>
            <a:schemeClr val="accent1"/>
          </a:solidFill>
          <a:ln w="9525" cap="flat" cmpd="sng" algn="ctr">
            <a:noFill/>
            <a:prstDash val="solid"/>
            <a:round/>
            <a:headEnd type="none" w="med" len="med"/>
            <a:tailEnd type="none" w="med" len="med"/>
          </a:ln>
          <a:effectLst>
            <a:outerShdw blurRad="76200" dist="12700" dir="8100000" sy="-23000" kx="8004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14" name="Right Arrow 13">
            <a:extLst>
              <a:ext uri="{FF2B5EF4-FFF2-40B4-BE49-F238E27FC236}">
                <a16:creationId xmlns:a16="http://schemas.microsoft.com/office/drawing/2014/main" id="{B4277142-EA39-825F-7906-7A69C546384C}"/>
              </a:ext>
            </a:extLst>
          </p:cNvPr>
          <p:cNvSpPr/>
          <p:nvPr/>
        </p:nvSpPr>
        <p:spPr bwMode="auto">
          <a:xfrm>
            <a:off x="5327650" y="3217863"/>
            <a:ext cx="474663" cy="280987"/>
          </a:xfrm>
          <a:prstGeom prst="rightArrow">
            <a:avLst/>
          </a:prstGeom>
          <a:solidFill>
            <a:schemeClr val="accent1"/>
          </a:solidFill>
          <a:ln w="9525" cap="flat" cmpd="sng" algn="ctr">
            <a:noFill/>
            <a:prstDash val="solid"/>
            <a:round/>
            <a:headEnd type="none" w="med" len="med"/>
            <a:tailEnd type="none" w="med" len="med"/>
          </a:ln>
          <a:effectLst>
            <a:outerShdw blurRad="76200" dist="12700" dir="8100000" sy="-23000" kx="8004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17" name="Right Arrow 16">
            <a:extLst>
              <a:ext uri="{FF2B5EF4-FFF2-40B4-BE49-F238E27FC236}">
                <a16:creationId xmlns:a16="http://schemas.microsoft.com/office/drawing/2014/main" id="{25E14DA7-F722-40C3-60F2-1C977E9CF2A6}"/>
              </a:ext>
            </a:extLst>
          </p:cNvPr>
          <p:cNvSpPr/>
          <p:nvPr/>
        </p:nvSpPr>
        <p:spPr bwMode="auto">
          <a:xfrm rot="2619396">
            <a:off x="5791200" y="2438400"/>
            <a:ext cx="474663" cy="282575"/>
          </a:xfrm>
          <a:prstGeom prst="rightArrow">
            <a:avLst/>
          </a:prstGeom>
          <a:gradFill flip="none" rotWithShape="1">
            <a:gsLst>
              <a:gs pos="0">
                <a:srgbClr val="2377A1">
                  <a:tint val="66000"/>
                  <a:satMod val="160000"/>
                </a:srgbClr>
              </a:gs>
              <a:gs pos="50000">
                <a:srgbClr val="2377A1">
                  <a:tint val="44500"/>
                  <a:satMod val="160000"/>
                </a:srgbClr>
              </a:gs>
              <a:gs pos="100000">
                <a:srgbClr val="2377A1">
                  <a:tint val="23500"/>
                  <a:satMod val="160000"/>
                </a:srgbClr>
              </a:gs>
            </a:gsLst>
            <a:lin ang="10800000" scaled="1"/>
            <a:tileRect/>
          </a:gradFill>
          <a:ln w="9525" cap="flat" cmpd="sng" algn="ctr">
            <a:noFill/>
            <a:prstDash val="solid"/>
            <a:round/>
            <a:headEnd type="none" w="med" len="med"/>
            <a:tailEnd type="none" w="med" len="med"/>
          </a:ln>
          <a:effectLst>
            <a:outerShdw blurRad="76200" dir="13500000" sy="23000" kx="1200000" algn="br" rotWithShape="0">
              <a:prstClr val="black">
                <a:alpha val="20000"/>
              </a:prstClr>
            </a:outerShdw>
          </a:effectLst>
        </p:spPr>
        <p:txBody>
          <a:bodyPr/>
          <a:lstStyle/>
          <a:p>
            <a:pPr eaLnBrk="0" hangingPunct="0">
              <a:defRPr/>
            </a:pPr>
            <a:endParaRPr lang="en-US" dirty="0">
              <a:latin typeface="Times" pitchFamily="18" charset="0"/>
            </a:endParaRPr>
          </a:p>
        </p:txBody>
      </p:sp>
      <p:sp>
        <p:nvSpPr>
          <p:cNvPr id="22" name="TextBox 21">
            <a:extLst>
              <a:ext uri="{FF2B5EF4-FFF2-40B4-BE49-F238E27FC236}">
                <a16:creationId xmlns:a16="http://schemas.microsoft.com/office/drawing/2014/main" id="{96A746C4-68F0-4894-5B49-77341A9E863D}"/>
              </a:ext>
            </a:extLst>
          </p:cNvPr>
          <p:cNvSpPr txBox="1"/>
          <p:nvPr/>
        </p:nvSpPr>
        <p:spPr>
          <a:xfrm>
            <a:off x="1196975" y="3443288"/>
            <a:ext cx="620713" cy="307975"/>
          </a:xfrm>
          <a:prstGeom prst="rect">
            <a:avLst/>
          </a:prstGeom>
          <a:noFill/>
        </p:spPr>
        <p:txBody>
          <a:bodyPr>
            <a:spAutoFit/>
          </a:bodyPr>
          <a:lstStyle/>
          <a:p>
            <a:pPr algn="ctr" eaLnBrk="0" hangingPunct="0">
              <a:defRPr/>
            </a:pPr>
            <a:r>
              <a:rPr lang="en-US" sz="1400" dirty="0">
                <a:latin typeface="+mn-lt"/>
              </a:rPr>
              <a:t>User</a:t>
            </a:r>
          </a:p>
        </p:txBody>
      </p:sp>
      <p:sp>
        <p:nvSpPr>
          <p:cNvPr id="23" name="TextBox 22">
            <a:extLst>
              <a:ext uri="{FF2B5EF4-FFF2-40B4-BE49-F238E27FC236}">
                <a16:creationId xmlns:a16="http://schemas.microsoft.com/office/drawing/2014/main" id="{F309F1D7-EFA5-5BD7-BE5A-168429DD25AD}"/>
              </a:ext>
            </a:extLst>
          </p:cNvPr>
          <p:cNvSpPr txBox="1"/>
          <p:nvPr/>
        </p:nvSpPr>
        <p:spPr>
          <a:xfrm>
            <a:off x="2760663" y="3244850"/>
            <a:ext cx="704850" cy="523875"/>
          </a:xfrm>
          <a:prstGeom prst="rect">
            <a:avLst/>
          </a:prstGeom>
          <a:noFill/>
        </p:spPr>
        <p:txBody>
          <a:bodyPr>
            <a:spAutoFit/>
          </a:bodyPr>
          <a:lstStyle/>
          <a:p>
            <a:pPr algn="ctr" eaLnBrk="0" hangingPunct="0">
              <a:defRPr/>
            </a:pPr>
            <a:r>
              <a:rPr lang="en-US" sz="1400" dirty="0">
                <a:latin typeface="+mn-lt"/>
              </a:rPr>
              <a:t>User Profile</a:t>
            </a:r>
          </a:p>
        </p:txBody>
      </p:sp>
      <p:sp>
        <p:nvSpPr>
          <p:cNvPr id="24" name="TextBox 23">
            <a:extLst>
              <a:ext uri="{FF2B5EF4-FFF2-40B4-BE49-F238E27FC236}">
                <a16:creationId xmlns:a16="http://schemas.microsoft.com/office/drawing/2014/main" id="{5EDF0486-E726-7D35-7CD7-2BC8F6E7D653}"/>
              </a:ext>
            </a:extLst>
          </p:cNvPr>
          <p:cNvSpPr txBox="1"/>
          <p:nvPr/>
        </p:nvSpPr>
        <p:spPr>
          <a:xfrm>
            <a:off x="4368800" y="3228975"/>
            <a:ext cx="704850" cy="522288"/>
          </a:xfrm>
          <a:prstGeom prst="rect">
            <a:avLst/>
          </a:prstGeom>
          <a:noFill/>
        </p:spPr>
        <p:txBody>
          <a:bodyPr>
            <a:spAutoFit/>
          </a:bodyPr>
          <a:lstStyle/>
          <a:p>
            <a:pPr algn="ctr" eaLnBrk="0" hangingPunct="0">
              <a:defRPr/>
            </a:pPr>
            <a:r>
              <a:rPr lang="en-US" sz="1400" dirty="0">
                <a:latin typeface="+mn-lt"/>
              </a:rPr>
              <a:t>Task Group</a:t>
            </a:r>
          </a:p>
        </p:txBody>
      </p:sp>
      <p:sp>
        <p:nvSpPr>
          <p:cNvPr id="27" name="TextBox 26">
            <a:extLst>
              <a:ext uri="{FF2B5EF4-FFF2-40B4-BE49-F238E27FC236}">
                <a16:creationId xmlns:a16="http://schemas.microsoft.com/office/drawing/2014/main" id="{42754649-FF12-630D-EAC3-8373F1CFDB29}"/>
              </a:ext>
            </a:extLst>
          </p:cNvPr>
          <p:cNvSpPr txBox="1"/>
          <p:nvPr/>
        </p:nvSpPr>
        <p:spPr>
          <a:xfrm>
            <a:off x="5281613" y="1636713"/>
            <a:ext cx="684212" cy="522287"/>
          </a:xfrm>
          <a:prstGeom prst="rect">
            <a:avLst/>
          </a:prstGeom>
          <a:noFill/>
        </p:spPr>
        <p:txBody>
          <a:bodyPr>
            <a:spAutoFit/>
          </a:bodyPr>
          <a:lstStyle/>
          <a:p>
            <a:pPr algn="ctr" eaLnBrk="0" hangingPunct="0">
              <a:defRPr/>
            </a:pPr>
            <a:r>
              <a:rPr lang="en-US" sz="1400" b="1" dirty="0">
                <a:solidFill>
                  <a:schemeClr val="tx2"/>
                </a:solidFill>
                <a:latin typeface="+mn-lt"/>
              </a:rPr>
              <a:t>Work Area</a:t>
            </a:r>
          </a:p>
        </p:txBody>
      </p:sp>
      <p:sp>
        <p:nvSpPr>
          <p:cNvPr id="28" name="TextBox 27">
            <a:extLst>
              <a:ext uri="{FF2B5EF4-FFF2-40B4-BE49-F238E27FC236}">
                <a16:creationId xmlns:a16="http://schemas.microsoft.com/office/drawing/2014/main" id="{000382F9-D57B-201A-A78D-28D9E96B7792}"/>
              </a:ext>
            </a:extLst>
          </p:cNvPr>
          <p:cNvSpPr txBox="1"/>
          <p:nvPr/>
        </p:nvSpPr>
        <p:spPr>
          <a:xfrm>
            <a:off x="5972175" y="3254375"/>
            <a:ext cx="747713" cy="523875"/>
          </a:xfrm>
          <a:prstGeom prst="rect">
            <a:avLst/>
          </a:prstGeom>
          <a:noFill/>
        </p:spPr>
        <p:txBody>
          <a:bodyPr>
            <a:spAutoFit/>
          </a:bodyPr>
          <a:lstStyle/>
          <a:p>
            <a:pPr algn="ctr" eaLnBrk="0" hangingPunct="0">
              <a:defRPr/>
            </a:pPr>
            <a:r>
              <a:rPr lang="en-US" sz="1400" b="1" dirty="0">
                <a:solidFill>
                  <a:schemeClr val="tx2"/>
                </a:solidFill>
                <a:latin typeface="+mn-lt"/>
              </a:rPr>
              <a:t>Work Group</a:t>
            </a:r>
          </a:p>
        </p:txBody>
      </p:sp>
      <p:sp>
        <p:nvSpPr>
          <p:cNvPr id="29" name="Rectangle 3">
            <a:extLst>
              <a:ext uri="{FF2B5EF4-FFF2-40B4-BE49-F238E27FC236}">
                <a16:creationId xmlns:a16="http://schemas.microsoft.com/office/drawing/2014/main" id="{3F217656-D3FC-35C7-71BE-9E8967D947E6}"/>
              </a:ext>
            </a:extLst>
          </p:cNvPr>
          <p:cNvSpPr txBox="1">
            <a:spLocks noChangeArrowheads="1"/>
          </p:cNvSpPr>
          <p:nvPr/>
        </p:nvSpPr>
        <p:spPr bwMode="auto">
          <a:xfrm>
            <a:off x="5407025" y="4422775"/>
            <a:ext cx="3389313" cy="1150938"/>
          </a:xfrm>
          <a:prstGeom prst="rect">
            <a:avLst/>
          </a:prstGeom>
          <a:solidFill>
            <a:srgbClr val="FFFF99"/>
          </a:solidFill>
          <a:ln w="9525">
            <a:noFill/>
            <a:miter lim="800000"/>
            <a:headEnd/>
            <a:tailEnd/>
          </a:ln>
          <a:effectLst>
            <a:outerShdw blurRad="50800" dist="76200" dir="2700000" algn="tl" rotWithShape="0">
              <a:prstClr val="black">
                <a:alpha val="40000"/>
              </a:prstClr>
            </a:outerShdw>
          </a:effectLst>
        </p:spPr>
        <p:txBody>
          <a:bodyPr/>
          <a:lstStyle/>
          <a:p>
            <a:pPr eaLnBrk="0" hangingPunct="0">
              <a:spcBef>
                <a:spcPct val="50000"/>
              </a:spcBef>
              <a:buClr>
                <a:schemeClr val="accent2"/>
              </a:buClr>
              <a:defRPr/>
            </a:pPr>
            <a:r>
              <a:rPr lang="en-US" sz="1600" b="1" i="1" kern="0" dirty="0">
                <a:latin typeface="+mn-lt"/>
              </a:rPr>
              <a:t>Note: </a:t>
            </a:r>
            <a:r>
              <a:rPr lang="en-US" sz="1600" i="1" kern="0" dirty="0">
                <a:latin typeface="+mn-lt"/>
              </a:rPr>
              <a:t>This is an oversimplification, only used to illustrate where to assign these values within the screens</a:t>
            </a:r>
          </a:p>
          <a:p>
            <a:pPr marL="0" lvl="1" eaLnBrk="0" hangingPunct="0">
              <a:buClr>
                <a:schemeClr val="accent2"/>
              </a:buClr>
              <a:defRPr/>
            </a:pPr>
            <a:endParaRPr lang="en-US" sz="1600" kern="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nodeType="afterGroup">
                            <p:stCondLst>
                              <p:cond delay="0"/>
                            </p:stCondLst>
                            <p:childTnLst>
                              <p:par>
                                <p:cTn id="14" presetID="44" presetClass="path" presetSubtype="0" accel="50000" decel="50000" fill="hold" nodeType="afterEffect">
                                  <p:stCondLst>
                                    <p:cond delay="0"/>
                                  </p:stCondLst>
                                  <p:childTnLst>
                                    <p:animMotion origin="layout" path="M 1.94444E-6 4.77336E-6 L 0.04687 -0.0532 C 0.05677 -0.06522 0.07153 -0.07193 0.08698 -0.07193 C 0.10469 -0.07193 0.11875 -0.06522 0.12864 -0.0532 L 0.17587 4.77336E-6 " pathEditMode="relative" rAng="0" ptsTypes="FffFF">
                                      <p:cBhvr>
                                        <p:cTn id="15" dur="2000" fill="hold"/>
                                        <p:tgtEl>
                                          <p:spTgt spid="19"/>
                                        </p:tgtEl>
                                        <p:attrNameLst>
                                          <p:attrName>ppt_x</p:attrName>
                                          <p:attrName>ppt_y</p:attrName>
                                        </p:attrNameLst>
                                      </p:cBhvr>
                                      <p:rCtr x="8800" y="-3600"/>
                                    </p:animMotion>
                                  </p:childTnLst>
                                </p:cTn>
                              </p:par>
                            </p:childTnLst>
                          </p:cTn>
                        </p:par>
                        <p:par>
                          <p:cTn id="16" fill="hold" nodeType="afterGroup">
                            <p:stCondLst>
                              <p:cond delay="2000"/>
                            </p:stCondLst>
                            <p:childTnLst>
                              <p:par>
                                <p:cTn id="17" presetID="1" presetClass="exit" presetSubtype="0" fill="hold" nodeType="after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nodeType="afterGroup">
                            <p:stCondLst>
                              <p:cond delay="0"/>
                            </p:stCondLst>
                            <p:childTnLst>
                              <p:par>
                                <p:cTn id="32" presetID="44" presetClass="path" presetSubtype="0" accel="50000" decel="50000" fill="hold" nodeType="afterEffect">
                                  <p:stCondLst>
                                    <p:cond delay="0"/>
                                  </p:stCondLst>
                                  <p:childTnLst>
                                    <p:animMotion origin="layout" path="M 1.94444E-6 4.77336E-6 L 0.04687 -0.0532 C 0.05677 -0.06522 0.07153 -0.07193 0.08698 -0.07193 C 0.10469 -0.07193 0.11875 -0.06522 0.12864 -0.0532 L 0.17587 4.77336E-6 " pathEditMode="relative" rAng="0" ptsTypes="FffFF">
                                      <p:cBhvr>
                                        <p:cTn id="33" dur="2000" fill="hold"/>
                                        <p:tgtEl>
                                          <p:spTgt spid="20"/>
                                        </p:tgtEl>
                                        <p:attrNameLst>
                                          <p:attrName>ppt_x</p:attrName>
                                          <p:attrName>ppt_y</p:attrName>
                                        </p:attrNameLst>
                                      </p:cBhvr>
                                      <p:rCtr x="8800" y="-3600"/>
                                    </p:animMotion>
                                  </p:childTnLst>
                                </p:cTn>
                              </p:par>
                            </p:childTnLst>
                          </p:cTn>
                        </p:par>
                        <p:par>
                          <p:cTn id="34" fill="hold" nodeType="afterGroup">
                            <p:stCondLst>
                              <p:cond delay="2000"/>
                            </p:stCondLst>
                            <p:childTnLst>
                              <p:par>
                                <p:cTn id="35" presetID="1" presetClass="exit" presetSubtype="0" fill="hold" nodeType="after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par>
                          <p:cTn id="37" fill="hold" nodeType="afterGroup">
                            <p:stCondLst>
                              <p:cond delay="2000"/>
                            </p:stCondLst>
                            <p:childTnLst>
                              <p:par>
                                <p:cTn id="38" presetID="1"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par>
                          <p:cTn id="40" fill="hold" nodeType="afterGroup">
                            <p:stCondLst>
                              <p:cond delay="20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par>
                          <p:cTn id="55" fill="hold" nodeType="afterGroup">
                            <p:stCondLst>
                              <p:cond delay="0"/>
                            </p:stCondLst>
                            <p:childTnLst>
                              <p:par>
                                <p:cTn id="56" presetID="44" presetClass="path" presetSubtype="0" accel="50000" decel="50000" fill="hold" nodeType="afterEffect">
                                  <p:stCondLst>
                                    <p:cond delay="0"/>
                                  </p:stCondLst>
                                  <p:childTnLst>
                                    <p:animMotion origin="layout" path="M 1.94444E-6 4.77336E-6 L 0.04687 -0.0532 C 0.05677 -0.06522 0.07153 -0.07193 0.08698 -0.07193 C 0.10469 -0.07193 0.11875 -0.06522 0.12864 -0.0532 L 0.17587 4.77336E-6 " pathEditMode="relative" rAng="0" ptsTypes="FffFF">
                                      <p:cBhvr>
                                        <p:cTn id="57" dur="2000" fill="hold"/>
                                        <p:tgtEl>
                                          <p:spTgt spid="21"/>
                                        </p:tgtEl>
                                        <p:attrNameLst>
                                          <p:attrName>ppt_x</p:attrName>
                                          <p:attrName>ppt_y</p:attrName>
                                        </p:attrNameLst>
                                      </p:cBhvr>
                                      <p:rCtr x="8800" y="-3600"/>
                                    </p:animMotion>
                                  </p:childTnLst>
                                </p:cTn>
                              </p:par>
                            </p:childTnLst>
                          </p:cTn>
                        </p:par>
                        <p:par>
                          <p:cTn id="58" fill="hold" nodeType="afterGroup">
                            <p:stCondLst>
                              <p:cond delay="2000"/>
                            </p:stCondLst>
                            <p:childTnLst>
                              <p:par>
                                <p:cTn id="59" presetID="1" presetClass="exit" presetSubtype="0" fill="hold" nodeType="afterEffect">
                                  <p:stCondLst>
                                    <p:cond delay="0"/>
                                  </p:stCondLst>
                                  <p:childTnLst>
                                    <p:set>
                                      <p:cBhvr>
                                        <p:cTn id="60" dur="1" fill="hold">
                                          <p:stCondLst>
                                            <p:cond delay="0"/>
                                          </p:stCondLst>
                                        </p:cTn>
                                        <p:tgtEl>
                                          <p:spTgt spid="21"/>
                                        </p:tgtEl>
                                        <p:attrNameLst>
                                          <p:attrName>style.visibility</p:attrName>
                                        </p:attrNameLst>
                                      </p:cBhvr>
                                      <p:to>
                                        <p:strVal val="hidden"/>
                                      </p:to>
                                    </p:set>
                                  </p:childTnLst>
                                </p:cTn>
                              </p:par>
                            </p:childTnLst>
                          </p:cTn>
                        </p:par>
                        <p:par>
                          <p:cTn id="61" fill="hold" nodeType="afterGroup">
                            <p:stCondLst>
                              <p:cond delay="2000"/>
                            </p:stCondLst>
                            <p:childTnLst>
                              <p:par>
                                <p:cTn id="62" presetID="1"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childTnLst>
                          </p:cTn>
                        </p:par>
                        <p:par>
                          <p:cTn id="64" fill="hold" nodeType="afterGroup">
                            <p:stCondLst>
                              <p:cond delay="2000"/>
                            </p:stCondLst>
                            <p:childTnLst>
                              <p:par>
                                <p:cTn id="65" presetID="1" presetClass="entr" presetSubtype="0"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par>
                          <p:cTn id="69" fill="hold" nodeType="afterGroup">
                            <p:stCondLst>
                              <p:cond delay="2000"/>
                            </p:stCondLst>
                            <p:childTnLst>
                              <p:par>
                                <p:cTn id="70" presetID="1" presetClass="entr" presetSubtype="0" fill="hold" nodeType="after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6" grpId="0" animBg="1"/>
      <p:bldP spid="19" grpId="0" animBg="1"/>
      <p:bldP spid="19" grpId="1" animBg="1"/>
      <p:bldP spid="19" grpId="2" animBg="1"/>
      <p:bldP spid="9" grpId="0" animBg="1"/>
      <p:bldP spid="20" grpId="0" animBg="1"/>
      <p:bldP spid="20" grpId="1" animBg="1"/>
      <p:bldP spid="20" grpId="2" animBg="1"/>
      <p:bldP spid="5" grpId="0" animBg="1"/>
      <p:bldP spid="4" grpId="0" animBg="1"/>
      <p:bldP spid="10" grpId="0" animBg="1"/>
      <p:bldP spid="12" grpId="0" animBg="1"/>
      <p:bldP spid="13" grpId="0" animBg="1"/>
      <p:bldP spid="14" grpId="0" animBg="1"/>
      <p:bldP spid="17" grpId="0" animBg="1"/>
      <p:bldP spid="22" grpId="0"/>
      <p:bldP spid="23" grpId="0"/>
      <p:bldP spid="24" grpId="0"/>
      <p:bldP spid="27" grpId="0"/>
      <p:bldP spid="28" grpId="0"/>
      <p:bldP spid="2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5122">
            <a:extLst>
              <a:ext uri="{FF2B5EF4-FFF2-40B4-BE49-F238E27FC236}">
                <a16:creationId xmlns:a16="http://schemas.microsoft.com/office/drawing/2014/main" id="{D5FECE91-D87B-D6C2-F8F3-7360A597E3BE}"/>
              </a:ext>
            </a:extLst>
          </p:cNvPr>
          <p:cNvSpPr>
            <a:spLocks noGrp="1" noChangeArrowheads="1"/>
          </p:cNvSpPr>
          <p:nvPr>
            <p:ph type="body" idx="1"/>
          </p:nvPr>
        </p:nvSpPr>
        <p:spPr>
          <a:xfrm>
            <a:off x="228600" y="1295400"/>
            <a:ext cx="2944813" cy="4462463"/>
          </a:xfrm>
        </p:spPr>
        <p:txBody>
          <a:bodyPr/>
          <a:lstStyle/>
          <a:p>
            <a:pPr marL="0" indent="0">
              <a:buFontTx/>
              <a:buNone/>
              <a:defRPr/>
            </a:pPr>
            <a:r>
              <a:rPr lang="en-US" sz="2800" dirty="0"/>
              <a:t>Why is this all done?</a:t>
            </a:r>
          </a:p>
          <a:p>
            <a:pPr>
              <a:defRPr/>
            </a:pPr>
            <a:r>
              <a:rPr lang="en-US" dirty="0"/>
              <a:t>To avoid having tasks assigned to users that have access to the incorrect equipment </a:t>
            </a:r>
          </a:p>
          <a:p>
            <a:pPr>
              <a:defRPr/>
            </a:pPr>
            <a:r>
              <a:rPr lang="en-US" dirty="0"/>
              <a:t>Efficiency!!</a:t>
            </a:r>
          </a:p>
          <a:p>
            <a:pPr>
              <a:defRPr/>
            </a:pPr>
            <a:r>
              <a:rPr lang="en-US" dirty="0"/>
              <a:t>In the following slides, we will look at these elements in more detail</a:t>
            </a:r>
          </a:p>
        </p:txBody>
      </p:sp>
      <p:sp>
        <p:nvSpPr>
          <p:cNvPr id="16387" name="Rectangle 5123">
            <a:extLst>
              <a:ext uri="{FF2B5EF4-FFF2-40B4-BE49-F238E27FC236}">
                <a16:creationId xmlns:a16="http://schemas.microsoft.com/office/drawing/2014/main" id="{846E218B-A474-1A8E-F4E5-296BFCD88700}"/>
              </a:ext>
            </a:extLst>
          </p:cNvPr>
          <p:cNvSpPr>
            <a:spLocks noGrp="1" noChangeArrowheads="1"/>
          </p:cNvSpPr>
          <p:nvPr>
            <p:ph type="title"/>
          </p:nvPr>
        </p:nvSpPr>
        <p:spPr>
          <a:xfrm>
            <a:off x="231775" y="512763"/>
            <a:ext cx="8539163" cy="300037"/>
          </a:xfrm>
        </p:spPr>
        <p:txBody>
          <a:bodyPr/>
          <a:lstStyle/>
          <a:p>
            <a:r>
              <a:rPr lang="en-US" altLang="en-US"/>
              <a:t>Task Assignment and Eligibility</a:t>
            </a:r>
          </a:p>
        </p:txBody>
      </p:sp>
      <p:grpSp>
        <p:nvGrpSpPr>
          <p:cNvPr id="16388" name="Group 28">
            <a:extLst>
              <a:ext uri="{FF2B5EF4-FFF2-40B4-BE49-F238E27FC236}">
                <a16:creationId xmlns:a16="http://schemas.microsoft.com/office/drawing/2014/main" id="{4B4A78E4-B91B-9F0D-DA8B-24BEF81CD728}"/>
              </a:ext>
            </a:extLst>
          </p:cNvPr>
          <p:cNvGrpSpPr>
            <a:grpSpLocks/>
          </p:cNvGrpSpPr>
          <p:nvPr/>
        </p:nvGrpSpPr>
        <p:grpSpPr bwMode="auto">
          <a:xfrm>
            <a:off x="3392488" y="1244600"/>
            <a:ext cx="5251450" cy="5024438"/>
            <a:chOff x="4791075" y="1804070"/>
            <a:chExt cx="3989420" cy="3851437"/>
          </a:xfrm>
        </p:grpSpPr>
        <p:sp>
          <p:nvSpPr>
            <p:cNvPr id="16389" name="Rectangle 5149">
              <a:extLst>
                <a:ext uri="{FF2B5EF4-FFF2-40B4-BE49-F238E27FC236}">
                  <a16:creationId xmlns:a16="http://schemas.microsoft.com/office/drawing/2014/main" id="{38491422-F9EA-57E7-732D-3FF388C18FB4}"/>
                </a:ext>
              </a:extLst>
            </p:cNvPr>
            <p:cNvSpPr>
              <a:spLocks noChangeArrowheads="1"/>
            </p:cNvSpPr>
            <p:nvPr/>
          </p:nvSpPr>
          <p:spPr bwMode="auto">
            <a:xfrm>
              <a:off x="5997575" y="1957388"/>
              <a:ext cx="784225" cy="457200"/>
            </a:xfrm>
            <a:prstGeom prst="rect">
              <a:avLst/>
            </a:prstGeom>
            <a:solidFill>
              <a:srgbClr val="E1DB5D"/>
            </a:solidFill>
            <a:ln w="952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16390" name="Picture 5150" descr="j0244777">
              <a:extLst>
                <a:ext uri="{FF2B5EF4-FFF2-40B4-BE49-F238E27FC236}">
                  <a16:creationId xmlns:a16="http://schemas.microsoft.com/office/drawing/2014/main" id="{16F4D06A-4972-85F5-738C-C9AA3EDFC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763" y="5014912"/>
              <a:ext cx="1155732" cy="64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5151">
              <a:extLst>
                <a:ext uri="{FF2B5EF4-FFF2-40B4-BE49-F238E27FC236}">
                  <a16:creationId xmlns:a16="http://schemas.microsoft.com/office/drawing/2014/main" id="{391C49CF-C659-22C2-1AE0-F421537AE882}"/>
                </a:ext>
              </a:extLst>
            </p:cNvPr>
            <p:cNvSpPr>
              <a:spLocks noChangeArrowheads="1"/>
            </p:cNvSpPr>
            <p:nvPr/>
          </p:nvSpPr>
          <p:spPr bwMode="auto">
            <a:xfrm>
              <a:off x="6153150" y="2368550"/>
              <a:ext cx="542925" cy="3194050"/>
            </a:xfrm>
            <a:prstGeom prst="rect">
              <a:avLst/>
            </a:prstGeom>
            <a:solidFill>
              <a:srgbClr val="FFFFCC"/>
            </a:solidFill>
            <a:ln w="1587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16392" name="Picture 5152" descr="j0139235">
              <a:extLst>
                <a:ext uri="{FF2B5EF4-FFF2-40B4-BE49-F238E27FC236}">
                  <a16:creationId xmlns:a16="http://schemas.microsoft.com/office/drawing/2014/main" id="{8688E8D8-6EA7-EE28-4E8C-E3690D74C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538" y="4274820"/>
              <a:ext cx="933450" cy="128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Rectangle 5153">
              <a:extLst>
                <a:ext uri="{FF2B5EF4-FFF2-40B4-BE49-F238E27FC236}">
                  <a16:creationId xmlns:a16="http://schemas.microsoft.com/office/drawing/2014/main" id="{6FA603E1-EEA4-1A85-8237-44A659C853BA}"/>
                </a:ext>
              </a:extLst>
            </p:cNvPr>
            <p:cNvSpPr>
              <a:spLocks noChangeArrowheads="1"/>
            </p:cNvSpPr>
            <p:nvPr/>
          </p:nvSpPr>
          <p:spPr bwMode="auto">
            <a:xfrm>
              <a:off x="6696075" y="3716338"/>
              <a:ext cx="301625" cy="295275"/>
            </a:xfrm>
            <a:prstGeom prst="rect">
              <a:avLst/>
            </a:prstGeom>
            <a:solidFill>
              <a:srgbClr val="E1DB5D"/>
            </a:solidFill>
            <a:ln w="952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6394" name="Rectangle 5154">
              <a:extLst>
                <a:ext uri="{FF2B5EF4-FFF2-40B4-BE49-F238E27FC236}">
                  <a16:creationId xmlns:a16="http://schemas.microsoft.com/office/drawing/2014/main" id="{3A0E5380-7940-E5AB-F7A0-86EF146211D5}"/>
                </a:ext>
              </a:extLst>
            </p:cNvPr>
            <p:cNvSpPr>
              <a:spLocks noChangeArrowheads="1"/>
            </p:cNvSpPr>
            <p:nvPr/>
          </p:nvSpPr>
          <p:spPr bwMode="auto">
            <a:xfrm>
              <a:off x="6696075" y="4011613"/>
              <a:ext cx="301625" cy="273050"/>
            </a:xfrm>
            <a:prstGeom prst="rect">
              <a:avLst/>
            </a:prstGeom>
            <a:solidFill>
              <a:srgbClr val="E1DB5D"/>
            </a:solidFill>
            <a:ln w="952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6395" name="Rectangle 5155">
              <a:extLst>
                <a:ext uri="{FF2B5EF4-FFF2-40B4-BE49-F238E27FC236}">
                  <a16:creationId xmlns:a16="http://schemas.microsoft.com/office/drawing/2014/main" id="{A107B65F-029C-AF46-3DE9-D107001382EA}"/>
                </a:ext>
              </a:extLst>
            </p:cNvPr>
            <p:cNvSpPr>
              <a:spLocks noChangeArrowheads="1"/>
            </p:cNvSpPr>
            <p:nvPr/>
          </p:nvSpPr>
          <p:spPr bwMode="auto">
            <a:xfrm>
              <a:off x="6696075" y="5197475"/>
              <a:ext cx="120650" cy="365125"/>
            </a:xfrm>
            <a:prstGeom prst="rect">
              <a:avLst/>
            </a:prstGeom>
            <a:solidFill>
              <a:srgbClr val="E1DB5D"/>
            </a:solidFill>
            <a:ln w="952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6396" name="Line 5156">
              <a:extLst>
                <a:ext uri="{FF2B5EF4-FFF2-40B4-BE49-F238E27FC236}">
                  <a16:creationId xmlns:a16="http://schemas.microsoft.com/office/drawing/2014/main" id="{8210D4E4-74EC-728E-2D7E-1858F578DBF4}"/>
                </a:ext>
              </a:extLst>
            </p:cNvPr>
            <p:cNvSpPr>
              <a:spLocks noChangeShapeType="1"/>
            </p:cNvSpPr>
            <p:nvPr/>
          </p:nvSpPr>
          <p:spPr bwMode="auto">
            <a:xfrm>
              <a:off x="6181725" y="4924425"/>
              <a:ext cx="5429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5157">
              <a:extLst>
                <a:ext uri="{FF2B5EF4-FFF2-40B4-BE49-F238E27FC236}">
                  <a16:creationId xmlns:a16="http://schemas.microsoft.com/office/drawing/2014/main" id="{DA093140-0A5C-4F87-096C-D6B4D873267C}"/>
                </a:ext>
              </a:extLst>
            </p:cNvPr>
            <p:cNvSpPr>
              <a:spLocks noChangeShapeType="1"/>
            </p:cNvSpPr>
            <p:nvPr/>
          </p:nvSpPr>
          <p:spPr bwMode="auto">
            <a:xfrm>
              <a:off x="6181725" y="3006725"/>
              <a:ext cx="5429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8" name="Line 5158">
              <a:extLst>
                <a:ext uri="{FF2B5EF4-FFF2-40B4-BE49-F238E27FC236}">
                  <a16:creationId xmlns:a16="http://schemas.microsoft.com/office/drawing/2014/main" id="{FDC0AEFC-6F31-0852-86DC-46A5DA17B38C}"/>
                </a:ext>
              </a:extLst>
            </p:cNvPr>
            <p:cNvSpPr>
              <a:spLocks noChangeShapeType="1"/>
            </p:cNvSpPr>
            <p:nvPr/>
          </p:nvSpPr>
          <p:spPr bwMode="auto">
            <a:xfrm>
              <a:off x="6181725" y="3646488"/>
              <a:ext cx="5429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9" name="Line 5159">
              <a:extLst>
                <a:ext uri="{FF2B5EF4-FFF2-40B4-BE49-F238E27FC236}">
                  <a16:creationId xmlns:a16="http://schemas.microsoft.com/office/drawing/2014/main" id="{F979B4AF-FF1F-DC2B-03D9-C92BA40268A9}"/>
                </a:ext>
              </a:extLst>
            </p:cNvPr>
            <p:cNvSpPr>
              <a:spLocks noChangeShapeType="1"/>
            </p:cNvSpPr>
            <p:nvPr/>
          </p:nvSpPr>
          <p:spPr bwMode="auto">
            <a:xfrm>
              <a:off x="6181725" y="4284663"/>
              <a:ext cx="5429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0" name="Rectangle 5160">
              <a:extLst>
                <a:ext uri="{FF2B5EF4-FFF2-40B4-BE49-F238E27FC236}">
                  <a16:creationId xmlns:a16="http://schemas.microsoft.com/office/drawing/2014/main" id="{D701AA18-20A7-EC4D-C138-5A2702413D34}"/>
                </a:ext>
              </a:extLst>
            </p:cNvPr>
            <p:cNvSpPr>
              <a:spLocks noChangeArrowheads="1"/>
            </p:cNvSpPr>
            <p:nvPr/>
          </p:nvSpPr>
          <p:spPr bwMode="auto">
            <a:xfrm>
              <a:off x="5599113" y="2368550"/>
              <a:ext cx="542925" cy="3194050"/>
            </a:xfrm>
            <a:prstGeom prst="rect">
              <a:avLst/>
            </a:prstGeom>
            <a:solidFill>
              <a:srgbClr val="FFFFCC"/>
            </a:solidFill>
            <a:ln w="15875">
              <a:solidFill>
                <a:srgbClr val="000000"/>
              </a:solidFill>
              <a:miter lim="800000"/>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16401" name="Line 5161">
              <a:extLst>
                <a:ext uri="{FF2B5EF4-FFF2-40B4-BE49-F238E27FC236}">
                  <a16:creationId xmlns:a16="http://schemas.microsoft.com/office/drawing/2014/main" id="{20F101F1-164F-9E9A-2462-053F59F44005}"/>
                </a:ext>
              </a:extLst>
            </p:cNvPr>
            <p:cNvSpPr>
              <a:spLocks noChangeShapeType="1"/>
            </p:cNvSpPr>
            <p:nvPr/>
          </p:nvSpPr>
          <p:spPr bwMode="auto">
            <a:xfrm>
              <a:off x="5627688" y="4924425"/>
              <a:ext cx="5429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2" name="Line 5162">
              <a:extLst>
                <a:ext uri="{FF2B5EF4-FFF2-40B4-BE49-F238E27FC236}">
                  <a16:creationId xmlns:a16="http://schemas.microsoft.com/office/drawing/2014/main" id="{DB972D82-8898-A172-837A-9648CCCA9FA3}"/>
                </a:ext>
              </a:extLst>
            </p:cNvPr>
            <p:cNvSpPr>
              <a:spLocks noChangeShapeType="1"/>
            </p:cNvSpPr>
            <p:nvPr/>
          </p:nvSpPr>
          <p:spPr bwMode="auto">
            <a:xfrm>
              <a:off x="5627688" y="3006725"/>
              <a:ext cx="5429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3" name="Line 5163">
              <a:extLst>
                <a:ext uri="{FF2B5EF4-FFF2-40B4-BE49-F238E27FC236}">
                  <a16:creationId xmlns:a16="http://schemas.microsoft.com/office/drawing/2014/main" id="{6289E1E6-6B0B-1249-6809-871A60FF9687}"/>
                </a:ext>
              </a:extLst>
            </p:cNvPr>
            <p:cNvSpPr>
              <a:spLocks noChangeShapeType="1"/>
            </p:cNvSpPr>
            <p:nvPr/>
          </p:nvSpPr>
          <p:spPr bwMode="auto">
            <a:xfrm>
              <a:off x="5627688" y="3646488"/>
              <a:ext cx="5429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4" name="Line 5164">
              <a:extLst>
                <a:ext uri="{FF2B5EF4-FFF2-40B4-BE49-F238E27FC236}">
                  <a16:creationId xmlns:a16="http://schemas.microsoft.com/office/drawing/2014/main" id="{5611114E-F42F-AC23-101A-D9C85F798CA9}"/>
                </a:ext>
              </a:extLst>
            </p:cNvPr>
            <p:cNvSpPr>
              <a:spLocks noChangeShapeType="1"/>
            </p:cNvSpPr>
            <p:nvPr/>
          </p:nvSpPr>
          <p:spPr bwMode="auto">
            <a:xfrm>
              <a:off x="5627688" y="4284663"/>
              <a:ext cx="542925"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5" name="Text Box 5165">
              <a:extLst>
                <a:ext uri="{FF2B5EF4-FFF2-40B4-BE49-F238E27FC236}">
                  <a16:creationId xmlns:a16="http://schemas.microsoft.com/office/drawing/2014/main" id="{10A9F06A-4353-72AB-AED6-225D56789855}"/>
                </a:ext>
              </a:extLst>
            </p:cNvPr>
            <p:cNvSpPr txBox="1">
              <a:spLocks noChangeArrowheads="1"/>
            </p:cNvSpPr>
            <p:nvPr/>
          </p:nvSpPr>
          <p:spPr bwMode="auto">
            <a:xfrm>
              <a:off x="4791075" y="2551113"/>
              <a:ext cx="976313"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r>
                <a:rPr lang="en-US" altLang="en-US" sz="1400" b="1">
                  <a:latin typeface="Arial (W1)"/>
                </a:rPr>
                <a:t>Level 5</a:t>
              </a:r>
            </a:p>
          </p:txBody>
        </p:sp>
        <p:sp>
          <p:nvSpPr>
            <p:cNvPr id="16406" name="Text Box 5166">
              <a:extLst>
                <a:ext uri="{FF2B5EF4-FFF2-40B4-BE49-F238E27FC236}">
                  <a16:creationId xmlns:a16="http://schemas.microsoft.com/office/drawing/2014/main" id="{D79CC177-9684-DA7C-9EAF-23DFB3F755AD}"/>
                </a:ext>
              </a:extLst>
            </p:cNvPr>
            <p:cNvSpPr txBox="1">
              <a:spLocks noChangeArrowheads="1"/>
            </p:cNvSpPr>
            <p:nvPr/>
          </p:nvSpPr>
          <p:spPr bwMode="auto">
            <a:xfrm>
              <a:off x="4791075" y="5106988"/>
              <a:ext cx="97631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r>
                <a:rPr lang="en-US" altLang="en-US" sz="1400" b="1">
                  <a:latin typeface="Arial (W1)"/>
                </a:rPr>
                <a:t>Level 1</a:t>
              </a:r>
            </a:p>
          </p:txBody>
        </p:sp>
        <p:sp>
          <p:nvSpPr>
            <p:cNvPr id="16407" name="Text Box 5167">
              <a:extLst>
                <a:ext uri="{FF2B5EF4-FFF2-40B4-BE49-F238E27FC236}">
                  <a16:creationId xmlns:a16="http://schemas.microsoft.com/office/drawing/2014/main" id="{FB028235-AF3C-B931-D70E-5290692EA034}"/>
                </a:ext>
              </a:extLst>
            </p:cNvPr>
            <p:cNvSpPr txBox="1">
              <a:spLocks noChangeArrowheads="1"/>
            </p:cNvSpPr>
            <p:nvPr/>
          </p:nvSpPr>
          <p:spPr bwMode="auto">
            <a:xfrm>
              <a:off x="4791075" y="3189288"/>
              <a:ext cx="9763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r>
                <a:rPr lang="en-US" altLang="en-US" sz="1400" b="1">
                  <a:latin typeface="Arial (W1)"/>
                </a:rPr>
                <a:t>Level 4</a:t>
              </a:r>
            </a:p>
          </p:txBody>
        </p:sp>
        <p:sp>
          <p:nvSpPr>
            <p:cNvPr id="16408" name="Text Box 5168">
              <a:extLst>
                <a:ext uri="{FF2B5EF4-FFF2-40B4-BE49-F238E27FC236}">
                  <a16:creationId xmlns:a16="http://schemas.microsoft.com/office/drawing/2014/main" id="{1FF12500-43D6-2959-913F-06B05B23EFC0}"/>
                </a:ext>
              </a:extLst>
            </p:cNvPr>
            <p:cNvSpPr txBox="1">
              <a:spLocks noChangeArrowheads="1"/>
            </p:cNvSpPr>
            <p:nvPr/>
          </p:nvSpPr>
          <p:spPr bwMode="auto">
            <a:xfrm>
              <a:off x="4791075" y="3829050"/>
              <a:ext cx="97631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r>
                <a:rPr lang="en-US" altLang="en-US" sz="1400" b="1">
                  <a:latin typeface="Arial (W1)"/>
                </a:rPr>
                <a:t>Level 3</a:t>
              </a:r>
            </a:p>
          </p:txBody>
        </p:sp>
        <p:sp>
          <p:nvSpPr>
            <p:cNvPr id="16409" name="Text Box 5169">
              <a:extLst>
                <a:ext uri="{FF2B5EF4-FFF2-40B4-BE49-F238E27FC236}">
                  <a16:creationId xmlns:a16="http://schemas.microsoft.com/office/drawing/2014/main" id="{F66EC003-282B-2273-EED5-EB2679917254}"/>
                </a:ext>
              </a:extLst>
            </p:cNvPr>
            <p:cNvSpPr txBox="1">
              <a:spLocks noChangeArrowheads="1"/>
            </p:cNvSpPr>
            <p:nvPr/>
          </p:nvSpPr>
          <p:spPr bwMode="auto">
            <a:xfrm>
              <a:off x="4791075" y="4467225"/>
              <a:ext cx="9763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r>
                <a:rPr lang="en-US" altLang="en-US" sz="1400" b="1">
                  <a:latin typeface="Arial (W1)"/>
                </a:rPr>
                <a:t>Level 2</a:t>
              </a:r>
            </a:p>
          </p:txBody>
        </p:sp>
        <p:sp>
          <p:nvSpPr>
            <p:cNvPr id="16410" name="Text Box 5171">
              <a:extLst>
                <a:ext uri="{FF2B5EF4-FFF2-40B4-BE49-F238E27FC236}">
                  <a16:creationId xmlns:a16="http://schemas.microsoft.com/office/drawing/2014/main" id="{834B8B0A-760C-E71A-4819-E0A634282534}"/>
                </a:ext>
              </a:extLst>
            </p:cNvPr>
            <p:cNvSpPr txBox="1">
              <a:spLocks noChangeArrowheads="1"/>
            </p:cNvSpPr>
            <p:nvPr/>
          </p:nvSpPr>
          <p:spPr bwMode="auto">
            <a:xfrm>
              <a:off x="7622984" y="1804070"/>
              <a:ext cx="1085850" cy="77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algn="ctr"/>
              <a:r>
                <a:rPr lang="en-US" altLang="en-US" sz="2000">
                  <a:latin typeface="Impact" panose="020B0806030902050204" pitchFamily="34" charset="0"/>
                </a:rPr>
                <a:t>How do you get this One?</a:t>
              </a:r>
            </a:p>
          </p:txBody>
        </p:sp>
        <p:sp>
          <p:nvSpPr>
            <p:cNvPr id="16411" name="Text Box 5172">
              <a:extLst>
                <a:ext uri="{FF2B5EF4-FFF2-40B4-BE49-F238E27FC236}">
                  <a16:creationId xmlns:a16="http://schemas.microsoft.com/office/drawing/2014/main" id="{5264AD22-07AC-7CAA-BFE8-C7F50C173C97}"/>
                </a:ext>
              </a:extLst>
            </p:cNvPr>
            <p:cNvSpPr txBox="1">
              <a:spLocks noChangeArrowheads="1"/>
            </p:cNvSpPr>
            <p:nvPr/>
          </p:nvSpPr>
          <p:spPr bwMode="auto">
            <a:xfrm>
              <a:off x="6543675" y="2209800"/>
              <a:ext cx="533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spcBef>
                  <a:spcPct val="50000"/>
                </a:spcBef>
              </a:pPr>
              <a:r>
                <a:rPr lang="en-US" altLang="en-US" sz="800">
                  <a:solidFill>
                    <a:srgbClr val="000000"/>
                  </a:solidFill>
                  <a:latin typeface="Univers" panose="020B0503020202020204" pitchFamily="34" charset="0"/>
                </a:rPr>
                <a:t>I IIII </a:t>
              </a:r>
            </a:p>
          </p:txBody>
        </p:sp>
        <p:sp>
          <p:nvSpPr>
            <p:cNvPr id="16412" name="Left Arrow 27">
              <a:extLst>
                <a:ext uri="{FF2B5EF4-FFF2-40B4-BE49-F238E27FC236}">
                  <a16:creationId xmlns:a16="http://schemas.microsoft.com/office/drawing/2014/main" id="{7903D5C6-EC03-0F1A-238D-73E613207371}"/>
                </a:ext>
              </a:extLst>
            </p:cNvPr>
            <p:cNvSpPr>
              <a:spLocks noChangeArrowheads="1"/>
            </p:cNvSpPr>
            <p:nvPr/>
          </p:nvSpPr>
          <p:spPr bwMode="auto">
            <a:xfrm>
              <a:off x="6962660" y="1905918"/>
              <a:ext cx="627962" cy="605928"/>
            </a:xfrm>
            <a:prstGeom prst="lef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63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3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3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2D5A9C4-FED6-BAFB-8982-CB3DCA07541B}"/>
              </a:ext>
            </a:extLst>
          </p:cNvPr>
          <p:cNvSpPr>
            <a:spLocks noGrp="1" noChangeArrowheads="1"/>
          </p:cNvSpPr>
          <p:nvPr>
            <p:ph type="title"/>
          </p:nvPr>
        </p:nvSpPr>
        <p:spPr/>
        <p:txBody>
          <a:bodyPr/>
          <a:lstStyle/>
          <a:p>
            <a:r>
              <a:rPr lang="en-US" altLang="en-US"/>
              <a:t>Task Assignment &amp; Eligibility</a:t>
            </a:r>
          </a:p>
        </p:txBody>
      </p:sp>
      <p:sp>
        <p:nvSpPr>
          <p:cNvPr id="18435" name="Rectangle 9">
            <a:extLst>
              <a:ext uri="{FF2B5EF4-FFF2-40B4-BE49-F238E27FC236}">
                <a16:creationId xmlns:a16="http://schemas.microsoft.com/office/drawing/2014/main" id="{A2603471-BBD9-F177-245A-4AA79ABDAE94}"/>
              </a:ext>
            </a:extLst>
          </p:cNvPr>
          <p:cNvSpPr>
            <a:spLocks noGrp="1" noChangeArrowheads="1"/>
          </p:cNvSpPr>
          <p:nvPr>
            <p:ph type="body" idx="1"/>
          </p:nvPr>
        </p:nvSpPr>
        <p:spPr>
          <a:xfrm>
            <a:off x="450850" y="3309938"/>
            <a:ext cx="3613150" cy="906462"/>
          </a:xfrm>
        </p:spPr>
        <p:txBody>
          <a:bodyPr/>
          <a:lstStyle/>
          <a:p>
            <a:pPr marL="0" indent="0">
              <a:buFontTx/>
              <a:buNone/>
            </a:pPr>
            <a:r>
              <a:rPr lang="en-US" altLang="en-US" sz="2400"/>
              <a:t>Task Group Assignment: under the User Profile </a:t>
            </a:r>
          </a:p>
        </p:txBody>
      </p:sp>
      <p:pic>
        <p:nvPicPr>
          <p:cNvPr id="3076" name="Picture 4">
            <a:extLst>
              <a:ext uri="{FF2B5EF4-FFF2-40B4-BE49-F238E27FC236}">
                <a16:creationId xmlns:a16="http://schemas.microsoft.com/office/drawing/2014/main" id="{EF1080AE-6E55-1D9E-BC6F-E3403D1ACF42}"/>
              </a:ext>
            </a:extLst>
          </p:cNvPr>
          <p:cNvPicPr>
            <a:picLocks noChangeAspect="1" noChangeArrowheads="1"/>
          </p:cNvPicPr>
          <p:nvPr/>
        </p:nvPicPr>
        <p:blipFill>
          <a:blip r:embed="rId3"/>
          <a:srcRect/>
          <a:stretch>
            <a:fillRect/>
          </a:stretch>
        </p:blipFill>
        <p:spPr bwMode="auto">
          <a:xfrm>
            <a:off x="5322888" y="1319213"/>
            <a:ext cx="3200400" cy="48863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8437" name="Left Brace 11">
            <a:extLst>
              <a:ext uri="{FF2B5EF4-FFF2-40B4-BE49-F238E27FC236}">
                <a16:creationId xmlns:a16="http://schemas.microsoft.com/office/drawing/2014/main" id="{F6F4DC5D-F955-5C76-9728-CF19CA06E4CA}"/>
              </a:ext>
            </a:extLst>
          </p:cNvPr>
          <p:cNvSpPr>
            <a:spLocks/>
          </p:cNvSpPr>
          <p:nvPr/>
        </p:nvSpPr>
        <p:spPr bwMode="auto">
          <a:xfrm>
            <a:off x="4064000" y="1320800"/>
            <a:ext cx="1044575" cy="4905375"/>
          </a:xfrm>
          <a:prstGeom prst="leftBrace">
            <a:avLst>
              <a:gd name="adj1" fmla="val 8327"/>
              <a:gd name="adj2" fmla="val 50000"/>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79AAC50-7D77-1D8E-CB14-ABF5B0DBCFFE}"/>
              </a:ext>
            </a:extLst>
          </p:cNvPr>
          <p:cNvPicPr>
            <a:picLocks noChangeAspect="1" noChangeArrowheads="1"/>
          </p:cNvPicPr>
          <p:nvPr/>
        </p:nvPicPr>
        <p:blipFill>
          <a:blip r:embed="rId3"/>
          <a:srcRect/>
          <a:stretch>
            <a:fillRect/>
          </a:stretch>
        </p:blipFill>
        <p:spPr bwMode="auto">
          <a:xfrm>
            <a:off x="1052513" y="2468563"/>
            <a:ext cx="7094537" cy="34290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19459" name="Rectangle 2">
            <a:extLst>
              <a:ext uri="{FF2B5EF4-FFF2-40B4-BE49-F238E27FC236}">
                <a16:creationId xmlns:a16="http://schemas.microsoft.com/office/drawing/2014/main" id="{ED1DCC7E-55AC-46D5-AB9C-7C8118B94CC4}"/>
              </a:ext>
            </a:extLst>
          </p:cNvPr>
          <p:cNvSpPr>
            <a:spLocks noGrp="1" noChangeArrowheads="1"/>
          </p:cNvSpPr>
          <p:nvPr>
            <p:ph type="title"/>
          </p:nvPr>
        </p:nvSpPr>
        <p:spPr/>
        <p:txBody>
          <a:bodyPr/>
          <a:lstStyle/>
          <a:p>
            <a:r>
              <a:rPr lang="en-US" altLang="en-US" dirty="0"/>
              <a:t>Task Assignment &amp; Eligibility</a:t>
            </a:r>
          </a:p>
        </p:txBody>
      </p:sp>
      <p:sp>
        <p:nvSpPr>
          <p:cNvPr id="19460" name="Rectangle 3">
            <a:extLst>
              <a:ext uri="{FF2B5EF4-FFF2-40B4-BE49-F238E27FC236}">
                <a16:creationId xmlns:a16="http://schemas.microsoft.com/office/drawing/2014/main" id="{F4D73867-61D8-F9F0-5685-FC001CDD129F}"/>
              </a:ext>
            </a:extLst>
          </p:cNvPr>
          <p:cNvSpPr>
            <a:spLocks noGrp="1" noChangeArrowheads="1"/>
          </p:cNvSpPr>
          <p:nvPr>
            <p:ph type="body" idx="1"/>
          </p:nvPr>
        </p:nvSpPr>
        <p:spPr>
          <a:xfrm>
            <a:off x="381000" y="1219200"/>
            <a:ext cx="8763000" cy="1219200"/>
          </a:xfrm>
        </p:spPr>
        <p:txBody>
          <a:bodyPr/>
          <a:lstStyle/>
          <a:p>
            <a:r>
              <a:rPr lang="en-US" altLang="en-US" sz="3200" dirty="0"/>
              <a:t>Task Group Eligibility</a:t>
            </a:r>
          </a:p>
          <a:p>
            <a:pPr lvl="1"/>
            <a:r>
              <a:rPr lang="en-US" altLang="en-US" sz="2800" dirty="0"/>
              <a:t>Who can work where</a:t>
            </a:r>
          </a:p>
        </p:txBody>
      </p:sp>
      <p:sp>
        <p:nvSpPr>
          <p:cNvPr id="19461" name="Rectangle 16">
            <a:extLst>
              <a:ext uri="{FF2B5EF4-FFF2-40B4-BE49-F238E27FC236}">
                <a16:creationId xmlns:a16="http://schemas.microsoft.com/office/drawing/2014/main" id="{EA3ACACD-AC6B-3E39-9030-5AAB1510ACCE}"/>
              </a:ext>
            </a:extLst>
          </p:cNvPr>
          <p:cNvSpPr>
            <a:spLocks noChangeArrowheads="1"/>
          </p:cNvSpPr>
          <p:nvPr/>
        </p:nvSpPr>
        <p:spPr bwMode="auto">
          <a:xfrm>
            <a:off x="668338" y="3697288"/>
            <a:ext cx="7851775" cy="5334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9F62A11-FB8C-7F8A-8078-815B75F18A34}"/>
              </a:ext>
            </a:extLst>
          </p:cNvPr>
          <p:cNvSpPr>
            <a:spLocks noGrp="1" noChangeArrowheads="1"/>
          </p:cNvSpPr>
          <p:nvPr>
            <p:ph type="title"/>
          </p:nvPr>
        </p:nvSpPr>
        <p:spPr/>
        <p:txBody>
          <a:bodyPr/>
          <a:lstStyle/>
          <a:p>
            <a:r>
              <a:rPr lang="en-US" altLang="en-US"/>
              <a:t>Task Execution: RF</a:t>
            </a:r>
          </a:p>
        </p:txBody>
      </p:sp>
      <p:sp>
        <p:nvSpPr>
          <p:cNvPr id="23555" name="Rectangle 16">
            <a:extLst>
              <a:ext uri="{FF2B5EF4-FFF2-40B4-BE49-F238E27FC236}">
                <a16:creationId xmlns:a16="http://schemas.microsoft.com/office/drawing/2014/main" id="{B7B3B3AC-A3CB-20DF-125E-B511664A6291}"/>
              </a:ext>
            </a:extLst>
          </p:cNvPr>
          <p:cNvSpPr>
            <a:spLocks noGrp="1" noChangeArrowheads="1"/>
          </p:cNvSpPr>
          <p:nvPr>
            <p:ph type="body" idx="1"/>
          </p:nvPr>
        </p:nvSpPr>
        <p:spPr>
          <a:xfrm>
            <a:off x="449263" y="1016000"/>
            <a:ext cx="4503737" cy="4470400"/>
          </a:xfrm>
        </p:spPr>
        <p:txBody>
          <a:bodyPr/>
          <a:lstStyle/>
          <a:p>
            <a:r>
              <a:rPr lang="en-US" altLang="en-US" sz="2800"/>
              <a:t>Select Task &lt;Ctrl&gt;+S</a:t>
            </a:r>
          </a:p>
          <a:p>
            <a:r>
              <a:rPr lang="en-US" altLang="en-US" sz="2800"/>
              <a:t>Tasks available for current task group</a:t>
            </a:r>
          </a:p>
          <a:p>
            <a:r>
              <a:rPr lang="en-US" altLang="en-US" sz="2800"/>
              <a:t>Displays</a:t>
            </a:r>
          </a:p>
          <a:p>
            <a:pPr lvl="1"/>
            <a:r>
              <a:rPr lang="en-US" altLang="en-US" sz="2400"/>
              <a:t>Task #</a:t>
            </a:r>
          </a:p>
          <a:p>
            <a:pPr lvl="1"/>
            <a:r>
              <a:rPr lang="en-US" altLang="en-US" sz="2400"/>
              <a:t>Priority</a:t>
            </a:r>
          </a:p>
          <a:p>
            <a:pPr lvl="1"/>
            <a:r>
              <a:rPr lang="en-US" altLang="en-US" sz="2400"/>
              <a:t>Area</a:t>
            </a:r>
          </a:p>
          <a:p>
            <a:pPr lvl="1"/>
            <a:endParaRPr lang="en-US" altLang="en-US" sz="2400"/>
          </a:p>
        </p:txBody>
      </p:sp>
      <p:pic>
        <p:nvPicPr>
          <p:cNvPr id="23556" name="Picture 2">
            <a:extLst>
              <a:ext uri="{FF2B5EF4-FFF2-40B4-BE49-F238E27FC236}">
                <a16:creationId xmlns:a16="http://schemas.microsoft.com/office/drawing/2014/main" id="{77D735B8-8B9E-283D-EC96-6E5259566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495300"/>
            <a:ext cx="2514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
            <a:extLst>
              <a:ext uri="{FF2B5EF4-FFF2-40B4-BE49-F238E27FC236}">
                <a16:creationId xmlns:a16="http://schemas.microsoft.com/office/drawing/2014/main" id="{D1ACDA9B-B8BC-241D-124E-2B94DFE4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075" y="782638"/>
            <a:ext cx="1906588"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67AD293-7BA1-2295-1E72-11CE7981AAB8}"/>
              </a:ext>
            </a:extLst>
          </p:cNvPr>
          <p:cNvSpPr>
            <a:spLocks noGrp="1" noChangeArrowheads="1"/>
          </p:cNvSpPr>
          <p:nvPr>
            <p:ph type="title"/>
          </p:nvPr>
        </p:nvSpPr>
        <p:spPr/>
        <p:txBody>
          <a:bodyPr/>
          <a:lstStyle/>
          <a:p>
            <a:r>
              <a:rPr lang="en-US" altLang="en-US"/>
              <a:t>Selecting a Task </a:t>
            </a:r>
          </a:p>
        </p:txBody>
      </p:sp>
      <p:sp>
        <p:nvSpPr>
          <p:cNvPr id="24579" name="Rectangle 25">
            <a:extLst>
              <a:ext uri="{FF2B5EF4-FFF2-40B4-BE49-F238E27FC236}">
                <a16:creationId xmlns:a16="http://schemas.microsoft.com/office/drawing/2014/main" id="{8E1A67E8-461B-571A-DCA2-CEB13A16C071}"/>
              </a:ext>
            </a:extLst>
          </p:cNvPr>
          <p:cNvSpPr>
            <a:spLocks noGrp="1" noChangeArrowheads="1"/>
          </p:cNvSpPr>
          <p:nvPr>
            <p:ph type="body" idx="1"/>
          </p:nvPr>
        </p:nvSpPr>
        <p:spPr>
          <a:xfrm>
            <a:off x="449263" y="1295400"/>
            <a:ext cx="4503737" cy="3048000"/>
          </a:xfrm>
        </p:spPr>
        <p:txBody>
          <a:bodyPr/>
          <a:lstStyle/>
          <a:p>
            <a:r>
              <a:rPr lang="en-US" altLang="en-US" sz="2800"/>
              <a:t>Select Task:  </a:t>
            </a:r>
          </a:p>
          <a:p>
            <a:r>
              <a:rPr lang="en-US" altLang="en-US" sz="2800"/>
              <a:t>Displays:</a:t>
            </a:r>
          </a:p>
          <a:p>
            <a:pPr lvl="1"/>
            <a:r>
              <a:rPr lang="en-US" altLang="en-US" sz="2400"/>
              <a:t>Task #</a:t>
            </a:r>
          </a:p>
          <a:p>
            <a:pPr lvl="1"/>
            <a:r>
              <a:rPr lang="en-US" altLang="en-US" sz="2400"/>
              <a:t>Information about task</a:t>
            </a:r>
          </a:p>
          <a:p>
            <a:pPr lvl="1"/>
            <a:r>
              <a:rPr lang="en-US" altLang="en-US" sz="2400"/>
              <a:t>Location</a:t>
            </a:r>
          </a:p>
          <a:p>
            <a:pPr lvl="1"/>
            <a:r>
              <a:rPr lang="en-US" altLang="en-US" sz="2400"/>
              <a:t>Container</a:t>
            </a:r>
          </a:p>
        </p:txBody>
      </p:sp>
      <p:pic>
        <p:nvPicPr>
          <p:cNvPr id="24580" name="Picture 2">
            <a:extLst>
              <a:ext uri="{FF2B5EF4-FFF2-40B4-BE49-F238E27FC236}">
                <a16:creationId xmlns:a16="http://schemas.microsoft.com/office/drawing/2014/main" id="{7D1CAF11-3D66-43A4-0A35-CEFAB70F0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38" y="498475"/>
            <a:ext cx="2492375"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
            <a:extLst>
              <a:ext uri="{FF2B5EF4-FFF2-40B4-BE49-F238E27FC236}">
                <a16:creationId xmlns:a16="http://schemas.microsoft.com/office/drawing/2014/main" id="{0FD35D10-9C20-C0AC-EC01-9046C15DD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777875"/>
            <a:ext cx="18272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Count Execution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033728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dirty="0"/>
              <a:t>Objectives</a:t>
            </a:r>
          </a:p>
        </p:txBody>
      </p:sp>
      <p:sp>
        <p:nvSpPr>
          <p:cNvPr id="545795" name="Rectangle 3"/>
          <p:cNvSpPr>
            <a:spLocks noGrp="1" noChangeArrowheads="1"/>
          </p:cNvSpPr>
          <p:nvPr>
            <p:ph type="body" idx="1"/>
          </p:nvPr>
        </p:nvSpPr>
        <p:spPr>
          <a:xfrm>
            <a:off x="463138" y="1033153"/>
            <a:ext cx="7861712" cy="4453247"/>
          </a:xfrm>
        </p:spPr>
        <p:txBody>
          <a:bodyPr/>
          <a:lstStyle/>
          <a:p>
            <a:r>
              <a:rPr lang="en-US" sz="2400" dirty="0"/>
              <a:t>Define Cycle Counting and state its purpose.</a:t>
            </a:r>
          </a:p>
          <a:p>
            <a:r>
              <a:rPr lang="en-US" sz="2400" dirty="0"/>
              <a:t>Identify two ways in which Cycle Counting may be initiated.</a:t>
            </a:r>
          </a:p>
          <a:p>
            <a:r>
              <a:rPr lang="en-US" sz="2400" dirty="0"/>
              <a:t>State updates that occur when Cycle Counting is performed.</a:t>
            </a:r>
          </a:p>
          <a:p>
            <a:pPr>
              <a:buFontTx/>
              <a:buNone/>
            </a:pPr>
            <a:endParaRPr lang="en-US" sz="2400" dirty="0"/>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1026"/>
          <p:cNvSpPr>
            <a:spLocks noGrp="1" noChangeArrowheads="1"/>
          </p:cNvSpPr>
          <p:nvPr>
            <p:ph type="title"/>
          </p:nvPr>
        </p:nvSpPr>
        <p:spPr/>
        <p:txBody>
          <a:bodyPr/>
          <a:lstStyle/>
          <a:p>
            <a:r>
              <a:rPr lang="en-US" dirty="0"/>
              <a:t>Agenda</a:t>
            </a:r>
          </a:p>
        </p:txBody>
      </p:sp>
      <p:sp>
        <p:nvSpPr>
          <p:cNvPr id="546819" name="Rectangle 1027"/>
          <p:cNvSpPr>
            <a:spLocks noGrp="1" noChangeArrowheads="1"/>
          </p:cNvSpPr>
          <p:nvPr>
            <p:ph type="body" idx="1"/>
          </p:nvPr>
        </p:nvSpPr>
        <p:spPr>
          <a:xfrm>
            <a:off x="463138" y="1021278"/>
            <a:ext cx="6898100" cy="4666735"/>
          </a:xfrm>
        </p:spPr>
        <p:txBody>
          <a:bodyPr/>
          <a:lstStyle/>
          <a:p>
            <a:r>
              <a:rPr lang="en-US" sz="2800" dirty="0">
                <a:solidFill>
                  <a:schemeClr val="accent1"/>
                </a:solidFill>
                <a:effectLst>
                  <a:outerShdw blurRad="38100" dist="38100" dir="2700000" algn="tl">
                    <a:srgbClr val="000000">
                      <a:alpha val="43137"/>
                    </a:srgbClr>
                  </a:outerShdw>
                </a:effectLst>
              </a:rPr>
              <a:t>Overview</a:t>
            </a:r>
          </a:p>
          <a:p>
            <a:r>
              <a:rPr lang="en-US" sz="2400" dirty="0"/>
              <a:t>Cycle Count Initiation</a:t>
            </a:r>
          </a:p>
          <a:p>
            <a:r>
              <a:rPr lang="en-US" sz="2400" dirty="0"/>
              <a:t>Updates</a:t>
            </a:r>
          </a:p>
          <a:p>
            <a:r>
              <a:rPr lang="en-US" sz="2400" dirty="0"/>
              <a:t>Variance Reports</a:t>
            </a:r>
          </a:p>
          <a:p>
            <a:r>
              <a:rPr lang="en-US" sz="2400" dirty="0"/>
              <a:t>Task Monitoring</a:t>
            </a: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ChangeArrowheads="1"/>
          </p:cNvSpPr>
          <p:nvPr/>
        </p:nvSpPr>
        <p:spPr bwMode="auto">
          <a:xfrm>
            <a:off x="393700" y="1009403"/>
            <a:ext cx="8488363" cy="1741735"/>
          </a:xfrm>
          <a:prstGeom prst="rect">
            <a:avLst/>
          </a:prstGeom>
          <a:noFill/>
          <a:ln w="9525">
            <a:noFill/>
            <a:miter lim="800000"/>
            <a:headEnd/>
            <a:tailEnd/>
          </a:ln>
          <a:effectLst/>
        </p:spPr>
        <p:txBody>
          <a:bodyPr/>
          <a:lstStyle/>
          <a:p>
            <a:pPr marL="342900" indent="-342900" algn="l">
              <a:spcBef>
                <a:spcPct val="20000"/>
              </a:spcBef>
            </a:pPr>
            <a:r>
              <a:rPr lang="en-US" sz="2800" b="1" dirty="0">
                <a:latin typeface="Arial" charset="0"/>
              </a:rPr>
              <a:t>Physical Count vs. Cycle Count</a:t>
            </a:r>
          </a:p>
          <a:p>
            <a:pPr marL="285750" indent="-285750">
              <a:spcBef>
                <a:spcPct val="20000"/>
              </a:spcBef>
              <a:buFontTx/>
              <a:buChar char="–"/>
            </a:pPr>
            <a:r>
              <a:rPr lang="en-US" dirty="0">
                <a:latin typeface="Arial" charset="0"/>
              </a:rPr>
              <a:t>Both types of counts are used to keep WM inventory and physical inventory in sync.</a:t>
            </a:r>
            <a:endParaRPr lang="en-US" sz="1800" dirty="0">
              <a:latin typeface="Arial" charset="0"/>
            </a:endParaRPr>
          </a:p>
        </p:txBody>
      </p:sp>
      <p:sp>
        <p:nvSpPr>
          <p:cNvPr id="523274" name="Rectangle 10"/>
          <p:cNvSpPr>
            <a:spLocks noGrp="1" noChangeArrowheads="1"/>
          </p:cNvSpPr>
          <p:nvPr>
            <p:ph type="title"/>
          </p:nvPr>
        </p:nvSpPr>
        <p:spPr/>
        <p:txBody>
          <a:bodyPr/>
          <a:lstStyle/>
          <a:p>
            <a:r>
              <a:rPr lang="en-US" dirty="0"/>
              <a:t>Cycle Count Overview</a:t>
            </a:r>
          </a:p>
        </p:txBody>
      </p:sp>
      <p:pic>
        <p:nvPicPr>
          <p:cNvPr id="523278" name="Picture 14" descr="j0090022"/>
          <p:cNvPicPr>
            <a:picLocks noChangeAspect="1" noChangeArrowheads="1"/>
          </p:cNvPicPr>
          <p:nvPr/>
        </p:nvPicPr>
        <p:blipFill>
          <a:blip r:embed="rId3" cstate="print"/>
          <a:srcRect/>
          <a:stretch>
            <a:fillRect/>
          </a:stretch>
        </p:blipFill>
        <p:spPr bwMode="auto">
          <a:xfrm>
            <a:off x="3489325" y="2817813"/>
            <a:ext cx="2298700" cy="3194050"/>
          </a:xfrm>
          <a:prstGeom prst="rect">
            <a:avLst/>
          </a:prstGeom>
          <a:noFill/>
        </p:spPr>
      </p:pic>
      <p:grpSp>
        <p:nvGrpSpPr>
          <p:cNvPr id="2" name="Group 20"/>
          <p:cNvGrpSpPr>
            <a:grpSpLocks/>
          </p:cNvGrpSpPr>
          <p:nvPr/>
        </p:nvGrpSpPr>
        <p:grpSpPr bwMode="auto">
          <a:xfrm>
            <a:off x="5232400" y="2916238"/>
            <a:ext cx="3371850" cy="3032124"/>
            <a:chOff x="3296" y="1837"/>
            <a:chExt cx="2124" cy="1910"/>
          </a:xfrm>
          <a:solidFill>
            <a:schemeClr val="tx2"/>
          </a:solidFill>
          <a:effectLst>
            <a:outerShdw blurRad="50800" dist="38100" dir="2700000" algn="tl" rotWithShape="0">
              <a:prstClr val="black">
                <a:alpha val="40000"/>
              </a:prstClr>
            </a:outerShdw>
          </a:effectLst>
        </p:grpSpPr>
        <p:sp>
          <p:nvSpPr>
            <p:cNvPr id="523276" name="Text Box 12"/>
            <p:cNvSpPr txBox="1">
              <a:spLocks noChangeArrowheads="1"/>
            </p:cNvSpPr>
            <p:nvPr/>
          </p:nvSpPr>
          <p:spPr bwMode="auto">
            <a:xfrm>
              <a:off x="3957" y="1837"/>
              <a:ext cx="1463" cy="1910"/>
            </a:xfrm>
            <a:prstGeom prst="rect">
              <a:avLst/>
            </a:prstGeom>
            <a:grpFill/>
            <a:ln w="12700">
              <a:solidFill>
                <a:schemeClr val="tx1"/>
              </a:solidFill>
              <a:miter lim="800000"/>
              <a:headEnd type="none" w="sm" len="sm"/>
              <a:tailEnd type="none" w="sm" len="sm"/>
            </a:ln>
            <a:effectLst/>
          </p:spPr>
          <p:txBody>
            <a:bodyPr wrap="square">
              <a:spAutoFit/>
            </a:bodyPr>
            <a:lstStyle/>
            <a:p>
              <a:pPr algn="l">
                <a:spcBef>
                  <a:spcPct val="50000"/>
                </a:spcBef>
              </a:pPr>
              <a:r>
                <a:rPr lang="en-US" sz="2000" b="1" i="1" dirty="0">
                  <a:latin typeface="Arial" charset="0"/>
                </a:rPr>
                <a:t>Cycle Count:</a:t>
              </a:r>
            </a:p>
            <a:p>
              <a:pPr marL="166688" indent="-166688" algn="l">
                <a:spcBef>
                  <a:spcPct val="50000"/>
                </a:spcBef>
                <a:buFontTx/>
                <a:buChar char="•"/>
              </a:pPr>
              <a:r>
                <a:rPr lang="en-US" sz="1800" dirty="0">
                  <a:latin typeface="Arial" charset="0"/>
                </a:rPr>
                <a:t>Involves periodic counting of small areas</a:t>
              </a:r>
            </a:p>
            <a:p>
              <a:pPr marL="166688" indent="-166688" algn="l">
                <a:spcBef>
                  <a:spcPct val="50000"/>
                </a:spcBef>
                <a:buFontTx/>
                <a:buChar char="•"/>
              </a:pPr>
              <a:r>
                <a:rPr lang="en-US" sz="1800" dirty="0">
                  <a:latin typeface="Arial" charset="0"/>
                </a:rPr>
                <a:t>Facility operations can continue</a:t>
              </a:r>
            </a:p>
            <a:p>
              <a:pPr marL="166688" indent="-166688" algn="l">
                <a:spcBef>
                  <a:spcPct val="50000"/>
                </a:spcBef>
                <a:buFontTx/>
                <a:buChar char="•"/>
              </a:pPr>
              <a:r>
                <a:rPr lang="en-US" sz="1800" dirty="0">
                  <a:latin typeface="Arial" charset="0"/>
                </a:rPr>
                <a:t>Inventory counted on a location by location basis</a:t>
              </a:r>
            </a:p>
          </p:txBody>
        </p:sp>
        <p:sp>
          <p:nvSpPr>
            <p:cNvPr id="523279" name="Oval 15"/>
            <p:cNvSpPr>
              <a:spLocks noChangeArrowheads="1"/>
            </p:cNvSpPr>
            <p:nvPr/>
          </p:nvSpPr>
          <p:spPr bwMode="auto">
            <a:xfrm>
              <a:off x="3296" y="2489"/>
              <a:ext cx="385" cy="576"/>
            </a:xfrm>
            <a:prstGeom prst="ellipse">
              <a:avLst/>
            </a:prstGeom>
            <a:noFill/>
            <a:ln w="38100">
              <a:solidFill>
                <a:schemeClr val="tx1"/>
              </a:solidFill>
              <a:round/>
              <a:headEnd type="none" w="sm" len="sm"/>
              <a:tailEnd type="none" w="sm" len="sm"/>
            </a:ln>
            <a:effectLst/>
          </p:spPr>
          <p:txBody>
            <a:bodyPr wrap="none" anchor="ctr"/>
            <a:lstStyle/>
            <a:p>
              <a:endParaRPr lang="en-US" dirty="0"/>
            </a:p>
          </p:txBody>
        </p:sp>
        <p:sp>
          <p:nvSpPr>
            <p:cNvPr id="523281" name="Line 17"/>
            <p:cNvSpPr>
              <a:spLocks noChangeShapeType="1"/>
            </p:cNvSpPr>
            <p:nvPr/>
          </p:nvSpPr>
          <p:spPr bwMode="auto">
            <a:xfrm flipH="1">
              <a:off x="3678" y="2008"/>
              <a:ext cx="317" cy="550"/>
            </a:xfrm>
            <a:prstGeom prst="line">
              <a:avLst/>
            </a:prstGeom>
            <a:grpFill/>
            <a:ln w="38100">
              <a:solidFill>
                <a:schemeClr val="tx1"/>
              </a:solidFill>
              <a:round/>
              <a:headEnd type="none" w="sm" len="sm"/>
              <a:tailEnd type="triangle" w="med" len="med"/>
            </a:ln>
            <a:effectLst/>
          </p:spPr>
          <p:txBody>
            <a:bodyPr/>
            <a:lstStyle/>
            <a:p>
              <a:endParaRPr lang="en-US" dirty="0"/>
            </a:p>
          </p:txBody>
        </p:sp>
      </p:grpSp>
      <p:grpSp>
        <p:nvGrpSpPr>
          <p:cNvPr id="3" name="Group 19"/>
          <p:cNvGrpSpPr>
            <a:grpSpLocks/>
          </p:cNvGrpSpPr>
          <p:nvPr/>
        </p:nvGrpSpPr>
        <p:grpSpPr bwMode="auto">
          <a:xfrm>
            <a:off x="528638" y="2916238"/>
            <a:ext cx="3373437" cy="3032126"/>
            <a:chOff x="333" y="1878"/>
            <a:chExt cx="2125" cy="1910"/>
          </a:xfrm>
        </p:grpSpPr>
        <p:sp>
          <p:nvSpPr>
            <p:cNvPr id="523275" name="Text Box 11"/>
            <p:cNvSpPr txBox="1">
              <a:spLocks noChangeArrowheads="1"/>
            </p:cNvSpPr>
            <p:nvPr/>
          </p:nvSpPr>
          <p:spPr bwMode="auto">
            <a:xfrm>
              <a:off x="333" y="1878"/>
              <a:ext cx="1463" cy="1910"/>
            </a:xfrm>
            <a:prstGeom prst="rect">
              <a:avLst/>
            </a:prstGeom>
            <a:solidFill>
              <a:schemeClr val="bg1"/>
            </a:solidFill>
            <a:ln w="12700">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a:spAutoFit/>
            </a:bodyPr>
            <a:lstStyle/>
            <a:p>
              <a:pPr algn="l">
                <a:spcBef>
                  <a:spcPct val="50000"/>
                </a:spcBef>
              </a:pPr>
              <a:r>
                <a:rPr lang="en-US" sz="2000" b="1" i="1" dirty="0">
                  <a:latin typeface="Arial" charset="0"/>
                </a:rPr>
                <a:t>Physical Count:</a:t>
              </a:r>
            </a:p>
            <a:p>
              <a:pPr marL="119063" indent="-119063" algn="l">
                <a:spcBef>
                  <a:spcPct val="50000"/>
                </a:spcBef>
                <a:buFontTx/>
                <a:buChar char="•"/>
              </a:pPr>
              <a:r>
                <a:rPr lang="en-US" sz="1800" dirty="0">
                  <a:latin typeface="Arial" charset="0"/>
                </a:rPr>
                <a:t>Usually performed once a year</a:t>
              </a:r>
            </a:p>
            <a:p>
              <a:pPr marL="119063" indent="-119063" algn="l">
                <a:spcBef>
                  <a:spcPct val="50000"/>
                </a:spcBef>
                <a:buFontTx/>
                <a:buChar char="•"/>
              </a:pPr>
              <a:r>
                <a:rPr lang="en-US" sz="1800" dirty="0">
                  <a:latin typeface="Arial" charset="0"/>
                </a:rPr>
                <a:t>Facility shut down for counting</a:t>
              </a:r>
            </a:p>
            <a:p>
              <a:pPr marL="119063" indent="-119063" algn="l">
                <a:spcBef>
                  <a:spcPct val="50000"/>
                </a:spcBef>
                <a:buFontTx/>
                <a:buChar char="•"/>
              </a:pPr>
              <a:r>
                <a:rPr lang="en-US" sz="1800" dirty="0">
                  <a:latin typeface="Arial" charset="0"/>
                </a:rPr>
                <a:t>Inventory counted in  large areas for the whole facility at one time.</a:t>
              </a:r>
            </a:p>
          </p:txBody>
        </p:sp>
        <p:sp>
          <p:nvSpPr>
            <p:cNvPr id="523280" name="Oval 16"/>
            <p:cNvSpPr>
              <a:spLocks noChangeArrowheads="1"/>
            </p:cNvSpPr>
            <p:nvPr/>
          </p:nvSpPr>
          <p:spPr bwMode="auto">
            <a:xfrm>
              <a:off x="2115" y="2452"/>
              <a:ext cx="343" cy="1036"/>
            </a:xfrm>
            <a:prstGeom prst="ellipse">
              <a:avLst/>
            </a:prstGeom>
            <a:noFill/>
            <a:ln w="38100">
              <a:solidFill>
                <a:schemeClr val="tx1"/>
              </a:solidFill>
              <a:round/>
              <a:headEnd type="none" w="sm" len="sm"/>
              <a:tailEnd type="none" w="sm" len="sm"/>
            </a:ln>
            <a:effectLst/>
          </p:spPr>
          <p:txBody>
            <a:bodyPr wrap="none" anchor="ctr"/>
            <a:lstStyle/>
            <a:p>
              <a:endParaRPr lang="en-US" dirty="0"/>
            </a:p>
          </p:txBody>
        </p:sp>
        <p:sp>
          <p:nvSpPr>
            <p:cNvPr id="523282" name="Line 18"/>
            <p:cNvSpPr>
              <a:spLocks noChangeShapeType="1"/>
            </p:cNvSpPr>
            <p:nvPr/>
          </p:nvSpPr>
          <p:spPr bwMode="auto">
            <a:xfrm rot="17420639" flipH="1">
              <a:off x="1743" y="1914"/>
              <a:ext cx="243" cy="709"/>
            </a:xfrm>
            <a:prstGeom prst="line">
              <a:avLst/>
            </a:prstGeom>
            <a:noFill/>
            <a:ln w="38100">
              <a:solidFill>
                <a:schemeClr val="tx1"/>
              </a:solidFill>
              <a:round/>
              <a:headEnd type="none" w="sm" len="sm"/>
              <a:tailEnd type="triangle" w="med" len="med"/>
            </a:ln>
            <a:effectLst/>
          </p:spPr>
          <p:txBody>
            <a:bodyPr/>
            <a:lstStyle/>
            <a:p>
              <a:endParaRPr lang="en-US" dirty="0"/>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dirty="0"/>
              <a:t>Items</a:t>
            </a:r>
          </a:p>
        </p:txBody>
      </p:sp>
      <p:grpSp>
        <p:nvGrpSpPr>
          <p:cNvPr id="2" name="Group 44"/>
          <p:cNvGrpSpPr>
            <a:grpSpLocks/>
          </p:cNvGrpSpPr>
          <p:nvPr/>
        </p:nvGrpSpPr>
        <p:grpSpPr bwMode="auto">
          <a:xfrm>
            <a:off x="465138" y="1728788"/>
            <a:ext cx="8307387" cy="3094037"/>
            <a:chOff x="287" y="987"/>
            <a:chExt cx="5233" cy="1949"/>
          </a:xfrm>
        </p:grpSpPr>
        <p:sp>
          <p:nvSpPr>
            <p:cNvPr id="1052" name="AutoShape 16"/>
            <p:cNvSpPr>
              <a:spLocks noChangeArrowheads="1"/>
            </p:cNvSpPr>
            <p:nvPr/>
          </p:nvSpPr>
          <p:spPr bwMode="auto">
            <a:xfrm>
              <a:off x="1092" y="1501"/>
              <a:ext cx="558" cy="226"/>
            </a:xfrm>
            <a:custGeom>
              <a:avLst/>
              <a:gdLst>
                <a:gd name="T0" fmla="*/ 418 w 21600"/>
                <a:gd name="T1" fmla="*/ 0 h 21600"/>
                <a:gd name="T2" fmla="*/ 0 w 21600"/>
                <a:gd name="T3" fmla="*/ 113 h 21600"/>
                <a:gd name="T4" fmla="*/ 418 w 21600"/>
                <a:gd name="T5" fmla="*/ 226 h 21600"/>
                <a:gd name="T6" fmla="*/ 558 w 21600"/>
                <a:gd name="T7" fmla="*/ 113 h 21600"/>
                <a:gd name="T8" fmla="*/ 17694720 60000 65536"/>
                <a:gd name="T9" fmla="*/ 11796480 60000 65536"/>
                <a:gd name="T10" fmla="*/ 5898240 60000 65536"/>
                <a:gd name="T11" fmla="*/ 0 60000 65536"/>
                <a:gd name="T12" fmla="*/ 3368 w 21600"/>
                <a:gd name="T13" fmla="*/ 5448 h 21600"/>
                <a:gd name="T14" fmla="*/ 18890 w 21600"/>
                <a:gd name="T15" fmla="*/ 1615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CC"/>
            </a:solidFill>
            <a:ln w="12700">
              <a:solidFill>
                <a:srgbClr val="00FF00"/>
              </a:solidFill>
              <a:miter lim="800000"/>
              <a:headEnd type="none" w="sm" len="sm"/>
              <a:tailEnd type="none" w="sm" len="sm"/>
            </a:ln>
            <a:effectLst>
              <a:prstShdw prst="shdw17" dist="17961" dir="13500000">
                <a:srgbClr val="009900"/>
              </a:prstShdw>
            </a:effectLst>
          </p:spPr>
          <p:txBody>
            <a:bodyPr wrap="none" anchor="ctr"/>
            <a:lstStyle/>
            <a:p>
              <a:endParaRPr lang="en-US" dirty="0"/>
            </a:p>
          </p:txBody>
        </p:sp>
        <p:sp>
          <p:nvSpPr>
            <p:cNvPr id="1053" name="Rectangle 18"/>
            <p:cNvSpPr>
              <a:spLocks noChangeArrowheads="1"/>
            </p:cNvSpPr>
            <p:nvPr/>
          </p:nvSpPr>
          <p:spPr bwMode="auto">
            <a:xfrm>
              <a:off x="519" y="1357"/>
              <a:ext cx="691" cy="513"/>
            </a:xfrm>
            <a:prstGeom prst="rect">
              <a:avLst/>
            </a:prstGeom>
            <a:gradFill rotWithShape="1">
              <a:gsLst>
                <a:gs pos="0">
                  <a:srgbClr val="0000FF"/>
                </a:gs>
                <a:gs pos="100000">
                  <a:srgbClr val="00000F"/>
                </a:gs>
              </a:gsLst>
              <a:path path="shape">
                <a:fillToRect l="50000" t="50000" r="50000" b="50000"/>
              </a:path>
            </a:gradFill>
            <a:ln w="19050">
              <a:solidFill>
                <a:srgbClr val="808080"/>
              </a:solidFill>
              <a:miter lim="800000"/>
              <a:headEnd type="none" w="sm" len="sm"/>
              <a:tailEnd type="none" w="sm" len="sm"/>
            </a:ln>
            <a:effectLst>
              <a:prstShdw prst="shdw17" dist="17961" dir="2700000">
                <a:srgbClr val="4D4D4D"/>
              </a:prstShdw>
            </a:effectLst>
          </p:spPr>
          <p:txBody>
            <a:bodyPr wrap="none" anchor="ctr"/>
            <a:lstStyle/>
            <a:p>
              <a:pPr algn="ctr"/>
              <a:r>
                <a:rPr lang="en-US" dirty="0">
                  <a:solidFill>
                    <a:schemeClr val="tx2"/>
                  </a:solidFill>
                  <a:latin typeface="Arial Black" pitchFamily="34" charset="0"/>
                </a:rPr>
                <a:t>Host</a:t>
              </a:r>
            </a:p>
          </p:txBody>
        </p:sp>
        <p:sp>
          <p:nvSpPr>
            <p:cNvPr id="1054" name="Rectangle 20"/>
            <p:cNvSpPr>
              <a:spLocks noChangeArrowheads="1"/>
            </p:cNvSpPr>
            <p:nvPr/>
          </p:nvSpPr>
          <p:spPr bwMode="auto">
            <a:xfrm>
              <a:off x="1715" y="1358"/>
              <a:ext cx="691" cy="513"/>
            </a:xfrm>
            <a:prstGeom prst="rect">
              <a:avLst/>
            </a:prstGeom>
            <a:gradFill rotWithShape="1">
              <a:gsLst>
                <a:gs pos="0">
                  <a:srgbClr val="0000FF"/>
                </a:gs>
                <a:gs pos="100000">
                  <a:srgbClr val="00002E"/>
                </a:gs>
              </a:gsLst>
              <a:path path="shape">
                <a:fillToRect l="50000" t="50000" r="50000" b="50000"/>
              </a:path>
            </a:gradFill>
            <a:ln w="19050">
              <a:solidFill>
                <a:srgbClr val="969696"/>
              </a:solidFill>
              <a:miter lim="800000"/>
              <a:headEnd type="none" w="sm" len="sm"/>
              <a:tailEnd type="none" w="sm" len="sm"/>
            </a:ln>
            <a:effectLst>
              <a:prstShdw prst="shdw17" dist="17961" dir="2700000">
                <a:srgbClr val="5A5A5A"/>
              </a:prstShdw>
            </a:effectLst>
          </p:spPr>
          <p:txBody>
            <a:bodyPr lIns="0" tIns="0" rIns="0" bIns="0" anchor="ctr"/>
            <a:lstStyle/>
            <a:p>
              <a:pPr algn="ctr"/>
              <a:r>
                <a:rPr lang="en-US" dirty="0">
                  <a:solidFill>
                    <a:schemeClr val="tx2"/>
                  </a:solidFill>
                  <a:latin typeface="Arial Black" pitchFamily="34" charset="0"/>
                </a:rPr>
                <a:t>WM</a:t>
              </a:r>
            </a:p>
          </p:txBody>
        </p:sp>
        <p:graphicFrame>
          <p:nvGraphicFramePr>
            <p:cNvPr id="1026" name="Object 2048"/>
            <p:cNvGraphicFramePr>
              <a:graphicFrameLocks noChangeAspect="1"/>
            </p:cNvGraphicFramePr>
            <p:nvPr/>
          </p:nvGraphicFramePr>
          <p:xfrm>
            <a:off x="872" y="1917"/>
            <a:ext cx="495" cy="493"/>
          </p:xfrm>
          <a:graphic>
            <a:graphicData uri="http://schemas.openxmlformats.org/presentationml/2006/ole">
              <mc:AlternateContent xmlns:mc="http://schemas.openxmlformats.org/markup-compatibility/2006">
                <mc:Choice xmlns:v="urn:schemas-microsoft-com:vml" Requires="v">
                  <p:oleObj name="Clip" r:id="rId3" imgW="434160" imgH="433080" progId="">
                    <p:embed/>
                  </p:oleObj>
                </mc:Choice>
                <mc:Fallback>
                  <p:oleObj name="Clip" r:id="rId3" imgW="434160" imgH="433080" progId="">
                    <p:embed/>
                    <p:pic>
                      <p:nvPicPr>
                        <p:cNvPr id="1026"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 y="1917"/>
                          <a:ext cx="495" cy="4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5" name="Freeform 31"/>
            <p:cNvSpPr>
              <a:spLocks/>
            </p:cNvSpPr>
            <p:nvPr/>
          </p:nvSpPr>
          <p:spPr bwMode="auto">
            <a:xfrm>
              <a:off x="299" y="2233"/>
              <a:ext cx="553" cy="511"/>
            </a:xfrm>
            <a:custGeom>
              <a:avLst/>
              <a:gdLst>
                <a:gd name="T0" fmla="*/ 2209 w 2212"/>
                <a:gd name="T1" fmla="*/ 1197 h 2554"/>
                <a:gd name="T2" fmla="*/ 2193 w 2212"/>
                <a:gd name="T3" fmla="*/ 1039 h 2554"/>
                <a:gd name="T4" fmla="*/ 2157 w 2212"/>
                <a:gd name="T5" fmla="*/ 883 h 2554"/>
                <a:gd name="T6" fmla="*/ 2107 w 2212"/>
                <a:gd name="T7" fmla="*/ 734 h 2554"/>
                <a:gd name="T8" fmla="*/ 2040 w 2212"/>
                <a:gd name="T9" fmla="*/ 593 h 2554"/>
                <a:gd name="T10" fmla="*/ 1958 w 2212"/>
                <a:gd name="T11" fmla="*/ 463 h 2554"/>
                <a:gd name="T12" fmla="*/ 1863 w 2212"/>
                <a:gd name="T13" fmla="*/ 347 h 2554"/>
                <a:gd name="T14" fmla="*/ 1756 w 2212"/>
                <a:gd name="T15" fmla="*/ 245 h 2554"/>
                <a:gd name="T16" fmla="*/ 1640 w 2212"/>
                <a:gd name="T17" fmla="*/ 157 h 2554"/>
                <a:gd name="T18" fmla="*/ 1515 w 2212"/>
                <a:gd name="T19" fmla="*/ 90 h 2554"/>
                <a:gd name="T20" fmla="*/ 1382 w 2212"/>
                <a:gd name="T21" fmla="*/ 40 h 2554"/>
                <a:gd name="T22" fmla="*/ 1246 w 2212"/>
                <a:gd name="T23" fmla="*/ 10 h 2554"/>
                <a:gd name="T24" fmla="*/ 1107 w 2212"/>
                <a:gd name="T25" fmla="*/ 0 h 2554"/>
                <a:gd name="T26" fmla="*/ 967 w 2212"/>
                <a:gd name="T27" fmla="*/ 10 h 2554"/>
                <a:gd name="T28" fmla="*/ 831 w 2212"/>
                <a:gd name="T29" fmla="*/ 40 h 2554"/>
                <a:gd name="T30" fmla="*/ 700 w 2212"/>
                <a:gd name="T31" fmla="*/ 89 h 2554"/>
                <a:gd name="T32" fmla="*/ 574 w 2212"/>
                <a:gd name="T33" fmla="*/ 157 h 2554"/>
                <a:gd name="T34" fmla="*/ 457 w 2212"/>
                <a:gd name="T35" fmla="*/ 242 h 2554"/>
                <a:gd name="T36" fmla="*/ 351 w 2212"/>
                <a:gd name="T37" fmla="*/ 345 h 2554"/>
                <a:gd name="T38" fmla="*/ 255 w 2212"/>
                <a:gd name="T39" fmla="*/ 462 h 2554"/>
                <a:gd name="T40" fmla="*/ 173 w 2212"/>
                <a:gd name="T41" fmla="*/ 591 h 2554"/>
                <a:gd name="T42" fmla="*/ 107 w 2212"/>
                <a:gd name="T43" fmla="*/ 733 h 2554"/>
                <a:gd name="T44" fmla="*/ 55 w 2212"/>
                <a:gd name="T45" fmla="*/ 880 h 2554"/>
                <a:gd name="T46" fmla="*/ 21 w 2212"/>
                <a:gd name="T47" fmla="*/ 1036 h 2554"/>
                <a:gd name="T48" fmla="*/ 3 w 2212"/>
                <a:gd name="T49" fmla="*/ 1195 h 2554"/>
                <a:gd name="T50" fmla="*/ 3 w 2212"/>
                <a:gd name="T51" fmla="*/ 1356 h 2554"/>
                <a:gd name="T52" fmla="*/ 19 w 2212"/>
                <a:gd name="T53" fmla="*/ 1516 h 2554"/>
                <a:gd name="T54" fmla="*/ 53 w 2212"/>
                <a:gd name="T55" fmla="*/ 1669 h 2554"/>
                <a:gd name="T56" fmla="*/ 105 w 2212"/>
                <a:gd name="T57" fmla="*/ 1819 h 2554"/>
                <a:gd name="T58" fmla="*/ 172 w 2212"/>
                <a:gd name="T59" fmla="*/ 1961 h 2554"/>
                <a:gd name="T60" fmla="*/ 253 w 2212"/>
                <a:gd name="T61" fmla="*/ 2090 h 2554"/>
                <a:gd name="T62" fmla="*/ 348 w 2212"/>
                <a:gd name="T63" fmla="*/ 2206 h 2554"/>
                <a:gd name="T64" fmla="*/ 454 w 2212"/>
                <a:gd name="T65" fmla="*/ 2308 h 2554"/>
                <a:gd name="T66" fmla="*/ 571 w 2212"/>
                <a:gd name="T67" fmla="*/ 2394 h 2554"/>
                <a:gd name="T68" fmla="*/ 696 w 2212"/>
                <a:gd name="T69" fmla="*/ 2464 h 2554"/>
                <a:gd name="T70" fmla="*/ 829 w 2212"/>
                <a:gd name="T71" fmla="*/ 2513 h 2554"/>
                <a:gd name="T72" fmla="*/ 965 w 2212"/>
                <a:gd name="T73" fmla="*/ 2544 h 2554"/>
                <a:gd name="T74" fmla="*/ 1104 w 2212"/>
                <a:gd name="T75" fmla="*/ 2554 h 2554"/>
                <a:gd name="T76" fmla="*/ 1241 w 2212"/>
                <a:gd name="T77" fmla="*/ 2544 h 2554"/>
                <a:gd name="T78" fmla="*/ 1378 w 2212"/>
                <a:gd name="T79" fmla="*/ 2515 h 2554"/>
                <a:gd name="T80" fmla="*/ 1510 w 2212"/>
                <a:gd name="T81" fmla="*/ 2465 h 2554"/>
                <a:gd name="T82" fmla="*/ 1637 w 2212"/>
                <a:gd name="T83" fmla="*/ 2398 h 2554"/>
                <a:gd name="T84" fmla="*/ 1754 w 2212"/>
                <a:gd name="T85" fmla="*/ 2313 h 2554"/>
                <a:gd name="T86" fmla="*/ 1860 w 2212"/>
                <a:gd name="T87" fmla="*/ 2211 h 2554"/>
                <a:gd name="T88" fmla="*/ 1955 w 2212"/>
                <a:gd name="T89" fmla="*/ 2095 h 2554"/>
                <a:gd name="T90" fmla="*/ 2037 w 2212"/>
                <a:gd name="T91" fmla="*/ 1965 h 2554"/>
                <a:gd name="T92" fmla="*/ 2105 w 2212"/>
                <a:gd name="T93" fmla="*/ 1825 h 2554"/>
                <a:gd name="T94" fmla="*/ 2156 w 2212"/>
                <a:gd name="T95" fmla="*/ 1675 h 2554"/>
                <a:gd name="T96" fmla="*/ 2191 w 2212"/>
                <a:gd name="T97" fmla="*/ 1519 h 2554"/>
                <a:gd name="T98" fmla="*/ 2209 w 2212"/>
                <a:gd name="T99" fmla="*/ 1361 h 2554"/>
                <a:gd name="T100" fmla="*/ 2212 w 2212"/>
                <a:gd name="T101" fmla="*/ 1277 h 255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12"/>
                <a:gd name="T154" fmla="*/ 0 h 2554"/>
                <a:gd name="T155" fmla="*/ 2212 w 2212"/>
                <a:gd name="T156" fmla="*/ 2554 h 255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12" h="2554">
                  <a:moveTo>
                    <a:pt x="2212" y="1277"/>
                  </a:moveTo>
                  <a:lnTo>
                    <a:pt x="2209" y="1197"/>
                  </a:lnTo>
                  <a:lnTo>
                    <a:pt x="2202" y="1116"/>
                  </a:lnTo>
                  <a:lnTo>
                    <a:pt x="2193" y="1039"/>
                  </a:lnTo>
                  <a:lnTo>
                    <a:pt x="2176" y="959"/>
                  </a:lnTo>
                  <a:lnTo>
                    <a:pt x="2157" y="883"/>
                  </a:lnTo>
                  <a:lnTo>
                    <a:pt x="2134" y="807"/>
                  </a:lnTo>
                  <a:lnTo>
                    <a:pt x="2107" y="734"/>
                  </a:lnTo>
                  <a:lnTo>
                    <a:pt x="2076" y="662"/>
                  </a:lnTo>
                  <a:lnTo>
                    <a:pt x="2040" y="593"/>
                  </a:lnTo>
                  <a:lnTo>
                    <a:pt x="2000" y="526"/>
                  </a:lnTo>
                  <a:lnTo>
                    <a:pt x="1958" y="463"/>
                  </a:lnTo>
                  <a:lnTo>
                    <a:pt x="1912" y="403"/>
                  </a:lnTo>
                  <a:lnTo>
                    <a:pt x="1863" y="347"/>
                  </a:lnTo>
                  <a:lnTo>
                    <a:pt x="1811" y="293"/>
                  </a:lnTo>
                  <a:lnTo>
                    <a:pt x="1756" y="245"/>
                  </a:lnTo>
                  <a:lnTo>
                    <a:pt x="1699" y="199"/>
                  </a:lnTo>
                  <a:lnTo>
                    <a:pt x="1640" y="157"/>
                  </a:lnTo>
                  <a:lnTo>
                    <a:pt x="1577" y="121"/>
                  </a:lnTo>
                  <a:lnTo>
                    <a:pt x="1515" y="90"/>
                  </a:lnTo>
                  <a:lnTo>
                    <a:pt x="1449" y="63"/>
                  </a:lnTo>
                  <a:lnTo>
                    <a:pt x="1382" y="40"/>
                  </a:lnTo>
                  <a:lnTo>
                    <a:pt x="1314" y="23"/>
                  </a:lnTo>
                  <a:lnTo>
                    <a:pt x="1246" y="10"/>
                  </a:lnTo>
                  <a:lnTo>
                    <a:pt x="1176" y="1"/>
                  </a:lnTo>
                  <a:lnTo>
                    <a:pt x="1107" y="0"/>
                  </a:lnTo>
                  <a:lnTo>
                    <a:pt x="1037" y="1"/>
                  </a:lnTo>
                  <a:lnTo>
                    <a:pt x="967" y="10"/>
                  </a:lnTo>
                  <a:lnTo>
                    <a:pt x="899" y="23"/>
                  </a:lnTo>
                  <a:lnTo>
                    <a:pt x="831" y="40"/>
                  </a:lnTo>
                  <a:lnTo>
                    <a:pt x="765" y="63"/>
                  </a:lnTo>
                  <a:lnTo>
                    <a:pt x="700" y="89"/>
                  </a:lnTo>
                  <a:lnTo>
                    <a:pt x="637" y="120"/>
                  </a:lnTo>
                  <a:lnTo>
                    <a:pt x="574" y="157"/>
                  </a:lnTo>
                  <a:lnTo>
                    <a:pt x="514" y="197"/>
                  </a:lnTo>
                  <a:lnTo>
                    <a:pt x="457" y="242"/>
                  </a:lnTo>
                  <a:lnTo>
                    <a:pt x="403" y="292"/>
                  </a:lnTo>
                  <a:lnTo>
                    <a:pt x="351" y="345"/>
                  </a:lnTo>
                  <a:lnTo>
                    <a:pt x="301" y="402"/>
                  </a:lnTo>
                  <a:lnTo>
                    <a:pt x="255" y="462"/>
                  </a:lnTo>
                  <a:lnTo>
                    <a:pt x="213" y="524"/>
                  </a:lnTo>
                  <a:lnTo>
                    <a:pt x="173" y="591"/>
                  </a:lnTo>
                  <a:lnTo>
                    <a:pt x="138" y="660"/>
                  </a:lnTo>
                  <a:lnTo>
                    <a:pt x="107" y="733"/>
                  </a:lnTo>
                  <a:lnTo>
                    <a:pt x="78" y="805"/>
                  </a:lnTo>
                  <a:lnTo>
                    <a:pt x="55" y="880"/>
                  </a:lnTo>
                  <a:lnTo>
                    <a:pt x="36" y="958"/>
                  </a:lnTo>
                  <a:lnTo>
                    <a:pt x="21" y="1036"/>
                  </a:lnTo>
                  <a:lnTo>
                    <a:pt x="10" y="1115"/>
                  </a:lnTo>
                  <a:lnTo>
                    <a:pt x="3" y="1195"/>
                  </a:lnTo>
                  <a:lnTo>
                    <a:pt x="0" y="1276"/>
                  </a:lnTo>
                  <a:lnTo>
                    <a:pt x="3" y="1356"/>
                  </a:lnTo>
                  <a:lnTo>
                    <a:pt x="9" y="1434"/>
                  </a:lnTo>
                  <a:lnTo>
                    <a:pt x="19" y="1516"/>
                  </a:lnTo>
                  <a:lnTo>
                    <a:pt x="35" y="1592"/>
                  </a:lnTo>
                  <a:lnTo>
                    <a:pt x="53" y="1669"/>
                  </a:lnTo>
                  <a:lnTo>
                    <a:pt x="78" y="1745"/>
                  </a:lnTo>
                  <a:lnTo>
                    <a:pt x="105" y="1819"/>
                  </a:lnTo>
                  <a:lnTo>
                    <a:pt x="136" y="1891"/>
                  </a:lnTo>
                  <a:lnTo>
                    <a:pt x="172" y="1961"/>
                  </a:lnTo>
                  <a:lnTo>
                    <a:pt x="211" y="2026"/>
                  </a:lnTo>
                  <a:lnTo>
                    <a:pt x="253" y="2090"/>
                  </a:lnTo>
                  <a:lnTo>
                    <a:pt x="299" y="2150"/>
                  </a:lnTo>
                  <a:lnTo>
                    <a:pt x="348" y="2206"/>
                  </a:lnTo>
                  <a:lnTo>
                    <a:pt x="399" y="2260"/>
                  </a:lnTo>
                  <a:lnTo>
                    <a:pt x="454" y="2308"/>
                  </a:lnTo>
                  <a:lnTo>
                    <a:pt x="512" y="2354"/>
                  </a:lnTo>
                  <a:lnTo>
                    <a:pt x="571" y="2394"/>
                  </a:lnTo>
                  <a:lnTo>
                    <a:pt x="633" y="2432"/>
                  </a:lnTo>
                  <a:lnTo>
                    <a:pt x="696" y="2464"/>
                  </a:lnTo>
                  <a:lnTo>
                    <a:pt x="762" y="2492"/>
                  </a:lnTo>
                  <a:lnTo>
                    <a:pt x="829" y="2513"/>
                  </a:lnTo>
                  <a:lnTo>
                    <a:pt x="897" y="2532"/>
                  </a:lnTo>
                  <a:lnTo>
                    <a:pt x="965" y="2544"/>
                  </a:lnTo>
                  <a:lnTo>
                    <a:pt x="1034" y="2553"/>
                  </a:lnTo>
                  <a:lnTo>
                    <a:pt x="1104" y="2554"/>
                  </a:lnTo>
                  <a:lnTo>
                    <a:pt x="1173" y="2553"/>
                  </a:lnTo>
                  <a:lnTo>
                    <a:pt x="1241" y="2544"/>
                  </a:lnTo>
                  <a:lnTo>
                    <a:pt x="1312" y="2532"/>
                  </a:lnTo>
                  <a:lnTo>
                    <a:pt x="1378" y="2515"/>
                  </a:lnTo>
                  <a:lnTo>
                    <a:pt x="1444" y="2493"/>
                  </a:lnTo>
                  <a:lnTo>
                    <a:pt x="1510" y="2465"/>
                  </a:lnTo>
                  <a:lnTo>
                    <a:pt x="1574" y="2434"/>
                  </a:lnTo>
                  <a:lnTo>
                    <a:pt x="1637" y="2398"/>
                  </a:lnTo>
                  <a:lnTo>
                    <a:pt x="1695" y="2357"/>
                  </a:lnTo>
                  <a:lnTo>
                    <a:pt x="1754" y="2313"/>
                  </a:lnTo>
                  <a:lnTo>
                    <a:pt x="1808" y="2265"/>
                  </a:lnTo>
                  <a:lnTo>
                    <a:pt x="1860" y="2211"/>
                  </a:lnTo>
                  <a:lnTo>
                    <a:pt x="1910" y="2155"/>
                  </a:lnTo>
                  <a:lnTo>
                    <a:pt x="1955" y="2095"/>
                  </a:lnTo>
                  <a:lnTo>
                    <a:pt x="1999" y="2031"/>
                  </a:lnTo>
                  <a:lnTo>
                    <a:pt x="2037" y="1965"/>
                  </a:lnTo>
                  <a:lnTo>
                    <a:pt x="2073" y="1896"/>
                  </a:lnTo>
                  <a:lnTo>
                    <a:pt x="2105" y="1825"/>
                  </a:lnTo>
                  <a:lnTo>
                    <a:pt x="2133" y="1751"/>
                  </a:lnTo>
                  <a:lnTo>
                    <a:pt x="2156" y="1675"/>
                  </a:lnTo>
                  <a:lnTo>
                    <a:pt x="2176" y="1598"/>
                  </a:lnTo>
                  <a:lnTo>
                    <a:pt x="2191" y="1519"/>
                  </a:lnTo>
                  <a:lnTo>
                    <a:pt x="2202" y="1441"/>
                  </a:lnTo>
                  <a:lnTo>
                    <a:pt x="2209" y="1361"/>
                  </a:lnTo>
                  <a:lnTo>
                    <a:pt x="2212" y="1281"/>
                  </a:lnTo>
                  <a:lnTo>
                    <a:pt x="2212" y="1277"/>
                  </a:lnTo>
                  <a:close/>
                </a:path>
              </a:pathLst>
            </a:custGeom>
            <a:solidFill>
              <a:srgbClr val="FF9975"/>
            </a:solidFill>
            <a:ln w="9525">
              <a:noFill/>
              <a:round/>
              <a:headEnd/>
              <a:tailEnd/>
            </a:ln>
          </p:spPr>
          <p:txBody>
            <a:bodyPr/>
            <a:lstStyle/>
            <a:p>
              <a:endParaRPr lang="en-US" dirty="0"/>
            </a:p>
          </p:txBody>
        </p:sp>
        <p:sp>
          <p:nvSpPr>
            <p:cNvPr id="1056" name="Freeform 32"/>
            <p:cNvSpPr>
              <a:spLocks/>
            </p:cNvSpPr>
            <p:nvPr/>
          </p:nvSpPr>
          <p:spPr bwMode="auto">
            <a:xfrm>
              <a:off x="300" y="2399"/>
              <a:ext cx="551" cy="345"/>
            </a:xfrm>
            <a:custGeom>
              <a:avLst/>
              <a:gdLst>
                <a:gd name="T0" fmla="*/ 2133 w 2206"/>
                <a:gd name="T1" fmla="*/ 24 h 1725"/>
                <a:gd name="T2" fmla="*/ 2117 w 2206"/>
                <a:gd name="T3" fmla="*/ 177 h 1725"/>
                <a:gd name="T4" fmla="*/ 2085 w 2206"/>
                <a:gd name="T5" fmla="*/ 328 h 1725"/>
                <a:gd name="T6" fmla="*/ 2035 w 2206"/>
                <a:gd name="T7" fmla="*/ 472 h 1725"/>
                <a:gd name="T8" fmla="*/ 1970 w 2206"/>
                <a:gd name="T9" fmla="*/ 608 h 1725"/>
                <a:gd name="T10" fmla="*/ 1889 w 2206"/>
                <a:gd name="T11" fmla="*/ 731 h 1725"/>
                <a:gd name="T12" fmla="*/ 1798 w 2206"/>
                <a:gd name="T13" fmla="*/ 844 h 1725"/>
                <a:gd name="T14" fmla="*/ 1692 w 2206"/>
                <a:gd name="T15" fmla="*/ 940 h 1725"/>
                <a:gd name="T16" fmla="*/ 1576 w 2206"/>
                <a:gd name="T17" fmla="*/ 1020 h 1725"/>
                <a:gd name="T18" fmla="*/ 1453 w 2206"/>
                <a:gd name="T19" fmla="*/ 1081 h 1725"/>
                <a:gd name="T20" fmla="*/ 1326 w 2206"/>
                <a:gd name="T21" fmla="*/ 1126 h 1725"/>
                <a:gd name="T22" fmla="*/ 1192 w 2206"/>
                <a:gd name="T23" fmla="*/ 1147 h 1725"/>
                <a:gd name="T24" fmla="*/ 1059 w 2206"/>
                <a:gd name="T25" fmla="*/ 1152 h 1725"/>
                <a:gd name="T26" fmla="*/ 925 w 2206"/>
                <a:gd name="T27" fmla="*/ 1135 h 1725"/>
                <a:gd name="T28" fmla="*/ 796 w 2206"/>
                <a:gd name="T29" fmla="*/ 1098 h 1725"/>
                <a:gd name="T30" fmla="*/ 671 w 2206"/>
                <a:gd name="T31" fmla="*/ 1044 h 1725"/>
                <a:gd name="T32" fmla="*/ 552 w 2206"/>
                <a:gd name="T33" fmla="*/ 970 h 1725"/>
                <a:gd name="T34" fmla="*/ 444 w 2206"/>
                <a:gd name="T35" fmla="*/ 879 h 1725"/>
                <a:gd name="T36" fmla="*/ 346 w 2206"/>
                <a:gd name="T37" fmla="*/ 771 h 1725"/>
                <a:gd name="T38" fmla="*/ 261 w 2206"/>
                <a:gd name="T39" fmla="*/ 652 h 1725"/>
                <a:gd name="T40" fmla="*/ 190 w 2206"/>
                <a:gd name="T41" fmla="*/ 519 h 1725"/>
                <a:gd name="T42" fmla="*/ 136 w 2206"/>
                <a:gd name="T43" fmla="*/ 377 h 1725"/>
                <a:gd name="T44" fmla="*/ 98 w 2206"/>
                <a:gd name="T45" fmla="*/ 230 h 1725"/>
                <a:gd name="T46" fmla="*/ 76 w 2206"/>
                <a:gd name="T47" fmla="*/ 77 h 1725"/>
                <a:gd name="T48" fmla="*/ 49 w 2206"/>
                <a:gd name="T49" fmla="*/ 75 h 1725"/>
                <a:gd name="T50" fmla="*/ 16 w 2206"/>
                <a:gd name="T51" fmla="*/ 231 h 1725"/>
                <a:gd name="T52" fmla="*/ 1 w 2206"/>
                <a:gd name="T53" fmla="*/ 389 h 1725"/>
                <a:gd name="T54" fmla="*/ 2 w 2206"/>
                <a:gd name="T55" fmla="*/ 550 h 1725"/>
                <a:gd name="T56" fmla="*/ 23 w 2206"/>
                <a:gd name="T57" fmla="*/ 710 h 1725"/>
                <a:gd name="T58" fmla="*/ 59 w 2206"/>
                <a:gd name="T59" fmla="*/ 864 h 1725"/>
                <a:gd name="T60" fmla="*/ 111 w 2206"/>
                <a:gd name="T61" fmla="*/ 1012 h 1725"/>
                <a:gd name="T62" fmla="*/ 182 w 2206"/>
                <a:gd name="T63" fmla="*/ 1151 h 1725"/>
                <a:gd name="T64" fmla="*/ 265 w 2206"/>
                <a:gd name="T65" fmla="*/ 1278 h 1725"/>
                <a:gd name="T66" fmla="*/ 360 w 2206"/>
                <a:gd name="T67" fmla="*/ 1394 h 1725"/>
                <a:gd name="T68" fmla="*/ 469 w 2206"/>
                <a:gd name="T69" fmla="*/ 1494 h 1725"/>
                <a:gd name="T70" fmla="*/ 588 w 2206"/>
                <a:gd name="T71" fmla="*/ 1577 h 1725"/>
                <a:gd name="T72" fmla="*/ 713 w 2206"/>
                <a:gd name="T73" fmla="*/ 1643 h 1725"/>
                <a:gd name="T74" fmla="*/ 846 w 2206"/>
                <a:gd name="T75" fmla="*/ 1690 h 1725"/>
                <a:gd name="T76" fmla="*/ 983 w 2206"/>
                <a:gd name="T77" fmla="*/ 1719 h 1725"/>
                <a:gd name="T78" fmla="*/ 1120 w 2206"/>
                <a:gd name="T79" fmla="*/ 1725 h 1725"/>
                <a:gd name="T80" fmla="*/ 1259 w 2206"/>
                <a:gd name="T81" fmla="*/ 1713 h 1725"/>
                <a:gd name="T82" fmla="*/ 1394 w 2206"/>
                <a:gd name="T83" fmla="*/ 1681 h 1725"/>
                <a:gd name="T84" fmla="*/ 1526 w 2206"/>
                <a:gd name="T85" fmla="*/ 1629 h 1725"/>
                <a:gd name="T86" fmla="*/ 1650 w 2206"/>
                <a:gd name="T87" fmla="*/ 1558 h 1725"/>
                <a:gd name="T88" fmla="*/ 1765 w 2206"/>
                <a:gd name="T89" fmla="*/ 1470 h 1725"/>
                <a:gd name="T90" fmla="*/ 1871 w 2206"/>
                <a:gd name="T91" fmla="*/ 1366 h 1725"/>
                <a:gd name="T92" fmla="*/ 1965 w 2206"/>
                <a:gd name="T93" fmla="*/ 1247 h 1725"/>
                <a:gd name="T94" fmla="*/ 2044 w 2206"/>
                <a:gd name="T95" fmla="*/ 1116 h 1725"/>
                <a:gd name="T96" fmla="*/ 2110 w 2206"/>
                <a:gd name="T97" fmla="*/ 974 h 1725"/>
                <a:gd name="T98" fmla="*/ 2158 w 2206"/>
                <a:gd name="T99" fmla="*/ 825 h 1725"/>
                <a:gd name="T100" fmla="*/ 2190 w 2206"/>
                <a:gd name="T101" fmla="*/ 669 h 1725"/>
                <a:gd name="T102" fmla="*/ 2205 w 2206"/>
                <a:gd name="T103" fmla="*/ 509 h 1725"/>
                <a:gd name="T104" fmla="*/ 2204 w 2206"/>
                <a:gd name="T105" fmla="*/ 350 h 1725"/>
                <a:gd name="T106" fmla="*/ 2183 w 2206"/>
                <a:gd name="T107" fmla="*/ 192 h 1725"/>
                <a:gd name="T108" fmla="*/ 2146 w 2206"/>
                <a:gd name="T109" fmla="*/ 36 h 1725"/>
                <a:gd name="T110" fmla="*/ 2136 w 2206"/>
                <a:gd name="T111" fmla="*/ 0 h 17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06"/>
                <a:gd name="T169" fmla="*/ 0 h 1725"/>
                <a:gd name="T170" fmla="*/ 2206 w 2206"/>
                <a:gd name="T171" fmla="*/ 1725 h 17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06" h="1725">
                  <a:moveTo>
                    <a:pt x="2136" y="0"/>
                  </a:moveTo>
                  <a:lnTo>
                    <a:pt x="2133" y="24"/>
                  </a:lnTo>
                  <a:lnTo>
                    <a:pt x="2128" y="102"/>
                  </a:lnTo>
                  <a:lnTo>
                    <a:pt x="2117" y="177"/>
                  </a:lnTo>
                  <a:lnTo>
                    <a:pt x="2104" y="253"/>
                  </a:lnTo>
                  <a:lnTo>
                    <a:pt x="2085" y="328"/>
                  </a:lnTo>
                  <a:lnTo>
                    <a:pt x="2062" y="401"/>
                  </a:lnTo>
                  <a:lnTo>
                    <a:pt x="2035" y="472"/>
                  </a:lnTo>
                  <a:lnTo>
                    <a:pt x="2005" y="542"/>
                  </a:lnTo>
                  <a:lnTo>
                    <a:pt x="1970" y="608"/>
                  </a:lnTo>
                  <a:lnTo>
                    <a:pt x="1932" y="670"/>
                  </a:lnTo>
                  <a:lnTo>
                    <a:pt x="1889" y="731"/>
                  </a:lnTo>
                  <a:lnTo>
                    <a:pt x="1845" y="788"/>
                  </a:lnTo>
                  <a:lnTo>
                    <a:pt x="1798" y="844"/>
                  </a:lnTo>
                  <a:lnTo>
                    <a:pt x="1746" y="894"/>
                  </a:lnTo>
                  <a:lnTo>
                    <a:pt x="1692" y="940"/>
                  </a:lnTo>
                  <a:lnTo>
                    <a:pt x="1635" y="982"/>
                  </a:lnTo>
                  <a:lnTo>
                    <a:pt x="1576" y="1020"/>
                  </a:lnTo>
                  <a:lnTo>
                    <a:pt x="1516" y="1052"/>
                  </a:lnTo>
                  <a:lnTo>
                    <a:pt x="1453" y="1081"/>
                  </a:lnTo>
                  <a:lnTo>
                    <a:pt x="1390" y="1105"/>
                  </a:lnTo>
                  <a:lnTo>
                    <a:pt x="1326" y="1126"/>
                  </a:lnTo>
                  <a:lnTo>
                    <a:pt x="1259" y="1140"/>
                  </a:lnTo>
                  <a:lnTo>
                    <a:pt x="1192" y="1147"/>
                  </a:lnTo>
                  <a:lnTo>
                    <a:pt x="1125" y="1152"/>
                  </a:lnTo>
                  <a:lnTo>
                    <a:pt x="1059" y="1152"/>
                  </a:lnTo>
                  <a:lnTo>
                    <a:pt x="992" y="1146"/>
                  </a:lnTo>
                  <a:lnTo>
                    <a:pt x="925" y="1135"/>
                  </a:lnTo>
                  <a:lnTo>
                    <a:pt x="860" y="1118"/>
                  </a:lnTo>
                  <a:lnTo>
                    <a:pt x="796" y="1098"/>
                  </a:lnTo>
                  <a:lnTo>
                    <a:pt x="732" y="1074"/>
                  </a:lnTo>
                  <a:lnTo>
                    <a:pt x="671" y="1044"/>
                  </a:lnTo>
                  <a:lnTo>
                    <a:pt x="610" y="1007"/>
                  </a:lnTo>
                  <a:lnTo>
                    <a:pt x="552" y="970"/>
                  </a:lnTo>
                  <a:lnTo>
                    <a:pt x="498" y="925"/>
                  </a:lnTo>
                  <a:lnTo>
                    <a:pt x="444" y="879"/>
                  </a:lnTo>
                  <a:lnTo>
                    <a:pt x="394" y="826"/>
                  </a:lnTo>
                  <a:lnTo>
                    <a:pt x="346" y="771"/>
                  </a:lnTo>
                  <a:lnTo>
                    <a:pt x="303" y="713"/>
                  </a:lnTo>
                  <a:lnTo>
                    <a:pt x="261" y="652"/>
                  </a:lnTo>
                  <a:lnTo>
                    <a:pt x="225" y="587"/>
                  </a:lnTo>
                  <a:lnTo>
                    <a:pt x="190" y="519"/>
                  </a:lnTo>
                  <a:lnTo>
                    <a:pt x="162" y="449"/>
                  </a:lnTo>
                  <a:lnTo>
                    <a:pt x="136" y="377"/>
                  </a:lnTo>
                  <a:lnTo>
                    <a:pt x="115" y="305"/>
                  </a:lnTo>
                  <a:lnTo>
                    <a:pt x="98" y="230"/>
                  </a:lnTo>
                  <a:lnTo>
                    <a:pt x="84" y="154"/>
                  </a:lnTo>
                  <a:lnTo>
                    <a:pt x="76" y="77"/>
                  </a:lnTo>
                  <a:lnTo>
                    <a:pt x="71" y="0"/>
                  </a:lnTo>
                  <a:lnTo>
                    <a:pt x="49" y="75"/>
                  </a:lnTo>
                  <a:lnTo>
                    <a:pt x="29" y="152"/>
                  </a:lnTo>
                  <a:lnTo>
                    <a:pt x="16" y="231"/>
                  </a:lnTo>
                  <a:lnTo>
                    <a:pt x="7" y="310"/>
                  </a:lnTo>
                  <a:lnTo>
                    <a:pt x="1" y="389"/>
                  </a:lnTo>
                  <a:lnTo>
                    <a:pt x="0" y="471"/>
                  </a:lnTo>
                  <a:lnTo>
                    <a:pt x="2" y="550"/>
                  </a:lnTo>
                  <a:lnTo>
                    <a:pt x="11" y="629"/>
                  </a:lnTo>
                  <a:lnTo>
                    <a:pt x="23" y="710"/>
                  </a:lnTo>
                  <a:lnTo>
                    <a:pt x="38" y="786"/>
                  </a:lnTo>
                  <a:lnTo>
                    <a:pt x="59" y="864"/>
                  </a:lnTo>
                  <a:lnTo>
                    <a:pt x="83" y="937"/>
                  </a:lnTo>
                  <a:lnTo>
                    <a:pt x="111" y="1012"/>
                  </a:lnTo>
                  <a:lnTo>
                    <a:pt x="145" y="1082"/>
                  </a:lnTo>
                  <a:lnTo>
                    <a:pt x="182" y="1151"/>
                  </a:lnTo>
                  <a:lnTo>
                    <a:pt x="220" y="1217"/>
                  </a:lnTo>
                  <a:lnTo>
                    <a:pt x="265" y="1278"/>
                  </a:lnTo>
                  <a:lnTo>
                    <a:pt x="311" y="1338"/>
                  </a:lnTo>
                  <a:lnTo>
                    <a:pt x="360" y="1394"/>
                  </a:lnTo>
                  <a:lnTo>
                    <a:pt x="413" y="1447"/>
                  </a:lnTo>
                  <a:lnTo>
                    <a:pt x="469" y="1494"/>
                  </a:lnTo>
                  <a:lnTo>
                    <a:pt x="526" y="1538"/>
                  </a:lnTo>
                  <a:lnTo>
                    <a:pt x="588" y="1577"/>
                  </a:lnTo>
                  <a:lnTo>
                    <a:pt x="649" y="1613"/>
                  </a:lnTo>
                  <a:lnTo>
                    <a:pt x="713" y="1643"/>
                  </a:lnTo>
                  <a:lnTo>
                    <a:pt x="778" y="1670"/>
                  </a:lnTo>
                  <a:lnTo>
                    <a:pt x="846" y="1690"/>
                  </a:lnTo>
                  <a:lnTo>
                    <a:pt x="914" y="1706"/>
                  </a:lnTo>
                  <a:lnTo>
                    <a:pt x="983" y="1719"/>
                  </a:lnTo>
                  <a:lnTo>
                    <a:pt x="1052" y="1725"/>
                  </a:lnTo>
                  <a:lnTo>
                    <a:pt x="1120" y="1725"/>
                  </a:lnTo>
                  <a:lnTo>
                    <a:pt x="1190" y="1721"/>
                  </a:lnTo>
                  <a:lnTo>
                    <a:pt x="1259" y="1713"/>
                  </a:lnTo>
                  <a:lnTo>
                    <a:pt x="1327" y="1700"/>
                  </a:lnTo>
                  <a:lnTo>
                    <a:pt x="1394" y="1681"/>
                  </a:lnTo>
                  <a:lnTo>
                    <a:pt x="1461" y="1658"/>
                  </a:lnTo>
                  <a:lnTo>
                    <a:pt x="1526" y="1629"/>
                  </a:lnTo>
                  <a:lnTo>
                    <a:pt x="1588" y="1595"/>
                  </a:lnTo>
                  <a:lnTo>
                    <a:pt x="1650" y="1558"/>
                  </a:lnTo>
                  <a:lnTo>
                    <a:pt x="1709" y="1515"/>
                  </a:lnTo>
                  <a:lnTo>
                    <a:pt x="1765" y="1470"/>
                  </a:lnTo>
                  <a:lnTo>
                    <a:pt x="1820" y="1419"/>
                  </a:lnTo>
                  <a:lnTo>
                    <a:pt x="1871" y="1366"/>
                  </a:lnTo>
                  <a:lnTo>
                    <a:pt x="1920" y="1308"/>
                  </a:lnTo>
                  <a:lnTo>
                    <a:pt x="1965" y="1247"/>
                  </a:lnTo>
                  <a:lnTo>
                    <a:pt x="2006" y="1183"/>
                  </a:lnTo>
                  <a:lnTo>
                    <a:pt x="2044" y="1116"/>
                  </a:lnTo>
                  <a:lnTo>
                    <a:pt x="2078" y="1046"/>
                  </a:lnTo>
                  <a:lnTo>
                    <a:pt x="2110" y="974"/>
                  </a:lnTo>
                  <a:lnTo>
                    <a:pt x="2136" y="900"/>
                  </a:lnTo>
                  <a:lnTo>
                    <a:pt x="2158" y="825"/>
                  </a:lnTo>
                  <a:lnTo>
                    <a:pt x="2176" y="748"/>
                  </a:lnTo>
                  <a:lnTo>
                    <a:pt x="2190" y="669"/>
                  </a:lnTo>
                  <a:lnTo>
                    <a:pt x="2199" y="590"/>
                  </a:lnTo>
                  <a:lnTo>
                    <a:pt x="2205" y="509"/>
                  </a:lnTo>
                  <a:lnTo>
                    <a:pt x="2206" y="429"/>
                  </a:lnTo>
                  <a:lnTo>
                    <a:pt x="2204" y="350"/>
                  </a:lnTo>
                  <a:lnTo>
                    <a:pt x="2195" y="271"/>
                  </a:lnTo>
                  <a:lnTo>
                    <a:pt x="2183" y="192"/>
                  </a:lnTo>
                  <a:lnTo>
                    <a:pt x="2167" y="112"/>
                  </a:lnTo>
                  <a:lnTo>
                    <a:pt x="2146" y="36"/>
                  </a:lnTo>
                  <a:lnTo>
                    <a:pt x="2136" y="0"/>
                  </a:lnTo>
                  <a:close/>
                </a:path>
              </a:pathLst>
            </a:custGeom>
            <a:solidFill>
              <a:srgbClr val="C96623"/>
            </a:solidFill>
            <a:ln w="9525">
              <a:noFill/>
              <a:round/>
              <a:headEnd/>
              <a:tailEnd/>
            </a:ln>
          </p:spPr>
          <p:txBody>
            <a:bodyPr/>
            <a:lstStyle/>
            <a:p>
              <a:endParaRPr lang="en-US" dirty="0"/>
            </a:p>
          </p:txBody>
        </p:sp>
        <p:sp>
          <p:nvSpPr>
            <p:cNvPr id="1057" name="Freeform 33"/>
            <p:cNvSpPr>
              <a:spLocks/>
            </p:cNvSpPr>
            <p:nvPr/>
          </p:nvSpPr>
          <p:spPr bwMode="auto">
            <a:xfrm>
              <a:off x="287" y="2222"/>
              <a:ext cx="296" cy="533"/>
            </a:xfrm>
            <a:custGeom>
              <a:avLst/>
              <a:gdLst>
                <a:gd name="T0" fmla="*/ 1110 w 1182"/>
                <a:gd name="T1" fmla="*/ 1 h 2665"/>
                <a:gd name="T2" fmla="*/ 970 w 1182"/>
                <a:gd name="T3" fmla="*/ 17 h 2665"/>
                <a:gd name="T4" fmla="*/ 831 w 1182"/>
                <a:gd name="T5" fmla="*/ 54 h 2665"/>
                <a:gd name="T6" fmla="*/ 698 w 1182"/>
                <a:gd name="T7" fmla="*/ 109 h 2665"/>
                <a:gd name="T8" fmla="*/ 572 w 1182"/>
                <a:gd name="T9" fmla="*/ 182 h 2665"/>
                <a:gd name="T10" fmla="*/ 454 w 1182"/>
                <a:gd name="T11" fmla="*/ 273 h 2665"/>
                <a:gd name="T12" fmla="*/ 347 w 1182"/>
                <a:gd name="T13" fmla="*/ 381 h 2665"/>
                <a:gd name="T14" fmla="*/ 252 w 1182"/>
                <a:gd name="T15" fmla="*/ 502 h 2665"/>
                <a:gd name="T16" fmla="*/ 170 w 1182"/>
                <a:gd name="T17" fmla="*/ 638 h 2665"/>
                <a:gd name="T18" fmla="*/ 103 w 1182"/>
                <a:gd name="T19" fmla="*/ 780 h 2665"/>
                <a:gd name="T20" fmla="*/ 54 w 1182"/>
                <a:gd name="T21" fmla="*/ 935 h 2665"/>
                <a:gd name="T22" fmla="*/ 19 w 1182"/>
                <a:gd name="T23" fmla="*/ 1095 h 2665"/>
                <a:gd name="T24" fmla="*/ 3 w 1182"/>
                <a:gd name="T25" fmla="*/ 1256 h 2665"/>
                <a:gd name="T26" fmla="*/ 3 w 1182"/>
                <a:gd name="T27" fmla="*/ 1419 h 2665"/>
                <a:gd name="T28" fmla="*/ 20 w 1182"/>
                <a:gd name="T29" fmla="*/ 1582 h 2665"/>
                <a:gd name="T30" fmla="*/ 56 w 1182"/>
                <a:gd name="T31" fmla="*/ 1741 h 2665"/>
                <a:gd name="T32" fmla="*/ 108 w 1182"/>
                <a:gd name="T33" fmla="*/ 1894 h 2665"/>
                <a:gd name="T34" fmla="*/ 174 w 1182"/>
                <a:gd name="T35" fmla="*/ 2037 h 2665"/>
                <a:gd name="T36" fmla="*/ 258 w 1182"/>
                <a:gd name="T37" fmla="*/ 2171 h 2665"/>
                <a:gd name="T38" fmla="*/ 353 w 1182"/>
                <a:gd name="T39" fmla="*/ 2292 h 2665"/>
                <a:gd name="T40" fmla="*/ 461 w 1182"/>
                <a:gd name="T41" fmla="*/ 2399 h 2665"/>
                <a:gd name="T42" fmla="*/ 579 w 1182"/>
                <a:gd name="T43" fmla="*/ 2489 h 2665"/>
                <a:gd name="T44" fmla="*/ 706 w 1182"/>
                <a:gd name="T45" fmla="*/ 2561 h 2665"/>
                <a:gd name="T46" fmla="*/ 839 w 1182"/>
                <a:gd name="T47" fmla="*/ 2616 h 2665"/>
                <a:gd name="T48" fmla="*/ 978 w 1182"/>
                <a:gd name="T49" fmla="*/ 2651 h 2665"/>
                <a:gd name="T50" fmla="*/ 1119 w 1182"/>
                <a:gd name="T51" fmla="*/ 2665 h 2665"/>
                <a:gd name="T52" fmla="*/ 1182 w 1182"/>
                <a:gd name="T53" fmla="*/ 2534 h 2665"/>
                <a:gd name="T54" fmla="*/ 1093 w 1182"/>
                <a:gd name="T55" fmla="*/ 2533 h 2665"/>
                <a:gd name="T56" fmla="*/ 959 w 1182"/>
                <a:gd name="T57" fmla="*/ 2514 h 2665"/>
                <a:gd name="T58" fmla="*/ 829 w 1182"/>
                <a:gd name="T59" fmla="*/ 2474 h 2665"/>
                <a:gd name="T60" fmla="*/ 703 w 1182"/>
                <a:gd name="T61" fmla="*/ 2417 h 2665"/>
                <a:gd name="T62" fmla="*/ 586 w 1182"/>
                <a:gd name="T63" fmla="*/ 2339 h 2665"/>
                <a:gd name="T64" fmla="*/ 478 w 1182"/>
                <a:gd name="T65" fmla="*/ 2247 h 2665"/>
                <a:gd name="T66" fmla="*/ 382 w 1182"/>
                <a:gd name="T67" fmla="*/ 2138 h 2665"/>
                <a:gd name="T68" fmla="*/ 299 w 1182"/>
                <a:gd name="T69" fmla="*/ 2017 h 2665"/>
                <a:gd name="T70" fmla="*/ 228 w 1182"/>
                <a:gd name="T71" fmla="*/ 1882 h 2665"/>
                <a:gd name="T72" fmla="*/ 176 w 1182"/>
                <a:gd name="T73" fmla="*/ 1740 h 2665"/>
                <a:gd name="T74" fmla="*/ 139 w 1182"/>
                <a:gd name="T75" fmla="*/ 1590 h 2665"/>
                <a:gd name="T76" fmla="*/ 118 w 1182"/>
                <a:gd name="T77" fmla="*/ 1437 h 2665"/>
                <a:gd name="T78" fmla="*/ 116 w 1182"/>
                <a:gd name="T79" fmla="*/ 1281 h 2665"/>
                <a:gd name="T80" fmla="*/ 129 w 1182"/>
                <a:gd name="T81" fmla="*/ 1127 h 2665"/>
                <a:gd name="T82" fmla="*/ 162 w 1182"/>
                <a:gd name="T83" fmla="*/ 976 h 2665"/>
                <a:gd name="T84" fmla="*/ 210 w 1182"/>
                <a:gd name="T85" fmla="*/ 831 h 2665"/>
                <a:gd name="T86" fmla="*/ 274 w 1182"/>
                <a:gd name="T87" fmla="*/ 694 h 2665"/>
                <a:gd name="T88" fmla="*/ 353 w 1182"/>
                <a:gd name="T89" fmla="*/ 568 h 2665"/>
                <a:gd name="T90" fmla="*/ 445 w 1182"/>
                <a:gd name="T91" fmla="*/ 454 h 2665"/>
                <a:gd name="T92" fmla="*/ 549 w 1182"/>
                <a:gd name="T93" fmla="*/ 356 h 2665"/>
                <a:gd name="T94" fmla="*/ 664 w 1182"/>
                <a:gd name="T95" fmla="*/ 273 h 2665"/>
                <a:gd name="T96" fmla="*/ 787 w 1182"/>
                <a:gd name="T97" fmla="*/ 210 h 2665"/>
                <a:gd name="T98" fmla="*/ 914 w 1182"/>
                <a:gd name="T99" fmla="*/ 163 h 2665"/>
                <a:gd name="T100" fmla="*/ 1048 w 1182"/>
                <a:gd name="T101" fmla="*/ 139 h 2665"/>
                <a:gd name="T102" fmla="*/ 1182 w 1182"/>
                <a:gd name="T103" fmla="*/ 132 h 2665"/>
                <a:gd name="T104" fmla="*/ 1182 w 1182"/>
                <a:gd name="T105" fmla="*/ 0 h 26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82"/>
                <a:gd name="T160" fmla="*/ 0 h 2665"/>
                <a:gd name="T161" fmla="*/ 1182 w 1182"/>
                <a:gd name="T162" fmla="*/ 2665 h 26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82" h="2665">
                  <a:moveTo>
                    <a:pt x="1182" y="0"/>
                  </a:moveTo>
                  <a:lnTo>
                    <a:pt x="1110" y="1"/>
                  </a:lnTo>
                  <a:lnTo>
                    <a:pt x="1039" y="6"/>
                  </a:lnTo>
                  <a:lnTo>
                    <a:pt x="970" y="17"/>
                  </a:lnTo>
                  <a:lnTo>
                    <a:pt x="901" y="32"/>
                  </a:lnTo>
                  <a:lnTo>
                    <a:pt x="831" y="54"/>
                  </a:lnTo>
                  <a:lnTo>
                    <a:pt x="764" y="79"/>
                  </a:lnTo>
                  <a:lnTo>
                    <a:pt x="698" y="109"/>
                  </a:lnTo>
                  <a:lnTo>
                    <a:pt x="633" y="142"/>
                  </a:lnTo>
                  <a:lnTo>
                    <a:pt x="572" y="182"/>
                  </a:lnTo>
                  <a:lnTo>
                    <a:pt x="511" y="227"/>
                  </a:lnTo>
                  <a:lnTo>
                    <a:pt x="454" y="273"/>
                  </a:lnTo>
                  <a:lnTo>
                    <a:pt x="399" y="326"/>
                  </a:lnTo>
                  <a:lnTo>
                    <a:pt x="347" y="381"/>
                  </a:lnTo>
                  <a:lnTo>
                    <a:pt x="298" y="441"/>
                  </a:lnTo>
                  <a:lnTo>
                    <a:pt x="252" y="502"/>
                  </a:lnTo>
                  <a:lnTo>
                    <a:pt x="210" y="568"/>
                  </a:lnTo>
                  <a:lnTo>
                    <a:pt x="170" y="638"/>
                  </a:lnTo>
                  <a:lnTo>
                    <a:pt x="135" y="708"/>
                  </a:lnTo>
                  <a:lnTo>
                    <a:pt x="103" y="780"/>
                  </a:lnTo>
                  <a:lnTo>
                    <a:pt x="76" y="856"/>
                  </a:lnTo>
                  <a:lnTo>
                    <a:pt x="54" y="935"/>
                  </a:lnTo>
                  <a:lnTo>
                    <a:pt x="34" y="1014"/>
                  </a:lnTo>
                  <a:lnTo>
                    <a:pt x="19" y="1095"/>
                  </a:lnTo>
                  <a:lnTo>
                    <a:pt x="8" y="1175"/>
                  </a:lnTo>
                  <a:lnTo>
                    <a:pt x="3" y="1256"/>
                  </a:lnTo>
                  <a:lnTo>
                    <a:pt x="0" y="1338"/>
                  </a:lnTo>
                  <a:lnTo>
                    <a:pt x="3" y="1419"/>
                  </a:lnTo>
                  <a:lnTo>
                    <a:pt x="9" y="1502"/>
                  </a:lnTo>
                  <a:lnTo>
                    <a:pt x="20" y="1582"/>
                  </a:lnTo>
                  <a:lnTo>
                    <a:pt x="37" y="1663"/>
                  </a:lnTo>
                  <a:lnTo>
                    <a:pt x="56" y="1741"/>
                  </a:lnTo>
                  <a:lnTo>
                    <a:pt x="78" y="1819"/>
                  </a:lnTo>
                  <a:lnTo>
                    <a:pt x="108" y="1894"/>
                  </a:lnTo>
                  <a:lnTo>
                    <a:pt x="139" y="1966"/>
                  </a:lnTo>
                  <a:lnTo>
                    <a:pt x="174" y="2037"/>
                  </a:lnTo>
                  <a:lnTo>
                    <a:pt x="214" y="2106"/>
                  </a:lnTo>
                  <a:lnTo>
                    <a:pt x="258" y="2171"/>
                  </a:lnTo>
                  <a:lnTo>
                    <a:pt x="303" y="2234"/>
                  </a:lnTo>
                  <a:lnTo>
                    <a:pt x="353" y="2292"/>
                  </a:lnTo>
                  <a:lnTo>
                    <a:pt x="404" y="2347"/>
                  </a:lnTo>
                  <a:lnTo>
                    <a:pt x="461" y="2399"/>
                  </a:lnTo>
                  <a:lnTo>
                    <a:pt x="518" y="2447"/>
                  </a:lnTo>
                  <a:lnTo>
                    <a:pt x="579" y="2489"/>
                  </a:lnTo>
                  <a:lnTo>
                    <a:pt x="642" y="2526"/>
                  </a:lnTo>
                  <a:lnTo>
                    <a:pt x="706" y="2561"/>
                  </a:lnTo>
                  <a:lnTo>
                    <a:pt x="773" y="2591"/>
                  </a:lnTo>
                  <a:lnTo>
                    <a:pt x="839" y="2616"/>
                  </a:lnTo>
                  <a:lnTo>
                    <a:pt x="909" y="2635"/>
                  </a:lnTo>
                  <a:lnTo>
                    <a:pt x="978" y="2651"/>
                  </a:lnTo>
                  <a:lnTo>
                    <a:pt x="1048" y="2660"/>
                  </a:lnTo>
                  <a:lnTo>
                    <a:pt x="1119" y="2665"/>
                  </a:lnTo>
                  <a:lnTo>
                    <a:pt x="1182" y="2665"/>
                  </a:lnTo>
                  <a:lnTo>
                    <a:pt x="1182" y="2534"/>
                  </a:lnTo>
                  <a:lnTo>
                    <a:pt x="1159" y="2534"/>
                  </a:lnTo>
                  <a:lnTo>
                    <a:pt x="1093" y="2533"/>
                  </a:lnTo>
                  <a:lnTo>
                    <a:pt x="1025" y="2525"/>
                  </a:lnTo>
                  <a:lnTo>
                    <a:pt x="959" y="2514"/>
                  </a:lnTo>
                  <a:lnTo>
                    <a:pt x="892" y="2497"/>
                  </a:lnTo>
                  <a:lnTo>
                    <a:pt x="829" y="2474"/>
                  </a:lnTo>
                  <a:lnTo>
                    <a:pt x="766" y="2448"/>
                  </a:lnTo>
                  <a:lnTo>
                    <a:pt x="703" y="2417"/>
                  </a:lnTo>
                  <a:lnTo>
                    <a:pt x="643" y="2380"/>
                  </a:lnTo>
                  <a:lnTo>
                    <a:pt x="586" y="2339"/>
                  </a:lnTo>
                  <a:lnTo>
                    <a:pt x="532" y="2296"/>
                  </a:lnTo>
                  <a:lnTo>
                    <a:pt x="478" y="2247"/>
                  </a:lnTo>
                  <a:lnTo>
                    <a:pt x="429" y="2194"/>
                  </a:lnTo>
                  <a:lnTo>
                    <a:pt x="382" y="2138"/>
                  </a:lnTo>
                  <a:lnTo>
                    <a:pt x="340" y="2078"/>
                  </a:lnTo>
                  <a:lnTo>
                    <a:pt x="299" y="2017"/>
                  </a:lnTo>
                  <a:lnTo>
                    <a:pt x="262" y="1950"/>
                  </a:lnTo>
                  <a:lnTo>
                    <a:pt x="228" y="1882"/>
                  </a:lnTo>
                  <a:lnTo>
                    <a:pt x="200" y="1811"/>
                  </a:lnTo>
                  <a:lnTo>
                    <a:pt x="176" y="1740"/>
                  </a:lnTo>
                  <a:lnTo>
                    <a:pt x="155" y="1665"/>
                  </a:lnTo>
                  <a:lnTo>
                    <a:pt x="139" y="1590"/>
                  </a:lnTo>
                  <a:lnTo>
                    <a:pt x="127" y="1514"/>
                  </a:lnTo>
                  <a:lnTo>
                    <a:pt x="118" y="1437"/>
                  </a:lnTo>
                  <a:lnTo>
                    <a:pt x="114" y="1358"/>
                  </a:lnTo>
                  <a:lnTo>
                    <a:pt x="116" y="1281"/>
                  </a:lnTo>
                  <a:lnTo>
                    <a:pt x="120" y="1205"/>
                  </a:lnTo>
                  <a:lnTo>
                    <a:pt x="129" y="1127"/>
                  </a:lnTo>
                  <a:lnTo>
                    <a:pt x="143" y="1050"/>
                  </a:lnTo>
                  <a:lnTo>
                    <a:pt x="162" y="976"/>
                  </a:lnTo>
                  <a:lnTo>
                    <a:pt x="184" y="902"/>
                  </a:lnTo>
                  <a:lnTo>
                    <a:pt x="210" y="831"/>
                  </a:lnTo>
                  <a:lnTo>
                    <a:pt x="239" y="760"/>
                  </a:lnTo>
                  <a:lnTo>
                    <a:pt x="274" y="694"/>
                  </a:lnTo>
                  <a:lnTo>
                    <a:pt x="312" y="629"/>
                  </a:lnTo>
                  <a:lnTo>
                    <a:pt x="353" y="568"/>
                  </a:lnTo>
                  <a:lnTo>
                    <a:pt x="398" y="511"/>
                  </a:lnTo>
                  <a:lnTo>
                    <a:pt x="445" y="454"/>
                  </a:lnTo>
                  <a:lnTo>
                    <a:pt x="496" y="403"/>
                  </a:lnTo>
                  <a:lnTo>
                    <a:pt x="549" y="356"/>
                  </a:lnTo>
                  <a:lnTo>
                    <a:pt x="605" y="313"/>
                  </a:lnTo>
                  <a:lnTo>
                    <a:pt x="664" y="273"/>
                  </a:lnTo>
                  <a:lnTo>
                    <a:pt x="723" y="240"/>
                  </a:lnTo>
                  <a:lnTo>
                    <a:pt x="787" y="210"/>
                  </a:lnTo>
                  <a:lnTo>
                    <a:pt x="850" y="183"/>
                  </a:lnTo>
                  <a:lnTo>
                    <a:pt x="914" y="163"/>
                  </a:lnTo>
                  <a:lnTo>
                    <a:pt x="981" y="147"/>
                  </a:lnTo>
                  <a:lnTo>
                    <a:pt x="1048" y="139"/>
                  </a:lnTo>
                  <a:lnTo>
                    <a:pt x="1115" y="132"/>
                  </a:lnTo>
                  <a:lnTo>
                    <a:pt x="1182" y="132"/>
                  </a:lnTo>
                  <a:lnTo>
                    <a:pt x="1182" y="0"/>
                  </a:lnTo>
                  <a:close/>
                </a:path>
              </a:pathLst>
            </a:custGeom>
            <a:solidFill>
              <a:srgbClr val="000000"/>
            </a:solidFill>
            <a:ln w="9525">
              <a:noFill/>
              <a:round/>
              <a:headEnd/>
              <a:tailEnd/>
            </a:ln>
          </p:spPr>
          <p:txBody>
            <a:bodyPr/>
            <a:lstStyle/>
            <a:p>
              <a:endParaRPr lang="en-US" dirty="0"/>
            </a:p>
          </p:txBody>
        </p:sp>
        <p:sp>
          <p:nvSpPr>
            <p:cNvPr id="1058" name="Freeform 34"/>
            <p:cNvSpPr>
              <a:spLocks/>
            </p:cNvSpPr>
            <p:nvPr/>
          </p:nvSpPr>
          <p:spPr bwMode="auto">
            <a:xfrm>
              <a:off x="568" y="2222"/>
              <a:ext cx="296" cy="533"/>
            </a:xfrm>
            <a:custGeom>
              <a:avLst/>
              <a:gdLst>
                <a:gd name="T0" fmla="*/ 72 w 1182"/>
                <a:gd name="T1" fmla="*/ 1 h 2665"/>
                <a:gd name="T2" fmla="*/ 212 w 1182"/>
                <a:gd name="T3" fmla="*/ 17 h 2665"/>
                <a:gd name="T4" fmla="*/ 351 w 1182"/>
                <a:gd name="T5" fmla="*/ 54 h 2665"/>
                <a:gd name="T6" fmla="*/ 485 w 1182"/>
                <a:gd name="T7" fmla="*/ 109 h 2665"/>
                <a:gd name="T8" fmla="*/ 609 w 1182"/>
                <a:gd name="T9" fmla="*/ 182 h 2665"/>
                <a:gd name="T10" fmla="*/ 728 w 1182"/>
                <a:gd name="T11" fmla="*/ 273 h 2665"/>
                <a:gd name="T12" fmla="*/ 835 w 1182"/>
                <a:gd name="T13" fmla="*/ 381 h 2665"/>
                <a:gd name="T14" fmla="*/ 930 w 1182"/>
                <a:gd name="T15" fmla="*/ 502 h 2665"/>
                <a:gd name="T16" fmla="*/ 1012 w 1182"/>
                <a:gd name="T17" fmla="*/ 638 h 2665"/>
                <a:gd name="T18" fmla="*/ 1079 w 1182"/>
                <a:gd name="T19" fmla="*/ 780 h 2665"/>
                <a:gd name="T20" fmla="*/ 1128 w 1182"/>
                <a:gd name="T21" fmla="*/ 935 h 2665"/>
                <a:gd name="T22" fmla="*/ 1163 w 1182"/>
                <a:gd name="T23" fmla="*/ 1095 h 2665"/>
                <a:gd name="T24" fmla="*/ 1179 w 1182"/>
                <a:gd name="T25" fmla="*/ 1256 h 2665"/>
                <a:gd name="T26" fmla="*/ 1179 w 1182"/>
                <a:gd name="T27" fmla="*/ 1419 h 2665"/>
                <a:gd name="T28" fmla="*/ 1162 w 1182"/>
                <a:gd name="T29" fmla="*/ 1582 h 2665"/>
                <a:gd name="T30" fmla="*/ 1126 w 1182"/>
                <a:gd name="T31" fmla="*/ 1741 h 2665"/>
                <a:gd name="T32" fmla="*/ 1074 w 1182"/>
                <a:gd name="T33" fmla="*/ 1894 h 2665"/>
                <a:gd name="T34" fmla="*/ 1008 w 1182"/>
                <a:gd name="T35" fmla="*/ 2037 h 2665"/>
                <a:gd name="T36" fmla="*/ 924 w 1182"/>
                <a:gd name="T37" fmla="*/ 2171 h 2665"/>
                <a:gd name="T38" fmla="*/ 829 w 1182"/>
                <a:gd name="T39" fmla="*/ 2292 h 2665"/>
                <a:gd name="T40" fmla="*/ 721 w 1182"/>
                <a:gd name="T41" fmla="*/ 2399 h 2665"/>
                <a:gd name="T42" fmla="*/ 603 w 1182"/>
                <a:gd name="T43" fmla="*/ 2489 h 2665"/>
                <a:gd name="T44" fmla="*/ 476 w 1182"/>
                <a:gd name="T45" fmla="*/ 2561 h 2665"/>
                <a:gd name="T46" fmla="*/ 343 w 1182"/>
                <a:gd name="T47" fmla="*/ 2616 h 2665"/>
                <a:gd name="T48" fmla="*/ 203 w 1182"/>
                <a:gd name="T49" fmla="*/ 2651 h 2665"/>
                <a:gd name="T50" fmla="*/ 63 w 1182"/>
                <a:gd name="T51" fmla="*/ 2665 h 2665"/>
                <a:gd name="T52" fmla="*/ 0 w 1182"/>
                <a:gd name="T53" fmla="*/ 2534 h 2665"/>
                <a:gd name="T54" fmla="*/ 90 w 1182"/>
                <a:gd name="T55" fmla="*/ 2533 h 2665"/>
                <a:gd name="T56" fmla="*/ 223 w 1182"/>
                <a:gd name="T57" fmla="*/ 2514 h 2665"/>
                <a:gd name="T58" fmla="*/ 353 w 1182"/>
                <a:gd name="T59" fmla="*/ 2474 h 2665"/>
                <a:gd name="T60" fmla="*/ 479 w 1182"/>
                <a:gd name="T61" fmla="*/ 2417 h 2665"/>
                <a:gd name="T62" fmla="*/ 596 w 1182"/>
                <a:gd name="T63" fmla="*/ 2339 h 2665"/>
                <a:gd name="T64" fmla="*/ 704 w 1182"/>
                <a:gd name="T65" fmla="*/ 2247 h 2665"/>
                <a:gd name="T66" fmla="*/ 800 w 1182"/>
                <a:gd name="T67" fmla="*/ 2138 h 2665"/>
                <a:gd name="T68" fmla="*/ 883 w 1182"/>
                <a:gd name="T69" fmla="*/ 2017 h 2665"/>
                <a:gd name="T70" fmla="*/ 954 w 1182"/>
                <a:gd name="T71" fmla="*/ 1882 h 2665"/>
                <a:gd name="T72" fmla="*/ 1006 w 1182"/>
                <a:gd name="T73" fmla="*/ 1740 h 2665"/>
                <a:gd name="T74" fmla="*/ 1043 w 1182"/>
                <a:gd name="T75" fmla="*/ 1590 h 2665"/>
                <a:gd name="T76" fmla="*/ 1064 w 1182"/>
                <a:gd name="T77" fmla="*/ 1437 h 2665"/>
                <a:gd name="T78" fmla="*/ 1066 w 1182"/>
                <a:gd name="T79" fmla="*/ 1281 h 2665"/>
                <a:gd name="T80" fmla="*/ 1053 w 1182"/>
                <a:gd name="T81" fmla="*/ 1127 h 2665"/>
                <a:gd name="T82" fmla="*/ 1020 w 1182"/>
                <a:gd name="T83" fmla="*/ 976 h 2665"/>
                <a:gd name="T84" fmla="*/ 972 w 1182"/>
                <a:gd name="T85" fmla="*/ 831 h 2665"/>
                <a:gd name="T86" fmla="*/ 908 w 1182"/>
                <a:gd name="T87" fmla="*/ 694 h 2665"/>
                <a:gd name="T88" fmla="*/ 829 w 1182"/>
                <a:gd name="T89" fmla="*/ 568 h 2665"/>
                <a:gd name="T90" fmla="*/ 737 w 1182"/>
                <a:gd name="T91" fmla="*/ 454 h 2665"/>
                <a:gd name="T92" fmla="*/ 633 w 1182"/>
                <a:gd name="T93" fmla="*/ 356 h 2665"/>
                <a:gd name="T94" fmla="*/ 518 w 1182"/>
                <a:gd name="T95" fmla="*/ 273 h 2665"/>
                <a:gd name="T96" fmla="*/ 395 w 1182"/>
                <a:gd name="T97" fmla="*/ 210 h 2665"/>
                <a:gd name="T98" fmla="*/ 268 w 1182"/>
                <a:gd name="T99" fmla="*/ 163 h 2665"/>
                <a:gd name="T100" fmla="*/ 134 w 1182"/>
                <a:gd name="T101" fmla="*/ 139 h 2665"/>
                <a:gd name="T102" fmla="*/ 0 w 1182"/>
                <a:gd name="T103" fmla="*/ 132 h 2665"/>
                <a:gd name="T104" fmla="*/ 0 w 1182"/>
                <a:gd name="T105" fmla="*/ 0 h 26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82"/>
                <a:gd name="T160" fmla="*/ 0 h 2665"/>
                <a:gd name="T161" fmla="*/ 1182 w 1182"/>
                <a:gd name="T162" fmla="*/ 2665 h 266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82" h="2665">
                  <a:moveTo>
                    <a:pt x="0" y="0"/>
                  </a:moveTo>
                  <a:lnTo>
                    <a:pt x="72" y="1"/>
                  </a:lnTo>
                  <a:lnTo>
                    <a:pt x="143" y="6"/>
                  </a:lnTo>
                  <a:lnTo>
                    <a:pt x="212" y="17"/>
                  </a:lnTo>
                  <a:lnTo>
                    <a:pt x="281" y="32"/>
                  </a:lnTo>
                  <a:lnTo>
                    <a:pt x="351" y="54"/>
                  </a:lnTo>
                  <a:lnTo>
                    <a:pt x="418" y="79"/>
                  </a:lnTo>
                  <a:lnTo>
                    <a:pt x="485" y="109"/>
                  </a:lnTo>
                  <a:lnTo>
                    <a:pt x="549" y="142"/>
                  </a:lnTo>
                  <a:lnTo>
                    <a:pt x="609" y="182"/>
                  </a:lnTo>
                  <a:lnTo>
                    <a:pt x="672" y="227"/>
                  </a:lnTo>
                  <a:lnTo>
                    <a:pt x="728" y="273"/>
                  </a:lnTo>
                  <a:lnTo>
                    <a:pt x="783" y="326"/>
                  </a:lnTo>
                  <a:lnTo>
                    <a:pt x="835" y="381"/>
                  </a:lnTo>
                  <a:lnTo>
                    <a:pt x="886" y="441"/>
                  </a:lnTo>
                  <a:lnTo>
                    <a:pt x="930" y="502"/>
                  </a:lnTo>
                  <a:lnTo>
                    <a:pt x="972" y="568"/>
                  </a:lnTo>
                  <a:lnTo>
                    <a:pt x="1012" y="638"/>
                  </a:lnTo>
                  <a:lnTo>
                    <a:pt x="1047" y="708"/>
                  </a:lnTo>
                  <a:lnTo>
                    <a:pt x="1079" y="780"/>
                  </a:lnTo>
                  <a:lnTo>
                    <a:pt x="1106" y="856"/>
                  </a:lnTo>
                  <a:lnTo>
                    <a:pt x="1128" y="935"/>
                  </a:lnTo>
                  <a:lnTo>
                    <a:pt x="1148" y="1014"/>
                  </a:lnTo>
                  <a:lnTo>
                    <a:pt x="1163" y="1095"/>
                  </a:lnTo>
                  <a:lnTo>
                    <a:pt x="1174" y="1175"/>
                  </a:lnTo>
                  <a:lnTo>
                    <a:pt x="1179" y="1256"/>
                  </a:lnTo>
                  <a:lnTo>
                    <a:pt x="1182" y="1338"/>
                  </a:lnTo>
                  <a:lnTo>
                    <a:pt x="1179" y="1419"/>
                  </a:lnTo>
                  <a:lnTo>
                    <a:pt x="1173" y="1502"/>
                  </a:lnTo>
                  <a:lnTo>
                    <a:pt x="1162" y="1582"/>
                  </a:lnTo>
                  <a:lnTo>
                    <a:pt x="1146" y="1663"/>
                  </a:lnTo>
                  <a:lnTo>
                    <a:pt x="1126" y="1741"/>
                  </a:lnTo>
                  <a:lnTo>
                    <a:pt x="1103" y="1819"/>
                  </a:lnTo>
                  <a:lnTo>
                    <a:pt x="1074" y="1894"/>
                  </a:lnTo>
                  <a:lnTo>
                    <a:pt x="1043" y="1966"/>
                  </a:lnTo>
                  <a:lnTo>
                    <a:pt x="1008" y="2037"/>
                  </a:lnTo>
                  <a:lnTo>
                    <a:pt x="969" y="2106"/>
                  </a:lnTo>
                  <a:lnTo>
                    <a:pt x="924" y="2171"/>
                  </a:lnTo>
                  <a:lnTo>
                    <a:pt x="879" y="2234"/>
                  </a:lnTo>
                  <a:lnTo>
                    <a:pt x="829" y="2292"/>
                  </a:lnTo>
                  <a:lnTo>
                    <a:pt x="778" y="2347"/>
                  </a:lnTo>
                  <a:lnTo>
                    <a:pt x="721" y="2399"/>
                  </a:lnTo>
                  <a:lnTo>
                    <a:pt x="664" y="2447"/>
                  </a:lnTo>
                  <a:lnTo>
                    <a:pt x="603" y="2489"/>
                  </a:lnTo>
                  <a:lnTo>
                    <a:pt x="540" y="2526"/>
                  </a:lnTo>
                  <a:lnTo>
                    <a:pt x="476" y="2561"/>
                  </a:lnTo>
                  <a:lnTo>
                    <a:pt x="409" y="2591"/>
                  </a:lnTo>
                  <a:lnTo>
                    <a:pt x="343" y="2616"/>
                  </a:lnTo>
                  <a:lnTo>
                    <a:pt x="273" y="2635"/>
                  </a:lnTo>
                  <a:lnTo>
                    <a:pt x="203" y="2651"/>
                  </a:lnTo>
                  <a:lnTo>
                    <a:pt x="134" y="2660"/>
                  </a:lnTo>
                  <a:lnTo>
                    <a:pt x="63" y="2665"/>
                  </a:lnTo>
                  <a:lnTo>
                    <a:pt x="0" y="2665"/>
                  </a:lnTo>
                  <a:lnTo>
                    <a:pt x="0" y="2534"/>
                  </a:lnTo>
                  <a:lnTo>
                    <a:pt x="22" y="2534"/>
                  </a:lnTo>
                  <a:lnTo>
                    <a:pt x="90" y="2533"/>
                  </a:lnTo>
                  <a:lnTo>
                    <a:pt x="158" y="2525"/>
                  </a:lnTo>
                  <a:lnTo>
                    <a:pt x="223" y="2514"/>
                  </a:lnTo>
                  <a:lnTo>
                    <a:pt x="290" y="2497"/>
                  </a:lnTo>
                  <a:lnTo>
                    <a:pt x="353" y="2474"/>
                  </a:lnTo>
                  <a:lnTo>
                    <a:pt x="416" y="2448"/>
                  </a:lnTo>
                  <a:lnTo>
                    <a:pt x="479" y="2417"/>
                  </a:lnTo>
                  <a:lnTo>
                    <a:pt x="539" y="2380"/>
                  </a:lnTo>
                  <a:lnTo>
                    <a:pt x="596" y="2339"/>
                  </a:lnTo>
                  <a:lnTo>
                    <a:pt x="650" y="2296"/>
                  </a:lnTo>
                  <a:lnTo>
                    <a:pt x="704" y="2247"/>
                  </a:lnTo>
                  <a:lnTo>
                    <a:pt x="753" y="2194"/>
                  </a:lnTo>
                  <a:lnTo>
                    <a:pt x="800" y="2138"/>
                  </a:lnTo>
                  <a:lnTo>
                    <a:pt x="843" y="2078"/>
                  </a:lnTo>
                  <a:lnTo>
                    <a:pt x="883" y="2017"/>
                  </a:lnTo>
                  <a:lnTo>
                    <a:pt x="920" y="1950"/>
                  </a:lnTo>
                  <a:lnTo>
                    <a:pt x="954" y="1882"/>
                  </a:lnTo>
                  <a:lnTo>
                    <a:pt x="982" y="1811"/>
                  </a:lnTo>
                  <a:lnTo>
                    <a:pt x="1006" y="1740"/>
                  </a:lnTo>
                  <a:lnTo>
                    <a:pt x="1027" y="1665"/>
                  </a:lnTo>
                  <a:lnTo>
                    <a:pt x="1043" y="1590"/>
                  </a:lnTo>
                  <a:lnTo>
                    <a:pt x="1055" y="1514"/>
                  </a:lnTo>
                  <a:lnTo>
                    <a:pt x="1064" y="1437"/>
                  </a:lnTo>
                  <a:lnTo>
                    <a:pt x="1068" y="1358"/>
                  </a:lnTo>
                  <a:lnTo>
                    <a:pt x="1066" y="1281"/>
                  </a:lnTo>
                  <a:lnTo>
                    <a:pt x="1063" y="1205"/>
                  </a:lnTo>
                  <a:lnTo>
                    <a:pt x="1053" y="1127"/>
                  </a:lnTo>
                  <a:lnTo>
                    <a:pt x="1039" y="1050"/>
                  </a:lnTo>
                  <a:lnTo>
                    <a:pt x="1020" y="976"/>
                  </a:lnTo>
                  <a:lnTo>
                    <a:pt x="998" y="902"/>
                  </a:lnTo>
                  <a:lnTo>
                    <a:pt x="972" y="831"/>
                  </a:lnTo>
                  <a:lnTo>
                    <a:pt x="942" y="760"/>
                  </a:lnTo>
                  <a:lnTo>
                    <a:pt x="908" y="694"/>
                  </a:lnTo>
                  <a:lnTo>
                    <a:pt x="870" y="629"/>
                  </a:lnTo>
                  <a:lnTo>
                    <a:pt x="829" y="568"/>
                  </a:lnTo>
                  <a:lnTo>
                    <a:pt x="784" y="511"/>
                  </a:lnTo>
                  <a:lnTo>
                    <a:pt x="737" y="454"/>
                  </a:lnTo>
                  <a:lnTo>
                    <a:pt x="686" y="403"/>
                  </a:lnTo>
                  <a:lnTo>
                    <a:pt x="633" y="356"/>
                  </a:lnTo>
                  <a:lnTo>
                    <a:pt x="577" y="313"/>
                  </a:lnTo>
                  <a:lnTo>
                    <a:pt x="518" y="273"/>
                  </a:lnTo>
                  <a:lnTo>
                    <a:pt x="458" y="240"/>
                  </a:lnTo>
                  <a:lnTo>
                    <a:pt x="395" y="210"/>
                  </a:lnTo>
                  <a:lnTo>
                    <a:pt x="332" y="183"/>
                  </a:lnTo>
                  <a:lnTo>
                    <a:pt x="268" y="163"/>
                  </a:lnTo>
                  <a:lnTo>
                    <a:pt x="201" y="147"/>
                  </a:lnTo>
                  <a:lnTo>
                    <a:pt x="134" y="139"/>
                  </a:lnTo>
                  <a:lnTo>
                    <a:pt x="67" y="132"/>
                  </a:lnTo>
                  <a:lnTo>
                    <a:pt x="0" y="132"/>
                  </a:lnTo>
                  <a:lnTo>
                    <a:pt x="0" y="0"/>
                  </a:lnTo>
                  <a:close/>
                </a:path>
              </a:pathLst>
            </a:custGeom>
            <a:solidFill>
              <a:srgbClr val="000000"/>
            </a:solidFill>
            <a:ln w="9525">
              <a:noFill/>
              <a:round/>
              <a:headEnd/>
              <a:tailEnd/>
            </a:ln>
          </p:spPr>
          <p:txBody>
            <a:bodyPr/>
            <a:lstStyle/>
            <a:p>
              <a:endParaRPr lang="en-US" dirty="0"/>
            </a:p>
          </p:txBody>
        </p:sp>
        <p:sp>
          <p:nvSpPr>
            <p:cNvPr id="1059" name="Freeform 35"/>
            <p:cNvSpPr>
              <a:spLocks/>
            </p:cNvSpPr>
            <p:nvPr/>
          </p:nvSpPr>
          <p:spPr bwMode="auto">
            <a:xfrm>
              <a:off x="560" y="2236"/>
              <a:ext cx="29" cy="507"/>
            </a:xfrm>
            <a:custGeom>
              <a:avLst/>
              <a:gdLst>
                <a:gd name="T0" fmla="*/ 0 w 114"/>
                <a:gd name="T1" fmla="*/ 2535 h 2535"/>
                <a:gd name="T2" fmla="*/ 0 w 114"/>
                <a:gd name="T3" fmla="*/ 0 h 2535"/>
                <a:gd name="T4" fmla="*/ 114 w 114"/>
                <a:gd name="T5" fmla="*/ 0 h 2535"/>
                <a:gd name="T6" fmla="*/ 114 w 114"/>
                <a:gd name="T7" fmla="*/ 2535 h 2535"/>
                <a:gd name="T8" fmla="*/ 0 w 114"/>
                <a:gd name="T9" fmla="*/ 2535 h 2535"/>
                <a:gd name="T10" fmla="*/ 0 w 114"/>
                <a:gd name="T11" fmla="*/ 2535 h 2535"/>
                <a:gd name="T12" fmla="*/ 0 60000 65536"/>
                <a:gd name="T13" fmla="*/ 0 60000 65536"/>
                <a:gd name="T14" fmla="*/ 0 60000 65536"/>
                <a:gd name="T15" fmla="*/ 0 60000 65536"/>
                <a:gd name="T16" fmla="*/ 0 60000 65536"/>
                <a:gd name="T17" fmla="*/ 0 60000 65536"/>
                <a:gd name="T18" fmla="*/ 0 w 114"/>
                <a:gd name="T19" fmla="*/ 0 h 2535"/>
                <a:gd name="T20" fmla="*/ 114 w 114"/>
                <a:gd name="T21" fmla="*/ 2535 h 2535"/>
              </a:gdLst>
              <a:ahLst/>
              <a:cxnLst>
                <a:cxn ang="T12">
                  <a:pos x="T0" y="T1"/>
                </a:cxn>
                <a:cxn ang="T13">
                  <a:pos x="T2" y="T3"/>
                </a:cxn>
                <a:cxn ang="T14">
                  <a:pos x="T4" y="T5"/>
                </a:cxn>
                <a:cxn ang="T15">
                  <a:pos x="T6" y="T7"/>
                </a:cxn>
                <a:cxn ang="T16">
                  <a:pos x="T8" y="T9"/>
                </a:cxn>
                <a:cxn ang="T17">
                  <a:pos x="T10" y="T11"/>
                </a:cxn>
              </a:cxnLst>
              <a:rect l="T18" t="T19" r="T20" b="T21"/>
              <a:pathLst>
                <a:path w="114" h="2535">
                  <a:moveTo>
                    <a:pt x="0" y="2535"/>
                  </a:moveTo>
                  <a:lnTo>
                    <a:pt x="0" y="0"/>
                  </a:lnTo>
                  <a:lnTo>
                    <a:pt x="114" y="0"/>
                  </a:lnTo>
                  <a:lnTo>
                    <a:pt x="114" y="2535"/>
                  </a:lnTo>
                  <a:lnTo>
                    <a:pt x="0" y="2535"/>
                  </a:lnTo>
                  <a:close/>
                </a:path>
              </a:pathLst>
            </a:custGeom>
            <a:solidFill>
              <a:srgbClr val="000000"/>
            </a:solidFill>
            <a:ln w="9525">
              <a:noFill/>
              <a:round/>
              <a:headEnd/>
              <a:tailEnd/>
            </a:ln>
          </p:spPr>
          <p:txBody>
            <a:bodyPr/>
            <a:lstStyle/>
            <a:p>
              <a:endParaRPr lang="en-US" dirty="0"/>
            </a:p>
          </p:txBody>
        </p:sp>
        <p:sp>
          <p:nvSpPr>
            <p:cNvPr id="1060" name="Freeform 36"/>
            <p:cNvSpPr>
              <a:spLocks/>
            </p:cNvSpPr>
            <p:nvPr/>
          </p:nvSpPr>
          <p:spPr bwMode="auto">
            <a:xfrm>
              <a:off x="301" y="2478"/>
              <a:ext cx="549" cy="25"/>
            </a:xfrm>
            <a:custGeom>
              <a:avLst/>
              <a:gdLst>
                <a:gd name="T0" fmla="*/ 0 w 2194"/>
                <a:gd name="T1" fmla="*/ 125 h 125"/>
                <a:gd name="T2" fmla="*/ 0 w 2194"/>
                <a:gd name="T3" fmla="*/ 0 h 125"/>
                <a:gd name="T4" fmla="*/ 2194 w 2194"/>
                <a:gd name="T5" fmla="*/ 0 h 125"/>
                <a:gd name="T6" fmla="*/ 2194 w 2194"/>
                <a:gd name="T7" fmla="*/ 125 h 125"/>
                <a:gd name="T8" fmla="*/ 0 w 2194"/>
                <a:gd name="T9" fmla="*/ 125 h 125"/>
                <a:gd name="T10" fmla="*/ 0 w 2194"/>
                <a:gd name="T11" fmla="*/ 125 h 125"/>
                <a:gd name="T12" fmla="*/ 0 60000 65536"/>
                <a:gd name="T13" fmla="*/ 0 60000 65536"/>
                <a:gd name="T14" fmla="*/ 0 60000 65536"/>
                <a:gd name="T15" fmla="*/ 0 60000 65536"/>
                <a:gd name="T16" fmla="*/ 0 60000 65536"/>
                <a:gd name="T17" fmla="*/ 0 60000 65536"/>
                <a:gd name="T18" fmla="*/ 0 w 2194"/>
                <a:gd name="T19" fmla="*/ 0 h 125"/>
                <a:gd name="T20" fmla="*/ 2194 w 2194"/>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2194" h="125">
                  <a:moveTo>
                    <a:pt x="0" y="125"/>
                  </a:moveTo>
                  <a:lnTo>
                    <a:pt x="0" y="0"/>
                  </a:lnTo>
                  <a:lnTo>
                    <a:pt x="2194" y="0"/>
                  </a:lnTo>
                  <a:lnTo>
                    <a:pt x="2194" y="125"/>
                  </a:lnTo>
                  <a:lnTo>
                    <a:pt x="0" y="125"/>
                  </a:lnTo>
                  <a:close/>
                </a:path>
              </a:pathLst>
            </a:custGeom>
            <a:solidFill>
              <a:srgbClr val="000000"/>
            </a:solidFill>
            <a:ln w="9525">
              <a:noFill/>
              <a:round/>
              <a:headEnd/>
              <a:tailEnd/>
            </a:ln>
          </p:spPr>
          <p:txBody>
            <a:bodyPr/>
            <a:lstStyle/>
            <a:p>
              <a:endParaRPr lang="en-US" dirty="0"/>
            </a:p>
          </p:txBody>
        </p:sp>
        <p:sp>
          <p:nvSpPr>
            <p:cNvPr id="1061" name="Freeform 37"/>
            <p:cNvSpPr>
              <a:spLocks/>
            </p:cNvSpPr>
            <p:nvPr/>
          </p:nvSpPr>
          <p:spPr bwMode="auto">
            <a:xfrm>
              <a:off x="369" y="2308"/>
              <a:ext cx="138" cy="362"/>
            </a:xfrm>
            <a:custGeom>
              <a:avLst/>
              <a:gdLst>
                <a:gd name="T0" fmla="*/ 44 w 551"/>
                <a:gd name="T1" fmla="*/ 125 h 1810"/>
                <a:gd name="T2" fmla="*/ 141 w 551"/>
                <a:gd name="T3" fmla="*/ 200 h 1810"/>
                <a:gd name="T4" fmla="*/ 227 w 551"/>
                <a:gd name="T5" fmla="*/ 291 h 1810"/>
                <a:gd name="T6" fmla="*/ 300 w 551"/>
                <a:gd name="T7" fmla="*/ 396 h 1810"/>
                <a:gd name="T8" fmla="*/ 359 w 551"/>
                <a:gd name="T9" fmla="*/ 512 h 1810"/>
                <a:gd name="T10" fmla="*/ 401 w 551"/>
                <a:gd name="T11" fmla="*/ 637 h 1810"/>
                <a:gd name="T12" fmla="*/ 428 w 551"/>
                <a:gd name="T13" fmla="*/ 767 h 1810"/>
                <a:gd name="T14" fmla="*/ 437 w 551"/>
                <a:gd name="T15" fmla="*/ 900 h 1810"/>
                <a:gd name="T16" fmla="*/ 428 w 551"/>
                <a:gd name="T17" fmla="*/ 1035 h 1810"/>
                <a:gd name="T18" fmla="*/ 403 w 551"/>
                <a:gd name="T19" fmla="*/ 1167 h 1810"/>
                <a:gd name="T20" fmla="*/ 362 w 551"/>
                <a:gd name="T21" fmla="*/ 1291 h 1810"/>
                <a:gd name="T22" fmla="*/ 303 w 551"/>
                <a:gd name="T23" fmla="*/ 1409 h 1810"/>
                <a:gd name="T24" fmla="*/ 231 w 551"/>
                <a:gd name="T25" fmla="*/ 1513 h 1810"/>
                <a:gd name="T26" fmla="*/ 146 w 551"/>
                <a:gd name="T27" fmla="*/ 1607 h 1810"/>
                <a:gd name="T28" fmla="*/ 50 w 551"/>
                <a:gd name="T29" fmla="*/ 1682 h 1810"/>
                <a:gd name="T30" fmla="*/ 77 w 551"/>
                <a:gd name="T31" fmla="*/ 1810 h 1810"/>
                <a:gd name="T32" fmla="*/ 183 w 551"/>
                <a:gd name="T33" fmla="*/ 1735 h 1810"/>
                <a:gd name="T34" fmla="*/ 279 w 551"/>
                <a:gd name="T35" fmla="*/ 1644 h 1810"/>
                <a:gd name="T36" fmla="*/ 362 w 551"/>
                <a:gd name="T37" fmla="*/ 1537 h 1810"/>
                <a:gd name="T38" fmla="*/ 431 w 551"/>
                <a:gd name="T39" fmla="*/ 1418 h 1810"/>
                <a:gd name="T40" fmla="*/ 486 w 551"/>
                <a:gd name="T41" fmla="*/ 1290 h 1810"/>
                <a:gd name="T42" fmla="*/ 525 w 551"/>
                <a:gd name="T43" fmla="*/ 1154 h 1810"/>
                <a:gd name="T44" fmla="*/ 546 w 551"/>
                <a:gd name="T45" fmla="*/ 1012 h 1810"/>
                <a:gd name="T46" fmla="*/ 551 w 551"/>
                <a:gd name="T47" fmla="*/ 869 h 1810"/>
                <a:gd name="T48" fmla="*/ 537 w 551"/>
                <a:gd name="T49" fmla="*/ 725 h 1810"/>
                <a:gd name="T50" fmla="*/ 507 w 551"/>
                <a:gd name="T51" fmla="*/ 587 h 1810"/>
                <a:gd name="T52" fmla="*/ 459 w 551"/>
                <a:gd name="T53" fmla="*/ 454 h 1810"/>
                <a:gd name="T54" fmla="*/ 398 w 551"/>
                <a:gd name="T55" fmla="*/ 331 h 1810"/>
                <a:gd name="T56" fmla="*/ 320 w 551"/>
                <a:gd name="T57" fmla="*/ 219 h 1810"/>
                <a:gd name="T58" fmla="*/ 231 w 551"/>
                <a:gd name="T59" fmla="*/ 120 h 1810"/>
                <a:gd name="T60" fmla="*/ 130 w 551"/>
                <a:gd name="T61" fmla="*/ 36 h 1810"/>
                <a:gd name="T62" fmla="*/ 0 w 551"/>
                <a:gd name="T63" fmla="*/ 97 h 18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1"/>
                <a:gd name="T97" fmla="*/ 0 h 1810"/>
                <a:gd name="T98" fmla="*/ 551 w 551"/>
                <a:gd name="T99" fmla="*/ 1810 h 18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1" h="1810">
                  <a:moveTo>
                    <a:pt x="0" y="97"/>
                  </a:moveTo>
                  <a:lnTo>
                    <a:pt x="44" y="125"/>
                  </a:lnTo>
                  <a:lnTo>
                    <a:pt x="93" y="160"/>
                  </a:lnTo>
                  <a:lnTo>
                    <a:pt x="141" y="200"/>
                  </a:lnTo>
                  <a:lnTo>
                    <a:pt x="184" y="244"/>
                  </a:lnTo>
                  <a:lnTo>
                    <a:pt x="227" y="291"/>
                  </a:lnTo>
                  <a:lnTo>
                    <a:pt x="265" y="342"/>
                  </a:lnTo>
                  <a:lnTo>
                    <a:pt x="300" y="396"/>
                  </a:lnTo>
                  <a:lnTo>
                    <a:pt x="330" y="452"/>
                  </a:lnTo>
                  <a:lnTo>
                    <a:pt x="359" y="512"/>
                  </a:lnTo>
                  <a:lnTo>
                    <a:pt x="383" y="573"/>
                  </a:lnTo>
                  <a:lnTo>
                    <a:pt x="401" y="637"/>
                  </a:lnTo>
                  <a:lnTo>
                    <a:pt x="416" y="700"/>
                  </a:lnTo>
                  <a:lnTo>
                    <a:pt x="428" y="767"/>
                  </a:lnTo>
                  <a:lnTo>
                    <a:pt x="436" y="834"/>
                  </a:lnTo>
                  <a:lnTo>
                    <a:pt x="437" y="900"/>
                  </a:lnTo>
                  <a:lnTo>
                    <a:pt x="436" y="968"/>
                  </a:lnTo>
                  <a:lnTo>
                    <a:pt x="428" y="1035"/>
                  </a:lnTo>
                  <a:lnTo>
                    <a:pt x="418" y="1100"/>
                  </a:lnTo>
                  <a:lnTo>
                    <a:pt x="403" y="1167"/>
                  </a:lnTo>
                  <a:lnTo>
                    <a:pt x="385" y="1230"/>
                  </a:lnTo>
                  <a:lnTo>
                    <a:pt x="362" y="1291"/>
                  </a:lnTo>
                  <a:lnTo>
                    <a:pt x="334" y="1351"/>
                  </a:lnTo>
                  <a:lnTo>
                    <a:pt x="303" y="1409"/>
                  </a:lnTo>
                  <a:lnTo>
                    <a:pt x="269" y="1463"/>
                  </a:lnTo>
                  <a:lnTo>
                    <a:pt x="231" y="1513"/>
                  </a:lnTo>
                  <a:lnTo>
                    <a:pt x="190" y="1562"/>
                  </a:lnTo>
                  <a:lnTo>
                    <a:pt x="146" y="1607"/>
                  </a:lnTo>
                  <a:lnTo>
                    <a:pt x="100" y="1645"/>
                  </a:lnTo>
                  <a:lnTo>
                    <a:pt x="50" y="1682"/>
                  </a:lnTo>
                  <a:lnTo>
                    <a:pt x="0" y="1713"/>
                  </a:lnTo>
                  <a:lnTo>
                    <a:pt x="77" y="1810"/>
                  </a:lnTo>
                  <a:lnTo>
                    <a:pt x="131" y="1774"/>
                  </a:lnTo>
                  <a:lnTo>
                    <a:pt x="183" y="1735"/>
                  </a:lnTo>
                  <a:lnTo>
                    <a:pt x="233" y="1690"/>
                  </a:lnTo>
                  <a:lnTo>
                    <a:pt x="279" y="1644"/>
                  </a:lnTo>
                  <a:lnTo>
                    <a:pt x="322" y="1592"/>
                  </a:lnTo>
                  <a:lnTo>
                    <a:pt x="362" y="1537"/>
                  </a:lnTo>
                  <a:lnTo>
                    <a:pt x="398" y="1478"/>
                  </a:lnTo>
                  <a:lnTo>
                    <a:pt x="431" y="1418"/>
                  </a:lnTo>
                  <a:lnTo>
                    <a:pt x="462" y="1356"/>
                  </a:lnTo>
                  <a:lnTo>
                    <a:pt x="486" y="1290"/>
                  </a:lnTo>
                  <a:lnTo>
                    <a:pt x="507" y="1221"/>
                  </a:lnTo>
                  <a:lnTo>
                    <a:pt x="525" y="1154"/>
                  </a:lnTo>
                  <a:lnTo>
                    <a:pt x="537" y="1082"/>
                  </a:lnTo>
                  <a:lnTo>
                    <a:pt x="546" y="1012"/>
                  </a:lnTo>
                  <a:lnTo>
                    <a:pt x="551" y="941"/>
                  </a:lnTo>
                  <a:lnTo>
                    <a:pt x="551" y="869"/>
                  </a:lnTo>
                  <a:lnTo>
                    <a:pt x="546" y="799"/>
                  </a:lnTo>
                  <a:lnTo>
                    <a:pt x="537" y="725"/>
                  </a:lnTo>
                  <a:lnTo>
                    <a:pt x="524" y="657"/>
                  </a:lnTo>
                  <a:lnTo>
                    <a:pt x="507" y="587"/>
                  </a:lnTo>
                  <a:lnTo>
                    <a:pt x="486" y="519"/>
                  </a:lnTo>
                  <a:lnTo>
                    <a:pt x="459" y="454"/>
                  </a:lnTo>
                  <a:lnTo>
                    <a:pt x="431" y="392"/>
                  </a:lnTo>
                  <a:lnTo>
                    <a:pt x="398" y="331"/>
                  </a:lnTo>
                  <a:lnTo>
                    <a:pt x="362" y="272"/>
                  </a:lnTo>
                  <a:lnTo>
                    <a:pt x="320" y="219"/>
                  </a:lnTo>
                  <a:lnTo>
                    <a:pt x="277" y="167"/>
                  </a:lnTo>
                  <a:lnTo>
                    <a:pt x="231" y="120"/>
                  </a:lnTo>
                  <a:lnTo>
                    <a:pt x="182" y="75"/>
                  </a:lnTo>
                  <a:lnTo>
                    <a:pt x="130" y="36"/>
                  </a:lnTo>
                  <a:lnTo>
                    <a:pt x="77" y="0"/>
                  </a:lnTo>
                  <a:lnTo>
                    <a:pt x="0" y="97"/>
                  </a:lnTo>
                  <a:close/>
                </a:path>
              </a:pathLst>
            </a:custGeom>
            <a:solidFill>
              <a:srgbClr val="000000"/>
            </a:solidFill>
            <a:ln w="9525">
              <a:noFill/>
              <a:round/>
              <a:headEnd/>
              <a:tailEnd/>
            </a:ln>
          </p:spPr>
          <p:txBody>
            <a:bodyPr/>
            <a:lstStyle/>
            <a:p>
              <a:endParaRPr lang="en-US" dirty="0"/>
            </a:p>
          </p:txBody>
        </p:sp>
        <p:sp>
          <p:nvSpPr>
            <p:cNvPr id="1062" name="Freeform 38"/>
            <p:cNvSpPr>
              <a:spLocks/>
            </p:cNvSpPr>
            <p:nvPr/>
          </p:nvSpPr>
          <p:spPr bwMode="auto">
            <a:xfrm>
              <a:off x="643" y="2308"/>
              <a:ext cx="138" cy="362"/>
            </a:xfrm>
            <a:custGeom>
              <a:avLst/>
              <a:gdLst>
                <a:gd name="T0" fmla="*/ 507 w 552"/>
                <a:gd name="T1" fmla="*/ 125 h 1810"/>
                <a:gd name="T2" fmla="*/ 411 w 552"/>
                <a:gd name="T3" fmla="*/ 200 h 1810"/>
                <a:gd name="T4" fmla="*/ 324 w 552"/>
                <a:gd name="T5" fmla="*/ 291 h 1810"/>
                <a:gd name="T6" fmla="*/ 252 w 552"/>
                <a:gd name="T7" fmla="*/ 396 h 1810"/>
                <a:gd name="T8" fmla="*/ 193 w 552"/>
                <a:gd name="T9" fmla="*/ 512 h 1810"/>
                <a:gd name="T10" fmla="*/ 150 w 552"/>
                <a:gd name="T11" fmla="*/ 637 h 1810"/>
                <a:gd name="T12" fmla="*/ 123 w 552"/>
                <a:gd name="T13" fmla="*/ 767 h 1810"/>
                <a:gd name="T14" fmla="*/ 115 w 552"/>
                <a:gd name="T15" fmla="*/ 900 h 1810"/>
                <a:gd name="T16" fmla="*/ 123 w 552"/>
                <a:gd name="T17" fmla="*/ 1035 h 1810"/>
                <a:gd name="T18" fmla="*/ 147 w 552"/>
                <a:gd name="T19" fmla="*/ 1167 h 1810"/>
                <a:gd name="T20" fmla="*/ 189 w 552"/>
                <a:gd name="T21" fmla="*/ 1291 h 1810"/>
                <a:gd name="T22" fmla="*/ 248 w 552"/>
                <a:gd name="T23" fmla="*/ 1409 h 1810"/>
                <a:gd name="T24" fmla="*/ 320 w 552"/>
                <a:gd name="T25" fmla="*/ 1513 h 1810"/>
                <a:gd name="T26" fmla="*/ 405 w 552"/>
                <a:gd name="T27" fmla="*/ 1607 h 1810"/>
                <a:gd name="T28" fmla="*/ 500 w 552"/>
                <a:gd name="T29" fmla="*/ 1682 h 1810"/>
                <a:gd name="T30" fmla="*/ 474 w 552"/>
                <a:gd name="T31" fmla="*/ 1810 h 1810"/>
                <a:gd name="T32" fmla="*/ 368 w 552"/>
                <a:gd name="T33" fmla="*/ 1735 h 1810"/>
                <a:gd name="T34" fmla="*/ 272 w 552"/>
                <a:gd name="T35" fmla="*/ 1644 h 1810"/>
                <a:gd name="T36" fmla="*/ 189 w 552"/>
                <a:gd name="T37" fmla="*/ 1537 h 1810"/>
                <a:gd name="T38" fmla="*/ 120 w 552"/>
                <a:gd name="T39" fmla="*/ 1418 h 1810"/>
                <a:gd name="T40" fmla="*/ 65 w 552"/>
                <a:gd name="T41" fmla="*/ 1290 h 1810"/>
                <a:gd name="T42" fmla="*/ 26 w 552"/>
                <a:gd name="T43" fmla="*/ 1154 h 1810"/>
                <a:gd name="T44" fmla="*/ 6 w 552"/>
                <a:gd name="T45" fmla="*/ 1012 h 1810"/>
                <a:gd name="T46" fmla="*/ 0 w 552"/>
                <a:gd name="T47" fmla="*/ 869 h 1810"/>
                <a:gd name="T48" fmla="*/ 13 w 552"/>
                <a:gd name="T49" fmla="*/ 725 h 1810"/>
                <a:gd name="T50" fmla="*/ 44 w 552"/>
                <a:gd name="T51" fmla="*/ 587 h 1810"/>
                <a:gd name="T52" fmla="*/ 91 w 552"/>
                <a:gd name="T53" fmla="*/ 454 h 1810"/>
                <a:gd name="T54" fmla="*/ 153 w 552"/>
                <a:gd name="T55" fmla="*/ 331 h 1810"/>
                <a:gd name="T56" fmla="*/ 230 w 552"/>
                <a:gd name="T57" fmla="*/ 219 h 1810"/>
                <a:gd name="T58" fmla="*/ 320 w 552"/>
                <a:gd name="T59" fmla="*/ 120 h 1810"/>
                <a:gd name="T60" fmla="*/ 421 w 552"/>
                <a:gd name="T61" fmla="*/ 36 h 1810"/>
                <a:gd name="T62" fmla="*/ 552 w 552"/>
                <a:gd name="T63" fmla="*/ 97 h 18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2"/>
                <a:gd name="T97" fmla="*/ 0 h 1810"/>
                <a:gd name="T98" fmla="*/ 552 w 552"/>
                <a:gd name="T99" fmla="*/ 1810 h 18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2" h="1810">
                  <a:moveTo>
                    <a:pt x="552" y="97"/>
                  </a:moveTo>
                  <a:lnTo>
                    <a:pt x="507" y="125"/>
                  </a:lnTo>
                  <a:lnTo>
                    <a:pt x="458" y="160"/>
                  </a:lnTo>
                  <a:lnTo>
                    <a:pt x="411" y="200"/>
                  </a:lnTo>
                  <a:lnTo>
                    <a:pt x="366" y="244"/>
                  </a:lnTo>
                  <a:lnTo>
                    <a:pt x="324" y="291"/>
                  </a:lnTo>
                  <a:lnTo>
                    <a:pt x="286" y="342"/>
                  </a:lnTo>
                  <a:lnTo>
                    <a:pt x="252" y="396"/>
                  </a:lnTo>
                  <a:lnTo>
                    <a:pt x="221" y="452"/>
                  </a:lnTo>
                  <a:lnTo>
                    <a:pt x="193" y="512"/>
                  </a:lnTo>
                  <a:lnTo>
                    <a:pt x="169" y="573"/>
                  </a:lnTo>
                  <a:lnTo>
                    <a:pt x="150" y="637"/>
                  </a:lnTo>
                  <a:lnTo>
                    <a:pt x="135" y="700"/>
                  </a:lnTo>
                  <a:lnTo>
                    <a:pt x="123" y="767"/>
                  </a:lnTo>
                  <a:lnTo>
                    <a:pt x="116" y="834"/>
                  </a:lnTo>
                  <a:lnTo>
                    <a:pt x="115" y="900"/>
                  </a:lnTo>
                  <a:lnTo>
                    <a:pt x="116" y="968"/>
                  </a:lnTo>
                  <a:lnTo>
                    <a:pt x="123" y="1035"/>
                  </a:lnTo>
                  <a:lnTo>
                    <a:pt x="132" y="1100"/>
                  </a:lnTo>
                  <a:lnTo>
                    <a:pt x="147" y="1167"/>
                  </a:lnTo>
                  <a:lnTo>
                    <a:pt x="167" y="1230"/>
                  </a:lnTo>
                  <a:lnTo>
                    <a:pt x="189" y="1291"/>
                  </a:lnTo>
                  <a:lnTo>
                    <a:pt x="216" y="1351"/>
                  </a:lnTo>
                  <a:lnTo>
                    <a:pt x="248" y="1409"/>
                  </a:lnTo>
                  <a:lnTo>
                    <a:pt x="282" y="1463"/>
                  </a:lnTo>
                  <a:lnTo>
                    <a:pt x="320" y="1513"/>
                  </a:lnTo>
                  <a:lnTo>
                    <a:pt x="361" y="1562"/>
                  </a:lnTo>
                  <a:lnTo>
                    <a:pt x="405" y="1607"/>
                  </a:lnTo>
                  <a:lnTo>
                    <a:pt x="452" y="1645"/>
                  </a:lnTo>
                  <a:lnTo>
                    <a:pt x="500" y="1682"/>
                  </a:lnTo>
                  <a:lnTo>
                    <a:pt x="552" y="1713"/>
                  </a:lnTo>
                  <a:lnTo>
                    <a:pt x="474" y="1810"/>
                  </a:lnTo>
                  <a:lnTo>
                    <a:pt x="420" y="1774"/>
                  </a:lnTo>
                  <a:lnTo>
                    <a:pt x="368" y="1735"/>
                  </a:lnTo>
                  <a:lnTo>
                    <a:pt x="319" y="1690"/>
                  </a:lnTo>
                  <a:lnTo>
                    <a:pt x="272" y="1644"/>
                  </a:lnTo>
                  <a:lnTo>
                    <a:pt x="229" y="1592"/>
                  </a:lnTo>
                  <a:lnTo>
                    <a:pt x="189" y="1537"/>
                  </a:lnTo>
                  <a:lnTo>
                    <a:pt x="153" y="1478"/>
                  </a:lnTo>
                  <a:lnTo>
                    <a:pt x="120" y="1418"/>
                  </a:lnTo>
                  <a:lnTo>
                    <a:pt x="90" y="1356"/>
                  </a:lnTo>
                  <a:lnTo>
                    <a:pt x="65" y="1290"/>
                  </a:lnTo>
                  <a:lnTo>
                    <a:pt x="44" y="1221"/>
                  </a:lnTo>
                  <a:lnTo>
                    <a:pt x="26" y="1154"/>
                  </a:lnTo>
                  <a:lnTo>
                    <a:pt x="13" y="1082"/>
                  </a:lnTo>
                  <a:lnTo>
                    <a:pt x="6" y="1012"/>
                  </a:lnTo>
                  <a:lnTo>
                    <a:pt x="0" y="941"/>
                  </a:lnTo>
                  <a:lnTo>
                    <a:pt x="0" y="869"/>
                  </a:lnTo>
                  <a:lnTo>
                    <a:pt x="6" y="799"/>
                  </a:lnTo>
                  <a:lnTo>
                    <a:pt x="13" y="725"/>
                  </a:lnTo>
                  <a:lnTo>
                    <a:pt x="27" y="657"/>
                  </a:lnTo>
                  <a:lnTo>
                    <a:pt x="44" y="587"/>
                  </a:lnTo>
                  <a:lnTo>
                    <a:pt x="65" y="519"/>
                  </a:lnTo>
                  <a:lnTo>
                    <a:pt x="91" y="454"/>
                  </a:lnTo>
                  <a:lnTo>
                    <a:pt x="120" y="392"/>
                  </a:lnTo>
                  <a:lnTo>
                    <a:pt x="153" y="331"/>
                  </a:lnTo>
                  <a:lnTo>
                    <a:pt x="189" y="272"/>
                  </a:lnTo>
                  <a:lnTo>
                    <a:pt x="230" y="219"/>
                  </a:lnTo>
                  <a:lnTo>
                    <a:pt x="275" y="167"/>
                  </a:lnTo>
                  <a:lnTo>
                    <a:pt x="320" y="120"/>
                  </a:lnTo>
                  <a:lnTo>
                    <a:pt x="370" y="75"/>
                  </a:lnTo>
                  <a:lnTo>
                    <a:pt x="421" y="36"/>
                  </a:lnTo>
                  <a:lnTo>
                    <a:pt x="474" y="0"/>
                  </a:lnTo>
                  <a:lnTo>
                    <a:pt x="552" y="97"/>
                  </a:lnTo>
                  <a:close/>
                </a:path>
              </a:pathLst>
            </a:custGeom>
            <a:solidFill>
              <a:srgbClr val="000000"/>
            </a:solidFill>
            <a:ln w="9525">
              <a:noFill/>
              <a:round/>
              <a:headEnd/>
              <a:tailEnd/>
            </a:ln>
          </p:spPr>
          <p:txBody>
            <a:bodyPr/>
            <a:lstStyle/>
            <a:p>
              <a:endParaRPr lang="en-US" dirty="0"/>
            </a:p>
          </p:txBody>
        </p:sp>
        <p:graphicFrame>
          <p:nvGraphicFramePr>
            <p:cNvPr id="1027" name="Object 2049"/>
            <p:cNvGraphicFramePr>
              <a:graphicFrameLocks noChangeAspect="1"/>
            </p:cNvGraphicFramePr>
            <p:nvPr/>
          </p:nvGraphicFramePr>
          <p:xfrm>
            <a:off x="1898" y="1917"/>
            <a:ext cx="601" cy="605"/>
          </p:xfrm>
          <a:graphic>
            <a:graphicData uri="http://schemas.openxmlformats.org/presentationml/2006/ole">
              <mc:AlternateContent xmlns:mc="http://schemas.openxmlformats.org/markup-compatibility/2006">
                <mc:Choice xmlns:v="urn:schemas-microsoft-com:vml" Requires="v">
                  <p:oleObj name="Clip" r:id="rId5" imgW="3438720" imgH="3461760" progId="">
                    <p:embed/>
                  </p:oleObj>
                </mc:Choice>
                <mc:Fallback>
                  <p:oleObj name="Clip" r:id="rId5" imgW="3438720" imgH="3461760" progId="">
                    <p:embed/>
                    <p:pic>
                      <p:nvPicPr>
                        <p:cNvPr id="1027"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8" y="1917"/>
                          <a:ext cx="601" cy="6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2050"/>
            <p:cNvGraphicFramePr>
              <a:graphicFrameLocks noChangeAspect="1"/>
            </p:cNvGraphicFramePr>
            <p:nvPr/>
          </p:nvGraphicFramePr>
          <p:xfrm flipV="1">
            <a:off x="1338" y="2357"/>
            <a:ext cx="588" cy="579"/>
          </p:xfrm>
          <a:graphic>
            <a:graphicData uri="http://schemas.openxmlformats.org/presentationml/2006/ole">
              <mc:AlternateContent xmlns:mc="http://schemas.openxmlformats.org/markup-compatibility/2006">
                <mc:Choice xmlns:v="urn:schemas-microsoft-com:vml" Requires="v">
                  <p:oleObj name="Clip" r:id="rId7" imgW="3522960" imgH="3468960" progId="">
                    <p:embed/>
                  </p:oleObj>
                </mc:Choice>
                <mc:Fallback>
                  <p:oleObj name="Clip" r:id="rId7" imgW="3522960" imgH="3468960" progId="">
                    <p:embed/>
                    <p:pic>
                      <p:nvPicPr>
                        <p:cNvPr id="1028"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1338" y="2357"/>
                          <a:ext cx="588" cy="5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 name="Rectangle 30"/>
            <p:cNvSpPr>
              <a:spLocks noChangeArrowheads="1"/>
            </p:cNvSpPr>
            <p:nvPr/>
          </p:nvSpPr>
          <p:spPr bwMode="auto">
            <a:xfrm>
              <a:off x="2722" y="987"/>
              <a:ext cx="2798" cy="574"/>
            </a:xfrm>
            <a:prstGeom prst="rect">
              <a:avLst/>
            </a:prstGeom>
            <a:noFill/>
            <a:ln w="12700">
              <a:noFill/>
              <a:miter lim="800000"/>
              <a:headEnd type="none" w="sm" len="sm"/>
              <a:tailEnd type="none" w="sm" len="sm"/>
            </a:ln>
          </p:spPr>
          <p:txBody>
            <a:bodyPr>
              <a:spAutoFit/>
            </a:bodyPr>
            <a:lstStyle/>
            <a:p>
              <a:pPr>
                <a:lnSpc>
                  <a:spcPct val="95000"/>
                </a:lnSpc>
                <a:spcBef>
                  <a:spcPct val="25000"/>
                </a:spcBef>
                <a:spcAft>
                  <a:spcPct val="15000"/>
                </a:spcAft>
                <a:buClr>
                  <a:srgbClr val="45A2FF"/>
                </a:buClr>
                <a:buSzPct val="50000"/>
                <a:buFont typeface="Wingdings" pitchFamily="2" charset="2"/>
                <a:buNone/>
              </a:pPr>
              <a:r>
                <a:rPr lang="en-US" sz="2800" dirty="0">
                  <a:latin typeface="Arial" charset="0"/>
                </a:rPr>
                <a:t>List of all Valid Items in the Warehouse</a:t>
              </a:r>
            </a:p>
          </p:txBody>
        </p:sp>
      </p:grpSp>
      <p:graphicFrame>
        <p:nvGraphicFramePr>
          <p:cNvPr id="32" name="Table 31"/>
          <p:cNvGraphicFramePr>
            <a:graphicFrameLocks noGrp="1"/>
          </p:cNvGraphicFramePr>
          <p:nvPr/>
        </p:nvGraphicFramePr>
        <p:xfrm>
          <a:off x="4435475" y="2254250"/>
          <a:ext cx="4379670" cy="3462311"/>
        </p:xfrm>
        <a:graphic>
          <a:graphicData uri="http://schemas.openxmlformats.org/drawingml/2006/table">
            <a:tbl>
              <a:tblPr/>
              <a:tblGrid>
                <a:gridCol w="1867558">
                  <a:extLst>
                    <a:ext uri="{9D8B030D-6E8A-4147-A177-3AD203B41FA5}">
                      <a16:colId xmlns:a16="http://schemas.microsoft.com/office/drawing/2014/main" val="20000"/>
                    </a:ext>
                  </a:extLst>
                </a:gridCol>
                <a:gridCol w="2512112">
                  <a:extLst>
                    <a:ext uri="{9D8B030D-6E8A-4147-A177-3AD203B41FA5}">
                      <a16:colId xmlns:a16="http://schemas.microsoft.com/office/drawing/2014/main" val="20001"/>
                    </a:ext>
                  </a:extLst>
                </a:gridCol>
              </a:tblGrid>
              <a:tr h="703281">
                <a:tc gridSpan="2">
                  <a:txBody>
                    <a:bodyPr/>
                    <a:lstStyle/>
                    <a:p>
                      <a:pPr algn="ctr" fontAlgn="ctr"/>
                      <a:r>
                        <a:rPr lang="en-US" sz="3200" b="1" i="0" u="none" strike="noStrike" dirty="0">
                          <a:solidFill>
                            <a:srgbClr val="FFFFFF"/>
                          </a:solidFill>
                          <a:latin typeface="Calibri"/>
                        </a:rPr>
                        <a:t>Item Master</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568036">
                <a:tc>
                  <a:txBody>
                    <a:bodyPr/>
                    <a:lstStyle/>
                    <a:p>
                      <a:pPr algn="ctr" fontAlgn="b"/>
                      <a:r>
                        <a:rPr lang="en-US" sz="2800" b="0" i="0" u="none" strike="noStrike" dirty="0">
                          <a:solidFill>
                            <a:srgbClr val="000000"/>
                          </a:solidFill>
                          <a:latin typeface="Calibri"/>
                        </a:rPr>
                        <a:t>Item  </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66"/>
                    </a:solidFill>
                  </a:tcPr>
                </a:tc>
                <a:tc>
                  <a:txBody>
                    <a:bodyPr/>
                    <a:lstStyle/>
                    <a:p>
                      <a:pPr algn="ctr" fontAlgn="b"/>
                      <a:r>
                        <a:rPr lang="en-US" sz="2800" b="0" i="0" u="none" strike="noStrike" dirty="0">
                          <a:solidFill>
                            <a:srgbClr val="000000"/>
                          </a:solidFill>
                          <a:latin typeface="Calibri"/>
                        </a:rPr>
                        <a:t>Description</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66"/>
                    </a:solidFill>
                  </a:tcPr>
                </a:tc>
                <a:extLst>
                  <a:ext uri="{0D108BD9-81ED-4DB2-BD59-A6C34878D82A}">
                    <a16:rowId xmlns:a16="http://schemas.microsoft.com/office/drawing/2014/main" val="10001"/>
                  </a:ext>
                </a:extLst>
              </a:tr>
              <a:tr h="540986">
                <a:tc>
                  <a:txBody>
                    <a:bodyPr/>
                    <a:lstStyle/>
                    <a:p>
                      <a:pPr algn="ctr" fontAlgn="b"/>
                      <a:r>
                        <a:rPr lang="en-US" sz="2800" b="0" i="0" u="none" strike="noStrike" dirty="0">
                          <a:solidFill>
                            <a:srgbClr val="000000"/>
                          </a:solidFill>
                          <a:latin typeface="Calibri"/>
                        </a:rPr>
                        <a:t>111 01232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800" b="0" i="0" u="none" strike="noStrike" dirty="0">
                          <a:solidFill>
                            <a:srgbClr val="000000"/>
                          </a:solidFill>
                          <a:latin typeface="Calibri"/>
                        </a:rPr>
                        <a:t>Soccer Ball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40986">
                <a:tc>
                  <a:txBody>
                    <a:bodyPr/>
                    <a:lstStyle/>
                    <a:p>
                      <a:pPr algn="ctr" fontAlgn="b"/>
                      <a:r>
                        <a:rPr lang="en-US" sz="2800" b="0" i="0" u="none" strike="noStrike" dirty="0">
                          <a:solidFill>
                            <a:srgbClr val="000000"/>
                          </a:solidFill>
                          <a:latin typeface="Calibri"/>
                        </a:rPr>
                        <a:t>123 48274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800" b="0" i="0" u="none" strike="noStrike" dirty="0">
                          <a:solidFill>
                            <a:srgbClr val="000000"/>
                          </a:solidFill>
                          <a:latin typeface="Calibri"/>
                        </a:rPr>
                        <a:t>Pro Basketball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40986">
                <a:tc>
                  <a:txBody>
                    <a:bodyPr/>
                    <a:lstStyle/>
                    <a:p>
                      <a:pPr algn="ctr" fontAlgn="b"/>
                      <a:r>
                        <a:rPr lang="en-US" sz="2800" b="0" i="0" u="none" strike="noStrike" dirty="0">
                          <a:solidFill>
                            <a:srgbClr val="000000"/>
                          </a:solidFill>
                          <a:latin typeface="Calibri"/>
                        </a:rPr>
                        <a:t>456 12345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800" b="0" i="0" u="none" strike="noStrike" dirty="0">
                          <a:solidFill>
                            <a:srgbClr val="000000"/>
                          </a:solidFill>
                          <a:latin typeface="Calibri"/>
                        </a:rPr>
                        <a:t>Tennis Ball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68036">
                <a:tc>
                  <a:txBody>
                    <a:bodyPr/>
                    <a:lstStyle/>
                    <a:p>
                      <a:pPr algn="ctr" fontAlgn="b"/>
                      <a:r>
                        <a:rPr lang="en-US" sz="2800" b="0" i="0" u="none" strike="noStrike" dirty="0">
                          <a:solidFill>
                            <a:srgbClr val="000000"/>
                          </a:solidFill>
                          <a:latin typeface="Calibri"/>
                        </a:rPr>
                        <a:t>789 12884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2800" b="0" i="0" u="none" strike="noStrike" dirty="0">
                          <a:solidFill>
                            <a:srgbClr val="000000"/>
                          </a:solidFill>
                          <a:latin typeface="Calibri"/>
                        </a:rPr>
                        <a:t>Pro Volleyball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8636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1026"/>
          <p:cNvSpPr>
            <a:spLocks noGrp="1" noChangeArrowheads="1"/>
          </p:cNvSpPr>
          <p:nvPr>
            <p:ph type="title"/>
          </p:nvPr>
        </p:nvSpPr>
        <p:spPr>
          <a:xfrm>
            <a:off x="237506" y="317500"/>
            <a:ext cx="8906494" cy="609600"/>
          </a:xfrm>
        </p:spPr>
        <p:txBody>
          <a:bodyPr/>
          <a:lstStyle/>
          <a:p>
            <a:r>
              <a:rPr lang="en-US" dirty="0"/>
              <a:t>Inventory Synchronization Triangle</a:t>
            </a:r>
          </a:p>
        </p:txBody>
      </p:sp>
      <p:sp>
        <p:nvSpPr>
          <p:cNvPr id="567314" name="AutoShape 1042"/>
          <p:cNvSpPr>
            <a:spLocks noChangeArrowheads="1"/>
          </p:cNvSpPr>
          <p:nvPr/>
        </p:nvSpPr>
        <p:spPr bwMode="auto">
          <a:xfrm>
            <a:off x="2341563" y="1706563"/>
            <a:ext cx="4565650" cy="2914650"/>
          </a:xfrm>
          <a:prstGeom prst="triangle">
            <a:avLst>
              <a:gd name="adj" fmla="val 50000"/>
            </a:avLst>
          </a:prstGeom>
          <a:gradFill flip="none" rotWithShape="1">
            <a:gsLst>
              <a:gs pos="100000">
                <a:schemeClr val="accent1">
                  <a:lumMod val="75000"/>
                </a:schemeClr>
              </a:gs>
              <a:gs pos="50000">
                <a:schemeClr val="accent1">
                  <a:tint val="44500"/>
                  <a:satMod val="160000"/>
                </a:schemeClr>
              </a:gs>
              <a:gs pos="100000">
                <a:schemeClr val="accent1">
                  <a:tint val="23500"/>
                  <a:satMod val="160000"/>
                </a:schemeClr>
              </a:gs>
            </a:gsLst>
            <a:path path="shape">
              <a:fillToRect l="50000" t="50000" r="50000" b="50000"/>
            </a:path>
            <a:tileRect/>
          </a:gradFill>
          <a:ln w="12700">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chemeClr val="bg1"/>
            </a:extrusionClr>
          </a:sp3d>
        </p:spPr>
        <p:txBody>
          <a:bodyPr lIns="0" tIns="0" rIns="0" bIns="0" anchor="ctr">
            <a:flatTx/>
          </a:bodyPr>
          <a:lstStyle/>
          <a:p>
            <a:endParaRPr lang="en-US" dirty="0"/>
          </a:p>
        </p:txBody>
      </p:sp>
      <p:sp>
        <p:nvSpPr>
          <p:cNvPr id="567315" name="Oval 1043"/>
          <p:cNvSpPr>
            <a:spLocks noChangeArrowheads="1"/>
          </p:cNvSpPr>
          <p:nvPr/>
        </p:nvSpPr>
        <p:spPr bwMode="auto">
          <a:xfrm>
            <a:off x="1441450" y="4146550"/>
            <a:ext cx="1914525" cy="849313"/>
          </a:xfrm>
          <a:prstGeom prst="ellipse">
            <a:avLst/>
          </a:prstGeom>
          <a:solidFill>
            <a:schemeClr val="accent2">
              <a:lumMod val="75000"/>
            </a:schemeClr>
          </a:solidFill>
          <a:ln w="38100">
            <a:solidFill>
              <a:schemeClr val="accent2">
                <a:lumMod val="40000"/>
                <a:lumOff val="60000"/>
              </a:schemeClr>
            </a:solidFill>
            <a:round/>
            <a:headEnd type="none" w="sm" len="sm"/>
            <a:tailEnd type="none" w="sm" len="sm"/>
          </a:ln>
          <a:effectLst>
            <a:prstShdw prst="shdw17" dist="17961" dir="2700000">
              <a:srgbClr val="5F5F5F">
                <a:gamma/>
                <a:shade val="60000"/>
                <a:invGamma/>
              </a:srgbClr>
            </a:prstShdw>
          </a:effectLst>
        </p:spPr>
        <p:txBody>
          <a:bodyPr lIns="0" tIns="0" rIns="0" bIns="0" anchor="ctr"/>
          <a:lstStyle/>
          <a:p>
            <a:endParaRPr lang="en-US" dirty="0"/>
          </a:p>
        </p:txBody>
      </p:sp>
      <p:sp>
        <p:nvSpPr>
          <p:cNvPr id="567316" name="Rectangle 1044"/>
          <p:cNvSpPr>
            <a:spLocks noChangeArrowheads="1"/>
          </p:cNvSpPr>
          <p:nvPr/>
        </p:nvSpPr>
        <p:spPr bwMode="auto">
          <a:xfrm>
            <a:off x="1571625" y="4184650"/>
            <a:ext cx="1654175" cy="774700"/>
          </a:xfrm>
          <a:prstGeom prst="rect">
            <a:avLst/>
          </a:prstGeom>
          <a:noFill/>
          <a:ln w="12700">
            <a:noFill/>
            <a:miter lim="800000"/>
            <a:headEnd type="none" w="sm" len="sm"/>
            <a:tailEnd type="none" w="sm" len="sm"/>
          </a:ln>
          <a:effectLst/>
        </p:spPr>
        <p:txBody>
          <a:bodyPr wrap="none" anchor="ctr"/>
          <a:lstStyle/>
          <a:p>
            <a:pPr eaLnBrk="1" hangingPunct="1"/>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     WM</a:t>
            </a:r>
          </a:p>
        </p:txBody>
      </p:sp>
      <p:sp>
        <p:nvSpPr>
          <p:cNvPr id="567317" name="Oval 1045"/>
          <p:cNvSpPr>
            <a:spLocks noChangeArrowheads="1"/>
          </p:cNvSpPr>
          <p:nvPr/>
        </p:nvSpPr>
        <p:spPr bwMode="auto">
          <a:xfrm>
            <a:off x="3703638" y="1333500"/>
            <a:ext cx="1873250" cy="831850"/>
          </a:xfrm>
          <a:prstGeom prst="ellipse">
            <a:avLst/>
          </a:prstGeom>
          <a:solidFill>
            <a:schemeClr val="accent2">
              <a:lumMod val="75000"/>
            </a:schemeClr>
          </a:solidFill>
          <a:ln w="38100">
            <a:solidFill>
              <a:schemeClr val="accent2">
                <a:lumMod val="40000"/>
                <a:lumOff val="60000"/>
              </a:schemeClr>
            </a:solidFill>
            <a:round/>
            <a:headEnd type="none" w="sm" len="sm"/>
            <a:tailEnd type="none" w="sm" len="sm"/>
          </a:ln>
          <a:effectLst>
            <a:prstShdw prst="shdw17" dist="17961" dir="2700000">
              <a:srgbClr val="5F5F5F">
                <a:gamma/>
                <a:shade val="60000"/>
                <a:invGamma/>
              </a:srgbClr>
            </a:prstShdw>
          </a:effectLst>
        </p:spPr>
        <p:txBody>
          <a:bodyPr wrap="none" lIns="0" tIns="0" rIns="0" bIns="0" anchor="ctr"/>
          <a:lstStyle/>
          <a:p>
            <a:endParaRPr lang="en-US" dirty="0"/>
          </a:p>
        </p:txBody>
      </p:sp>
      <p:sp>
        <p:nvSpPr>
          <p:cNvPr id="567318" name="Rectangle 1046"/>
          <p:cNvSpPr>
            <a:spLocks noChangeArrowheads="1"/>
          </p:cNvSpPr>
          <p:nvPr/>
        </p:nvSpPr>
        <p:spPr bwMode="auto">
          <a:xfrm>
            <a:off x="3836988" y="1371600"/>
            <a:ext cx="1619250" cy="758825"/>
          </a:xfrm>
          <a:prstGeom prst="rect">
            <a:avLst/>
          </a:prstGeom>
          <a:noFill/>
          <a:ln w="12700">
            <a:noFill/>
            <a:miter lim="800000"/>
            <a:headEnd type="none" w="sm" len="sm"/>
            <a:tailEnd type="none" w="sm" len="sm"/>
          </a:ln>
          <a:effectLst/>
        </p:spPr>
        <p:txBody>
          <a:bodyPr wrap="none" anchor="ctr"/>
          <a:lstStyle/>
          <a:p>
            <a:pPr eaLnBrk="1" hangingPunct="1"/>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rPr>
              <a:t>    Host</a:t>
            </a:r>
          </a:p>
        </p:txBody>
      </p:sp>
      <p:sp>
        <p:nvSpPr>
          <p:cNvPr id="567319" name="Oval 1047"/>
          <p:cNvSpPr>
            <a:spLocks noChangeArrowheads="1"/>
          </p:cNvSpPr>
          <p:nvPr/>
        </p:nvSpPr>
        <p:spPr bwMode="auto">
          <a:xfrm>
            <a:off x="5818188" y="4146550"/>
            <a:ext cx="1914525" cy="849313"/>
          </a:xfrm>
          <a:prstGeom prst="ellipse">
            <a:avLst/>
          </a:prstGeom>
          <a:solidFill>
            <a:schemeClr val="accent2">
              <a:lumMod val="75000"/>
            </a:schemeClr>
          </a:solidFill>
          <a:ln w="38100">
            <a:solidFill>
              <a:schemeClr val="accent2">
                <a:lumMod val="40000"/>
                <a:lumOff val="60000"/>
              </a:schemeClr>
            </a:solidFill>
            <a:round/>
            <a:headEnd type="none" w="sm" len="sm"/>
            <a:tailEnd type="none" w="sm" len="sm"/>
          </a:ln>
          <a:effectLst>
            <a:prstShdw prst="shdw17" dist="17961" dir="2700000">
              <a:srgbClr val="5F5F5F">
                <a:gamma/>
                <a:shade val="60000"/>
                <a:invGamma/>
              </a:srgbClr>
            </a:prstShdw>
          </a:effectLst>
        </p:spPr>
        <p:txBody>
          <a:bodyPr lIns="0" tIns="0" rIns="0" bIns="0" anchor="ctr"/>
          <a:lstStyle/>
          <a:p>
            <a:endParaRPr lang="en-US" dirty="0"/>
          </a:p>
        </p:txBody>
      </p:sp>
      <p:sp>
        <p:nvSpPr>
          <p:cNvPr id="567320" name="Rectangle 1048"/>
          <p:cNvSpPr>
            <a:spLocks noChangeArrowheads="1"/>
          </p:cNvSpPr>
          <p:nvPr/>
        </p:nvSpPr>
        <p:spPr bwMode="auto">
          <a:xfrm>
            <a:off x="5948363" y="4184650"/>
            <a:ext cx="1654175" cy="774700"/>
          </a:xfrm>
          <a:prstGeom prst="rect">
            <a:avLst/>
          </a:prstGeom>
          <a:noFill/>
          <a:ln w="12700">
            <a:noFill/>
            <a:miter lim="800000"/>
            <a:headEnd type="none" w="sm" len="sm"/>
            <a:tailEnd type="none" w="sm" len="sm"/>
          </a:ln>
          <a:effectLst/>
        </p:spPr>
        <p:txBody>
          <a:bodyPr wrap="none" anchor="ctr"/>
          <a:lstStyle/>
          <a:p>
            <a:pPr eaLnBrk="1" hangingPunct="1"/>
            <a:r>
              <a:rPr lang="en-US" b="1" dirty="0">
                <a:solidFill>
                  <a:schemeClr val="tx2"/>
                </a:solidFill>
                <a:latin typeface="Arial" charset="0"/>
              </a:rPr>
              <a:t>  Physical</a:t>
            </a:r>
          </a:p>
        </p:txBody>
      </p:sp>
      <p:grpSp>
        <p:nvGrpSpPr>
          <p:cNvPr id="2" name="Group 1053"/>
          <p:cNvGrpSpPr>
            <a:grpSpLocks/>
          </p:cNvGrpSpPr>
          <p:nvPr/>
        </p:nvGrpSpPr>
        <p:grpSpPr bwMode="auto">
          <a:xfrm>
            <a:off x="2987675" y="4775200"/>
            <a:ext cx="3192463" cy="901700"/>
            <a:chOff x="1882" y="3008"/>
            <a:chExt cx="2011" cy="568"/>
          </a:xfrm>
        </p:grpSpPr>
        <p:sp>
          <p:nvSpPr>
            <p:cNvPr id="567312" name="Text Box 1040"/>
            <p:cNvSpPr txBox="1">
              <a:spLocks noChangeArrowheads="1"/>
            </p:cNvSpPr>
            <p:nvPr/>
          </p:nvSpPr>
          <p:spPr bwMode="auto">
            <a:xfrm>
              <a:off x="1882" y="3008"/>
              <a:ext cx="2011" cy="233"/>
            </a:xfrm>
            <a:prstGeom prst="rect">
              <a:avLst/>
            </a:prstGeom>
            <a:noFill/>
            <a:ln w="12700">
              <a:noFill/>
              <a:miter lim="800000"/>
              <a:headEnd type="none" w="sm" len="sm"/>
              <a:tailEnd type="none" w="sm" len="sm"/>
            </a:ln>
            <a:effectLst/>
          </p:spPr>
          <p:txBody>
            <a:bodyPr>
              <a:spAutoFit/>
            </a:bodyPr>
            <a:lstStyle/>
            <a:p>
              <a:r>
                <a:rPr lang="en-US" sz="1800" b="1" dirty="0">
                  <a:latin typeface="Arial" charset="0"/>
                </a:rPr>
                <a:t>     Physical/Cycle Count</a:t>
              </a:r>
            </a:p>
          </p:txBody>
        </p:sp>
        <p:sp>
          <p:nvSpPr>
            <p:cNvPr id="567321" name="AutoShape 1049"/>
            <p:cNvSpPr>
              <a:spLocks noChangeArrowheads="1"/>
            </p:cNvSpPr>
            <p:nvPr/>
          </p:nvSpPr>
          <p:spPr bwMode="auto">
            <a:xfrm flipH="1">
              <a:off x="2051" y="3250"/>
              <a:ext cx="1669" cy="326"/>
            </a:xfrm>
            <a:prstGeom prst="rightArrow">
              <a:avLst>
                <a:gd name="adj1" fmla="val 50000"/>
                <a:gd name="adj2" fmla="val 127991"/>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endParaRPr lang="en-US" dirty="0"/>
            </a:p>
          </p:txBody>
        </p:sp>
      </p:grpSp>
      <p:grpSp>
        <p:nvGrpSpPr>
          <p:cNvPr id="3" name="Group 1051"/>
          <p:cNvGrpSpPr>
            <a:grpSpLocks/>
          </p:cNvGrpSpPr>
          <p:nvPr/>
        </p:nvGrpSpPr>
        <p:grpSpPr bwMode="auto">
          <a:xfrm>
            <a:off x="2527300" y="1512888"/>
            <a:ext cx="804863" cy="2909887"/>
            <a:chOff x="1592" y="953"/>
            <a:chExt cx="507" cy="1833"/>
          </a:xfrm>
        </p:grpSpPr>
        <p:sp>
          <p:nvSpPr>
            <p:cNvPr id="567313" name="Text Box 1041"/>
            <p:cNvSpPr txBox="1">
              <a:spLocks noChangeArrowheads="1"/>
            </p:cNvSpPr>
            <p:nvPr/>
          </p:nvSpPr>
          <p:spPr bwMode="auto">
            <a:xfrm rot="-3120813">
              <a:off x="1118" y="1804"/>
              <a:ext cx="1732" cy="231"/>
            </a:xfrm>
            <a:prstGeom prst="rect">
              <a:avLst/>
            </a:prstGeom>
            <a:noFill/>
            <a:ln w="12700">
              <a:noFill/>
              <a:miter lim="800000"/>
              <a:headEnd type="none" w="sm" len="sm"/>
              <a:tailEnd type="none" w="sm" len="sm"/>
            </a:ln>
            <a:effectLst/>
          </p:spPr>
          <p:txBody>
            <a:bodyPr wrap="none">
              <a:spAutoFit/>
            </a:bodyPr>
            <a:lstStyle/>
            <a:p>
              <a:pPr algn="l"/>
              <a:r>
                <a:rPr lang="en-US" sz="1800" b="1" dirty="0">
                  <a:latin typeface="Arial" charset="0"/>
                </a:rPr>
                <a:t>Inventory Summary PIX</a:t>
              </a:r>
            </a:p>
          </p:txBody>
        </p:sp>
        <p:sp>
          <p:nvSpPr>
            <p:cNvPr id="567322" name="AutoShape 1050"/>
            <p:cNvSpPr>
              <a:spLocks noChangeArrowheads="1"/>
            </p:cNvSpPr>
            <p:nvPr/>
          </p:nvSpPr>
          <p:spPr bwMode="auto">
            <a:xfrm rot="7859086" flipH="1">
              <a:off x="920" y="1625"/>
              <a:ext cx="1669" cy="326"/>
            </a:xfrm>
            <a:prstGeom prst="rightArrow">
              <a:avLst>
                <a:gd name="adj1" fmla="val 50000"/>
                <a:gd name="adj2" fmla="val 127991"/>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1026"/>
          <p:cNvSpPr>
            <a:spLocks noGrp="1" noChangeArrowheads="1"/>
          </p:cNvSpPr>
          <p:nvPr>
            <p:ph type="title"/>
          </p:nvPr>
        </p:nvSpPr>
        <p:spPr/>
        <p:txBody>
          <a:bodyPr/>
          <a:lstStyle/>
          <a:p>
            <a:r>
              <a:rPr lang="en-US" sz="3200" dirty="0"/>
              <a:t>Inventory Summary Transactions</a:t>
            </a:r>
          </a:p>
        </p:txBody>
      </p:sp>
      <p:sp>
        <p:nvSpPr>
          <p:cNvPr id="569348" name="Text Box 1028"/>
          <p:cNvSpPr txBox="1">
            <a:spLocks noChangeArrowheads="1"/>
          </p:cNvSpPr>
          <p:nvPr/>
        </p:nvSpPr>
        <p:spPr bwMode="auto">
          <a:xfrm>
            <a:off x="419100" y="1550988"/>
            <a:ext cx="2221057" cy="830997"/>
          </a:xfrm>
          <a:prstGeom prst="rect">
            <a:avLst/>
          </a:prstGeom>
          <a:noFill/>
          <a:ln w="12700">
            <a:noFill/>
            <a:miter lim="800000"/>
            <a:headEnd type="none" w="sm" len="sm"/>
            <a:tailEnd type="none" w="sm" len="sm"/>
          </a:ln>
          <a:effectLst/>
        </p:spPr>
        <p:txBody>
          <a:bodyPr wrap="none">
            <a:spAutoFit/>
          </a:bodyPr>
          <a:lstStyle/>
          <a:p>
            <a:pPr algn="l"/>
            <a:r>
              <a:rPr lang="en-US" b="1" dirty="0">
                <a:latin typeface="Arial Narrow" pitchFamily="34" charset="0"/>
              </a:rPr>
              <a:t>PIX Transactions</a:t>
            </a:r>
          </a:p>
          <a:p>
            <a:pPr algn="l"/>
            <a:endParaRPr lang="en-US" b="1" dirty="0">
              <a:latin typeface="Arial Narrow" pitchFamily="34" charset="0"/>
            </a:endParaRPr>
          </a:p>
        </p:txBody>
      </p:sp>
      <p:sp>
        <p:nvSpPr>
          <p:cNvPr id="569350" name="Text Box 1030"/>
          <p:cNvSpPr txBox="1">
            <a:spLocks noChangeArrowheads="1"/>
          </p:cNvSpPr>
          <p:nvPr/>
        </p:nvSpPr>
        <p:spPr bwMode="auto">
          <a:xfrm>
            <a:off x="417513" y="2043113"/>
            <a:ext cx="8520112" cy="3642579"/>
          </a:xfrm>
          <a:prstGeom prst="rect">
            <a:avLst/>
          </a:prstGeom>
          <a:solidFill>
            <a:schemeClr val="bg1"/>
          </a:solidFill>
          <a:ln w="28575">
            <a:solidFill>
              <a:schemeClr val="accent2">
                <a:lumMod val="50000"/>
              </a:schemeClr>
            </a:solidFill>
            <a:miter lim="800000"/>
            <a:headEnd type="none" w="sm" len="sm"/>
            <a:tailEnd type="none" w="sm" len="sm"/>
          </a:ln>
          <a:effectLst>
            <a:outerShdw blurRad="127000" dist="190500" dir="2700000" algn="tl" rotWithShape="0">
              <a:prstClr val="black">
                <a:alpha val="40000"/>
              </a:prstClr>
            </a:outerShdw>
          </a:effectLst>
        </p:spPr>
        <p:txBody>
          <a:bodyPr lIns="0" tIns="0" rIns="0" bIns="0" anchor="ctr"/>
          <a:lstStyle/>
          <a:p>
            <a:pPr algn="l" defTabSz="511175">
              <a:lnSpc>
                <a:spcPct val="125000"/>
              </a:lnSpc>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b="1" dirty="0">
                <a:solidFill>
                  <a:schemeClr val="tx2"/>
                </a:solidFill>
                <a:latin typeface="Arial Narrow" pitchFamily="34" charset="0"/>
              </a:rPr>
              <a:t>	         		</a:t>
            </a:r>
            <a:r>
              <a:rPr lang="en-US" b="1" dirty="0">
                <a:solidFill>
                  <a:schemeClr val="accent2">
                    <a:lumMod val="75000"/>
                  </a:schemeClr>
                </a:solidFill>
                <a:latin typeface="Arial Narrow" pitchFamily="34" charset="0"/>
              </a:rPr>
              <a:t>Transaction	                       	        </a:t>
            </a:r>
            <a:r>
              <a:rPr lang="en-US" sz="2000" b="1" dirty="0">
                <a:solidFill>
                  <a:schemeClr val="accent2">
                    <a:lumMod val="75000"/>
                  </a:schemeClr>
                </a:solidFill>
                <a:latin typeface="Arial Narrow" pitchFamily="34" charset="0"/>
              </a:rPr>
              <a:t>Adjustment</a:t>
            </a:r>
            <a:endParaRPr lang="en-US" sz="2000" b="1" u="sng" dirty="0">
              <a:solidFill>
                <a:schemeClr val="accent2">
                  <a:lumMod val="75000"/>
                </a:schemeClr>
              </a:solidFill>
              <a:latin typeface="Arial Narrow" pitchFamily="34" charset="0"/>
            </a:endParaRPr>
          </a:p>
          <a:p>
            <a:pPr algn="l" defTabSz="511175">
              <a:lnSpc>
                <a:spcPct val="125000"/>
              </a:lnSpc>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Status</a:t>
            </a: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Type</a:t>
            </a: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Code</a:t>
            </a: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Description</a:t>
            </a: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SKU ID</a:t>
            </a:r>
            <a:r>
              <a:rPr lang="en-US" sz="2000" b="1" dirty="0">
                <a:solidFill>
                  <a:schemeClr val="accent2">
                    <a:lumMod val="75000"/>
                  </a:schemeClr>
                </a:solidFill>
                <a:latin typeface="Arial Narrow" pitchFamily="34" charset="0"/>
              </a:rPr>
              <a:t>	  	</a:t>
            </a:r>
            <a:r>
              <a:rPr lang="en-US" sz="2000" b="1" u="sng" dirty="0">
                <a:solidFill>
                  <a:schemeClr val="accent2">
                    <a:lumMod val="75000"/>
                  </a:schemeClr>
                </a:solidFill>
                <a:latin typeface="Arial Narrow" pitchFamily="34" charset="0"/>
              </a:rPr>
              <a:t>Qty</a:t>
            </a:r>
            <a:r>
              <a:rPr lang="en-US" sz="2000" b="1" dirty="0">
                <a:solidFill>
                  <a:schemeClr val="accent2">
                    <a:lumMod val="75000"/>
                  </a:schemeClr>
                </a:solidFill>
                <a:latin typeface="Arial Narrow" pitchFamily="34" charset="0"/>
              </a:rPr>
              <a:t>     </a:t>
            </a:r>
            <a:endParaRPr lang="en-US" sz="2000" b="1" u="sng" dirty="0">
              <a:solidFill>
                <a:schemeClr val="accent2">
                  <a:lumMod val="75000"/>
                </a:schemeClr>
              </a:solidFill>
              <a:latin typeface="Arial Narrow" pitchFamily="34" charset="0"/>
            </a:endParaRP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605	01        Case - Invn Summary	      	032333		1001     </a:t>
            </a: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605	03        Active - Invn Summary 	      	032333         		126   </a:t>
            </a: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605	04        Trans - Invn Summary         	032333			1790</a:t>
            </a: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605	03        Active - Invn Summary 	      	338293          		8432    </a:t>
            </a: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605	04        Trans - Invn Summary         	338293              		59</a:t>
            </a:r>
          </a:p>
          <a:p>
            <a:pPr algn="l" defTabSz="511175">
              <a:buClr>
                <a:schemeClr val="tx2"/>
              </a:buClr>
              <a:buFont typeface="Wingdings" pitchFamily="2" charset="2"/>
              <a:buNone/>
              <a:tabLst>
                <a:tab pos="114300" algn="l"/>
                <a:tab pos="1144588" algn="l"/>
                <a:tab pos="1773238" algn="l"/>
                <a:tab pos="3538538" algn="l"/>
                <a:tab pos="4630738" algn="l"/>
                <a:tab pos="5373688" algn="l"/>
                <a:tab pos="6283325" algn="l"/>
                <a:tab pos="7375525" algn="l"/>
                <a:tab pos="7824788" algn="r"/>
                <a:tab pos="8118475" algn="l"/>
              </a:tabLst>
            </a:pPr>
            <a:r>
              <a:rPr lang="en-US" sz="2000" dirty="0">
                <a:solidFill>
                  <a:schemeClr val="accent2">
                    <a:lumMod val="75000"/>
                  </a:schemeClr>
                </a:solidFill>
                <a:latin typeface="Arial Narrow" pitchFamily="34" charset="0"/>
              </a:rPr>
              <a:t>	   U         	608	13        End of 605 PIX transaction set	</a:t>
            </a:r>
          </a:p>
        </p:txBody>
      </p:sp>
    </p:spTree>
  </p:cSld>
  <p:clrMapOvr>
    <a:masterClrMapping/>
  </p:clrMapOvr>
  <p:transition>
    <p:zoom/>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sz="3200" dirty="0"/>
              <a:t>Functionality</a:t>
            </a:r>
          </a:p>
        </p:txBody>
      </p:sp>
      <p:sp>
        <p:nvSpPr>
          <p:cNvPr id="595971" name="Rectangle 3"/>
          <p:cNvSpPr>
            <a:spLocks noGrp="1" noChangeArrowheads="1"/>
          </p:cNvSpPr>
          <p:nvPr>
            <p:ph type="body" idx="1"/>
          </p:nvPr>
        </p:nvSpPr>
        <p:spPr>
          <a:xfrm>
            <a:off x="475013" y="1021278"/>
            <a:ext cx="8416575" cy="4706422"/>
          </a:xfrm>
        </p:spPr>
        <p:txBody>
          <a:bodyPr/>
          <a:lstStyle/>
          <a:p>
            <a:r>
              <a:rPr lang="en-US" sz="2800" dirty="0"/>
              <a:t>Scan locations and associated LPNs or Items</a:t>
            </a:r>
          </a:p>
          <a:p>
            <a:r>
              <a:rPr lang="en-US" sz="2800" dirty="0"/>
              <a:t>Blind count or loop through expected locations</a:t>
            </a:r>
          </a:p>
          <a:p>
            <a:r>
              <a:rPr lang="en-US" sz="2800" dirty="0"/>
              <a:t>Optionally verify item attributes:</a:t>
            </a:r>
          </a:p>
          <a:p>
            <a:pPr lvl="1"/>
            <a:r>
              <a:rPr lang="en-US" sz="2400" dirty="0"/>
              <a:t>Batch (or Lot)</a:t>
            </a:r>
          </a:p>
          <a:p>
            <a:pPr lvl="1"/>
            <a:r>
              <a:rPr lang="en-US" sz="2400" dirty="0"/>
              <a:t>Country of Origin</a:t>
            </a:r>
          </a:p>
          <a:p>
            <a:pPr lvl="1"/>
            <a:r>
              <a:rPr lang="en-US" sz="2400" dirty="0"/>
              <a:t>Item Serial Numbers</a:t>
            </a:r>
          </a:p>
          <a:p>
            <a:pPr lvl="1"/>
            <a:r>
              <a:rPr lang="en-US" sz="2400" dirty="0"/>
              <a:t>Pack Quantity</a:t>
            </a: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sz="3200" dirty="0"/>
              <a:t>Functionality</a:t>
            </a:r>
          </a:p>
        </p:txBody>
      </p:sp>
      <p:sp>
        <p:nvSpPr>
          <p:cNvPr id="593923" name="Rectangle 3"/>
          <p:cNvSpPr>
            <a:spLocks noGrp="1" noChangeArrowheads="1"/>
          </p:cNvSpPr>
          <p:nvPr>
            <p:ph type="body" idx="1"/>
          </p:nvPr>
        </p:nvSpPr>
        <p:spPr>
          <a:xfrm>
            <a:off x="463138" y="1119188"/>
            <a:ext cx="7995062" cy="4824412"/>
          </a:xfrm>
        </p:spPr>
        <p:txBody>
          <a:bodyPr/>
          <a:lstStyle/>
          <a:p>
            <a:r>
              <a:rPr lang="en-US" sz="2800" dirty="0"/>
              <a:t>iLPN tracked locations:</a:t>
            </a:r>
          </a:p>
          <a:p>
            <a:pPr lvl="1"/>
            <a:r>
              <a:rPr lang="en-US" sz="2400" dirty="0"/>
              <a:t>Count at iLPN level</a:t>
            </a:r>
          </a:p>
          <a:p>
            <a:pPr lvl="1"/>
            <a:r>
              <a:rPr lang="en-US" sz="2400" dirty="0"/>
              <a:t>User prompted to confirm either:</a:t>
            </a:r>
          </a:p>
          <a:p>
            <a:pPr lvl="2"/>
            <a:r>
              <a:rPr lang="en-US" sz="2000" dirty="0"/>
              <a:t>Number of iLPNs</a:t>
            </a:r>
          </a:p>
          <a:p>
            <a:pPr lvl="2"/>
            <a:r>
              <a:rPr lang="en-US" sz="2000" dirty="0"/>
              <a:t>Each iLPN</a:t>
            </a:r>
          </a:p>
          <a:p>
            <a:pPr lvl="2"/>
            <a:r>
              <a:rPr lang="en-US" sz="2000" dirty="0"/>
              <a:t>Each iLPN/item/quantity</a:t>
            </a:r>
          </a:p>
          <a:p>
            <a:pPr lvl="1"/>
            <a:r>
              <a:rPr lang="en-US" sz="2400" dirty="0"/>
              <a:t>Reserve – optionally verify attributes:</a:t>
            </a:r>
          </a:p>
          <a:p>
            <a:pPr lvl="2"/>
            <a:r>
              <a:rPr lang="en-US" sz="2000" dirty="0"/>
              <a:t>Manufacture Date</a:t>
            </a:r>
          </a:p>
          <a:p>
            <a:pPr lvl="2"/>
            <a:r>
              <a:rPr lang="en-US" sz="2000" dirty="0"/>
              <a:t>Ship By Date</a:t>
            </a:r>
          </a:p>
          <a:p>
            <a:pPr lvl="2"/>
            <a:r>
              <a:rPr lang="en-US" sz="2000" dirty="0"/>
              <a:t>Expiration Date</a:t>
            </a:r>
          </a:p>
          <a:p>
            <a:pPr>
              <a:buNone/>
            </a:pPr>
            <a:r>
              <a:rPr lang="en-US" sz="2800" dirty="0"/>
              <a:t> </a:t>
            </a: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sz="3200" dirty="0"/>
              <a:t>Functionality</a:t>
            </a:r>
          </a:p>
        </p:txBody>
      </p:sp>
      <p:sp>
        <p:nvSpPr>
          <p:cNvPr id="593923" name="Rectangle 3"/>
          <p:cNvSpPr>
            <a:spLocks noGrp="1" noChangeArrowheads="1"/>
          </p:cNvSpPr>
          <p:nvPr>
            <p:ph type="body" idx="1"/>
          </p:nvPr>
        </p:nvSpPr>
        <p:spPr>
          <a:xfrm>
            <a:off x="463138" y="1001486"/>
            <a:ext cx="7995062" cy="4942114"/>
          </a:xfrm>
        </p:spPr>
        <p:txBody>
          <a:bodyPr/>
          <a:lstStyle/>
          <a:p>
            <a:endParaRPr lang="en-US" sz="2000" dirty="0"/>
          </a:p>
          <a:p>
            <a:r>
              <a:rPr lang="en-US" sz="2800" dirty="0"/>
              <a:t>Item (non-iLPN) tracked locations</a:t>
            </a:r>
          </a:p>
          <a:p>
            <a:pPr lvl="1"/>
            <a:r>
              <a:rPr lang="en-US" sz="2600" dirty="0"/>
              <a:t>User counts at the item level</a:t>
            </a:r>
          </a:p>
          <a:p>
            <a:pPr lvl="1"/>
            <a:r>
              <a:rPr lang="en-US" sz="2600" dirty="0"/>
              <a:t>Validation occurs for each item, if configured</a:t>
            </a: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sz="3200" dirty="0"/>
              <a:t>Variances</a:t>
            </a:r>
          </a:p>
        </p:txBody>
      </p:sp>
      <p:sp>
        <p:nvSpPr>
          <p:cNvPr id="598019" name="Rectangle 3"/>
          <p:cNvSpPr>
            <a:spLocks noGrp="1" noChangeArrowheads="1"/>
          </p:cNvSpPr>
          <p:nvPr>
            <p:ph type="body" idx="1"/>
          </p:nvPr>
        </p:nvSpPr>
        <p:spPr>
          <a:xfrm>
            <a:off x="475013" y="1045029"/>
            <a:ext cx="7935562" cy="4898571"/>
          </a:xfrm>
        </p:spPr>
        <p:txBody>
          <a:bodyPr/>
          <a:lstStyle/>
          <a:p>
            <a:r>
              <a:rPr lang="en-US" sz="2800" dirty="0"/>
              <a:t>Warning message at end of location</a:t>
            </a:r>
          </a:p>
          <a:p>
            <a:r>
              <a:rPr lang="en-US" sz="2800" dirty="0"/>
              <a:t>Exception handling is configurable:</a:t>
            </a:r>
          </a:p>
          <a:p>
            <a:pPr lvl="1"/>
            <a:r>
              <a:rPr lang="en-US" sz="2400" dirty="0"/>
              <a:t>Lost LPNS:</a:t>
            </a:r>
          </a:p>
          <a:p>
            <a:pPr lvl="2"/>
            <a:r>
              <a:rPr lang="en-US" sz="2000" dirty="0"/>
              <a:t>Consumed</a:t>
            </a:r>
          </a:p>
          <a:p>
            <a:pPr lvl="2"/>
            <a:r>
              <a:rPr lang="en-US" sz="2000" i="1" dirty="0"/>
              <a:t>Lost in Cycle Count</a:t>
            </a:r>
            <a:r>
              <a:rPr lang="en-US" sz="2000" dirty="0"/>
              <a:t> lock code</a:t>
            </a:r>
          </a:p>
          <a:p>
            <a:pPr lvl="1"/>
            <a:r>
              <a:rPr lang="en-US" sz="2400" dirty="0"/>
              <a:t>Unexpected LPNs:</a:t>
            </a:r>
          </a:p>
          <a:p>
            <a:pPr lvl="2"/>
            <a:r>
              <a:rPr lang="en-US" sz="2000" dirty="0"/>
              <a:t>Added to location</a:t>
            </a:r>
          </a:p>
          <a:p>
            <a:pPr lvl="2"/>
            <a:r>
              <a:rPr lang="en-US" sz="2000" dirty="0"/>
              <a:t>Remove previous </a:t>
            </a:r>
            <a:r>
              <a:rPr lang="en-US" sz="2000" i="1" dirty="0"/>
              <a:t>Lost in Cycle Count</a:t>
            </a:r>
            <a:r>
              <a:rPr lang="en-US" sz="2000" dirty="0"/>
              <a:t> lock code</a:t>
            </a:r>
          </a:p>
          <a:p>
            <a:pPr lvl="1"/>
            <a:r>
              <a:rPr lang="en-US" sz="2400" dirty="0"/>
              <a:t>Prompt user for reason code</a:t>
            </a: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en-US" sz="3200" dirty="0"/>
              <a:t>Variances</a:t>
            </a:r>
          </a:p>
        </p:txBody>
      </p:sp>
      <p:sp>
        <p:nvSpPr>
          <p:cNvPr id="599043" name="Rectangle 3"/>
          <p:cNvSpPr>
            <a:spLocks noGrp="1" noChangeArrowheads="1"/>
          </p:cNvSpPr>
          <p:nvPr>
            <p:ph type="body" idx="1"/>
          </p:nvPr>
        </p:nvSpPr>
        <p:spPr>
          <a:xfrm>
            <a:off x="486888" y="1033153"/>
            <a:ext cx="7971312" cy="4899335"/>
          </a:xfrm>
        </p:spPr>
        <p:txBody>
          <a:bodyPr/>
          <a:lstStyle/>
          <a:p>
            <a:pPr>
              <a:lnSpc>
                <a:spcPct val="90000"/>
              </a:lnSpc>
            </a:pPr>
            <a:r>
              <a:rPr lang="en-US" sz="2800" dirty="0"/>
              <a:t>Configured to:</a:t>
            </a:r>
          </a:p>
          <a:p>
            <a:pPr lvl="1">
              <a:lnSpc>
                <a:spcPct val="90000"/>
              </a:lnSpc>
            </a:pPr>
            <a:r>
              <a:rPr lang="en-US" sz="2400" dirty="0"/>
              <a:t>Require current user to recount</a:t>
            </a:r>
          </a:p>
          <a:p>
            <a:pPr lvl="2">
              <a:lnSpc>
                <a:spcPct val="90000"/>
              </a:lnSpc>
            </a:pPr>
            <a:r>
              <a:rPr lang="en-US" sz="2000" dirty="0"/>
              <a:t>Two equal, consecutive counts</a:t>
            </a:r>
          </a:p>
          <a:p>
            <a:pPr lvl="1">
              <a:lnSpc>
                <a:spcPct val="90000"/>
              </a:lnSpc>
            </a:pPr>
            <a:r>
              <a:rPr lang="en-US" sz="2400" dirty="0"/>
              <a:t>Create additional Cycle Count task</a:t>
            </a:r>
          </a:p>
          <a:p>
            <a:pPr lvl="2">
              <a:lnSpc>
                <a:spcPct val="90000"/>
              </a:lnSpc>
            </a:pPr>
            <a:r>
              <a:rPr lang="en-US" sz="2000" dirty="0"/>
              <a:t>Current location</a:t>
            </a:r>
          </a:p>
          <a:p>
            <a:pPr lvl="2">
              <a:lnSpc>
                <a:spcPct val="90000"/>
              </a:lnSpc>
            </a:pPr>
            <a:r>
              <a:rPr lang="en-US" sz="2000" dirty="0"/>
              <a:t>Different user</a:t>
            </a:r>
          </a:p>
          <a:p>
            <a:pPr>
              <a:lnSpc>
                <a:spcPct val="90000"/>
              </a:lnSpc>
            </a:pPr>
            <a:r>
              <a:rPr lang="en-US" sz="2800" dirty="0"/>
              <a:t>Based on tolerance settings:</a:t>
            </a:r>
          </a:p>
          <a:p>
            <a:pPr lvl="1">
              <a:lnSpc>
                <a:spcPct val="90000"/>
              </a:lnSpc>
            </a:pPr>
            <a:r>
              <a:rPr lang="en-US" sz="2400" dirty="0"/>
              <a:t>Unit</a:t>
            </a:r>
          </a:p>
          <a:p>
            <a:pPr lvl="1">
              <a:lnSpc>
                <a:spcPct val="90000"/>
              </a:lnSpc>
            </a:pPr>
            <a:r>
              <a:rPr lang="en-US" sz="2400" dirty="0"/>
              <a:t>Weight</a:t>
            </a:r>
          </a:p>
          <a:p>
            <a:pPr lvl="1">
              <a:lnSpc>
                <a:spcPct val="90000"/>
              </a:lnSpc>
            </a:pPr>
            <a:r>
              <a:rPr lang="en-US" sz="2400" dirty="0"/>
              <a:t>Dollar</a:t>
            </a:r>
          </a:p>
          <a:p>
            <a:pPr lvl="1">
              <a:lnSpc>
                <a:spcPct val="90000"/>
              </a:lnSpc>
            </a:pPr>
            <a:r>
              <a:rPr lang="en-US" sz="2400" dirty="0"/>
              <a:t>Percentage</a:t>
            </a: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1026"/>
          <p:cNvSpPr>
            <a:spLocks noGrp="1" noChangeArrowheads="1"/>
          </p:cNvSpPr>
          <p:nvPr>
            <p:ph type="title"/>
          </p:nvPr>
        </p:nvSpPr>
        <p:spPr/>
        <p:txBody>
          <a:bodyPr/>
          <a:lstStyle/>
          <a:p>
            <a:r>
              <a:rPr lang="en-US" dirty="0"/>
              <a:t>Agenda</a:t>
            </a:r>
          </a:p>
        </p:txBody>
      </p:sp>
      <p:sp>
        <p:nvSpPr>
          <p:cNvPr id="546819" name="Rectangle 1027"/>
          <p:cNvSpPr>
            <a:spLocks noGrp="1" noChangeArrowheads="1"/>
          </p:cNvSpPr>
          <p:nvPr>
            <p:ph type="body" idx="1"/>
          </p:nvPr>
        </p:nvSpPr>
        <p:spPr>
          <a:xfrm>
            <a:off x="463138" y="1021278"/>
            <a:ext cx="6898100" cy="4666735"/>
          </a:xfrm>
        </p:spPr>
        <p:txBody>
          <a:bodyPr/>
          <a:lstStyle/>
          <a:p>
            <a:r>
              <a:rPr lang="en-US" sz="2400" dirty="0"/>
              <a:t>Overview</a:t>
            </a:r>
          </a:p>
          <a:p>
            <a:r>
              <a:rPr lang="en-US" sz="2800" dirty="0">
                <a:solidFill>
                  <a:schemeClr val="accent1"/>
                </a:solidFill>
                <a:effectLst>
                  <a:outerShdw blurRad="38100" dist="38100" dir="2700000" algn="tl">
                    <a:srgbClr val="000000">
                      <a:alpha val="43137"/>
                    </a:srgbClr>
                  </a:outerShdw>
                </a:effectLst>
              </a:rPr>
              <a:t>Cycle Count Initiation</a:t>
            </a:r>
          </a:p>
          <a:p>
            <a:r>
              <a:rPr lang="en-US" sz="2400" dirty="0"/>
              <a:t>Updates</a:t>
            </a:r>
          </a:p>
          <a:p>
            <a:r>
              <a:rPr lang="en-US" sz="2400" dirty="0"/>
              <a:t>Variance Reports</a:t>
            </a:r>
          </a:p>
          <a:p>
            <a:r>
              <a:rPr lang="en-US" sz="2400" dirty="0"/>
              <a:t>Task Monitoring</a:t>
            </a: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a:xfrm>
            <a:off x="249382" y="304800"/>
            <a:ext cx="8894618" cy="609600"/>
          </a:xfrm>
          <a:noFill/>
          <a:ln/>
        </p:spPr>
        <p:txBody>
          <a:bodyPr/>
          <a:lstStyle/>
          <a:p>
            <a:r>
              <a:rPr lang="en-US" dirty="0"/>
              <a:t>Cycle Count Initiation</a:t>
            </a:r>
          </a:p>
        </p:txBody>
      </p:sp>
      <p:sp>
        <p:nvSpPr>
          <p:cNvPr id="592899" name="Rectangle 3"/>
          <p:cNvSpPr>
            <a:spLocks noGrp="1" noChangeArrowheads="1"/>
          </p:cNvSpPr>
          <p:nvPr>
            <p:ph type="body" idx="1"/>
          </p:nvPr>
        </p:nvSpPr>
        <p:spPr>
          <a:xfrm>
            <a:off x="475013" y="1068780"/>
            <a:ext cx="5708300" cy="3222234"/>
          </a:xfrm>
          <a:noFill/>
          <a:ln/>
        </p:spPr>
        <p:txBody>
          <a:bodyPr/>
          <a:lstStyle/>
          <a:p>
            <a:pPr marL="457200" indent="-457200"/>
            <a:r>
              <a:rPr lang="en-US" sz="2800" dirty="0"/>
              <a:t>User-initiated</a:t>
            </a:r>
          </a:p>
          <a:p>
            <a:pPr marL="838200" lvl="1" indent="-381000"/>
            <a:r>
              <a:rPr lang="en-US" sz="2400" dirty="0"/>
              <a:t>Cycle Count transactions</a:t>
            </a:r>
          </a:p>
          <a:p>
            <a:pPr marL="457200" indent="-457200"/>
            <a:r>
              <a:rPr lang="en-US" sz="2800" dirty="0"/>
              <a:t>System-initiated</a:t>
            </a:r>
          </a:p>
          <a:p>
            <a:pPr marL="838200" lvl="1" indent="-381000"/>
            <a:r>
              <a:rPr lang="en-US" sz="2400" dirty="0"/>
              <a:t>Select Task transaction</a:t>
            </a:r>
          </a:p>
        </p:txBody>
      </p:sp>
      <p:pic>
        <p:nvPicPr>
          <p:cNvPr id="592900" name="Picture 4" descr="BD10479_"/>
          <p:cNvPicPr>
            <a:picLocks noChangeAspect="1" noChangeArrowheads="1"/>
          </p:cNvPicPr>
          <p:nvPr/>
        </p:nvPicPr>
        <p:blipFill>
          <a:blip r:embed="rId3" cstate="print"/>
          <a:srcRect/>
          <a:stretch>
            <a:fillRect/>
          </a:stretch>
        </p:blipFill>
        <p:spPr bwMode="auto">
          <a:xfrm>
            <a:off x="6643688" y="3487738"/>
            <a:ext cx="2055812" cy="2262187"/>
          </a:xfrm>
          <a:prstGeom prst="rect">
            <a:avLst/>
          </a:prstGeom>
          <a:noFill/>
        </p:spPr>
      </p:pic>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a:xfrm>
            <a:off x="249382" y="304800"/>
            <a:ext cx="8894618" cy="609600"/>
          </a:xfrm>
          <a:noFill/>
          <a:ln/>
        </p:spPr>
        <p:txBody>
          <a:bodyPr/>
          <a:lstStyle/>
          <a:p>
            <a:r>
              <a:rPr lang="en-US" dirty="0"/>
              <a:t>User Initiated</a:t>
            </a:r>
          </a:p>
        </p:txBody>
      </p:sp>
      <p:sp>
        <p:nvSpPr>
          <p:cNvPr id="529411" name="Rectangle 3"/>
          <p:cNvSpPr>
            <a:spLocks noGrp="1" noChangeArrowheads="1"/>
          </p:cNvSpPr>
          <p:nvPr>
            <p:ph type="body" idx="1"/>
          </p:nvPr>
        </p:nvSpPr>
        <p:spPr>
          <a:xfrm>
            <a:off x="486888" y="1009404"/>
            <a:ext cx="5875812" cy="2746622"/>
          </a:xfrm>
          <a:noFill/>
          <a:ln/>
        </p:spPr>
        <p:txBody>
          <a:bodyPr/>
          <a:lstStyle/>
          <a:p>
            <a:pPr>
              <a:lnSpc>
                <a:spcPct val="90000"/>
              </a:lnSpc>
            </a:pPr>
            <a:r>
              <a:rPr lang="en-US" sz="2800" dirty="0"/>
              <a:t>User specifies location</a:t>
            </a:r>
          </a:p>
        </p:txBody>
      </p:sp>
      <p:pic>
        <p:nvPicPr>
          <p:cNvPr id="529412" name="Picture 4" descr="j0215707"/>
          <p:cNvPicPr>
            <a:picLocks noChangeAspect="1" noChangeArrowheads="1"/>
          </p:cNvPicPr>
          <p:nvPr/>
        </p:nvPicPr>
        <p:blipFill>
          <a:blip r:embed="rId3" cstate="print"/>
          <a:srcRect/>
          <a:stretch>
            <a:fillRect/>
          </a:stretch>
        </p:blipFill>
        <p:spPr bwMode="auto">
          <a:xfrm>
            <a:off x="2019300" y="3811588"/>
            <a:ext cx="1606550" cy="1800225"/>
          </a:xfrm>
          <a:prstGeom prst="rect">
            <a:avLst/>
          </a:prstGeom>
          <a:noFill/>
        </p:spPr>
      </p:pic>
      <p:pic>
        <p:nvPicPr>
          <p:cNvPr id="529413" name="Picture 5" descr="j0232724"/>
          <p:cNvPicPr>
            <a:picLocks noChangeAspect="1" noChangeArrowheads="1"/>
          </p:cNvPicPr>
          <p:nvPr/>
        </p:nvPicPr>
        <p:blipFill>
          <a:blip r:embed="rId4" cstate="print"/>
          <a:srcRect/>
          <a:stretch>
            <a:fillRect/>
          </a:stretch>
        </p:blipFill>
        <p:spPr bwMode="auto">
          <a:xfrm>
            <a:off x="5127625" y="3605213"/>
            <a:ext cx="1846263" cy="1631950"/>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153"/>
          <p:cNvSpPr>
            <a:spLocks noGrp="1" noChangeArrowheads="1"/>
          </p:cNvSpPr>
          <p:nvPr>
            <p:ph type="title"/>
          </p:nvPr>
        </p:nvSpPr>
        <p:spPr/>
        <p:txBody>
          <a:bodyPr/>
          <a:lstStyle/>
          <a:p>
            <a:r>
              <a:rPr lang="en-US" dirty="0"/>
              <a:t>Advanced Shipment Notice (ASN)</a:t>
            </a:r>
          </a:p>
        </p:txBody>
      </p:sp>
      <p:sp>
        <p:nvSpPr>
          <p:cNvPr id="12291" name="Rectangle 154"/>
          <p:cNvSpPr>
            <a:spLocks noGrp="1" noChangeArrowheads="1"/>
          </p:cNvSpPr>
          <p:nvPr>
            <p:ph type="body" idx="1"/>
          </p:nvPr>
        </p:nvSpPr>
        <p:spPr>
          <a:xfrm>
            <a:off x="722313" y="1244600"/>
            <a:ext cx="8421687" cy="3559629"/>
          </a:xfrm>
        </p:spPr>
        <p:txBody>
          <a:bodyPr/>
          <a:lstStyle/>
          <a:p>
            <a:r>
              <a:rPr lang="en-US" sz="3200" dirty="0"/>
              <a:t>Advanced visibility of inbound shipments</a:t>
            </a:r>
          </a:p>
          <a:p>
            <a:r>
              <a:rPr lang="en-US" sz="3200" dirty="0"/>
              <a:t>Quick reconciliation of actual vs. expected</a:t>
            </a:r>
          </a:p>
          <a:p>
            <a:r>
              <a:rPr lang="en-US" sz="3200" dirty="0"/>
              <a:t>Improved resource management</a:t>
            </a:r>
          </a:p>
          <a:p>
            <a:r>
              <a:rPr lang="en-US" sz="3200" dirty="0"/>
              <a:t>Improved outbound planning</a:t>
            </a:r>
          </a:p>
          <a:p>
            <a:r>
              <a:rPr lang="en-US" sz="3200" dirty="0"/>
              <a:t>Purchase Orders / ASNs / Shipments</a:t>
            </a:r>
          </a:p>
        </p:txBody>
      </p:sp>
    </p:spTree>
    <p:extLst>
      <p:ext uri="{BB962C8B-B14F-4D97-AF65-F5344CB8AC3E}">
        <p14:creationId xmlns:p14="http://schemas.microsoft.com/office/powerpoint/2010/main" val="1574791265"/>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213756" y="304800"/>
            <a:ext cx="8930244" cy="609600"/>
          </a:xfrm>
          <a:noFill/>
          <a:ln/>
        </p:spPr>
        <p:txBody>
          <a:bodyPr/>
          <a:lstStyle/>
          <a:p>
            <a:r>
              <a:rPr lang="en-US" dirty="0"/>
              <a:t>Cycle Count by Last Count Date</a:t>
            </a:r>
          </a:p>
        </p:txBody>
      </p:sp>
      <p:sp>
        <p:nvSpPr>
          <p:cNvPr id="585731" name="Rectangle 3"/>
          <p:cNvSpPr>
            <a:spLocks noGrp="1" noChangeArrowheads="1"/>
          </p:cNvSpPr>
          <p:nvPr>
            <p:ph type="body" idx="1"/>
          </p:nvPr>
        </p:nvSpPr>
        <p:spPr>
          <a:xfrm>
            <a:off x="475013" y="1009403"/>
            <a:ext cx="8364187" cy="2349747"/>
          </a:xfrm>
          <a:noFill/>
          <a:ln/>
        </p:spPr>
        <p:txBody>
          <a:bodyPr/>
          <a:lstStyle/>
          <a:p>
            <a:r>
              <a:rPr lang="en-US" sz="2400" dirty="0"/>
              <a:t>All RF Cycle Count options</a:t>
            </a:r>
          </a:p>
          <a:p>
            <a:r>
              <a:rPr lang="en-US" sz="2400" dirty="0"/>
              <a:t>Location with oldest Last Cycle Count Date/Time</a:t>
            </a:r>
          </a:p>
          <a:p>
            <a:r>
              <a:rPr lang="en-US" sz="2400" dirty="0"/>
              <a:t>Last Cycle Count Date/Time updated</a:t>
            </a:r>
            <a:endParaRPr lang="en-US" sz="2800" dirty="0"/>
          </a:p>
        </p:txBody>
      </p:sp>
      <p:pic>
        <p:nvPicPr>
          <p:cNvPr id="585732" name="Picture 4" descr="j0215707"/>
          <p:cNvPicPr>
            <a:picLocks noChangeAspect="1" noChangeArrowheads="1"/>
          </p:cNvPicPr>
          <p:nvPr/>
        </p:nvPicPr>
        <p:blipFill>
          <a:blip r:embed="rId3" cstate="print"/>
          <a:srcRect/>
          <a:stretch>
            <a:fillRect/>
          </a:stretch>
        </p:blipFill>
        <p:spPr bwMode="auto">
          <a:xfrm>
            <a:off x="5540375" y="3749675"/>
            <a:ext cx="1758950" cy="1973263"/>
          </a:xfrm>
          <a:prstGeom prst="rect">
            <a:avLst/>
          </a:prstGeom>
          <a:noFill/>
        </p:spPr>
      </p:pic>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249382" y="304800"/>
            <a:ext cx="8894618" cy="609600"/>
          </a:xfrm>
          <a:noFill/>
          <a:ln/>
        </p:spPr>
        <p:txBody>
          <a:bodyPr/>
          <a:lstStyle/>
          <a:p>
            <a:r>
              <a:rPr lang="en-US" dirty="0"/>
              <a:t>Cycle Count by SKU Velocity</a:t>
            </a:r>
          </a:p>
        </p:txBody>
      </p:sp>
      <p:sp>
        <p:nvSpPr>
          <p:cNvPr id="586755" name="Rectangle 3"/>
          <p:cNvSpPr>
            <a:spLocks noGrp="1" noChangeArrowheads="1"/>
          </p:cNvSpPr>
          <p:nvPr>
            <p:ph type="body" idx="1"/>
          </p:nvPr>
        </p:nvSpPr>
        <p:spPr>
          <a:xfrm>
            <a:off x="486888" y="1187450"/>
            <a:ext cx="7909400" cy="4098925"/>
          </a:xfrm>
          <a:noFill/>
          <a:ln/>
        </p:spPr>
        <p:txBody>
          <a:bodyPr/>
          <a:lstStyle/>
          <a:p>
            <a:r>
              <a:rPr lang="en-US" sz="2400" dirty="0"/>
              <a:t>RF option </a:t>
            </a:r>
            <a:r>
              <a:rPr lang="en-US" sz="2400" i="1" dirty="0"/>
              <a:t>Cycle Cnt Rsv/Act by Vlcty</a:t>
            </a:r>
            <a:r>
              <a:rPr lang="en-US" sz="2400" dirty="0"/>
              <a:t> </a:t>
            </a:r>
          </a:p>
          <a:p>
            <a:pPr lvl="1"/>
            <a:r>
              <a:rPr lang="en-US" sz="2000" dirty="0"/>
              <a:t>Configured to count Active, Case Pick, or Reserve</a:t>
            </a:r>
          </a:p>
          <a:p>
            <a:r>
              <a:rPr lang="en-US" sz="2400" dirty="0"/>
              <a:t>User prompted for velocity code</a:t>
            </a:r>
          </a:p>
          <a:p>
            <a:pPr lvl="1"/>
            <a:r>
              <a:rPr lang="en-US" sz="2000" dirty="0"/>
              <a:t>System Code B707</a:t>
            </a:r>
          </a:p>
          <a:p>
            <a:r>
              <a:rPr lang="en-US" sz="2400" dirty="0"/>
              <a:t>User enters percentage of locations to count</a:t>
            </a:r>
          </a:p>
          <a:p>
            <a:pPr lvl="1"/>
            <a:r>
              <a:rPr lang="en-US" sz="2000" dirty="0"/>
              <a:t>Can default from transaction parameters</a:t>
            </a:r>
          </a:p>
          <a:p>
            <a:r>
              <a:rPr lang="en-US" sz="2400" dirty="0"/>
              <a:t>System randomly selects locations and prompts user to count</a:t>
            </a:r>
          </a:p>
        </p:txBody>
      </p:sp>
      <p:pic>
        <p:nvPicPr>
          <p:cNvPr id="586757" name="Picture 5" descr="j0232724"/>
          <p:cNvPicPr>
            <a:picLocks noChangeAspect="1" noChangeArrowheads="1"/>
          </p:cNvPicPr>
          <p:nvPr/>
        </p:nvPicPr>
        <p:blipFill>
          <a:blip r:embed="rId3" cstate="print"/>
          <a:srcRect/>
          <a:stretch>
            <a:fillRect/>
          </a:stretch>
        </p:blipFill>
        <p:spPr bwMode="auto">
          <a:xfrm>
            <a:off x="7018338" y="4395788"/>
            <a:ext cx="1933575" cy="1708150"/>
          </a:xfrm>
          <a:prstGeom prst="rect">
            <a:avLst/>
          </a:prstGeom>
          <a:noFill/>
        </p:spPr>
      </p:pic>
    </p:spTree>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a:xfrm>
            <a:off x="249382" y="304800"/>
            <a:ext cx="8894618" cy="609600"/>
          </a:xfrm>
          <a:noFill/>
          <a:ln/>
        </p:spPr>
        <p:txBody>
          <a:bodyPr/>
          <a:lstStyle/>
          <a:p>
            <a:r>
              <a:rPr lang="en-US" dirty="0"/>
              <a:t>Cycle Count by SKU Percentage</a:t>
            </a:r>
          </a:p>
        </p:txBody>
      </p:sp>
      <p:pic>
        <p:nvPicPr>
          <p:cNvPr id="587780" name="Picture 4" descr="j0215707"/>
          <p:cNvPicPr>
            <a:picLocks noChangeAspect="1" noChangeArrowheads="1"/>
          </p:cNvPicPr>
          <p:nvPr/>
        </p:nvPicPr>
        <p:blipFill>
          <a:blip r:embed="rId3" cstate="print"/>
          <a:srcRect/>
          <a:stretch>
            <a:fillRect/>
          </a:stretch>
        </p:blipFill>
        <p:spPr bwMode="auto">
          <a:xfrm>
            <a:off x="5583238" y="4719638"/>
            <a:ext cx="1050925" cy="1179512"/>
          </a:xfrm>
          <a:prstGeom prst="rect">
            <a:avLst/>
          </a:prstGeom>
          <a:noFill/>
        </p:spPr>
      </p:pic>
      <p:pic>
        <p:nvPicPr>
          <p:cNvPr id="587781" name="Picture 5" descr="j0232724"/>
          <p:cNvPicPr>
            <a:picLocks noChangeAspect="1" noChangeArrowheads="1"/>
          </p:cNvPicPr>
          <p:nvPr/>
        </p:nvPicPr>
        <p:blipFill>
          <a:blip r:embed="rId4" cstate="print"/>
          <a:srcRect/>
          <a:stretch>
            <a:fillRect/>
          </a:stretch>
        </p:blipFill>
        <p:spPr bwMode="auto">
          <a:xfrm>
            <a:off x="7086600" y="4100513"/>
            <a:ext cx="1716088" cy="1516062"/>
          </a:xfrm>
          <a:prstGeom prst="rect">
            <a:avLst/>
          </a:prstGeom>
          <a:noFill/>
        </p:spPr>
      </p:pic>
      <p:sp>
        <p:nvSpPr>
          <p:cNvPr id="587784" name="Rectangle 8"/>
          <p:cNvSpPr>
            <a:spLocks noChangeArrowheads="1"/>
          </p:cNvSpPr>
          <p:nvPr/>
        </p:nvSpPr>
        <p:spPr bwMode="black">
          <a:xfrm>
            <a:off x="451262" y="1187450"/>
            <a:ext cx="7740238" cy="4098925"/>
          </a:xfrm>
          <a:prstGeom prst="rect">
            <a:avLst/>
          </a:prstGeom>
          <a:noFill/>
          <a:ln w="9525">
            <a:noFill/>
            <a:miter lim="800000"/>
            <a:headEnd/>
            <a:tailEnd/>
          </a:ln>
          <a:effectLst/>
        </p:spPr>
        <p:txBody>
          <a:bodyPr/>
          <a:lstStyle/>
          <a:p>
            <a:pPr marL="342900" indent="-342900" algn="l">
              <a:spcBef>
                <a:spcPct val="20000"/>
              </a:spcBef>
              <a:buFontTx/>
              <a:buChar char="•"/>
            </a:pPr>
            <a:r>
              <a:rPr lang="en-US" dirty="0">
                <a:latin typeface="Arial" charset="0"/>
              </a:rPr>
              <a:t>RF option </a:t>
            </a:r>
            <a:r>
              <a:rPr lang="en-US" i="1" dirty="0">
                <a:latin typeface="Arial" charset="0"/>
              </a:rPr>
              <a:t>Cycle Cnt Rsv/Case Pick by %</a:t>
            </a:r>
            <a:r>
              <a:rPr lang="en-US" dirty="0">
                <a:latin typeface="Arial" charset="0"/>
              </a:rPr>
              <a:t> </a:t>
            </a:r>
          </a:p>
          <a:p>
            <a:pPr marL="742950" lvl="1" indent="-285750" algn="l">
              <a:spcBef>
                <a:spcPct val="20000"/>
              </a:spcBef>
              <a:buFontTx/>
              <a:buChar char="–"/>
            </a:pPr>
            <a:r>
              <a:rPr lang="en-US" sz="2000" dirty="0">
                <a:latin typeface="Arial" charset="0"/>
              </a:rPr>
              <a:t>Configured to count Active, Case Pick, or Reserve</a:t>
            </a:r>
          </a:p>
          <a:p>
            <a:pPr marL="342900" indent="-342900" algn="l">
              <a:spcBef>
                <a:spcPct val="20000"/>
              </a:spcBef>
              <a:buFontTx/>
              <a:buChar char="•"/>
            </a:pPr>
            <a:r>
              <a:rPr lang="en-US" dirty="0">
                <a:latin typeface="Arial" charset="0"/>
              </a:rPr>
              <a:t>User prompted for SKU</a:t>
            </a:r>
          </a:p>
          <a:p>
            <a:pPr marL="342900" indent="-342900" algn="l">
              <a:spcBef>
                <a:spcPct val="20000"/>
              </a:spcBef>
              <a:buFontTx/>
              <a:buChar char="•"/>
            </a:pPr>
            <a:r>
              <a:rPr lang="en-US" dirty="0">
                <a:latin typeface="Arial" charset="0"/>
              </a:rPr>
              <a:t>User enters percentage of locations to count</a:t>
            </a:r>
          </a:p>
          <a:p>
            <a:pPr marL="742950" lvl="1" indent="-285750" algn="l">
              <a:spcBef>
                <a:spcPct val="20000"/>
              </a:spcBef>
              <a:buFontTx/>
              <a:buChar char="–"/>
            </a:pPr>
            <a:r>
              <a:rPr lang="en-US" sz="2000" dirty="0">
                <a:latin typeface="Arial" charset="0"/>
              </a:rPr>
              <a:t>Can default from transaction parameters</a:t>
            </a:r>
          </a:p>
          <a:p>
            <a:pPr marL="342900" indent="-342900" algn="l">
              <a:spcBef>
                <a:spcPct val="20000"/>
              </a:spcBef>
              <a:buFontTx/>
              <a:buChar char="•"/>
            </a:pPr>
            <a:r>
              <a:rPr lang="en-US" dirty="0">
                <a:latin typeface="Arial" charset="0"/>
              </a:rPr>
              <a:t>System selects percentage of locations and prompts user to count</a:t>
            </a:r>
          </a:p>
          <a:p>
            <a:pPr marL="742950" lvl="1" indent="-285750" algn="l">
              <a:spcBef>
                <a:spcPct val="20000"/>
              </a:spcBef>
              <a:buFontTx/>
              <a:buChar char="–"/>
            </a:pPr>
            <a:r>
              <a:rPr lang="en-US" sz="2000" dirty="0">
                <a:latin typeface="Arial" charset="0"/>
              </a:rPr>
              <a:t>Sequenced by last count date</a:t>
            </a:r>
          </a:p>
        </p:txBody>
      </p:sp>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a:xfrm>
            <a:off x="225631" y="304800"/>
            <a:ext cx="8918369" cy="609600"/>
          </a:xfrm>
          <a:noFill/>
          <a:ln/>
        </p:spPr>
        <p:txBody>
          <a:bodyPr/>
          <a:lstStyle/>
          <a:p>
            <a:r>
              <a:rPr lang="en-US" dirty="0"/>
              <a:t>System Initiated</a:t>
            </a:r>
          </a:p>
        </p:txBody>
      </p:sp>
      <p:sp>
        <p:nvSpPr>
          <p:cNvPr id="530435" name="Rectangle 3"/>
          <p:cNvSpPr>
            <a:spLocks noGrp="1" noChangeArrowheads="1"/>
          </p:cNvSpPr>
          <p:nvPr>
            <p:ph type="body" idx="1"/>
          </p:nvPr>
        </p:nvSpPr>
        <p:spPr>
          <a:xfrm>
            <a:off x="486888" y="1068779"/>
            <a:ext cx="7239475" cy="2693596"/>
          </a:xfrm>
          <a:noFill/>
          <a:ln/>
        </p:spPr>
        <p:txBody>
          <a:bodyPr/>
          <a:lstStyle/>
          <a:p>
            <a:r>
              <a:rPr lang="en-US" sz="2800" dirty="0"/>
              <a:t>Physical Count Generated Triggers</a:t>
            </a:r>
          </a:p>
          <a:p>
            <a:r>
              <a:rPr lang="en-US" sz="2800" dirty="0"/>
              <a:t>Event Generated Triggers</a:t>
            </a:r>
          </a:p>
          <a:p>
            <a:r>
              <a:rPr lang="en-US" sz="2800" dirty="0"/>
              <a:t>Cycle Count Rules</a:t>
            </a:r>
          </a:p>
        </p:txBody>
      </p:sp>
      <p:pic>
        <p:nvPicPr>
          <p:cNvPr id="530436" name="Picture 4" descr="BD10419_"/>
          <p:cNvPicPr>
            <a:picLocks noChangeAspect="1" noChangeArrowheads="1"/>
          </p:cNvPicPr>
          <p:nvPr/>
        </p:nvPicPr>
        <p:blipFill>
          <a:blip r:embed="rId3" cstate="print"/>
          <a:srcRect/>
          <a:stretch>
            <a:fillRect/>
          </a:stretch>
        </p:blipFill>
        <p:spPr bwMode="auto">
          <a:xfrm>
            <a:off x="5462588" y="3186113"/>
            <a:ext cx="2547937" cy="2278062"/>
          </a:xfrm>
          <a:prstGeom prst="rect">
            <a:avLst/>
          </a:prstGeom>
          <a:noFill/>
        </p:spPr>
      </p:pic>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xfrm>
            <a:off x="237506" y="304800"/>
            <a:ext cx="8728694" cy="609600"/>
          </a:xfrm>
          <a:noFill/>
          <a:ln/>
        </p:spPr>
        <p:txBody>
          <a:bodyPr/>
          <a:lstStyle/>
          <a:p>
            <a:r>
              <a:rPr lang="en-US" dirty="0"/>
              <a:t>Physical Count Generated Triggers</a:t>
            </a:r>
          </a:p>
        </p:txBody>
      </p:sp>
      <p:sp>
        <p:nvSpPr>
          <p:cNvPr id="531459" name="Rectangle 3"/>
          <p:cNvSpPr>
            <a:spLocks noGrp="1" noChangeArrowheads="1"/>
          </p:cNvSpPr>
          <p:nvPr>
            <p:ph type="body" idx="1"/>
          </p:nvPr>
        </p:nvSpPr>
        <p:spPr>
          <a:xfrm>
            <a:off x="475013" y="1009403"/>
            <a:ext cx="7984775" cy="3162547"/>
          </a:xfrm>
          <a:noFill/>
          <a:ln/>
        </p:spPr>
        <p:txBody>
          <a:bodyPr/>
          <a:lstStyle/>
          <a:p>
            <a:pPr marL="0" indent="0">
              <a:buNone/>
            </a:pPr>
            <a:r>
              <a:rPr lang="en-US" sz="2800" dirty="0"/>
              <a:t>Cycle count tasks generated during physical count:</a:t>
            </a:r>
          </a:p>
          <a:p>
            <a:r>
              <a:rPr lang="en-US" sz="2600" dirty="0"/>
              <a:t>Item variance</a:t>
            </a:r>
          </a:p>
          <a:p>
            <a:r>
              <a:rPr lang="en-US" sz="2600" dirty="0"/>
              <a:t>Wrong item in active</a:t>
            </a:r>
          </a:p>
          <a:p>
            <a:pPr lvl="2"/>
            <a:endParaRPr lang="en-US" sz="2800" dirty="0"/>
          </a:p>
        </p:txBody>
      </p:sp>
      <p:pic>
        <p:nvPicPr>
          <p:cNvPr id="531460" name="Picture 4" descr="BD10419_"/>
          <p:cNvPicPr>
            <a:picLocks noChangeAspect="1" noChangeArrowheads="1"/>
          </p:cNvPicPr>
          <p:nvPr/>
        </p:nvPicPr>
        <p:blipFill>
          <a:blip r:embed="rId3" cstate="print"/>
          <a:srcRect/>
          <a:stretch>
            <a:fillRect/>
          </a:stretch>
        </p:blipFill>
        <p:spPr bwMode="auto">
          <a:xfrm>
            <a:off x="5654675" y="3956050"/>
            <a:ext cx="2224088" cy="1989138"/>
          </a:xfrm>
          <a:prstGeom prst="rect">
            <a:avLst/>
          </a:prstGeom>
          <a:noFill/>
        </p:spPr>
      </p:pic>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5" name="Line 5"/>
          <p:cNvSpPr>
            <a:spLocks noChangeShapeType="1"/>
          </p:cNvSpPr>
          <p:nvPr/>
        </p:nvSpPr>
        <p:spPr bwMode="auto">
          <a:xfrm flipH="1" flipV="1">
            <a:off x="3879850" y="3079750"/>
            <a:ext cx="952500" cy="495300"/>
          </a:xfrm>
          <a:prstGeom prst="line">
            <a:avLst/>
          </a:prstGeom>
          <a:noFill/>
          <a:ln w="38100">
            <a:solidFill>
              <a:schemeClr val="bg1"/>
            </a:solidFill>
            <a:round/>
            <a:headEnd/>
            <a:tailEnd type="triangle" w="med" len="med"/>
          </a:ln>
          <a:effectLst/>
        </p:spPr>
        <p:txBody>
          <a:bodyPr/>
          <a:lstStyle/>
          <a:p>
            <a:endParaRPr lang="en-US" dirty="0"/>
          </a:p>
        </p:txBody>
      </p:sp>
      <p:sp>
        <p:nvSpPr>
          <p:cNvPr id="532488" name="Rectangle 8"/>
          <p:cNvSpPr>
            <a:spLocks noGrp="1" noChangeArrowheads="1"/>
          </p:cNvSpPr>
          <p:nvPr>
            <p:ph type="body" idx="1"/>
          </p:nvPr>
        </p:nvSpPr>
        <p:spPr>
          <a:xfrm>
            <a:off x="451262" y="1120241"/>
            <a:ext cx="8457788" cy="2660960"/>
          </a:xfrm>
        </p:spPr>
        <p:txBody>
          <a:bodyPr/>
          <a:lstStyle/>
          <a:p>
            <a:pPr>
              <a:buNone/>
            </a:pPr>
            <a:r>
              <a:rPr lang="en-US" sz="2800" dirty="0"/>
              <a:t>Generated during picking and pulling:</a:t>
            </a:r>
          </a:p>
          <a:p>
            <a:r>
              <a:rPr lang="en-US" sz="2600" dirty="0"/>
              <a:t>Short pick</a:t>
            </a:r>
          </a:p>
          <a:p>
            <a:r>
              <a:rPr lang="en-US" sz="2600" dirty="0"/>
              <a:t>Alternate pick</a:t>
            </a:r>
          </a:p>
          <a:p>
            <a:r>
              <a:rPr lang="en-US" sz="2600" dirty="0"/>
              <a:t>Substitution</a:t>
            </a:r>
          </a:p>
        </p:txBody>
      </p:sp>
      <p:pic>
        <p:nvPicPr>
          <p:cNvPr id="532491" name="Picture 11" descr="BD10419_"/>
          <p:cNvPicPr>
            <a:picLocks noChangeAspect="1" noChangeArrowheads="1"/>
          </p:cNvPicPr>
          <p:nvPr/>
        </p:nvPicPr>
        <p:blipFill>
          <a:blip r:embed="rId3" cstate="print"/>
          <a:srcRect/>
          <a:stretch>
            <a:fillRect/>
          </a:stretch>
        </p:blipFill>
        <p:spPr bwMode="auto">
          <a:xfrm>
            <a:off x="5851525" y="3479800"/>
            <a:ext cx="2897188" cy="2590800"/>
          </a:xfrm>
          <a:prstGeom prst="rect">
            <a:avLst/>
          </a:prstGeom>
          <a:noFill/>
        </p:spPr>
      </p:pic>
      <p:sp>
        <p:nvSpPr>
          <p:cNvPr id="532492" name="Rectangle 12"/>
          <p:cNvSpPr>
            <a:spLocks noGrp="1" noChangeArrowheads="1"/>
          </p:cNvSpPr>
          <p:nvPr>
            <p:ph type="title"/>
          </p:nvPr>
        </p:nvSpPr>
        <p:spPr>
          <a:xfrm>
            <a:off x="237506" y="326572"/>
            <a:ext cx="8728694" cy="609600"/>
          </a:xfrm>
          <a:noFill/>
          <a:ln/>
        </p:spPr>
        <p:txBody>
          <a:bodyPr/>
          <a:lstStyle/>
          <a:p>
            <a:r>
              <a:rPr lang="en-US" dirty="0"/>
              <a:t>Event Generated Triggers</a:t>
            </a: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Line 2"/>
          <p:cNvSpPr>
            <a:spLocks noChangeShapeType="1"/>
          </p:cNvSpPr>
          <p:nvPr/>
        </p:nvSpPr>
        <p:spPr bwMode="auto">
          <a:xfrm flipH="1" flipV="1">
            <a:off x="3879850" y="3079750"/>
            <a:ext cx="952500" cy="495300"/>
          </a:xfrm>
          <a:prstGeom prst="line">
            <a:avLst/>
          </a:prstGeom>
          <a:noFill/>
          <a:ln w="38100">
            <a:solidFill>
              <a:schemeClr val="bg1"/>
            </a:solidFill>
            <a:round/>
            <a:headEnd/>
            <a:tailEnd type="triangle" w="med" len="med"/>
          </a:ln>
          <a:effectLst/>
        </p:spPr>
        <p:txBody>
          <a:bodyPr/>
          <a:lstStyle/>
          <a:p>
            <a:endParaRPr lang="en-US" dirty="0"/>
          </a:p>
        </p:txBody>
      </p:sp>
      <p:sp>
        <p:nvSpPr>
          <p:cNvPr id="601091" name="Rectangle 3"/>
          <p:cNvSpPr>
            <a:spLocks noGrp="1" noChangeArrowheads="1"/>
          </p:cNvSpPr>
          <p:nvPr>
            <p:ph type="body" idx="1"/>
          </p:nvPr>
        </p:nvSpPr>
        <p:spPr>
          <a:xfrm>
            <a:off x="451263" y="1131128"/>
            <a:ext cx="7530688" cy="3035610"/>
          </a:xfrm>
        </p:spPr>
        <p:txBody>
          <a:bodyPr/>
          <a:lstStyle/>
          <a:p>
            <a:pPr>
              <a:buNone/>
            </a:pPr>
            <a:r>
              <a:rPr lang="en-US" sz="2800" dirty="0"/>
              <a:t>Trigger codes (configurable):</a:t>
            </a:r>
          </a:p>
          <a:p>
            <a:r>
              <a:rPr lang="en-US" sz="2600" dirty="0"/>
              <a:t> Why a cycle count task is generated</a:t>
            </a:r>
          </a:p>
          <a:p>
            <a:r>
              <a:rPr lang="en-US" sz="2600" dirty="0"/>
              <a:t> Whether to create the cycle count task</a:t>
            </a:r>
          </a:p>
          <a:p>
            <a:r>
              <a:rPr lang="en-US" sz="2600" dirty="0"/>
              <a:t> How to create the cycle count task</a:t>
            </a:r>
          </a:p>
          <a:p>
            <a:r>
              <a:rPr lang="en-US" sz="2600" dirty="0"/>
              <a:t> What attributes the count task will have</a:t>
            </a:r>
          </a:p>
        </p:txBody>
      </p:sp>
      <p:sp>
        <p:nvSpPr>
          <p:cNvPr id="601092" name="Text Box 4"/>
          <p:cNvSpPr txBox="1">
            <a:spLocks noChangeArrowheads="1"/>
          </p:cNvSpPr>
          <p:nvPr/>
        </p:nvSpPr>
        <p:spPr bwMode="auto">
          <a:xfrm>
            <a:off x="555625" y="2759075"/>
            <a:ext cx="8137525" cy="944563"/>
          </a:xfrm>
          <a:prstGeom prst="rect">
            <a:avLst/>
          </a:prstGeom>
          <a:noFill/>
          <a:ln w="12700">
            <a:noFill/>
            <a:miter lim="800000"/>
            <a:headEnd type="none" w="sm" len="sm"/>
            <a:tailEnd type="none" w="sm" len="sm"/>
          </a:ln>
          <a:effectLst/>
        </p:spPr>
        <p:txBody>
          <a:bodyPr>
            <a:spAutoFit/>
          </a:bodyPr>
          <a:lstStyle/>
          <a:p>
            <a:pPr lvl="1" algn="l">
              <a:spcBef>
                <a:spcPct val="50000"/>
              </a:spcBef>
            </a:pPr>
            <a:endParaRPr lang="en-US" sz="2000" dirty="0">
              <a:latin typeface="Arial" charset="0"/>
            </a:endParaRPr>
          </a:p>
          <a:p>
            <a:pPr lvl="1" algn="l">
              <a:spcBef>
                <a:spcPct val="50000"/>
              </a:spcBef>
              <a:buFontTx/>
              <a:buChar char="–"/>
            </a:pPr>
            <a:endParaRPr lang="en-US" dirty="0">
              <a:latin typeface="Arial" charset="0"/>
            </a:endParaRPr>
          </a:p>
        </p:txBody>
      </p:sp>
      <p:pic>
        <p:nvPicPr>
          <p:cNvPr id="601093" name="Picture 5" descr="BD10419_"/>
          <p:cNvPicPr>
            <a:picLocks noChangeAspect="1" noChangeArrowheads="1"/>
          </p:cNvPicPr>
          <p:nvPr/>
        </p:nvPicPr>
        <p:blipFill>
          <a:blip r:embed="rId3" cstate="print"/>
          <a:srcRect/>
          <a:stretch>
            <a:fillRect/>
          </a:stretch>
        </p:blipFill>
        <p:spPr bwMode="auto">
          <a:xfrm>
            <a:off x="6211888" y="3802063"/>
            <a:ext cx="2536825" cy="2268537"/>
          </a:xfrm>
          <a:prstGeom prst="rect">
            <a:avLst/>
          </a:prstGeom>
          <a:noFill/>
        </p:spPr>
      </p:pic>
      <p:sp>
        <p:nvSpPr>
          <p:cNvPr id="601094" name="Rectangle 6"/>
          <p:cNvSpPr>
            <a:spLocks noGrp="1" noChangeArrowheads="1"/>
          </p:cNvSpPr>
          <p:nvPr>
            <p:ph type="title"/>
          </p:nvPr>
        </p:nvSpPr>
        <p:spPr>
          <a:xfrm>
            <a:off x="237506" y="326572"/>
            <a:ext cx="8728694" cy="609600"/>
          </a:xfrm>
          <a:noFill/>
          <a:ln/>
        </p:spPr>
        <p:txBody>
          <a:bodyPr/>
          <a:lstStyle/>
          <a:p>
            <a:r>
              <a:rPr lang="en-US" dirty="0"/>
              <a:t>Event Generated Triggers</a:t>
            </a: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30626" y="1435175"/>
            <a:ext cx="8858992" cy="412207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572419" name="Rectangle 3"/>
          <p:cNvSpPr>
            <a:spLocks noChangeArrowheads="1"/>
          </p:cNvSpPr>
          <p:nvPr/>
        </p:nvSpPr>
        <p:spPr bwMode="auto">
          <a:xfrm>
            <a:off x="261257" y="391886"/>
            <a:ext cx="6552293" cy="584775"/>
          </a:xfrm>
          <a:prstGeom prst="rect">
            <a:avLst/>
          </a:prstGeom>
          <a:noFill/>
          <a:ln w="12700">
            <a:noFill/>
            <a:miter lim="800000"/>
            <a:headEnd type="none" w="sm" len="sm"/>
            <a:tailEnd type="none" w="sm" len="sm"/>
          </a:ln>
          <a:effectLst/>
        </p:spPr>
        <p:txBody>
          <a:bodyPr wrap="square">
            <a:spAutoFit/>
          </a:bodyPr>
          <a:lstStyle/>
          <a:p>
            <a:r>
              <a:rPr lang="en-US" sz="3200" dirty="0">
                <a:solidFill>
                  <a:srgbClr val="97A617"/>
                </a:solidFill>
                <a:latin typeface="Arial" charset="0"/>
              </a:rPr>
              <a:t>Event Generated Triggers</a:t>
            </a:r>
          </a:p>
        </p:txBody>
      </p:sp>
      <p:sp>
        <p:nvSpPr>
          <p:cNvPr id="572421" name="Line 5"/>
          <p:cNvSpPr>
            <a:spLocks noChangeShapeType="1"/>
          </p:cNvSpPr>
          <p:nvPr/>
        </p:nvSpPr>
        <p:spPr bwMode="auto">
          <a:xfrm flipH="1" flipV="1">
            <a:off x="3879850" y="3079750"/>
            <a:ext cx="952500" cy="495300"/>
          </a:xfrm>
          <a:prstGeom prst="line">
            <a:avLst/>
          </a:prstGeom>
          <a:noFill/>
          <a:ln w="38100">
            <a:solidFill>
              <a:schemeClr val="bg1"/>
            </a:solidFill>
            <a:round/>
            <a:headEnd/>
            <a:tailEnd type="triangle" w="med" len="med"/>
          </a:ln>
          <a:effectLst/>
        </p:spPr>
        <p:txBody>
          <a:bodyPr/>
          <a:lstStyle/>
          <a:p>
            <a:endParaRPr lang="en-US" dirty="0"/>
          </a:p>
        </p:txBody>
      </p:sp>
    </p:spTree>
  </p:cSld>
  <p:clrMapOvr>
    <a:masterClrMapping/>
  </p:clrMapOvr>
  <p:transition>
    <p:zo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a:xfrm>
            <a:off x="237506" y="304800"/>
            <a:ext cx="8728694" cy="609600"/>
          </a:xfrm>
          <a:noFill/>
          <a:ln/>
        </p:spPr>
        <p:txBody>
          <a:bodyPr/>
          <a:lstStyle/>
          <a:p>
            <a:r>
              <a:rPr lang="en-US" dirty="0"/>
              <a:t>Cycle Count Rules</a:t>
            </a:r>
          </a:p>
        </p:txBody>
      </p:sp>
      <p:sp>
        <p:nvSpPr>
          <p:cNvPr id="588803" name="Rectangle 3"/>
          <p:cNvSpPr>
            <a:spLocks noGrp="1" noChangeArrowheads="1"/>
          </p:cNvSpPr>
          <p:nvPr>
            <p:ph type="body" idx="1"/>
          </p:nvPr>
        </p:nvSpPr>
        <p:spPr>
          <a:xfrm>
            <a:off x="475013" y="1021279"/>
            <a:ext cx="7902225" cy="4960422"/>
          </a:xfrm>
          <a:noFill/>
          <a:ln/>
        </p:spPr>
        <p:txBody>
          <a:bodyPr/>
          <a:lstStyle/>
          <a:p>
            <a:r>
              <a:rPr lang="en-US" sz="2800" dirty="0"/>
              <a:t>User defined rules:</a:t>
            </a:r>
          </a:p>
          <a:p>
            <a:pPr lvl="1"/>
            <a:r>
              <a:rPr lang="en-US" sz="2400" dirty="0"/>
              <a:t>Active locations with Actual &lt; 10 units</a:t>
            </a:r>
          </a:p>
          <a:p>
            <a:pPr lvl="1"/>
            <a:r>
              <a:rPr lang="en-US" sz="2400" dirty="0"/>
              <a:t>Reserve locations with PO = 123</a:t>
            </a:r>
          </a:p>
          <a:p>
            <a:r>
              <a:rPr lang="en-US" sz="2800" dirty="0"/>
              <a:t>Initiated:</a:t>
            </a:r>
          </a:p>
          <a:p>
            <a:pPr lvl="1"/>
            <a:r>
              <a:rPr lang="en-US" sz="2400" dirty="0"/>
              <a:t>Manually</a:t>
            </a:r>
          </a:p>
          <a:p>
            <a:pPr lvl="1"/>
            <a:r>
              <a:rPr lang="en-US" sz="2400" dirty="0"/>
              <a:t>Automatically (Frequency)</a:t>
            </a:r>
          </a:p>
        </p:txBody>
      </p:sp>
      <p:pic>
        <p:nvPicPr>
          <p:cNvPr id="588804" name="Picture 4" descr="BD10419_"/>
          <p:cNvPicPr>
            <a:picLocks noChangeAspect="1" noChangeArrowheads="1"/>
          </p:cNvPicPr>
          <p:nvPr/>
        </p:nvPicPr>
        <p:blipFill>
          <a:blip r:embed="rId3" cstate="print"/>
          <a:srcRect/>
          <a:stretch>
            <a:fillRect/>
          </a:stretch>
        </p:blipFill>
        <p:spPr bwMode="auto">
          <a:xfrm>
            <a:off x="5478463" y="3629025"/>
            <a:ext cx="2609850" cy="2333625"/>
          </a:xfrm>
          <a:prstGeom prst="rect">
            <a:avLst/>
          </a:prstGeom>
          <a:noFill/>
        </p:spPr>
      </p:pic>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118762" y="1437752"/>
            <a:ext cx="8867306" cy="261173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533506" name="Rectangle 2"/>
          <p:cNvSpPr>
            <a:spLocks noGrp="1" noChangeArrowheads="1"/>
          </p:cNvSpPr>
          <p:nvPr>
            <p:ph type="title"/>
          </p:nvPr>
        </p:nvSpPr>
        <p:spPr>
          <a:xfrm>
            <a:off x="249382" y="304800"/>
            <a:ext cx="8894618" cy="609600"/>
          </a:xfrm>
          <a:noFill/>
          <a:ln/>
        </p:spPr>
        <p:txBody>
          <a:bodyPr/>
          <a:lstStyle/>
          <a:p>
            <a:r>
              <a:rPr lang="en-GB" dirty="0"/>
              <a:t>Cycle Count Rules - Template</a:t>
            </a:r>
          </a:p>
        </p:txBody>
      </p:sp>
      <p:grpSp>
        <p:nvGrpSpPr>
          <p:cNvPr id="11" name="Group 10"/>
          <p:cNvGrpSpPr/>
          <p:nvPr/>
        </p:nvGrpSpPr>
        <p:grpSpPr>
          <a:xfrm>
            <a:off x="122320" y="2588821"/>
            <a:ext cx="8891055" cy="3491342"/>
            <a:chOff x="122320" y="2588821"/>
            <a:chExt cx="8891055" cy="3491342"/>
          </a:xfrm>
        </p:grpSpPr>
        <p:cxnSp>
          <p:nvCxnSpPr>
            <p:cNvPr id="8" name="Straight Connector 7"/>
            <p:cNvCxnSpPr/>
            <p:nvPr/>
          </p:nvCxnSpPr>
          <p:spPr bwMode="auto">
            <a:xfrm rot="10800000" flipV="1">
              <a:off x="142504" y="2588821"/>
              <a:ext cx="4572000" cy="140128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5130140" y="2588821"/>
              <a:ext cx="3847605" cy="1401288"/>
            </a:xfrm>
            <a:prstGeom prst="line">
              <a:avLst/>
            </a:prstGeom>
            <a:solidFill>
              <a:schemeClr val="accent1"/>
            </a:solidFill>
            <a:ln w="57150" cap="flat" cmpd="sng" algn="ctr">
              <a:solidFill>
                <a:schemeClr val="tx1"/>
              </a:solidFill>
              <a:prstDash val="solid"/>
              <a:round/>
              <a:headEnd type="none" w="med" len="med"/>
              <a:tailEnd type="none" w="med" len="med"/>
            </a:ln>
            <a:effectLst/>
          </p:spPr>
        </p:cxnSp>
        <p:pic>
          <p:nvPicPr>
            <p:cNvPr id="6" name="Picture 2"/>
            <p:cNvPicPr>
              <a:picLocks noChangeAspect="1" noChangeArrowheads="1"/>
            </p:cNvPicPr>
            <p:nvPr/>
          </p:nvPicPr>
          <p:blipFill>
            <a:blip r:embed="rId4" cstate="print"/>
            <a:srcRect/>
            <a:stretch>
              <a:fillRect/>
            </a:stretch>
          </p:blipFill>
          <p:spPr bwMode="auto">
            <a:xfrm>
              <a:off x="122320" y="3944566"/>
              <a:ext cx="8891055" cy="2135597"/>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37"/>
          <p:cNvSpPr>
            <a:spLocks noGrp="1" noChangeArrowheads="1"/>
          </p:cNvSpPr>
          <p:nvPr>
            <p:ph type="title"/>
          </p:nvPr>
        </p:nvSpPr>
        <p:spPr>
          <a:xfrm>
            <a:off x="266699" y="512763"/>
            <a:ext cx="8504239" cy="649287"/>
          </a:xfrm>
        </p:spPr>
        <p:txBody>
          <a:bodyPr/>
          <a:lstStyle/>
          <a:p>
            <a:pPr>
              <a:lnSpc>
                <a:spcPct val="80000"/>
              </a:lnSpc>
            </a:pPr>
            <a:r>
              <a:rPr lang="en-US" dirty="0"/>
              <a:t>Perpetual Inventory Transactions (PIX)</a:t>
            </a:r>
          </a:p>
        </p:txBody>
      </p:sp>
      <p:sp>
        <p:nvSpPr>
          <p:cNvPr id="40998" name="Rectangle 38"/>
          <p:cNvSpPr>
            <a:spLocks noGrp="1" noChangeArrowheads="1"/>
          </p:cNvSpPr>
          <p:nvPr>
            <p:ph type="body" idx="1"/>
          </p:nvPr>
        </p:nvSpPr>
        <p:spPr>
          <a:xfrm>
            <a:off x="914400" y="3381375"/>
            <a:ext cx="7810500" cy="2260600"/>
          </a:xfrm>
        </p:spPr>
        <p:txBody>
          <a:bodyPr/>
          <a:lstStyle/>
          <a:p>
            <a:pPr marL="339725" lvl="1" indent="-225425">
              <a:lnSpc>
                <a:spcPct val="80000"/>
              </a:lnSpc>
              <a:buFontTx/>
              <a:buNone/>
            </a:pPr>
            <a:endParaRPr lang="en-US" sz="2800" dirty="0"/>
          </a:p>
          <a:p>
            <a:pPr marL="339725" lvl="1" indent="-225425">
              <a:lnSpc>
                <a:spcPct val="80000"/>
              </a:lnSpc>
              <a:buFontTx/>
              <a:buNone/>
            </a:pPr>
            <a:r>
              <a:rPr lang="en-US" sz="2800" dirty="0"/>
              <a:t>Provide real time updates to host system.</a:t>
            </a:r>
          </a:p>
          <a:p>
            <a:pPr marL="339725" lvl="1" indent="-225425">
              <a:lnSpc>
                <a:spcPct val="80000"/>
              </a:lnSpc>
              <a:buFontTx/>
              <a:buNone/>
            </a:pPr>
            <a:endParaRPr lang="en-US" sz="2800" dirty="0"/>
          </a:p>
          <a:p>
            <a:pPr lvl="1">
              <a:lnSpc>
                <a:spcPct val="80000"/>
              </a:lnSpc>
            </a:pPr>
            <a:r>
              <a:rPr lang="en-US" sz="3000" dirty="0"/>
              <a:t>Inventory transactions</a:t>
            </a:r>
          </a:p>
          <a:p>
            <a:pPr lvl="1">
              <a:lnSpc>
                <a:spcPct val="80000"/>
              </a:lnSpc>
            </a:pPr>
            <a:r>
              <a:rPr lang="en-US" sz="3000" dirty="0"/>
              <a:t>Informational PIX</a:t>
            </a:r>
          </a:p>
        </p:txBody>
      </p:sp>
      <p:grpSp>
        <p:nvGrpSpPr>
          <p:cNvPr id="2" name="Group 39"/>
          <p:cNvGrpSpPr>
            <a:grpSpLocks/>
          </p:cNvGrpSpPr>
          <p:nvPr/>
        </p:nvGrpSpPr>
        <p:grpSpPr bwMode="auto">
          <a:xfrm>
            <a:off x="595313" y="1674813"/>
            <a:ext cx="7859712" cy="1647825"/>
            <a:chOff x="375" y="1055"/>
            <a:chExt cx="4951" cy="1038"/>
          </a:xfrm>
        </p:grpSpPr>
        <p:sp>
          <p:nvSpPr>
            <p:cNvPr id="40974" name="Rectangle 14"/>
            <p:cNvSpPr>
              <a:spLocks noChangeArrowheads="1"/>
            </p:cNvSpPr>
            <p:nvPr/>
          </p:nvSpPr>
          <p:spPr bwMode="auto">
            <a:xfrm>
              <a:off x="375" y="1183"/>
              <a:ext cx="1054" cy="782"/>
            </a:xfrm>
            <a:prstGeom prst="rect">
              <a:avLst/>
            </a:prstGeom>
            <a:gradFill rotWithShape="1">
              <a:gsLst>
                <a:gs pos="0">
                  <a:schemeClr val="accent2"/>
                </a:gs>
                <a:gs pos="100000">
                  <a:schemeClr val="accent2">
                    <a:gamma/>
                    <a:shade val="30196"/>
                    <a:invGamma/>
                  </a:schemeClr>
                </a:gs>
              </a:gsLst>
              <a:path path="shape">
                <a:fillToRect l="50000" t="50000" r="50000" b="50000"/>
              </a:path>
            </a:gradFill>
            <a:ln w="25400">
              <a:solidFill>
                <a:srgbClr val="969696"/>
              </a:solidFill>
              <a:miter lim="800000"/>
              <a:headEnd type="none" w="sm" len="sm"/>
              <a:tailEnd type="none" w="sm" len="sm"/>
            </a:ln>
            <a:effectLst>
              <a:prstShdw prst="shdw17" dist="17961" dir="2700000">
                <a:srgbClr val="969696">
                  <a:gamma/>
                  <a:shade val="60000"/>
                  <a:invGamma/>
                </a:srgbClr>
              </a:prstShdw>
            </a:effectLst>
          </p:spPr>
          <p:txBody>
            <a:bodyPr wrap="none" anchor="ctr"/>
            <a:lstStyle/>
            <a:p>
              <a:pPr algn="ctr">
                <a:defRPr/>
              </a:pPr>
              <a:r>
                <a:rPr lang="en-US" sz="2800" dirty="0">
                  <a:solidFill>
                    <a:schemeClr val="bg1"/>
                  </a:solidFill>
                  <a:latin typeface="Arial Black" pitchFamily="34" charset="0"/>
                </a:rPr>
                <a:t>Host</a:t>
              </a:r>
            </a:p>
          </p:txBody>
        </p:sp>
        <p:sp>
          <p:nvSpPr>
            <p:cNvPr id="17414" name="AutoShape 34"/>
            <p:cNvSpPr>
              <a:spLocks noChangeArrowheads="1"/>
            </p:cNvSpPr>
            <p:nvPr/>
          </p:nvSpPr>
          <p:spPr bwMode="auto">
            <a:xfrm>
              <a:off x="1332" y="1408"/>
              <a:ext cx="1003" cy="323"/>
            </a:xfrm>
            <a:prstGeom prst="leftArrow">
              <a:avLst>
                <a:gd name="adj1" fmla="val 50000"/>
                <a:gd name="adj2" fmla="val 77632"/>
              </a:avLst>
            </a:prstGeom>
            <a:solidFill>
              <a:srgbClr val="CCFFCC"/>
            </a:solidFill>
            <a:ln w="25400">
              <a:solidFill>
                <a:srgbClr val="00FF00"/>
              </a:solidFill>
              <a:miter lim="800000"/>
              <a:headEnd/>
              <a:tailEnd/>
            </a:ln>
            <a:effectLst>
              <a:prstShdw prst="shdw17" dist="17961" dir="2700000">
                <a:srgbClr val="009900"/>
              </a:prstShdw>
            </a:effectLst>
          </p:spPr>
          <p:txBody>
            <a:bodyPr wrap="none" anchor="ctr"/>
            <a:lstStyle/>
            <a:p>
              <a:pPr algn="ctr"/>
              <a:endParaRPr lang="en-US" dirty="0">
                <a:solidFill>
                  <a:srgbClr val="FFFF00"/>
                </a:solidFill>
              </a:endParaRPr>
            </a:p>
          </p:txBody>
        </p:sp>
        <p:grpSp>
          <p:nvGrpSpPr>
            <p:cNvPr id="3" name="Group 35"/>
            <p:cNvGrpSpPr>
              <a:grpSpLocks/>
            </p:cNvGrpSpPr>
            <p:nvPr/>
          </p:nvGrpSpPr>
          <p:grpSpPr bwMode="auto">
            <a:xfrm>
              <a:off x="2167" y="1055"/>
              <a:ext cx="1389" cy="1038"/>
              <a:chOff x="2196" y="1212"/>
              <a:chExt cx="1389" cy="1038"/>
            </a:xfrm>
          </p:grpSpPr>
          <p:sp>
            <p:nvSpPr>
              <p:cNvPr id="17418" name="Freeform 16"/>
              <p:cNvSpPr>
                <a:spLocks/>
              </p:cNvSpPr>
              <p:nvPr/>
            </p:nvSpPr>
            <p:spPr bwMode="auto">
              <a:xfrm>
                <a:off x="2196" y="1296"/>
                <a:ext cx="1275" cy="954"/>
              </a:xfrm>
              <a:custGeom>
                <a:avLst/>
                <a:gdLst>
                  <a:gd name="T0" fmla="*/ 538 w 3824"/>
                  <a:gd name="T1" fmla="*/ 58 h 2862"/>
                  <a:gd name="T2" fmla="*/ 533 w 3824"/>
                  <a:gd name="T3" fmla="*/ 206 h 2862"/>
                  <a:gd name="T4" fmla="*/ 556 w 3824"/>
                  <a:gd name="T5" fmla="*/ 499 h 2862"/>
                  <a:gd name="T6" fmla="*/ 588 w 3824"/>
                  <a:gd name="T7" fmla="*/ 671 h 2862"/>
                  <a:gd name="T8" fmla="*/ 620 w 3824"/>
                  <a:gd name="T9" fmla="*/ 860 h 2862"/>
                  <a:gd name="T10" fmla="*/ 644 w 3824"/>
                  <a:gd name="T11" fmla="*/ 1012 h 2862"/>
                  <a:gd name="T12" fmla="*/ 653 w 3824"/>
                  <a:gd name="T13" fmla="*/ 1076 h 2862"/>
                  <a:gd name="T14" fmla="*/ 3 w 3824"/>
                  <a:gd name="T15" fmla="*/ 1312 h 2862"/>
                  <a:gd name="T16" fmla="*/ 24 w 3824"/>
                  <a:gd name="T17" fmla="*/ 1365 h 2862"/>
                  <a:gd name="T18" fmla="*/ 58 w 3824"/>
                  <a:gd name="T19" fmla="*/ 1458 h 2862"/>
                  <a:gd name="T20" fmla="*/ 102 w 3824"/>
                  <a:gd name="T21" fmla="*/ 1578 h 2862"/>
                  <a:gd name="T22" fmla="*/ 151 w 3824"/>
                  <a:gd name="T23" fmla="*/ 1712 h 2862"/>
                  <a:gd name="T24" fmla="*/ 198 w 3824"/>
                  <a:gd name="T25" fmla="*/ 1848 h 2862"/>
                  <a:gd name="T26" fmla="*/ 237 w 3824"/>
                  <a:gd name="T27" fmla="*/ 1974 h 2862"/>
                  <a:gd name="T28" fmla="*/ 263 w 3824"/>
                  <a:gd name="T29" fmla="*/ 2075 h 2862"/>
                  <a:gd name="T30" fmla="*/ 277 w 3824"/>
                  <a:gd name="T31" fmla="*/ 2181 h 2862"/>
                  <a:gd name="T32" fmla="*/ 302 w 3824"/>
                  <a:gd name="T33" fmla="*/ 2328 h 2862"/>
                  <a:gd name="T34" fmla="*/ 327 w 3824"/>
                  <a:gd name="T35" fmla="*/ 2459 h 2862"/>
                  <a:gd name="T36" fmla="*/ 343 w 3824"/>
                  <a:gd name="T37" fmla="*/ 2541 h 2862"/>
                  <a:gd name="T38" fmla="*/ 1153 w 3824"/>
                  <a:gd name="T39" fmla="*/ 2343 h 2862"/>
                  <a:gd name="T40" fmla="*/ 1156 w 3824"/>
                  <a:gd name="T41" fmla="*/ 2862 h 2862"/>
                  <a:gd name="T42" fmla="*/ 1176 w 3824"/>
                  <a:gd name="T43" fmla="*/ 2858 h 2862"/>
                  <a:gd name="T44" fmla="*/ 1215 w 3824"/>
                  <a:gd name="T45" fmla="*/ 2852 h 2862"/>
                  <a:gd name="T46" fmla="*/ 1270 w 3824"/>
                  <a:gd name="T47" fmla="*/ 2843 h 2862"/>
                  <a:gd name="T48" fmla="*/ 1340 w 3824"/>
                  <a:gd name="T49" fmla="*/ 2832 h 2862"/>
                  <a:gd name="T50" fmla="*/ 1420 w 3824"/>
                  <a:gd name="T51" fmla="*/ 2819 h 2862"/>
                  <a:gd name="T52" fmla="*/ 1510 w 3824"/>
                  <a:gd name="T53" fmla="*/ 2804 h 2862"/>
                  <a:gd name="T54" fmla="*/ 1605 w 3824"/>
                  <a:gd name="T55" fmla="*/ 2789 h 2862"/>
                  <a:gd name="T56" fmla="*/ 1705 w 3824"/>
                  <a:gd name="T57" fmla="*/ 2772 h 2862"/>
                  <a:gd name="T58" fmla="*/ 1807 w 3824"/>
                  <a:gd name="T59" fmla="*/ 2755 h 2862"/>
                  <a:gd name="T60" fmla="*/ 1908 w 3824"/>
                  <a:gd name="T61" fmla="*/ 2739 h 2862"/>
                  <a:gd name="T62" fmla="*/ 2005 w 3824"/>
                  <a:gd name="T63" fmla="*/ 2724 h 2862"/>
                  <a:gd name="T64" fmla="*/ 2098 w 3824"/>
                  <a:gd name="T65" fmla="*/ 2708 h 2862"/>
                  <a:gd name="T66" fmla="*/ 2182 w 3824"/>
                  <a:gd name="T67" fmla="*/ 2695 h 2862"/>
                  <a:gd name="T68" fmla="*/ 2256 w 3824"/>
                  <a:gd name="T69" fmla="*/ 2684 h 2862"/>
                  <a:gd name="T70" fmla="*/ 2318 w 3824"/>
                  <a:gd name="T71" fmla="*/ 2674 h 2862"/>
                  <a:gd name="T72" fmla="*/ 2369 w 3824"/>
                  <a:gd name="T73" fmla="*/ 2666 h 2862"/>
                  <a:gd name="T74" fmla="*/ 2437 w 3824"/>
                  <a:gd name="T75" fmla="*/ 2656 h 2862"/>
                  <a:gd name="T76" fmla="*/ 2523 w 3824"/>
                  <a:gd name="T77" fmla="*/ 2645 h 2862"/>
                  <a:gd name="T78" fmla="*/ 2623 w 3824"/>
                  <a:gd name="T79" fmla="*/ 2631 h 2862"/>
                  <a:gd name="T80" fmla="*/ 2735 w 3824"/>
                  <a:gd name="T81" fmla="*/ 2616 h 2862"/>
                  <a:gd name="T82" fmla="*/ 2854 w 3824"/>
                  <a:gd name="T83" fmla="*/ 2601 h 2862"/>
                  <a:gd name="T84" fmla="*/ 2978 w 3824"/>
                  <a:gd name="T85" fmla="*/ 2584 h 2862"/>
                  <a:gd name="T86" fmla="*/ 3104 w 3824"/>
                  <a:gd name="T87" fmla="*/ 2567 h 2862"/>
                  <a:gd name="T88" fmla="*/ 3230 w 3824"/>
                  <a:gd name="T89" fmla="*/ 2551 h 2862"/>
                  <a:gd name="T90" fmla="*/ 3350 w 3824"/>
                  <a:gd name="T91" fmla="*/ 2535 h 2862"/>
                  <a:gd name="T92" fmla="*/ 3464 w 3824"/>
                  <a:gd name="T93" fmla="*/ 2520 h 2862"/>
                  <a:gd name="T94" fmla="*/ 3565 w 3824"/>
                  <a:gd name="T95" fmla="*/ 2508 h 2862"/>
                  <a:gd name="T96" fmla="*/ 3654 w 3824"/>
                  <a:gd name="T97" fmla="*/ 2497 h 2862"/>
                  <a:gd name="T98" fmla="*/ 3724 w 3824"/>
                  <a:gd name="T99" fmla="*/ 2487 h 2862"/>
                  <a:gd name="T100" fmla="*/ 3774 w 3824"/>
                  <a:gd name="T101" fmla="*/ 2482 h 2862"/>
                  <a:gd name="T102" fmla="*/ 3800 w 3824"/>
                  <a:gd name="T103" fmla="*/ 2477 h 2862"/>
                  <a:gd name="T104" fmla="*/ 3824 w 3824"/>
                  <a:gd name="T105" fmla="*/ 1229 h 2862"/>
                  <a:gd name="T106" fmla="*/ 3439 w 3824"/>
                  <a:gd name="T107" fmla="*/ 0 h 28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24"/>
                  <a:gd name="T163" fmla="*/ 0 h 2862"/>
                  <a:gd name="T164" fmla="*/ 3824 w 3824"/>
                  <a:gd name="T165" fmla="*/ 2862 h 28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24" h="2862">
                    <a:moveTo>
                      <a:pt x="884" y="58"/>
                    </a:moveTo>
                    <a:lnTo>
                      <a:pt x="538" y="58"/>
                    </a:lnTo>
                    <a:lnTo>
                      <a:pt x="536" y="99"/>
                    </a:lnTo>
                    <a:lnTo>
                      <a:pt x="533" y="206"/>
                    </a:lnTo>
                    <a:lnTo>
                      <a:pt x="538" y="350"/>
                    </a:lnTo>
                    <a:lnTo>
                      <a:pt x="556" y="499"/>
                    </a:lnTo>
                    <a:lnTo>
                      <a:pt x="572" y="579"/>
                    </a:lnTo>
                    <a:lnTo>
                      <a:pt x="588" y="671"/>
                    </a:lnTo>
                    <a:lnTo>
                      <a:pt x="603" y="766"/>
                    </a:lnTo>
                    <a:lnTo>
                      <a:pt x="620" y="860"/>
                    </a:lnTo>
                    <a:lnTo>
                      <a:pt x="632" y="944"/>
                    </a:lnTo>
                    <a:lnTo>
                      <a:pt x="644" y="1012"/>
                    </a:lnTo>
                    <a:lnTo>
                      <a:pt x="650" y="1059"/>
                    </a:lnTo>
                    <a:lnTo>
                      <a:pt x="653" y="1076"/>
                    </a:lnTo>
                    <a:lnTo>
                      <a:pt x="0" y="1306"/>
                    </a:lnTo>
                    <a:lnTo>
                      <a:pt x="3" y="1312"/>
                    </a:lnTo>
                    <a:lnTo>
                      <a:pt x="11" y="1333"/>
                    </a:lnTo>
                    <a:lnTo>
                      <a:pt x="24" y="1365"/>
                    </a:lnTo>
                    <a:lnTo>
                      <a:pt x="39" y="1408"/>
                    </a:lnTo>
                    <a:lnTo>
                      <a:pt x="58" y="1458"/>
                    </a:lnTo>
                    <a:lnTo>
                      <a:pt x="80" y="1516"/>
                    </a:lnTo>
                    <a:lnTo>
                      <a:pt x="102" y="1578"/>
                    </a:lnTo>
                    <a:lnTo>
                      <a:pt x="127" y="1645"/>
                    </a:lnTo>
                    <a:lnTo>
                      <a:pt x="151" y="1712"/>
                    </a:lnTo>
                    <a:lnTo>
                      <a:pt x="174" y="1781"/>
                    </a:lnTo>
                    <a:lnTo>
                      <a:pt x="198" y="1848"/>
                    </a:lnTo>
                    <a:lnTo>
                      <a:pt x="219" y="1913"/>
                    </a:lnTo>
                    <a:lnTo>
                      <a:pt x="237" y="1974"/>
                    </a:lnTo>
                    <a:lnTo>
                      <a:pt x="252" y="2028"/>
                    </a:lnTo>
                    <a:lnTo>
                      <a:pt x="263" y="2075"/>
                    </a:lnTo>
                    <a:lnTo>
                      <a:pt x="268" y="2112"/>
                    </a:lnTo>
                    <a:lnTo>
                      <a:pt x="277" y="2181"/>
                    </a:lnTo>
                    <a:lnTo>
                      <a:pt x="289" y="2255"/>
                    </a:lnTo>
                    <a:lnTo>
                      <a:pt x="302" y="2328"/>
                    </a:lnTo>
                    <a:lnTo>
                      <a:pt x="314" y="2397"/>
                    </a:lnTo>
                    <a:lnTo>
                      <a:pt x="327" y="2459"/>
                    </a:lnTo>
                    <a:lnTo>
                      <a:pt x="336" y="2509"/>
                    </a:lnTo>
                    <a:lnTo>
                      <a:pt x="343" y="2541"/>
                    </a:lnTo>
                    <a:lnTo>
                      <a:pt x="346" y="2553"/>
                    </a:lnTo>
                    <a:lnTo>
                      <a:pt x="1153" y="2343"/>
                    </a:lnTo>
                    <a:lnTo>
                      <a:pt x="1153" y="2862"/>
                    </a:lnTo>
                    <a:lnTo>
                      <a:pt x="1156" y="2862"/>
                    </a:lnTo>
                    <a:lnTo>
                      <a:pt x="1164" y="2861"/>
                    </a:lnTo>
                    <a:lnTo>
                      <a:pt x="1176" y="2858"/>
                    </a:lnTo>
                    <a:lnTo>
                      <a:pt x="1194" y="2855"/>
                    </a:lnTo>
                    <a:lnTo>
                      <a:pt x="1215" y="2852"/>
                    </a:lnTo>
                    <a:lnTo>
                      <a:pt x="1241" y="2848"/>
                    </a:lnTo>
                    <a:lnTo>
                      <a:pt x="1270" y="2843"/>
                    </a:lnTo>
                    <a:lnTo>
                      <a:pt x="1304" y="2837"/>
                    </a:lnTo>
                    <a:lnTo>
                      <a:pt x="1340" y="2832"/>
                    </a:lnTo>
                    <a:lnTo>
                      <a:pt x="1378" y="2825"/>
                    </a:lnTo>
                    <a:lnTo>
                      <a:pt x="1420" y="2819"/>
                    </a:lnTo>
                    <a:lnTo>
                      <a:pt x="1464" y="2811"/>
                    </a:lnTo>
                    <a:lnTo>
                      <a:pt x="1510" y="2804"/>
                    </a:lnTo>
                    <a:lnTo>
                      <a:pt x="1557" y="2797"/>
                    </a:lnTo>
                    <a:lnTo>
                      <a:pt x="1605" y="2789"/>
                    </a:lnTo>
                    <a:lnTo>
                      <a:pt x="1655" y="2780"/>
                    </a:lnTo>
                    <a:lnTo>
                      <a:pt x="1705" y="2772"/>
                    </a:lnTo>
                    <a:lnTo>
                      <a:pt x="1756" y="2764"/>
                    </a:lnTo>
                    <a:lnTo>
                      <a:pt x="1807" y="2755"/>
                    </a:lnTo>
                    <a:lnTo>
                      <a:pt x="1857" y="2747"/>
                    </a:lnTo>
                    <a:lnTo>
                      <a:pt x="1908" y="2739"/>
                    </a:lnTo>
                    <a:lnTo>
                      <a:pt x="1957" y="2732"/>
                    </a:lnTo>
                    <a:lnTo>
                      <a:pt x="2005" y="2724"/>
                    </a:lnTo>
                    <a:lnTo>
                      <a:pt x="2052" y="2717"/>
                    </a:lnTo>
                    <a:lnTo>
                      <a:pt x="2098" y="2708"/>
                    </a:lnTo>
                    <a:lnTo>
                      <a:pt x="2141" y="2702"/>
                    </a:lnTo>
                    <a:lnTo>
                      <a:pt x="2182" y="2695"/>
                    </a:lnTo>
                    <a:lnTo>
                      <a:pt x="2221" y="2689"/>
                    </a:lnTo>
                    <a:lnTo>
                      <a:pt x="2256" y="2684"/>
                    </a:lnTo>
                    <a:lnTo>
                      <a:pt x="2289" y="2678"/>
                    </a:lnTo>
                    <a:lnTo>
                      <a:pt x="2318" y="2674"/>
                    </a:lnTo>
                    <a:lnTo>
                      <a:pt x="2343" y="2670"/>
                    </a:lnTo>
                    <a:lnTo>
                      <a:pt x="2369" y="2666"/>
                    </a:lnTo>
                    <a:lnTo>
                      <a:pt x="2401" y="2661"/>
                    </a:lnTo>
                    <a:lnTo>
                      <a:pt x="2437" y="2656"/>
                    </a:lnTo>
                    <a:lnTo>
                      <a:pt x="2477" y="2650"/>
                    </a:lnTo>
                    <a:lnTo>
                      <a:pt x="2523" y="2645"/>
                    </a:lnTo>
                    <a:lnTo>
                      <a:pt x="2571" y="2638"/>
                    </a:lnTo>
                    <a:lnTo>
                      <a:pt x="2623" y="2631"/>
                    </a:lnTo>
                    <a:lnTo>
                      <a:pt x="2677" y="2623"/>
                    </a:lnTo>
                    <a:lnTo>
                      <a:pt x="2735" y="2616"/>
                    </a:lnTo>
                    <a:lnTo>
                      <a:pt x="2793" y="2607"/>
                    </a:lnTo>
                    <a:lnTo>
                      <a:pt x="2854" y="2601"/>
                    </a:lnTo>
                    <a:lnTo>
                      <a:pt x="2916" y="2592"/>
                    </a:lnTo>
                    <a:lnTo>
                      <a:pt x="2978" y="2584"/>
                    </a:lnTo>
                    <a:lnTo>
                      <a:pt x="3042" y="2576"/>
                    </a:lnTo>
                    <a:lnTo>
                      <a:pt x="3104" y="2567"/>
                    </a:lnTo>
                    <a:lnTo>
                      <a:pt x="3168" y="2559"/>
                    </a:lnTo>
                    <a:lnTo>
                      <a:pt x="3230" y="2551"/>
                    </a:lnTo>
                    <a:lnTo>
                      <a:pt x="3291" y="2542"/>
                    </a:lnTo>
                    <a:lnTo>
                      <a:pt x="3350" y="2535"/>
                    </a:lnTo>
                    <a:lnTo>
                      <a:pt x="3409" y="2529"/>
                    </a:lnTo>
                    <a:lnTo>
                      <a:pt x="3464" y="2520"/>
                    </a:lnTo>
                    <a:lnTo>
                      <a:pt x="3517" y="2515"/>
                    </a:lnTo>
                    <a:lnTo>
                      <a:pt x="3565" y="2508"/>
                    </a:lnTo>
                    <a:lnTo>
                      <a:pt x="3611" y="2502"/>
                    </a:lnTo>
                    <a:lnTo>
                      <a:pt x="3654" y="2497"/>
                    </a:lnTo>
                    <a:lnTo>
                      <a:pt x="3691" y="2491"/>
                    </a:lnTo>
                    <a:lnTo>
                      <a:pt x="3724" y="2487"/>
                    </a:lnTo>
                    <a:lnTo>
                      <a:pt x="3752" y="2484"/>
                    </a:lnTo>
                    <a:lnTo>
                      <a:pt x="3774" y="2482"/>
                    </a:lnTo>
                    <a:lnTo>
                      <a:pt x="3791" y="2479"/>
                    </a:lnTo>
                    <a:lnTo>
                      <a:pt x="3800" y="2477"/>
                    </a:lnTo>
                    <a:lnTo>
                      <a:pt x="3804" y="2477"/>
                    </a:lnTo>
                    <a:lnTo>
                      <a:pt x="3824" y="1229"/>
                    </a:lnTo>
                    <a:lnTo>
                      <a:pt x="3458" y="1249"/>
                    </a:lnTo>
                    <a:lnTo>
                      <a:pt x="3439" y="0"/>
                    </a:lnTo>
                    <a:lnTo>
                      <a:pt x="884" y="58"/>
                    </a:lnTo>
                    <a:close/>
                  </a:path>
                </a:pathLst>
              </a:custGeom>
              <a:solidFill>
                <a:srgbClr val="336699"/>
              </a:solidFill>
              <a:ln w="9525">
                <a:noFill/>
                <a:round/>
                <a:headEnd/>
                <a:tailEnd/>
              </a:ln>
            </p:spPr>
            <p:txBody>
              <a:bodyPr/>
              <a:lstStyle/>
              <a:p>
                <a:endParaRPr lang="en-US" dirty="0"/>
              </a:p>
            </p:txBody>
          </p:sp>
          <p:sp>
            <p:nvSpPr>
              <p:cNvPr id="17419" name="Freeform 17"/>
              <p:cNvSpPr>
                <a:spLocks/>
              </p:cNvSpPr>
              <p:nvPr/>
            </p:nvSpPr>
            <p:spPr bwMode="auto">
              <a:xfrm>
                <a:off x="2196" y="1309"/>
                <a:ext cx="1275" cy="935"/>
              </a:xfrm>
              <a:custGeom>
                <a:avLst/>
                <a:gdLst>
                  <a:gd name="T0" fmla="*/ 538 w 3824"/>
                  <a:gd name="T1" fmla="*/ 0 h 2805"/>
                  <a:gd name="T2" fmla="*/ 533 w 3824"/>
                  <a:gd name="T3" fmla="*/ 150 h 2805"/>
                  <a:gd name="T4" fmla="*/ 556 w 3824"/>
                  <a:gd name="T5" fmla="*/ 442 h 2805"/>
                  <a:gd name="T6" fmla="*/ 588 w 3824"/>
                  <a:gd name="T7" fmla="*/ 613 h 2805"/>
                  <a:gd name="T8" fmla="*/ 620 w 3824"/>
                  <a:gd name="T9" fmla="*/ 803 h 2805"/>
                  <a:gd name="T10" fmla="*/ 644 w 3824"/>
                  <a:gd name="T11" fmla="*/ 955 h 2805"/>
                  <a:gd name="T12" fmla="*/ 653 w 3824"/>
                  <a:gd name="T13" fmla="*/ 1019 h 2805"/>
                  <a:gd name="T14" fmla="*/ 3 w 3824"/>
                  <a:gd name="T15" fmla="*/ 1257 h 2805"/>
                  <a:gd name="T16" fmla="*/ 24 w 3824"/>
                  <a:gd name="T17" fmla="*/ 1309 h 2805"/>
                  <a:gd name="T18" fmla="*/ 58 w 3824"/>
                  <a:gd name="T19" fmla="*/ 1402 h 2805"/>
                  <a:gd name="T20" fmla="*/ 102 w 3824"/>
                  <a:gd name="T21" fmla="*/ 1521 h 2805"/>
                  <a:gd name="T22" fmla="*/ 151 w 3824"/>
                  <a:gd name="T23" fmla="*/ 1655 h 2805"/>
                  <a:gd name="T24" fmla="*/ 198 w 3824"/>
                  <a:gd name="T25" fmla="*/ 1792 h 2805"/>
                  <a:gd name="T26" fmla="*/ 237 w 3824"/>
                  <a:gd name="T27" fmla="*/ 1916 h 2805"/>
                  <a:gd name="T28" fmla="*/ 263 w 3824"/>
                  <a:gd name="T29" fmla="*/ 2017 h 2805"/>
                  <a:gd name="T30" fmla="*/ 277 w 3824"/>
                  <a:gd name="T31" fmla="*/ 2124 h 2805"/>
                  <a:gd name="T32" fmla="*/ 302 w 3824"/>
                  <a:gd name="T33" fmla="*/ 2271 h 2805"/>
                  <a:gd name="T34" fmla="*/ 327 w 3824"/>
                  <a:gd name="T35" fmla="*/ 2403 h 2805"/>
                  <a:gd name="T36" fmla="*/ 343 w 3824"/>
                  <a:gd name="T37" fmla="*/ 2485 h 2805"/>
                  <a:gd name="T38" fmla="*/ 1153 w 3824"/>
                  <a:gd name="T39" fmla="*/ 2286 h 2805"/>
                  <a:gd name="T40" fmla="*/ 1156 w 3824"/>
                  <a:gd name="T41" fmla="*/ 2805 h 2805"/>
                  <a:gd name="T42" fmla="*/ 1176 w 3824"/>
                  <a:gd name="T43" fmla="*/ 2800 h 2805"/>
                  <a:gd name="T44" fmla="*/ 1215 w 3824"/>
                  <a:gd name="T45" fmla="*/ 2795 h 2805"/>
                  <a:gd name="T46" fmla="*/ 1270 w 3824"/>
                  <a:gd name="T47" fmla="*/ 2785 h 2805"/>
                  <a:gd name="T48" fmla="*/ 1340 w 3824"/>
                  <a:gd name="T49" fmla="*/ 2774 h 2805"/>
                  <a:gd name="T50" fmla="*/ 1420 w 3824"/>
                  <a:gd name="T51" fmla="*/ 2762 h 2805"/>
                  <a:gd name="T52" fmla="*/ 1510 w 3824"/>
                  <a:gd name="T53" fmla="*/ 2747 h 2805"/>
                  <a:gd name="T54" fmla="*/ 1605 w 3824"/>
                  <a:gd name="T55" fmla="*/ 2731 h 2805"/>
                  <a:gd name="T56" fmla="*/ 1705 w 3824"/>
                  <a:gd name="T57" fmla="*/ 2715 h 2805"/>
                  <a:gd name="T58" fmla="*/ 1807 w 3824"/>
                  <a:gd name="T59" fmla="*/ 2698 h 2805"/>
                  <a:gd name="T60" fmla="*/ 1908 w 3824"/>
                  <a:gd name="T61" fmla="*/ 2682 h 2805"/>
                  <a:gd name="T62" fmla="*/ 2005 w 3824"/>
                  <a:gd name="T63" fmla="*/ 2666 h 2805"/>
                  <a:gd name="T64" fmla="*/ 2098 w 3824"/>
                  <a:gd name="T65" fmla="*/ 2651 h 2805"/>
                  <a:gd name="T66" fmla="*/ 2182 w 3824"/>
                  <a:gd name="T67" fmla="*/ 2637 h 2805"/>
                  <a:gd name="T68" fmla="*/ 2256 w 3824"/>
                  <a:gd name="T69" fmla="*/ 2626 h 2805"/>
                  <a:gd name="T70" fmla="*/ 2318 w 3824"/>
                  <a:gd name="T71" fmla="*/ 2616 h 2805"/>
                  <a:gd name="T72" fmla="*/ 2369 w 3824"/>
                  <a:gd name="T73" fmla="*/ 2608 h 2805"/>
                  <a:gd name="T74" fmla="*/ 2437 w 3824"/>
                  <a:gd name="T75" fmla="*/ 2598 h 2805"/>
                  <a:gd name="T76" fmla="*/ 2523 w 3824"/>
                  <a:gd name="T77" fmla="*/ 2587 h 2805"/>
                  <a:gd name="T78" fmla="*/ 2623 w 3824"/>
                  <a:gd name="T79" fmla="*/ 2574 h 2805"/>
                  <a:gd name="T80" fmla="*/ 2735 w 3824"/>
                  <a:gd name="T81" fmla="*/ 2558 h 2805"/>
                  <a:gd name="T82" fmla="*/ 2854 w 3824"/>
                  <a:gd name="T83" fmla="*/ 2543 h 2805"/>
                  <a:gd name="T84" fmla="*/ 2978 w 3824"/>
                  <a:gd name="T85" fmla="*/ 2527 h 2805"/>
                  <a:gd name="T86" fmla="*/ 3104 w 3824"/>
                  <a:gd name="T87" fmla="*/ 2510 h 2805"/>
                  <a:gd name="T88" fmla="*/ 3230 w 3824"/>
                  <a:gd name="T89" fmla="*/ 2493 h 2805"/>
                  <a:gd name="T90" fmla="*/ 3350 w 3824"/>
                  <a:gd name="T91" fmla="*/ 2478 h 2805"/>
                  <a:gd name="T92" fmla="*/ 3464 w 3824"/>
                  <a:gd name="T93" fmla="*/ 2463 h 2805"/>
                  <a:gd name="T94" fmla="*/ 3565 w 3824"/>
                  <a:gd name="T95" fmla="*/ 2450 h 2805"/>
                  <a:gd name="T96" fmla="*/ 3654 w 3824"/>
                  <a:gd name="T97" fmla="*/ 2439 h 2805"/>
                  <a:gd name="T98" fmla="*/ 3724 w 3824"/>
                  <a:gd name="T99" fmla="*/ 2430 h 2805"/>
                  <a:gd name="T100" fmla="*/ 3774 w 3824"/>
                  <a:gd name="T101" fmla="*/ 2424 h 2805"/>
                  <a:gd name="T102" fmla="*/ 3800 w 3824"/>
                  <a:gd name="T103" fmla="*/ 2420 h 2805"/>
                  <a:gd name="T104" fmla="*/ 3824 w 3824"/>
                  <a:gd name="T105" fmla="*/ 1172 h 2805"/>
                  <a:gd name="T106" fmla="*/ 884 w 3824"/>
                  <a:gd name="T107" fmla="*/ 0 h 28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24"/>
                  <a:gd name="T163" fmla="*/ 0 h 2805"/>
                  <a:gd name="T164" fmla="*/ 3824 w 3824"/>
                  <a:gd name="T165" fmla="*/ 2805 h 28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24" h="2805">
                    <a:moveTo>
                      <a:pt x="884" y="0"/>
                    </a:moveTo>
                    <a:lnTo>
                      <a:pt x="538" y="0"/>
                    </a:lnTo>
                    <a:lnTo>
                      <a:pt x="536" y="42"/>
                    </a:lnTo>
                    <a:lnTo>
                      <a:pt x="533" y="150"/>
                    </a:lnTo>
                    <a:lnTo>
                      <a:pt x="538" y="292"/>
                    </a:lnTo>
                    <a:lnTo>
                      <a:pt x="556" y="442"/>
                    </a:lnTo>
                    <a:lnTo>
                      <a:pt x="572" y="522"/>
                    </a:lnTo>
                    <a:lnTo>
                      <a:pt x="588" y="613"/>
                    </a:lnTo>
                    <a:lnTo>
                      <a:pt x="603" y="709"/>
                    </a:lnTo>
                    <a:lnTo>
                      <a:pt x="620" y="803"/>
                    </a:lnTo>
                    <a:lnTo>
                      <a:pt x="632" y="887"/>
                    </a:lnTo>
                    <a:lnTo>
                      <a:pt x="644" y="955"/>
                    </a:lnTo>
                    <a:lnTo>
                      <a:pt x="650" y="1002"/>
                    </a:lnTo>
                    <a:lnTo>
                      <a:pt x="653" y="1019"/>
                    </a:lnTo>
                    <a:lnTo>
                      <a:pt x="0" y="1250"/>
                    </a:lnTo>
                    <a:lnTo>
                      <a:pt x="3" y="1257"/>
                    </a:lnTo>
                    <a:lnTo>
                      <a:pt x="11" y="1277"/>
                    </a:lnTo>
                    <a:lnTo>
                      <a:pt x="24" y="1309"/>
                    </a:lnTo>
                    <a:lnTo>
                      <a:pt x="39" y="1351"/>
                    </a:lnTo>
                    <a:lnTo>
                      <a:pt x="58" y="1402"/>
                    </a:lnTo>
                    <a:lnTo>
                      <a:pt x="80" y="1458"/>
                    </a:lnTo>
                    <a:lnTo>
                      <a:pt x="102" y="1521"/>
                    </a:lnTo>
                    <a:lnTo>
                      <a:pt x="127" y="1587"/>
                    </a:lnTo>
                    <a:lnTo>
                      <a:pt x="151" y="1655"/>
                    </a:lnTo>
                    <a:lnTo>
                      <a:pt x="174" y="1724"/>
                    </a:lnTo>
                    <a:lnTo>
                      <a:pt x="198" y="1792"/>
                    </a:lnTo>
                    <a:lnTo>
                      <a:pt x="219" y="1856"/>
                    </a:lnTo>
                    <a:lnTo>
                      <a:pt x="237" y="1916"/>
                    </a:lnTo>
                    <a:lnTo>
                      <a:pt x="252" y="1970"/>
                    </a:lnTo>
                    <a:lnTo>
                      <a:pt x="263" y="2017"/>
                    </a:lnTo>
                    <a:lnTo>
                      <a:pt x="268" y="2055"/>
                    </a:lnTo>
                    <a:lnTo>
                      <a:pt x="277" y="2124"/>
                    </a:lnTo>
                    <a:lnTo>
                      <a:pt x="289" y="2197"/>
                    </a:lnTo>
                    <a:lnTo>
                      <a:pt x="302" y="2271"/>
                    </a:lnTo>
                    <a:lnTo>
                      <a:pt x="314" y="2341"/>
                    </a:lnTo>
                    <a:lnTo>
                      <a:pt x="327" y="2403"/>
                    </a:lnTo>
                    <a:lnTo>
                      <a:pt x="336" y="2453"/>
                    </a:lnTo>
                    <a:lnTo>
                      <a:pt x="343" y="2485"/>
                    </a:lnTo>
                    <a:lnTo>
                      <a:pt x="346" y="2497"/>
                    </a:lnTo>
                    <a:lnTo>
                      <a:pt x="1153" y="2286"/>
                    </a:lnTo>
                    <a:lnTo>
                      <a:pt x="1153" y="2805"/>
                    </a:lnTo>
                    <a:lnTo>
                      <a:pt x="1156" y="2805"/>
                    </a:lnTo>
                    <a:lnTo>
                      <a:pt x="1164" y="2803"/>
                    </a:lnTo>
                    <a:lnTo>
                      <a:pt x="1176" y="2800"/>
                    </a:lnTo>
                    <a:lnTo>
                      <a:pt x="1194" y="2798"/>
                    </a:lnTo>
                    <a:lnTo>
                      <a:pt x="1215" y="2795"/>
                    </a:lnTo>
                    <a:lnTo>
                      <a:pt x="1241" y="2791"/>
                    </a:lnTo>
                    <a:lnTo>
                      <a:pt x="1270" y="2785"/>
                    </a:lnTo>
                    <a:lnTo>
                      <a:pt x="1304" y="2780"/>
                    </a:lnTo>
                    <a:lnTo>
                      <a:pt x="1340" y="2774"/>
                    </a:lnTo>
                    <a:lnTo>
                      <a:pt x="1378" y="2767"/>
                    </a:lnTo>
                    <a:lnTo>
                      <a:pt x="1420" y="2762"/>
                    </a:lnTo>
                    <a:lnTo>
                      <a:pt x="1464" y="2753"/>
                    </a:lnTo>
                    <a:lnTo>
                      <a:pt x="1510" y="2747"/>
                    </a:lnTo>
                    <a:lnTo>
                      <a:pt x="1557" y="2740"/>
                    </a:lnTo>
                    <a:lnTo>
                      <a:pt x="1605" y="2731"/>
                    </a:lnTo>
                    <a:lnTo>
                      <a:pt x="1655" y="2723"/>
                    </a:lnTo>
                    <a:lnTo>
                      <a:pt x="1705" y="2715"/>
                    </a:lnTo>
                    <a:lnTo>
                      <a:pt x="1756" y="2706"/>
                    </a:lnTo>
                    <a:lnTo>
                      <a:pt x="1807" y="2698"/>
                    </a:lnTo>
                    <a:lnTo>
                      <a:pt x="1857" y="2690"/>
                    </a:lnTo>
                    <a:lnTo>
                      <a:pt x="1908" y="2682"/>
                    </a:lnTo>
                    <a:lnTo>
                      <a:pt x="1957" y="2675"/>
                    </a:lnTo>
                    <a:lnTo>
                      <a:pt x="2005" y="2666"/>
                    </a:lnTo>
                    <a:lnTo>
                      <a:pt x="2052" y="2659"/>
                    </a:lnTo>
                    <a:lnTo>
                      <a:pt x="2098" y="2651"/>
                    </a:lnTo>
                    <a:lnTo>
                      <a:pt x="2141" y="2644"/>
                    </a:lnTo>
                    <a:lnTo>
                      <a:pt x="2182" y="2637"/>
                    </a:lnTo>
                    <a:lnTo>
                      <a:pt x="2221" y="2632"/>
                    </a:lnTo>
                    <a:lnTo>
                      <a:pt x="2256" y="2626"/>
                    </a:lnTo>
                    <a:lnTo>
                      <a:pt x="2289" y="2621"/>
                    </a:lnTo>
                    <a:lnTo>
                      <a:pt x="2318" y="2616"/>
                    </a:lnTo>
                    <a:lnTo>
                      <a:pt x="2343" y="2612"/>
                    </a:lnTo>
                    <a:lnTo>
                      <a:pt x="2369" y="2608"/>
                    </a:lnTo>
                    <a:lnTo>
                      <a:pt x="2401" y="2604"/>
                    </a:lnTo>
                    <a:lnTo>
                      <a:pt x="2437" y="2598"/>
                    </a:lnTo>
                    <a:lnTo>
                      <a:pt x="2477" y="2593"/>
                    </a:lnTo>
                    <a:lnTo>
                      <a:pt x="2523" y="2587"/>
                    </a:lnTo>
                    <a:lnTo>
                      <a:pt x="2571" y="2581"/>
                    </a:lnTo>
                    <a:lnTo>
                      <a:pt x="2623" y="2574"/>
                    </a:lnTo>
                    <a:lnTo>
                      <a:pt x="2677" y="2565"/>
                    </a:lnTo>
                    <a:lnTo>
                      <a:pt x="2735" y="2558"/>
                    </a:lnTo>
                    <a:lnTo>
                      <a:pt x="2793" y="2550"/>
                    </a:lnTo>
                    <a:lnTo>
                      <a:pt x="2854" y="2543"/>
                    </a:lnTo>
                    <a:lnTo>
                      <a:pt x="2916" y="2535"/>
                    </a:lnTo>
                    <a:lnTo>
                      <a:pt x="2978" y="2527"/>
                    </a:lnTo>
                    <a:lnTo>
                      <a:pt x="3042" y="2518"/>
                    </a:lnTo>
                    <a:lnTo>
                      <a:pt x="3104" y="2510"/>
                    </a:lnTo>
                    <a:lnTo>
                      <a:pt x="3168" y="2502"/>
                    </a:lnTo>
                    <a:lnTo>
                      <a:pt x="3230" y="2493"/>
                    </a:lnTo>
                    <a:lnTo>
                      <a:pt x="3291" y="2485"/>
                    </a:lnTo>
                    <a:lnTo>
                      <a:pt x="3350" y="2478"/>
                    </a:lnTo>
                    <a:lnTo>
                      <a:pt x="3409" y="2471"/>
                    </a:lnTo>
                    <a:lnTo>
                      <a:pt x="3464" y="2463"/>
                    </a:lnTo>
                    <a:lnTo>
                      <a:pt x="3517" y="2457"/>
                    </a:lnTo>
                    <a:lnTo>
                      <a:pt x="3565" y="2450"/>
                    </a:lnTo>
                    <a:lnTo>
                      <a:pt x="3611" y="2445"/>
                    </a:lnTo>
                    <a:lnTo>
                      <a:pt x="3654" y="2439"/>
                    </a:lnTo>
                    <a:lnTo>
                      <a:pt x="3691" y="2434"/>
                    </a:lnTo>
                    <a:lnTo>
                      <a:pt x="3724" y="2430"/>
                    </a:lnTo>
                    <a:lnTo>
                      <a:pt x="3752" y="2427"/>
                    </a:lnTo>
                    <a:lnTo>
                      <a:pt x="3774" y="2424"/>
                    </a:lnTo>
                    <a:lnTo>
                      <a:pt x="3791" y="2421"/>
                    </a:lnTo>
                    <a:lnTo>
                      <a:pt x="3800" y="2420"/>
                    </a:lnTo>
                    <a:lnTo>
                      <a:pt x="3804" y="2420"/>
                    </a:lnTo>
                    <a:lnTo>
                      <a:pt x="3824" y="1172"/>
                    </a:lnTo>
                    <a:lnTo>
                      <a:pt x="1075" y="1191"/>
                    </a:lnTo>
                    <a:lnTo>
                      <a:pt x="884" y="0"/>
                    </a:lnTo>
                    <a:close/>
                  </a:path>
                </a:pathLst>
              </a:custGeom>
              <a:solidFill>
                <a:srgbClr val="000000"/>
              </a:solidFill>
              <a:ln w="9525">
                <a:solidFill>
                  <a:schemeClr val="tx2"/>
                </a:solidFill>
                <a:round/>
                <a:headEnd/>
                <a:tailEnd/>
              </a:ln>
            </p:spPr>
            <p:txBody>
              <a:bodyPr/>
              <a:lstStyle/>
              <a:p>
                <a:endParaRPr lang="en-US" dirty="0"/>
              </a:p>
            </p:txBody>
          </p:sp>
          <p:sp>
            <p:nvSpPr>
              <p:cNvPr id="17420" name="Freeform 18"/>
              <p:cNvSpPr>
                <a:spLocks/>
              </p:cNvSpPr>
              <p:nvPr/>
            </p:nvSpPr>
            <p:spPr bwMode="auto">
              <a:xfrm>
                <a:off x="2442" y="1212"/>
                <a:ext cx="971" cy="502"/>
              </a:xfrm>
              <a:custGeom>
                <a:avLst/>
                <a:gdLst>
                  <a:gd name="T0" fmla="*/ 8 w 2913"/>
                  <a:gd name="T1" fmla="*/ 93 h 1505"/>
                  <a:gd name="T2" fmla="*/ 46 w 2913"/>
                  <a:gd name="T3" fmla="*/ 89 h 1505"/>
                  <a:gd name="T4" fmla="*/ 113 w 2913"/>
                  <a:gd name="T5" fmla="*/ 85 h 1505"/>
                  <a:gd name="T6" fmla="*/ 208 w 2913"/>
                  <a:gd name="T7" fmla="*/ 76 h 1505"/>
                  <a:gd name="T8" fmla="*/ 322 w 2913"/>
                  <a:gd name="T9" fmla="*/ 68 h 1505"/>
                  <a:gd name="T10" fmla="*/ 458 w 2913"/>
                  <a:gd name="T11" fmla="*/ 58 h 1505"/>
                  <a:gd name="T12" fmla="*/ 608 w 2913"/>
                  <a:gd name="T13" fmla="*/ 49 h 1505"/>
                  <a:gd name="T14" fmla="*/ 769 w 2913"/>
                  <a:gd name="T15" fmla="*/ 37 h 1505"/>
                  <a:gd name="T16" fmla="*/ 941 w 2913"/>
                  <a:gd name="T17" fmla="*/ 28 h 1505"/>
                  <a:gd name="T18" fmla="*/ 1117 w 2913"/>
                  <a:gd name="T19" fmla="*/ 18 h 1505"/>
                  <a:gd name="T20" fmla="*/ 1294 w 2913"/>
                  <a:gd name="T21" fmla="*/ 8 h 1505"/>
                  <a:gd name="T22" fmla="*/ 1478 w 2913"/>
                  <a:gd name="T23" fmla="*/ 2 h 1505"/>
                  <a:gd name="T24" fmla="*/ 1673 w 2913"/>
                  <a:gd name="T25" fmla="*/ 0 h 1505"/>
                  <a:gd name="T26" fmla="*/ 1872 w 2913"/>
                  <a:gd name="T27" fmla="*/ 0 h 1505"/>
                  <a:gd name="T28" fmla="*/ 2069 w 2913"/>
                  <a:gd name="T29" fmla="*/ 3 h 1505"/>
                  <a:gd name="T30" fmla="*/ 2259 w 2913"/>
                  <a:gd name="T31" fmla="*/ 8 h 1505"/>
                  <a:gd name="T32" fmla="*/ 2433 w 2913"/>
                  <a:gd name="T33" fmla="*/ 14 h 1505"/>
                  <a:gd name="T34" fmla="*/ 2587 w 2913"/>
                  <a:gd name="T35" fmla="*/ 21 h 1505"/>
                  <a:gd name="T36" fmla="*/ 2714 w 2913"/>
                  <a:gd name="T37" fmla="*/ 26 h 1505"/>
                  <a:gd name="T38" fmla="*/ 2807 w 2913"/>
                  <a:gd name="T39" fmla="*/ 31 h 1505"/>
                  <a:gd name="T40" fmla="*/ 2861 w 2913"/>
                  <a:gd name="T41" fmla="*/ 35 h 1505"/>
                  <a:gd name="T42" fmla="*/ 2873 w 2913"/>
                  <a:gd name="T43" fmla="*/ 49 h 1505"/>
                  <a:gd name="T44" fmla="*/ 2891 w 2913"/>
                  <a:gd name="T45" fmla="*/ 239 h 1505"/>
                  <a:gd name="T46" fmla="*/ 2901 w 2913"/>
                  <a:gd name="T47" fmla="*/ 588 h 1505"/>
                  <a:gd name="T48" fmla="*/ 2899 w 2913"/>
                  <a:gd name="T49" fmla="*/ 1218 h 1505"/>
                  <a:gd name="T50" fmla="*/ 2910 w 2913"/>
                  <a:gd name="T51" fmla="*/ 1447 h 1505"/>
                  <a:gd name="T52" fmla="*/ 2879 w 2913"/>
                  <a:gd name="T53" fmla="*/ 1446 h 1505"/>
                  <a:gd name="T54" fmla="*/ 2811 w 2913"/>
                  <a:gd name="T55" fmla="*/ 1443 h 1505"/>
                  <a:gd name="T56" fmla="*/ 2713 w 2913"/>
                  <a:gd name="T57" fmla="*/ 1439 h 1505"/>
                  <a:gd name="T58" fmla="*/ 2589 w 2913"/>
                  <a:gd name="T59" fmla="*/ 1436 h 1505"/>
                  <a:gd name="T60" fmla="*/ 2445 w 2913"/>
                  <a:gd name="T61" fmla="*/ 1433 h 1505"/>
                  <a:gd name="T62" fmla="*/ 2286 w 2913"/>
                  <a:gd name="T63" fmla="*/ 1432 h 1505"/>
                  <a:gd name="T64" fmla="*/ 2115 w 2913"/>
                  <a:gd name="T65" fmla="*/ 1433 h 1505"/>
                  <a:gd name="T66" fmla="*/ 1938 w 2913"/>
                  <a:gd name="T67" fmla="*/ 1439 h 1505"/>
                  <a:gd name="T68" fmla="*/ 1758 w 2913"/>
                  <a:gd name="T69" fmla="*/ 1447 h 1505"/>
                  <a:gd name="T70" fmla="*/ 1580 w 2913"/>
                  <a:gd name="T71" fmla="*/ 1461 h 1505"/>
                  <a:gd name="T72" fmla="*/ 1407 w 2913"/>
                  <a:gd name="T73" fmla="*/ 1478 h 1505"/>
                  <a:gd name="T74" fmla="*/ 1226 w 2913"/>
                  <a:gd name="T75" fmla="*/ 1490 h 1505"/>
                  <a:gd name="T76" fmla="*/ 1039 w 2913"/>
                  <a:gd name="T77" fmla="*/ 1498 h 1505"/>
                  <a:gd name="T78" fmla="*/ 854 w 2913"/>
                  <a:gd name="T79" fmla="*/ 1504 h 1505"/>
                  <a:gd name="T80" fmla="*/ 675 w 2913"/>
                  <a:gd name="T81" fmla="*/ 1505 h 1505"/>
                  <a:gd name="T82" fmla="*/ 509 w 2913"/>
                  <a:gd name="T83" fmla="*/ 1505 h 1505"/>
                  <a:gd name="T84" fmla="*/ 360 w 2913"/>
                  <a:gd name="T85" fmla="*/ 1504 h 1505"/>
                  <a:gd name="T86" fmla="*/ 235 w 2913"/>
                  <a:gd name="T87" fmla="*/ 1501 h 1505"/>
                  <a:gd name="T88" fmla="*/ 138 w 2913"/>
                  <a:gd name="T89" fmla="*/ 1498 h 1505"/>
                  <a:gd name="T90" fmla="*/ 78 w 2913"/>
                  <a:gd name="T91" fmla="*/ 1497 h 1505"/>
                  <a:gd name="T92" fmla="*/ 55 w 2913"/>
                  <a:gd name="T93" fmla="*/ 1496 h 1505"/>
                  <a:gd name="T94" fmla="*/ 68 w 2913"/>
                  <a:gd name="T95" fmla="*/ 1374 h 1505"/>
                  <a:gd name="T96" fmla="*/ 78 w 2913"/>
                  <a:gd name="T97" fmla="*/ 1086 h 1505"/>
                  <a:gd name="T98" fmla="*/ 46 w 2913"/>
                  <a:gd name="T99" fmla="*/ 738 h 1505"/>
                  <a:gd name="T100" fmla="*/ 14 w 2913"/>
                  <a:gd name="T101" fmla="*/ 361 h 1505"/>
                  <a:gd name="T102" fmla="*/ 1 w 2913"/>
                  <a:gd name="T103" fmla="*/ 114 h 15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913"/>
                  <a:gd name="T157" fmla="*/ 0 h 1505"/>
                  <a:gd name="T158" fmla="*/ 2913 w 2913"/>
                  <a:gd name="T159" fmla="*/ 1505 h 15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913" h="1505">
                    <a:moveTo>
                      <a:pt x="0" y="93"/>
                    </a:moveTo>
                    <a:lnTo>
                      <a:pt x="1" y="93"/>
                    </a:lnTo>
                    <a:lnTo>
                      <a:pt x="8" y="93"/>
                    </a:lnTo>
                    <a:lnTo>
                      <a:pt x="17" y="91"/>
                    </a:lnTo>
                    <a:lnTo>
                      <a:pt x="30" y="90"/>
                    </a:lnTo>
                    <a:lnTo>
                      <a:pt x="46" y="89"/>
                    </a:lnTo>
                    <a:lnTo>
                      <a:pt x="65" y="87"/>
                    </a:lnTo>
                    <a:lnTo>
                      <a:pt x="89" y="86"/>
                    </a:lnTo>
                    <a:lnTo>
                      <a:pt x="113" y="85"/>
                    </a:lnTo>
                    <a:lnTo>
                      <a:pt x="143" y="82"/>
                    </a:lnTo>
                    <a:lnTo>
                      <a:pt x="173" y="79"/>
                    </a:lnTo>
                    <a:lnTo>
                      <a:pt x="208" y="76"/>
                    </a:lnTo>
                    <a:lnTo>
                      <a:pt x="244" y="73"/>
                    </a:lnTo>
                    <a:lnTo>
                      <a:pt x="282" y="71"/>
                    </a:lnTo>
                    <a:lnTo>
                      <a:pt x="322" y="68"/>
                    </a:lnTo>
                    <a:lnTo>
                      <a:pt x="365" y="65"/>
                    </a:lnTo>
                    <a:lnTo>
                      <a:pt x="411" y="62"/>
                    </a:lnTo>
                    <a:lnTo>
                      <a:pt x="458" y="58"/>
                    </a:lnTo>
                    <a:lnTo>
                      <a:pt x="507" y="55"/>
                    </a:lnTo>
                    <a:lnTo>
                      <a:pt x="556" y="51"/>
                    </a:lnTo>
                    <a:lnTo>
                      <a:pt x="608" y="49"/>
                    </a:lnTo>
                    <a:lnTo>
                      <a:pt x="660" y="44"/>
                    </a:lnTo>
                    <a:lnTo>
                      <a:pt x="716" y="42"/>
                    </a:lnTo>
                    <a:lnTo>
                      <a:pt x="769" y="37"/>
                    </a:lnTo>
                    <a:lnTo>
                      <a:pt x="826" y="35"/>
                    </a:lnTo>
                    <a:lnTo>
                      <a:pt x="883" y="31"/>
                    </a:lnTo>
                    <a:lnTo>
                      <a:pt x="941" y="28"/>
                    </a:lnTo>
                    <a:lnTo>
                      <a:pt x="999" y="24"/>
                    </a:lnTo>
                    <a:lnTo>
                      <a:pt x="1057" y="21"/>
                    </a:lnTo>
                    <a:lnTo>
                      <a:pt x="1117" y="18"/>
                    </a:lnTo>
                    <a:lnTo>
                      <a:pt x="1176" y="14"/>
                    </a:lnTo>
                    <a:lnTo>
                      <a:pt x="1234" y="11"/>
                    </a:lnTo>
                    <a:lnTo>
                      <a:pt x="1294" y="8"/>
                    </a:lnTo>
                    <a:lnTo>
                      <a:pt x="1353" y="6"/>
                    </a:lnTo>
                    <a:lnTo>
                      <a:pt x="1416" y="4"/>
                    </a:lnTo>
                    <a:lnTo>
                      <a:pt x="1478" y="2"/>
                    </a:lnTo>
                    <a:lnTo>
                      <a:pt x="1542" y="0"/>
                    </a:lnTo>
                    <a:lnTo>
                      <a:pt x="1607" y="0"/>
                    </a:lnTo>
                    <a:lnTo>
                      <a:pt x="1673" y="0"/>
                    </a:lnTo>
                    <a:lnTo>
                      <a:pt x="1740" y="0"/>
                    </a:lnTo>
                    <a:lnTo>
                      <a:pt x="1806" y="0"/>
                    </a:lnTo>
                    <a:lnTo>
                      <a:pt x="1872" y="0"/>
                    </a:lnTo>
                    <a:lnTo>
                      <a:pt x="1939" y="2"/>
                    </a:lnTo>
                    <a:lnTo>
                      <a:pt x="2004" y="2"/>
                    </a:lnTo>
                    <a:lnTo>
                      <a:pt x="2069" y="3"/>
                    </a:lnTo>
                    <a:lnTo>
                      <a:pt x="2134" y="4"/>
                    </a:lnTo>
                    <a:lnTo>
                      <a:pt x="2196" y="7"/>
                    </a:lnTo>
                    <a:lnTo>
                      <a:pt x="2259" y="8"/>
                    </a:lnTo>
                    <a:lnTo>
                      <a:pt x="2318" y="10"/>
                    </a:lnTo>
                    <a:lnTo>
                      <a:pt x="2376" y="13"/>
                    </a:lnTo>
                    <a:lnTo>
                      <a:pt x="2433" y="14"/>
                    </a:lnTo>
                    <a:lnTo>
                      <a:pt x="2487" y="17"/>
                    </a:lnTo>
                    <a:lnTo>
                      <a:pt x="2538" y="18"/>
                    </a:lnTo>
                    <a:lnTo>
                      <a:pt x="2587" y="21"/>
                    </a:lnTo>
                    <a:lnTo>
                      <a:pt x="2632" y="22"/>
                    </a:lnTo>
                    <a:lnTo>
                      <a:pt x="2675" y="25"/>
                    </a:lnTo>
                    <a:lnTo>
                      <a:pt x="2714" y="26"/>
                    </a:lnTo>
                    <a:lnTo>
                      <a:pt x="2748" y="28"/>
                    </a:lnTo>
                    <a:lnTo>
                      <a:pt x="2780" y="29"/>
                    </a:lnTo>
                    <a:lnTo>
                      <a:pt x="2807" y="31"/>
                    </a:lnTo>
                    <a:lnTo>
                      <a:pt x="2830" y="32"/>
                    </a:lnTo>
                    <a:lnTo>
                      <a:pt x="2848" y="33"/>
                    </a:lnTo>
                    <a:lnTo>
                      <a:pt x="2861" y="35"/>
                    </a:lnTo>
                    <a:lnTo>
                      <a:pt x="2869" y="35"/>
                    </a:lnTo>
                    <a:lnTo>
                      <a:pt x="2872" y="35"/>
                    </a:lnTo>
                    <a:lnTo>
                      <a:pt x="2873" y="49"/>
                    </a:lnTo>
                    <a:lnTo>
                      <a:pt x="2879" y="90"/>
                    </a:lnTo>
                    <a:lnTo>
                      <a:pt x="2884" y="154"/>
                    </a:lnTo>
                    <a:lnTo>
                      <a:pt x="2891" y="239"/>
                    </a:lnTo>
                    <a:lnTo>
                      <a:pt x="2897" y="342"/>
                    </a:lnTo>
                    <a:lnTo>
                      <a:pt x="2901" y="459"/>
                    </a:lnTo>
                    <a:lnTo>
                      <a:pt x="2901" y="588"/>
                    </a:lnTo>
                    <a:lnTo>
                      <a:pt x="2897" y="726"/>
                    </a:lnTo>
                    <a:lnTo>
                      <a:pt x="2892" y="985"/>
                    </a:lnTo>
                    <a:lnTo>
                      <a:pt x="2899" y="1218"/>
                    </a:lnTo>
                    <a:lnTo>
                      <a:pt x="2908" y="1384"/>
                    </a:lnTo>
                    <a:lnTo>
                      <a:pt x="2913" y="1447"/>
                    </a:lnTo>
                    <a:lnTo>
                      <a:pt x="2910" y="1447"/>
                    </a:lnTo>
                    <a:lnTo>
                      <a:pt x="2905" y="1447"/>
                    </a:lnTo>
                    <a:lnTo>
                      <a:pt x="2894" y="1446"/>
                    </a:lnTo>
                    <a:lnTo>
                      <a:pt x="2879" y="1446"/>
                    </a:lnTo>
                    <a:lnTo>
                      <a:pt x="2859" y="1445"/>
                    </a:lnTo>
                    <a:lnTo>
                      <a:pt x="2837" y="1443"/>
                    </a:lnTo>
                    <a:lnTo>
                      <a:pt x="2811" y="1443"/>
                    </a:lnTo>
                    <a:lnTo>
                      <a:pt x="2782" y="1442"/>
                    </a:lnTo>
                    <a:lnTo>
                      <a:pt x="2748" y="1440"/>
                    </a:lnTo>
                    <a:lnTo>
                      <a:pt x="2713" y="1439"/>
                    </a:lnTo>
                    <a:lnTo>
                      <a:pt x="2675" y="1438"/>
                    </a:lnTo>
                    <a:lnTo>
                      <a:pt x="2634" y="1436"/>
                    </a:lnTo>
                    <a:lnTo>
                      <a:pt x="2589" y="1436"/>
                    </a:lnTo>
                    <a:lnTo>
                      <a:pt x="2544" y="1435"/>
                    </a:lnTo>
                    <a:lnTo>
                      <a:pt x="2495" y="1433"/>
                    </a:lnTo>
                    <a:lnTo>
                      <a:pt x="2445" y="1433"/>
                    </a:lnTo>
                    <a:lnTo>
                      <a:pt x="2394" y="1432"/>
                    </a:lnTo>
                    <a:lnTo>
                      <a:pt x="2340" y="1432"/>
                    </a:lnTo>
                    <a:lnTo>
                      <a:pt x="2286" y="1432"/>
                    </a:lnTo>
                    <a:lnTo>
                      <a:pt x="2230" y="1432"/>
                    </a:lnTo>
                    <a:lnTo>
                      <a:pt x="2173" y="1433"/>
                    </a:lnTo>
                    <a:lnTo>
                      <a:pt x="2115" y="1433"/>
                    </a:lnTo>
                    <a:lnTo>
                      <a:pt x="2055" y="1435"/>
                    </a:lnTo>
                    <a:lnTo>
                      <a:pt x="1997" y="1436"/>
                    </a:lnTo>
                    <a:lnTo>
                      <a:pt x="1938" y="1439"/>
                    </a:lnTo>
                    <a:lnTo>
                      <a:pt x="1877" y="1442"/>
                    </a:lnTo>
                    <a:lnTo>
                      <a:pt x="1817" y="1445"/>
                    </a:lnTo>
                    <a:lnTo>
                      <a:pt x="1758" y="1447"/>
                    </a:lnTo>
                    <a:lnTo>
                      <a:pt x="1698" y="1451"/>
                    </a:lnTo>
                    <a:lnTo>
                      <a:pt x="1639" y="1456"/>
                    </a:lnTo>
                    <a:lnTo>
                      <a:pt x="1580" y="1461"/>
                    </a:lnTo>
                    <a:lnTo>
                      <a:pt x="1524" y="1467"/>
                    </a:lnTo>
                    <a:lnTo>
                      <a:pt x="1467" y="1472"/>
                    </a:lnTo>
                    <a:lnTo>
                      <a:pt x="1407" y="1478"/>
                    </a:lnTo>
                    <a:lnTo>
                      <a:pt x="1348" y="1482"/>
                    </a:lnTo>
                    <a:lnTo>
                      <a:pt x="1287" y="1486"/>
                    </a:lnTo>
                    <a:lnTo>
                      <a:pt x="1226" y="1490"/>
                    </a:lnTo>
                    <a:lnTo>
                      <a:pt x="1164" y="1493"/>
                    </a:lnTo>
                    <a:lnTo>
                      <a:pt x="1102" y="1496"/>
                    </a:lnTo>
                    <a:lnTo>
                      <a:pt x="1039" y="1498"/>
                    </a:lnTo>
                    <a:lnTo>
                      <a:pt x="977" y="1501"/>
                    </a:lnTo>
                    <a:lnTo>
                      <a:pt x="915" y="1503"/>
                    </a:lnTo>
                    <a:lnTo>
                      <a:pt x="854" y="1504"/>
                    </a:lnTo>
                    <a:lnTo>
                      <a:pt x="793" y="1504"/>
                    </a:lnTo>
                    <a:lnTo>
                      <a:pt x="733" y="1505"/>
                    </a:lnTo>
                    <a:lnTo>
                      <a:pt x="675" y="1505"/>
                    </a:lnTo>
                    <a:lnTo>
                      <a:pt x="619" y="1505"/>
                    </a:lnTo>
                    <a:lnTo>
                      <a:pt x="563" y="1505"/>
                    </a:lnTo>
                    <a:lnTo>
                      <a:pt x="509" y="1505"/>
                    </a:lnTo>
                    <a:lnTo>
                      <a:pt x="457" y="1505"/>
                    </a:lnTo>
                    <a:lnTo>
                      <a:pt x="408" y="1504"/>
                    </a:lnTo>
                    <a:lnTo>
                      <a:pt x="360" y="1504"/>
                    </a:lnTo>
                    <a:lnTo>
                      <a:pt x="316" y="1503"/>
                    </a:lnTo>
                    <a:lnTo>
                      <a:pt x="274" y="1503"/>
                    </a:lnTo>
                    <a:lnTo>
                      <a:pt x="235" y="1501"/>
                    </a:lnTo>
                    <a:lnTo>
                      <a:pt x="199" y="1500"/>
                    </a:lnTo>
                    <a:lnTo>
                      <a:pt x="167" y="1500"/>
                    </a:lnTo>
                    <a:lnTo>
                      <a:pt x="138" y="1498"/>
                    </a:lnTo>
                    <a:lnTo>
                      <a:pt x="115" y="1498"/>
                    </a:lnTo>
                    <a:lnTo>
                      <a:pt x="94" y="1497"/>
                    </a:lnTo>
                    <a:lnTo>
                      <a:pt x="78" y="1497"/>
                    </a:lnTo>
                    <a:lnTo>
                      <a:pt x="65" y="1496"/>
                    </a:lnTo>
                    <a:lnTo>
                      <a:pt x="58" y="1496"/>
                    </a:lnTo>
                    <a:lnTo>
                      <a:pt x="55" y="1496"/>
                    </a:lnTo>
                    <a:lnTo>
                      <a:pt x="57" y="1480"/>
                    </a:lnTo>
                    <a:lnTo>
                      <a:pt x="62" y="1439"/>
                    </a:lnTo>
                    <a:lnTo>
                      <a:pt x="68" y="1374"/>
                    </a:lnTo>
                    <a:lnTo>
                      <a:pt x="75" y="1291"/>
                    </a:lnTo>
                    <a:lnTo>
                      <a:pt x="78" y="1194"/>
                    </a:lnTo>
                    <a:lnTo>
                      <a:pt x="78" y="1086"/>
                    </a:lnTo>
                    <a:lnTo>
                      <a:pt x="73" y="973"/>
                    </a:lnTo>
                    <a:lnTo>
                      <a:pt x="61" y="858"/>
                    </a:lnTo>
                    <a:lnTo>
                      <a:pt x="46" y="738"/>
                    </a:lnTo>
                    <a:lnTo>
                      <a:pt x="33" y="610"/>
                    </a:lnTo>
                    <a:lnTo>
                      <a:pt x="22" y="482"/>
                    </a:lnTo>
                    <a:lnTo>
                      <a:pt x="14" y="361"/>
                    </a:lnTo>
                    <a:lnTo>
                      <a:pt x="8" y="255"/>
                    </a:lnTo>
                    <a:lnTo>
                      <a:pt x="4" y="169"/>
                    </a:lnTo>
                    <a:lnTo>
                      <a:pt x="1" y="114"/>
                    </a:lnTo>
                    <a:lnTo>
                      <a:pt x="0" y="93"/>
                    </a:lnTo>
                    <a:close/>
                  </a:path>
                </a:pathLst>
              </a:custGeom>
              <a:solidFill>
                <a:srgbClr val="000000"/>
              </a:solidFill>
              <a:ln w="9525">
                <a:noFill/>
                <a:round/>
                <a:headEnd/>
                <a:tailEnd/>
              </a:ln>
            </p:spPr>
            <p:txBody>
              <a:bodyPr/>
              <a:lstStyle/>
              <a:p>
                <a:endParaRPr lang="en-US" dirty="0"/>
              </a:p>
            </p:txBody>
          </p:sp>
          <p:sp>
            <p:nvSpPr>
              <p:cNvPr id="17421" name="Freeform 19"/>
              <p:cNvSpPr>
                <a:spLocks/>
              </p:cNvSpPr>
              <p:nvPr/>
            </p:nvSpPr>
            <p:spPr bwMode="auto">
              <a:xfrm>
                <a:off x="2459" y="1232"/>
                <a:ext cx="924" cy="300"/>
              </a:xfrm>
              <a:custGeom>
                <a:avLst/>
                <a:gdLst>
                  <a:gd name="T0" fmla="*/ 15 w 2772"/>
                  <a:gd name="T1" fmla="*/ 93 h 902"/>
                  <a:gd name="T2" fmla="*/ 87 w 2772"/>
                  <a:gd name="T3" fmla="*/ 119 h 902"/>
                  <a:gd name="T4" fmla="*/ 206 w 2772"/>
                  <a:gd name="T5" fmla="*/ 169 h 902"/>
                  <a:gd name="T6" fmla="*/ 360 w 2772"/>
                  <a:gd name="T7" fmla="*/ 242 h 902"/>
                  <a:gd name="T8" fmla="*/ 534 w 2772"/>
                  <a:gd name="T9" fmla="*/ 338 h 902"/>
                  <a:gd name="T10" fmla="*/ 718 w 2772"/>
                  <a:gd name="T11" fmla="*/ 455 h 902"/>
                  <a:gd name="T12" fmla="*/ 920 w 2772"/>
                  <a:gd name="T13" fmla="*/ 581 h 902"/>
                  <a:gd name="T14" fmla="*/ 1124 w 2772"/>
                  <a:gd name="T15" fmla="*/ 702 h 902"/>
                  <a:gd name="T16" fmla="*/ 1301 w 2772"/>
                  <a:gd name="T17" fmla="*/ 804 h 902"/>
                  <a:gd name="T18" fmla="*/ 1427 w 2772"/>
                  <a:gd name="T19" fmla="*/ 876 h 902"/>
                  <a:gd name="T20" fmla="*/ 1474 w 2772"/>
                  <a:gd name="T21" fmla="*/ 902 h 902"/>
                  <a:gd name="T22" fmla="*/ 1508 w 2772"/>
                  <a:gd name="T23" fmla="*/ 886 h 902"/>
                  <a:gd name="T24" fmla="*/ 1604 w 2772"/>
                  <a:gd name="T25" fmla="*/ 840 h 902"/>
                  <a:gd name="T26" fmla="*/ 1744 w 2772"/>
                  <a:gd name="T27" fmla="*/ 771 h 902"/>
                  <a:gd name="T28" fmla="*/ 1912 w 2772"/>
                  <a:gd name="T29" fmla="*/ 682 h 902"/>
                  <a:gd name="T30" fmla="*/ 2095 w 2772"/>
                  <a:gd name="T31" fmla="*/ 583 h 902"/>
                  <a:gd name="T32" fmla="*/ 2285 w 2772"/>
                  <a:gd name="T33" fmla="*/ 466 h 902"/>
                  <a:gd name="T34" fmla="*/ 2456 w 2772"/>
                  <a:gd name="T35" fmla="*/ 332 h 902"/>
                  <a:gd name="T36" fmla="*/ 2597 w 2772"/>
                  <a:gd name="T37" fmla="*/ 202 h 902"/>
                  <a:gd name="T38" fmla="*/ 2700 w 2772"/>
                  <a:gd name="T39" fmla="*/ 93 h 902"/>
                  <a:gd name="T40" fmla="*/ 2759 w 2772"/>
                  <a:gd name="T41" fmla="*/ 24 h 902"/>
                  <a:gd name="T42" fmla="*/ 2769 w 2772"/>
                  <a:gd name="T43" fmla="*/ 9 h 902"/>
                  <a:gd name="T44" fmla="*/ 2730 w 2772"/>
                  <a:gd name="T45" fmla="*/ 9 h 902"/>
                  <a:gd name="T46" fmla="*/ 2653 w 2772"/>
                  <a:gd name="T47" fmla="*/ 9 h 902"/>
                  <a:gd name="T48" fmla="*/ 2542 w 2772"/>
                  <a:gd name="T49" fmla="*/ 7 h 902"/>
                  <a:gd name="T50" fmla="*/ 2409 w 2772"/>
                  <a:gd name="T51" fmla="*/ 7 h 902"/>
                  <a:gd name="T52" fmla="*/ 2260 w 2772"/>
                  <a:gd name="T53" fmla="*/ 6 h 902"/>
                  <a:gd name="T54" fmla="*/ 2102 w 2772"/>
                  <a:gd name="T55" fmla="*/ 6 h 902"/>
                  <a:gd name="T56" fmla="*/ 1943 w 2772"/>
                  <a:gd name="T57" fmla="*/ 4 h 902"/>
                  <a:gd name="T58" fmla="*/ 1793 w 2772"/>
                  <a:gd name="T59" fmla="*/ 3 h 902"/>
                  <a:gd name="T60" fmla="*/ 1658 w 2772"/>
                  <a:gd name="T61" fmla="*/ 2 h 902"/>
                  <a:gd name="T62" fmla="*/ 1546 w 2772"/>
                  <a:gd name="T63" fmla="*/ 0 h 902"/>
                  <a:gd name="T64" fmla="*/ 1447 w 2772"/>
                  <a:gd name="T65" fmla="*/ 0 h 902"/>
                  <a:gd name="T66" fmla="*/ 1313 w 2772"/>
                  <a:gd name="T67" fmla="*/ 4 h 902"/>
                  <a:gd name="T68" fmla="*/ 1150 w 2772"/>
                  <a:gd name="T69" fmla="*/ 11 h 902"/>
                  <a:gd name="T70" fmla="*/ 966 w 2772"/>
                  <a:gd name="T71" fmla="*/ 21 h 902"/>
                  <a:gd name="T72" fmla="*/ 772 w 2772"/>
                  <a:gd name="T73" fmla="*/ 33 h 902"/>
                  <a:gd name="T74" fmla="*/ 580 w 2772"/>
                  <a:gd name="T75" fmla="*/ 46 h 902"/>
                  <a:gd name="T76" fmla="*/ 398 w 2772"/>
                  <a:gd name="T77" fmla="*/ 58 h 902"/>
                  <a:gd name="T78" fmla="*/ 239 w 2772"/>
                  <a:gd name="T79" fmla="*/ 69 h 902"/>
                  <a:gd name="T80" fmla="*/ 113 w 2772"/>
                  <a:gd name="T81" fmla="*/ 79 h 902"/>
                  <a:gd name="T82" fmla="*/ 30 w 2772"/>
                  <a:gd name="T83" fmla="*/ 85 h 902"/>
                  <a:gd name="T84" fmla="*/ 0 w 2772"/>
                  <a:gd name="T85" fmla="*/ 87 h 9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72"/>
                  <a:gd name="T130" fmla="*/ 0 h 902"/>
                  <a:gd name="T131" fmla="*/ 2772 w 2772"/>
                  <a:gd name="T132" fmla="*/ 902 h 9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72" h="902">
                    <a:moveTo>
                      <a:pt x="0" y="87"/>
                    </a:moveTo>
                    <a:lnTo>
                      <a:pt x="4" y="89"/>
                    </a:lnTo>
                    <a:lnTo>
                      <a:pt x="15" y="93"/>
                    </a:lnTo>
                    <a:lnTo>
                      <a:pt x="33" y="98"/>
                    </a:lnTo>
                    <a:lnTo>
                      <a:pt x="57" y="108"/>
                    </a:lnTo>
                    <a:lnTo>
                      <a:pt x="87" y="119"/>
                    </a:lnTo>
                    <a:lnTo>
                      <a:pt x="122" y="134"/>
                    </a:lnTo>
                    <a:lnTo>
                      <a:pt x="162" y="151"/>
                    </a:lnTo>
                    <a:lnTo>
                      <a:pt x="206" y="169"/>
                    </a:lnTo>
                    <a:lnTo>
                      <a:pt x="254" y="191"/>
                    </a:lnTo>
                    <a:lnTo>
                      <a:pt x="306" y="216"/>
                    </a:lnTo>
                    <a:lnTo>
                      <a:pt x="360" y="242"/>
                    </a:lnTo>
                    <a:lnTo>
                      <a:pt x="416" y="271"/>
                    </a:lnTo>
                    <a:lnTo>
                      <a:pt x="475" y="303"/>
                    </a:lnTo>
                    <a:lnTo>
                      <a:pt x="534" y="338"/>
                    </a:lnTo>
                    <a:lnTo>
                      <a:pt x="595" y="375"/>
                    </a:lnTo>
                    <a:lnTo>
                      <a:pt x="656" y="414"/>
                    </a:lnTo>
                    <a:lnTo>
                      <a:pt x="718" y="455"/>
                    </a:lnTo>
                    <a:lnTo>
                      <a:pt x="785" y="497"/>
                    </a:lnTo>
                    <a:lnTo>
                      <a:pt x="851" y="540"/>
                    </a:lnTo>
                    <a:lnTo>
                      <a:pt x="920" y="581"/>
                    </a:lnTo>
                    <a:lnTo>
                      <a:pt x="989" y="623"/>
                    </a:lnTo>
                    <a:lnTo>
                      <a:pt x="1057" y="663"/>
                    </a:lnTo>
                    <a:lnTo>
                      <a:pt x="1124" y="702"/>
                    </a:lnTo>
                    <a:lnTo>
                      <a:pt x="1186" y="739"/>
                    </a:lnTo>
                    <a:lnTo>
                      <a:pt x="1245" y="774"/>
                    </a:lnTo>
                    <a:lnTo>
                      <a:pt x="1301" y="804"/>
                    </a:lnTo>
                    <a:lnTo>
                      <a:pt x="1349" y="833"/>
                    </a:lnTo>
                    <a:lnTo>
                      <a:pt x="1392" y="857"/>
                    </a:lnTo>
                    <a:lnTo>
                      <a:pt x="1427" y="876"/>
                    </a:lnTo>
                    <a:lnTo>
                      <a:pt x="1452" y="890"/>
                    </a:lnTo>
                    <a:lnTo>
                      <a:pt x="1468" y="900"/>
                    </a:lnTo>
                    <a:lnTo>
                      <a:pt x="1474" y="902"/>
                    </a:lnTo>
                    <a:lnTo>
                      <a:pt x="1478" y="901"/>
                    </a:lnTo>
                    <a:lnTo>
                      <a:pt x="1490" y="895"/>
                    </a:lnTo>
                    <a:lnTo>
                      <a:pt x="1508" y="886"/>
                    </a:lnTo>
                    <a:lnTo>
                      <a:pt x="1535" y="873"/>
                    </a:lnTo>
                    <a:lnTo>
                      <a:pt x="1566" y="858"/>
                    </a:lnTo>
                    <a:lnTo>
                      <a:pt x="1604" y="840"/>
                    </a:lnTo>
                    <a:lnTo>
                      <a:pt x="1647" y="819"/>
                    </a:lnTo>
                    <a:lnTo>
                      <a:pt x="1694" y="796"/>
                    </a:lnTo>
                    <a:lnTo>
                      <a:pt x="1744" y="771"/>
                    </a:lnTo>
                    <a:lnTo>
                      <a:pt x="1798" y="743"/>
                    </a:lnTo>
                    <a:lnTo>
                      <a:pt x="1854" y="714"/>
                    </a:lnTo>
                    <a:lnTo>
                      <a:pt x="1912" y="682"/>
                    </a:lnTo>
                    <a:lnTo>
                      <a:pt x="1973" y="650"/>
                    </a:lnTo>
                    <a:lnTo>
                      <a:pt x="2034" y="617"/>
                    </a:lnTo>
                    <a:lnTo>
                      <a:pt x="2095" y="583"/>
                    </a:lnTo>
                    <a:lnTo>
                      <a:pt x="2156" y="548"/>
                    </a:lnTo>
                    <a:lnTo>
                      <a:pt x="2221" y="508"/>
                    </a:lnTo>
                    <a:lnTo>
                      <a:pt x="2285" y="466"/>
                    </a:lnTo>
                    <a:lnTo>
                      <a:pt x="2344" y="422"/>
                    </a:lnTo>
                    <a:lnTo>
                      <a:pt x="2402" y="378"/>
                    </a:lnTo>
                    <a:lnTo>
                      <a:pt x="2456" y="332"/>
                    </a:lnTo>
                    <a:lnTo>
                      <a:pt x="2506" y="288"/>
                    </a:lnTo>
                    <a:lnTo>
                      <a:pt x="2553" y="244"/>
                    </a:lnTo>
                    <a:lnTo>
                      <a:pt x="2597" y="202"/>
                    </a:lnTo>
                    <a:lnTo>
                      <a:pt x="2636" y="162"/>
                    </a:lnTo>
                    <a:lnTo>
                      <a:pt x="2671" y="126"/>
                    </a:lnTo>
                    <a:lnTo>
                      <a:pt x="2700" y="93"/>
                    </a:lnTo>
                    <a:lnTo>
                      <a:pt x="2725" y="64"/>
                    </a:lnTo>
                    <a:lnTo>
                      <a:pt x="2746" y="40"/>
                    </a:lnTo>
                    <a:lnTo>
                      <a:pt x="2759" y="24"/>
                    </a:lnTo>
                    <a:lnTo>
                      <a:pt x="2769" y="13"/>
                    </a:lnTo>
                    <a:lnTo>
                      <a:pt x="2772" y="9"/>
                    </a:lnTo>
                    <a:lnTo>
                      <a:pt x="2769" y="9"/>
                    </a:lnTo>
                    <a:lnTo>
                      <a:pt x="2761" y="9"/>
                    </a:lnTo>
                    <a:lnTo>
                      <a:pt x="2748" y="9"/>
                    </a:lnTo>
                    <a:lnTo>
                      <a:pt x="2730" y="9"/>
                    </a:lnTo>
                    <a:lnTo>
                      <a:pt x="2708" y="9"/>
                    </a:lnTo>
                    <a:lnTo>
                      <a:pt x="2682" y="9"/>
                    </a:lnTo>
                    <a:lnTo>
                      <a:pt x="2653" y="9"/>
                    </a:lnTo>
                    <a:lnTo>
                      <a:pt x="2618" y="9"/>
                    </a:lnTo>
                    <a:lnTo>
                      <a:pt x="2582" y="9"/>
                    </a:lnTo>
                    <a:lnTo>
                      <a:pt x="2542" y="7"/>
                    </a:lnTo>
                    <a:lnTo>
                      <a:pt x="2501" y="7"/>
                    </a:lnTo>
                    <a:lnTo>
                      <a:pt x="2456" y="7"/>
                    </a:lnTo>
                    <a:lnTo>
                      <a:pt x="2409" y="7"/>
                    </a:lnTo>
                    <a:lnTo>
                      <a:pt x="2361" y="7"/>
                    </a:lnTo>
                    <a:lnTo>
                      <a:pt x="2311" y="7"/>
                    </a:lnTo>
                    <a:lnTo>
                      <a:pt x="2260" y="6"/>
                    </a:lnTo>
                    <a:lnTo>
                      <a:pt x="2207" y="6"/>
                    </a:lnTo>
                    <a:lnTo>
                      <a:pt x="2155" y="6"/>
                    </a:lnTo>
                    <a:lnTo>
                      <a:pt x="2102" y="6"/>
                    </a:lnTo>
                    <a:lnTo>
                      <a:pt x="2048" y="6"/>
                    </a:lnTo>
                    <a:lnTo>
                      <a:pt x="1995" y="4"/>
                    </a:lnTo>
                    <a:lnTo>
                      <a:pt x="1943" y="4"/>
                    </a:lnTo>
                    <a:lnTo>
                      <a:pt x="1892" y="4"/>
                    </a:lnTo>
                    <a:lnTo>
                      <a:pt x="1842" y="4"/>
                    </a:lnTo>
                    <a:lnTo>
                      <a:pt x="1793" y="3"/>
                    </a:lnTo>
                    <a:lnTo>
                      <a:pt x="1746" y="3"/>
                    </a:lnTo>
                    <a:lnTo>
                      <a:pt x="1701" y="3"/>
                    </a:lnTo>
                    <a:lnTo>
                      <a:pt x="1658" y="2"/>
                    </a:lnTo>
                    <a:lnTo>
                      <a:pt x="1618" y="2"/>
                    </a:lnTo>
                    <a:lnTo>
                      <a:pt x="1580" y="2"/>
                    </a:lnTo>
                    <a:lnTo>
                      <a:pt x="1546" y="0"/>
                    </a:lnTo>
                    <a:lnTo>
                      <a:pt x="1515" y="0"/>
                    </a:lnTo>
                    <a:lnTo>
                      <a:pt x="1483" y="0"/>
                    </a:lnTo>
                    <a:lnTo>
                      <a:pt x="1447" y="0"/>
                    </a:lnTo>
                    <a:lnTo>
                      <a:pt x="1407" y="2"/>
                    </a:lnTo>
                    <a:lnTo>
                      <a:pt x="1362" y="3"/>
                    </a:lnTo>
                    <a:lnTo>
                      <a:pt x="1313" y="4"/>
                    </a:lnTo>
                    <a:lnTo>
                      <a:pt x="1262" y="6"/>
                    </a:lnTo>
                    <a:lnTo>
                      <a:pt x="1207" y="9"/>
                    </a:lnTo>
                    <a:lnTo>
                      <a:pt x="1150" y="11"/>
                    </a:lnTo>
                    <a:lnTo>
                      <a:pt x="1090" y="14"/>
                    </a:lnTo>
                    <a:lnTo>
                      <a:pt x="1028" y="18"/>
                    </a:lnTo>
                    <a:lnTo>
                      <a:pt x="966" y="21"/>
                    </a:lnTo>
                    <a:lnTo>
                      <a:pt x="901" y="25"/>
                    </a:lnTo>
                    <a:lnTo>
                      <a:pt x="837" y="29"/>
                    </a:lnTo>
                    <a:lnTo>
                      <a:pt x="772" y="33"/>
                    </a:lnTo>
                    <a:lnTo>
                      <a:pt x="707" y="38"/>
                    </a:lnTo>
                    <a:lnTo>
                      <a:pt x="643" y="42"/>
                    </a:lnTo>
                    <a:lnTo>
                      <a:pt x="580" y="46"/>
                    </a:lnTo>
                    <a:lnTo>
                      <a:pt x="517" y="50"/>
                    </a:lnTo>
                    <a:lnTo>
                      <a:pt x="457" y="54"/>
                    </a:lnTo>
                    <a:lnTo>
                      <a:pt x="398" y="58"/>
                    </a:lnTo>
                    <a:lnTo>
                      <a:pt x="343" y="63"/>
                    </a:lnTo>
                    <a:lnTo>
                      <a:pt x="289" y="67"/>
                    </a:lnTo>
                    <a:lnTo>
                      <a:pt x="239" y="69"/>
                    </a:lnTo>
                    <a:lnTo>
                      <a:pt x="194" y="74"/>
                    </a:lnTo>
                    <a:lnTo>
                      <a:pt x="151" y="76"/>
                    </a:lnTo>
                    <a:lnTo>
                      <a:pt x="113" y="79"/>
                    </a:lnTo>
                    <a:lnTo>
                      <a:pt x="80" y="82"/>
                    </a:lnTo>
                    <a:lnTo>
                      <a:pt x="52" y="83"/>
                    </a:lnTo>
                    <a:lnTo>
                      <a:pt x="30" y="85"/>
                    </a:lnTo>
                    <a:lnTo>
                      <a:pt x="14" y="86"/>
                    </a:lnTo>
                    <a:lnTo>
                      <a:pt x="4" y="87"/>
                    </a:lnTo>
                    <a:lnTo>
                      <a:pt x="0" y="87"/>
                    </a:lnTo>
                    <a:close/>
                  </a:path>
                </a:pathLst>
              </a:custGeom>
              <a:solidFill>
                <a:srgbClr val="FFFFFF"/>
              </a:solidFill>
              <a:ln w="9525">
                <a:noFill/>
                <a:round/>
                <a:headEnd/>
                <a:tailEnd/>
              </a:ln>
            </p:spPr>
            <p:txBody>
              <a:bodyPr/>
              <a:lstStyle/>
              <a:p>
                <a:endParaRPr lang="en-US" dirty="0"/>
              </a:p>
            </p:txBody>
          </p:sp>
          <p:sp>
            <p:nvSpPr>
              <p:cNvPr id="17422" name="Freeform 20"/>
              <p:cNvSpPr>
                <a:spLocks/>
              </p:cNvSpPr>
              <p:nvPr/>
            </p:nvSpPr>
            <p:spPr bwMode="auto">
              <a:xfrm>
                <a:off x="2459" y="1280"/>
                <a:ext cx="364" cy="414"/>
              </a:xfrm>
              <a:custGeom>
                <a:avLst/>
                <a:gdLst>
                  <a:gd name="T0" fmla="*/ 1 w 1093"/>
                  <a:gd name="T1" fmla="*/ 20 h 1241"/>
                  <a:gd name="T2" fmla="*/ 14 w 1093"/>
                  <a:gd name="T3" fmla="*/ 157 h 1241"/>
                  <a:gd name="T4" fmla="*/ 34 w 1093"/>
                  <a:gd name="T5" fmla="*/ 363 h 1241"/>
                  <a:gd name="T6" fmla="*/ 58 w 1093"/>
                  <a:gd name="T7" fmla="*/ 568 h 1241"/>
                  <a:gd name="T8" fmla="*/ 79 w 1093"/>
                  <a:gd name="T9" fmla="*/ 817 h 1241"/>
                  <a:gd name="T10" fmla="*/ 63 w 1093"/>
                  <a:gd name="T11" fmla="*/ 1174 h 1241"/>
                  <a:gd name="T12" fmla="*/ 61 w 1093"/>
                  <a:gd name="T13" fmla="*/ 1239 h 1241"/>
                  <a:gd name="T14" fmla="*/ 86 w 1093"/>
                  <a:gd name="T15" fmla="*/ 1225 h 1241"/>
                  <a:gd name="T16" fmla="*/ 130 w 1093"/>
                  <a:gd name="T17" fmla="*/ 1200 h 1241"/>
                  <a:gd name="T18" fmla="*/ 192 w 1093"/>
                  <a:gd name="T19" fmla="*/ 1166 h 1241"/>
                  <a:gd name="T20" fmla="*/ 268 w 1093"/>
                  <a:gd name="T21" fmla="*/ 1124 h 1241"/>
                  <a:gd name="T22" fmla="*/ 356 w 1093"/>
                  <a:gd name="T23" fmla="*/ 1076 h 1241"/>
                  <a:gd name="T24" fmla="*/ 450 w 1093"/>
                  <a:gd name="T25" fmla="*/ 1025 h 1241"/>
                  <a:gd name="T26" fmla="*/ 548 w 1093"/>
                  <a:gd name="T27" fmla="*/ 971 h 1241"/>
                  <a:gd name="T28" fmla="*/ 646 w 1093"/>
                  <a:gd name="T29" fmla="*/ 917 h 1241"/>
                  <a:gd name="T30" fmla="*/ 742 w 1093"/>
                  <a:gd name="T31" fmla="*/ 860 h 1241"/>
                  <a:gd name="T32" fmla="*/ 829 w 1093"/>
                  <a:gd name="T33" fmla="*/ 803 h 1241"/>
                  <a:gd name="T34" fmla="*/ 909 w 1093"/>
                  <a:gd name="T35" fmla="*/ 748 h 1241"/>
                  <a:gd name="T36" fmla="*/ 977 w 1093"/>
                  <a:gd name="T37" fmla="*/ 698 h 1241"/>
                  <a:gd name="T38" fmla="*/ 1031 w 1093"/>
                  <a:gd name="T39" fmla="*/ 657 h 1241"/>
                  <a:gd name="T40" fmla="*/ 1070 w 1093"/>
                  <a:gd name="T41" fmla="*/ 626 h 1241"/>
                  <a:gd name="T42" fmla="*/ 1090 w 1093"/>
                  <a:gd name="T43" fmla="*/ 610 h 1241"/>
                  <a:gd name="T44" fmla="*/ 1089 w 1093"/>
                  <a:gd name="T45" fmla="*/ 604 h 1241"/>
                  <a:gd name="T46" fmla="*/ 1053 w 1093"/>
                  <a:gd name="T47" fmla="*/ 579 h 1241"/>
                  <a:gd name="T48" fmla="*/ 991 w 1093"/>
                  <a:gd name="T49" fmla="*/ 536 h 1241"/>
                  <a:gd name="T50" fmla="*/ 910 w 1093"/>
                  <a:gd name="T51" fmla="*/ 482 h 1241"/>
                  <a:gd name="T52" fmla="*/ 821 w 1093"/>
                  <a:gd name="T53" fmla="*/ 421 h 1241"/>
                  <a:gd name="T54" fmla="*/ 732 w 1093"/>
                  <a:gd name="T55" fmla="*/ 361 h 1241"/>
                  <a:gd name="T56" fmla="*/ 650 w 1093"/>
                  <a:gd name="T57" fmla="*/ 308 h 1241"/>
                  <a:gd name="T58" fmla="*/ 587 w 1093"/>
                  <a:gd name="T59" fmla="*/ 268 h 1241"/>
                  <a:gd name="T60" fmla="*/ 522 w 1093"/>
                  <a:gd name="T61" fmla="*/ 231 h 1241"/>
                  <a:gd name="T62" fmla="*/ 429 w 1093"/>
                  <a:gd name="T63" fmla="*/ 185 h 1241"/>
                  <a:gd name="T64" fmla="*/ 335 w 1093"/>
                  <a:gd name="T65" fmla="*/ 141 h 1241"/>
                  <a:gd name="T66" fmla="*/ 242 w 1093"/>
                  <a:gd name="T67" fmla="*/ 99 h 1241"/>
                  <a:gd name="T68" fmla="*/ 158 w 1093"/>
                  <a:gd name="T69" fmla="*/ 63 h 1241"/>
                  <a:gd name="T70" fmla="*/ 86 w 1093"/>
                  <a:gd name="T71" fmla="*/ 34 h 1241"/>
                  <a:gd name="T72" fmla="*/ 33 w 1093"/>
                  <a:gd name="T73" fmla="*/ 12 h 1241"/>
                  <a:gd name="T74" fmla="*/ 4 w 1093"/>
                  <a:gd name="T75" fmla="*/ 1 h 12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93"/>
                  <a:gd name="T115" fmla="*/ 0 h 1241"/>
                  <a:gd name="T116" fmla="*/ 1093 w 1093"/>
                  <a:gd name="T117" fmla="*/ 1241 h 12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93" h="1241">
                    <a:moveTo>
                      <a:pt x="0" y="0"/>
                    </a:moveTo>
                    <a:lnTo>
                      <a:pt x="1" y="20"/>
                    </a:lnTo>
                    <a:lnTo>
                      <a:pt x="7" y="76"/>
                    </a:lnTo>
                    <a:lnTo>
                      <a:pt x="14" y="157"/>
                    </a:lnTo>
                    <a:lnTo>
                      <a:pt x="23" y="255"/>
                    </a:lnTo>
                    <a:lnTo>
                      <a:pt x="34" y="363"/>
                    </a:lnTo>
                    <a:lnTo>
                      <a:pt x="46" y="470"/>
                    </a:lnTo>
                    <a:lnTo>
                      <a:pt x="58" y="568"/>
                    </a:lnTo>
                    <a:lnTo>
                      <a:pt x="69" y="648"/>
                    </a:lnTo>
                    <a:lnTo>
                      <a:pt x="79" y="817"/>
                    </a:lnTo>
                    <a:lnTo>
                      <a:pt x="75" y="1012"/>
                    </a:lnTo>
                    <a:lnTo>
                      <a:pt x="63" y="1174"/>
                    </a:lnTo>
                    <a:lnTo>
                      <a:pt x="58" y="1241"/>
                    </a:lnTo>
                    <a:lnTo>
                      <a:pt x="61" y="1239"/>
                    </a:lnTo>
                    <a:lnTo>
                      <a:pt x="70" y="1234"/>
                    </a:lnTo>
                    <a:lnTo>
                      <a:pt x="86" y="1225"/>
                    </a:lnTo>
                    <a:lnTo>
                      <a:pt x="105" y="1214"/>
                    </a:lnTo>
                    <a:lnTo>
                      <a:pt x="130" y="1200"/>
                    </a:lnTo>
                    <a:lnTo>
                      <a:pt x="159" y="1184"/>
                    </a:lnTo>
                    <a:lnTo>
                      <a:pt x="192" y="1166"/>
                    </a:lnTo>
                    <a:lnTo>
                      <a:pt x="230" y="1146"/>
                    </a:lnTo>
                    <a:lnTo>
                      <a:pt x="268" y="1124"/>
                    </a:lnTo>
                    <a:lnTo>
                      <a:pt x="311" y="1101"/>
                    </a:lnTo>
                    <a:lnTo>
                      <a:pt x="356" y="1076"/>
                    </a:lnTo>
                    <a:lnTo>
                      <a:pt x="403" y="1051"/>
                    </a:lnTo>
                    <a:lnTo>
                      <a:pt x="450" y="1025"/>
                    </a:lnTo>
                    <a:lnTo>
                      <a:pt x="499" y="998"/>
                    </a:lnTo>
                    <a:lnTo>
                      <a:pt x="548" y="971"/>
                    </a:lnTo>
                    <a:lnTo>
                      <a:pt x="598" y="944"/>
                    </a:lnTo>
                    <a:lnTo>
                      <a:pt x="646" y="917"/>
                    </a:lnTo>
                    <a:lnTo>
                      <a:pt x="695" y="889"/>
                    </a:lnTo>
                    <a:lnTo>
                      <a:pt x="742" y="860"/>
                    </a:lnTo>
                    <a:lnTo>
                      <a:pt x="786" y="831"/>
                    </a:lnTo>
                    <a:lnTo>
                      <a:pt x="829" y="803"/>
                    </a:lnTo>
                    <a:lnTo>
                      <a:pt x="870" y="776"/>
                    </a:lnTo>
                    <a:lnTo>
                      <a:pt x="909" y="748"/>
                    </a:lnTo>
                    <a:lnTo>
                      <a:pt x="944" y="722"/>
                    </a:lnTo>
                    <a:lnTo>
                      <a:pt x="977" y="698"/>
                    </a:lnTo>
                    <a:lnTo>
                      <a:pt x="1006" y="676"/>
                    </a:lnTo>
                    <a:lnTo>
                      <a:pt x="1031" y="657"/>
                    </a:lnTo>
                    <a:lnTo>
                      <a:pt x="1053" y="640"/>
                    </a:lnTo>
                    <a:lnTo>
                      <a:pt x="1070" y="626"/>
                    </a:lnTo>
                    <a:lnTo>
                      <a:pt x="1082" y="615"/>
                    </a:lnTo>
                    <a:lnTo>
                      <a:pt x="1090" y="610"/>
                    </a:lnTo>
                    <a:lnTo>
                      <a:pt x="1093" y="607"/>
                    </a:lnTo>
                    <a:lnTo>
                      <a:pt x="1089" y="604"/>
                    </a:lnTo>
                    <a:lnTo>
                      <a:pt x="1075" y="594"/>
                    </a:lnTo>
                    <a:lnTo>
                      <a:pt x="1053" y="579"/>
                    </a:lnTo>
                    <a:lnTo>
                      <a:pt x="1024" y="560"/>
                    </a:lnTo>
                    <a:lnTo>
                      <a:pt x="991" y="536"/>
                    </a:lnTo>
                    <a:lnTo>
                      <a:pt x="952" y="510"/>
                    </a:lnTo>
                    <a:lnTo>
                      <a:pt x="910" y="482"/>
                    </a:lnTo>
                    <a:lnTo>
                      <a:pt x="866" y="452"/>
                    </a:lnTo>
                    <a:lnTo>
                      <a:pt x="821" y="421"/>
                    </a:lnTo>
                    <a:lnTo>
                      <a:pt x="776" y="391"/>
                    </a:lnTo>
                    <a:lnTo>
                      <a:pt x="732" y="361"/>
                    </a:lnTo>
                    <a:lnTo>
                      <a:pt x="689" y="333"/>
                    </a:lnTo>
                    <a:lnTo>
                      <a:pt x="650" y="308"/>
                    </a:lnTo>
                    <a:lnTo>
                      <a:pt x="616" y="286"/>
                    </a:lnTo>
                    <a:lnTo>
                      <a:pt x="587" y="268"/>
                    </a:lnTo>
                    <a:lnTo>
                      <a:pt x="564" y="254"/>
                    </a:lnTo>
                    <a:lnTo>
                      <a:pt x="522" y="231"/>
                    </a:lnTo>
                    <a:lnTo>
                      <a:pt x="476" y="208"/>
                    </a:lnTo>
                    <a:lnTo>
                      <a:pt x="429" y="185"/>
                    </a:lnTo>
                    <a:lnTo>
                      <a:pt x="382" y="163"/>
                    </a:lnTo>
                    <a:lnTo>
                      <a:pt x="335" y="141"/>
                    </a:lnTo>
                    <a:lnTo>
                      <a:pt x="288" y="120"/>
                    </a:lnTo>
                    <a:lnTo>
                      <a:pt x="242" y="99"/>
                    </a:lnTo>
                    <a:lnTo>
                      <a:pt x="198" y="81"/>
                    </a:lnTo>
                    <a:lnTo>
                      <a:pt x="158" y="63"/>
                    </a:lnTo>
                    <a:lnTo>
                      <a:pt x="119" y="48"/>
                    </a:lnTo>
                    <a:lnTo>
                      <a:pt x="86" y="34"/>
                    </a:lnTo>
                    <a:lnTo>
                      <a:pt x="57" y="22"/>
                    </a:lnTo>
                    <a:lnTo>
                      <a:pt x="33" y="12"/>
                    </a:lnTo>
                    <a:lnTo>
                      <a:pt x="15" y="5"/>
                    </a:lnTo>
                    <a:lnTo>
                      <a:pt x="4" y="1"/>
                    </a:lnTo>
                    <a:lnTo>
                      <a:pt x="0" y="0"/>
                    </a:lnTo>
                    <a:close/>
                  </a:path>
                </a:pathLst>
              </a:custGeom>
              <a:solidFill>
                <a:srgbClr val="FFFFFF"/>
              </a:solidFill>
              <a:ln w="9525">
                <a:noFill/>
                <a:round/>
                <a:headEnd/>
                <a:tailEnd/>
              </a:ln>
            </p:spPr>
            <p:txBody>
              <a:bodyPr/>
              <a:lstStyle/>
              <a:p>
                <a:endParaRPr lang="en-US" dirty="0"/>
              </a:p>
            </p:txBody>
          </p:sp>
          <p:sp>
            <p:nvSpPr>
              <p:cNvPr id="17423" name="Freeform 21"/>
              <p:cNvSpPr>
                <a:spLocks/>
              </p:cNvSpPr>
              <p:nvPr/>
            </p:nvSpPr>
            <p:spPr bwMode="auto">
              <a:xfrm>
                <a:off x="3097" y="1257"/>
                <a:ext cx="298" cy="422"/>
              </a:xfrm>
              <a:custGeom>
                <a:avLst/>
                <a:gdLst>
                  <a:gd name="T0" fmla="*/ 3 w 894"/>
                  <a:gd name="T1" fmla="*/ 662 h 1265"/>
                  <a:gd name="T2" fmla="*/ 22 w 894"/>
                  <a:gd name="T3" fmla="*/ 677 h 1265"/>
                  <a:gd name="T4" fmla="*/ 58 w 894"/>
                  <a:gd name="T5" fmla="*/ 707 h 1265"/>
                  <a:gd name="T6" fmla="*/ 105 w 894"/>
                  <a:gd name="T7" fmla="*/ 747 h 1265"/>
                  <a:gd name="T8" fmla="*/ 162 w 894"/>
                  <a:gd name="T9" fmla="*/ 794 h 1265"/>
                  <a:gd name="T10" fmla="*/ 224 w 894"/>
                  <a:gd name="T11" fmla="*/ 846 h 1265"/>
                  <a:gd name="T12" fmla="*/ 287 w 894"/>
                  <a:gd name="T13" fmla="*/ 900 h 1265"/>
                  <a:gd name="T14" fmla="*/ 348 w 894"/>
                  <a:gd name="T15" fmla="*/ 951 h 1265"/>
                  <a:gd name="T16" fmla="*/ 407 w 894"/>
                  <a:gd name="T17" fmla="*/ 998 h 1265"/>
                  <a:gd name="T18" fmla="*/ 479 w 894"/>
                  <a:gd name="T19" fmla="*/ 1048 h 1265"/>
                  <a:gd name="T20" fmla="*/ 562 w 894"/>
                  <a:gd name="T21" fmla="*/ 1097 h 1265"/>
                  <a:gd name="T22" fmla="*/ 649 w 894"/>
                  <a:gd name="T23" fmla="*/ 1144 h 1265"/>
                  <a:gd name="T24" fmla="*/ 731 w 894"/>
                  <a:gd name="T25" fmla="*/ 1187 h 1265"/>
                  <a:gd name="T26" fmla="*/ 804 w 894"/>
                  <a:gd name="T27" fmla="*/ 1223 h 1265"/>
                  <a:gd name="T28" fmla="*/ 860 w 894"/>
                  <a:gd name="T29" fmla="*/ 1248 h 1265"/>
                  <a:gd name="T30" fmla="*/ 890 w 894"/>
                  <a:gd name="T31" fmla="*/ 1263 h 1265"/>
                  <a:gd name="T32" fmla="*/ 890 w 894"/>
                  <a:gd name="T33" fmla="*/ 1210 h 1265"/>
                  <a:gd name="T34" fmla="*/ 876 w 894"/>
                  <a:gd name="T35" fmla="*/ 889 h 1265"/>
                  <a:gd name="T36" fmla="*/ 889 w 894"/>
                  <a:gd name="T37" fmla="*/ 503 h 1265"/>
                  <a:gd name="T38" fmla="*/ 885 w 894"/>
                  <a:gd name="T39" fmla="*/ 79 h 1265"/>
                  <a:gd name="T40" fmla="*/ 879 w 894"/>
                  <a:gd name="T41" fmla="*/ 3 h 1265"/>
                  <a:gd name="T42" fmla="*/ 857 w 894"/>
                  <a:gd name="T43" fmla="*/ 27 h 1265"/>
                  <a:gd name="T44" fmla="*/ 818 w 894"/>
                  <a:gd name="T45" fmla="*/ 65 h 1265"/>
                  <a:gd name="T46" fmla="*/ 766 w 894"/>
                  <a:gd name="T47" fmla="*/ 118 h 1265"/>
                  <a:gd name="T48" fmla="*/ 707 w 894"/>
                  <a:gd name="T49" fmla="*/ 176 h 1265"/>
                  <a:gd name="T50" fmla="*/ 645 w 894"/>
                  <a:gd name="T51" fmla="*/ 236 h 1265"/>
                  <a:gd name="T52" fmla="*/ 586 w 894"/>
                  <a:gd name="T53" fmla="*/ 291 h 1265"/>
                  <a:gd name="T54" fmla="*/ 534 w 894"/>
                  <a:gd name="T55" fmla="*/ 337 h 1265"/>
                  <a:gd name="T56" fmla="*/ 475 w 894"/>
                  <a:gd name="T57" fmla="*/ 382 h 1265"/>
                  <a:gd name="T58" fmla="*/ 393 w 894"/>
                  <a:gd name="T59" fmla="*/ 438 h 1265"/>
                  <a:gd name="T60" fmla="*/ 309 w 894"/>
                  <a:gd name="T61" fmla="*/ 490 h 1265"/>
                  <a:gd name="T62" fmla="*/ 224 w 894"/>
                  <a:gd name="T63" fmla="*/ 540 h 1265"/>
                  <a:gd name="T64" fmla="*/ 147 w 894"/>
                  <a:gd name="T65" fmla="*/ 583 h 1265"/>
                  <a:gd name="T66" fmla="*/ 80 w 894"/>
                  <a:gd name="T67" fmla="*/ 619 h 1265"/>
                  <a:gd name="T68" fmla="*/ 31 w 894"/>
                  <a:gd name="T69" fmla="*/ 644 h 1265"/>
                  <a:gd name="T70" fmla="*/ 4 w 894"/>
                  <a:gd name="T71" fmla="*/ 657 h 12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4"/>
                  <a:gd name="T109" fmla="*/ 0 h 1265"/>
                  <a:gd name="T110" fmla="*/ 894 w 894"/>
                  <a:gd name="T111" fmla="*/ 1265 h 12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4" h="1265">
                    <a:moveTo>
                      <a:pt x="0" y="659"/>
                    </a:moveTo>
                    <a:lnTo>
                      <a:pt x="3" y="662"/>
                    </a:lnTo>
                    <a:lnTo>
                      <a:pt x="10" y="667"/>
                    </a:lnTo>
                    <a:lnTo>
                      <a:pt x="22" y="677"/>
                    </a:lnTo>
                    <a:lnTo>
                      <a:pt x="38" y="691"/>
                    </a:lnTo>
                    <a:lnTo>
                      <a:pt x="58" y="707"/>
                    </a:lnTo>
                    <a:lnTo>
                      <a:pt x="80" y="725"/>
                    </a:lnTo>
                    <a:lnTo>
                      <a:pt x="105" y="747"/>
                    </a:lnTo>
                    <a:lnTo>
                      <a:pt x="133" y="770"/>
                    </a:lnTo>
                    <a:lnTo>
                      <a:pt x="162" y="794"/>
                    </a:lnTo>
                    <a:lnTo>
                      <a:pt x="193" y="819"/>
                    </a:lnTo>
                    <a:lnTo>
                      <a:pt x="224" y="846"/>
                    </a:lnTo>
                    <a:lnTo>
                      <a:pt x="255" y="872"/>
                    </a:lnTo>
                    <a:lnTo>
                      <a:pt x="287" y="900"/>
                    </a:lnTo>
                    <a:lnTo>
                      <a:pt x="318" y="925"/>
                    </a:lnTo>
                    <a:lnTo>
                      <a:pt x="348" y="951"/>
                    </a:lnTo>
                    <a:lnTo>
                      <a:pt x="377" y="974"/>
                    </a:lnTo>
                    <a:lnTo>
                      <a:pt x="407" y="998"/>
                    </a:lnTo>
                    <a:lnTo>
                      <a:pt x="442" y="1023"/>
                    </a:lnTo>
                    <a:lnTo>
                      <a:pt x="479" y="1048"/>
                    </a:lnTo>
                    <a:lnTo>
                      <a:pt x="521" y="1073"/>
                    </a:lnTo>
                    <a:lnTo>
                      <a:pt x="562" y="1097"/>
                    </a:lnTo>
                    <a:lnTo>
                      <a:pt x="605" y="1121"/>
                    </a:lnTo>
                    <a:lnTo>
                      <a:pt x="649" y="1144"/>
                    </a:lnTo>
                    <a:lnTo>
                      <a:pt x="691" y="1167"/>
                    </a:lnTo>
                    <a:lnTo>
                      <a:pt x="731" y="1187"/>
                    </a:lnTo>
                    <a:lnTo>
                      <a:pt x="770" y="1207"/>
                    </a:lnTo>
                    <a:lnTo>
                      <a:pt x="804" y="1223"/>
                    </a:lnTo>
                    <a:lnTo>
                      <a:pt x="835" y="1237"/>
                    </a:lnTo>
                    <a:lnTo>
                      <a:pt x="860" y="1248"/>
                    </a:lnTo>
                    <a:lnTo>
                      <a:pt x="878" y="1258"/>
                    </a:lnTo>
                    <a:lnTo>
                      <a:pt x="890" y="1263"/>
                    </a:lnTo>
                    <a:lnTo>
                      <a:pt x="894" y="1265"/>
                    </a:lnTo>
                    <a:lnTo>
                      <a:pt x="890" y="1210"/>
                    </a:lnTo>
                    <a:lnTo>
                      <a:pt x="882" y="1070"/>
                    </a:lnTo>
                    <a:lnTo>
                      <a:pt x="876" y="889"/>
                    </a:lnTo>
                    <a:lnTo>
                      <a:pt x="882" y="707"/>
                    </a:lnTo>
                    <a:lnTo>
                      <a:pt x="889" y="503"/>
                    </a:lnTo>
                    <a:lnTo>
                      <a:pt x="889" y="270"/>
                    </a:lnTo>
                    <a:lnTo>
                      <a:pt x="885" y="79"/>
                    </a:lnTo>
                    <a:lnTo>
                      <a:pt x="882" y="0"/>
                    </a:lnTo>
                    <a:lnTo>
                      <a:pt x="879" y="3"/>
                    </a:lnTo>
                    <a:lnTo>
                      <a:pt x="871" y="13"/>
                    </a:lnTo>
                    <a:lnTo>
                      <a:pt x="857" y="27"/>
                    </a:lnTo>
                    <a:lnTo>
                      <a:pt x="839" y="45"/>
                    </a:lnTo>
                    <a:lnTo>
                      <a:pt x="818" y="65"/>
                    </a:lnTo>
                    <a:lnTo>
                      <a:pt x="793" y="90"/>
                    </a:lnTo>
                    <a:lnTo>
                      <a:pt x="766" y="118"/>
                    </a:lnTo>
                    <a:lnTo>
                      <a:pt x="736" y="147"/>
                    </a:lnTo>
                    <a:lnTo>
                      <a:pt x="707" y="176"/>
                    </a:lnTo>
                    <a:lnTo>
                      <a:pt x="676" y="206"/>
                    </a:lnTo>
                    <a:lnTo>
                      <a:pt x="645" y="236"/>
                    </a:lnTo>
                    <a:lnTo>
                      <a:pt x="615" y="265"/>
                    </a:lnTo>
                    <a:lnTo>
                      <a:pt x="586" y="291"/>
                    </a:lnTo>
                    <a:lnTo>
                      <a:pt x="559" y="316"/>
                    </a:lnTo>
                    <a:lnTo>
                      <a:pt x="534" y="337"/>
                    </a:lnTo>
                    <a:lnTo>
                      <a:pt x="512" y="355"/>
                    </a:lnTo>
                    <a:lnTo>
                      <a:pt x="475" y="382"/>
                    </a:lnTo>
                    <a:lnTo>
                      <a:pt x="435" y="410"/>
                    </a:lnTo>
                    <a:lnTo>
                      <a:pt x="393" y="438"/>
                    </a:lnTo>
                    <a:lnTo>
                      <a:pt x="352" y="465"/>
                    </a:lnTo>
                    <a:lnTo>
                      <a:pt x="309" y="490"/>
                    </a:lnTo>
                    <a:lnTo>
                      <a:pt x="266" y="516"/>
                    </a:lnTo>
                    <a:lnTo>
                      <a:pt x="224" y="540"/>
                    </a:lnTo>
                    <a:lnTo>
                      <a:pt x="184" y="562"/>
                    </a:lnTo>
                    <a:lnTo>
                      <a:pt x="147" y="583"/>
                    </a:lnTo>
                    <a:lnTo>
                      <a:pt x="111" y="602"/>
                    </a:lnTo>
                    <a:lnTo>
                      <a:pt x="80" y="619"/>
                    </a:lnTo>
                    <a:lnTo>
                      <a:pt x="53" y="633"/>
                    </a:lnTo>
                    <a:lnTo>
                      <a:pt x="31" y="644"/>
                    </a:lnTo>
                    <a:lnTo>
                      <a:pt x="14" y="652"/>
                    </a:lnTo>
                    <a:lnTo>
                      <a:pt x="4" y="657"/>
                    </a:lnTo>
                    <a:lnTo>
                      <a:pt x="0" y="659"/>
                    </a:lnTo>
                    <a:close/>
                  </a:path>
                </a:pathLst>
              </a:custGeom>
              <a:solidFill>
                <a:srgbClr val="FFFFFF"/>
              </a:solidFill>
              <a:ln w="9525">
                <a:noFill/>
                <a:round/>
                <a:headEnd/>
                <a:tailEnd/>
              </a:ln>
            </p:spPr>
            <p:txBody>
              <a:bodyPr/>
              <a:lstStyle/>
              <a:p>
                <a:endParaRPr lang="en-US" dirty="0"/>
              </a:p>
            </p:txBody>
          </p:sp>
          <p:sp>
            <p:nvSpPr>
              <p:cNvPr id="17424" name="Freeform 22"/>
              <p:cNvSpPr>
                <a:spLocks/>
              </p:cNvSpPr>
              <p:nvPr/>
            </p:nvSpPr>
            <p:spPr bwMode="auto">
              <a:xfrm>
                <a:off x="2501" y="1489"/>
                <a:ext cx="857" cy="209"/>
              </a:xfrm>
              <a:custGeom>
                <a:avLst/>
                <a:gdLst>
                  <a:gd name="T0" fmla="*/ 15 w 2572"/>
                  <a:gd name="T1" fmla="*/ 617 h 626"/>
                  <a:gd name="T2" fmla="*/ 90 w 2572"/>
                  <a:gd name="T3" fmla="*/ 580 h 626"/>
                  <a:gd name="T4" fmla="*/ 207 w 2572"/>
                  <a:gd name="T5" fmla="*/ 520 h 626"/>
                  <a:gd name="T6" fmla="*/ 351 w 2572"/>
                  <a:gd name="T7" fmla="*/ 446 h 626"/>
                  <a:gd name="T8" fmla="*/ 499 w 2572"/>
                  <a:gd name="T9" fmla="*/ 367 h 626"/>
                  <a:gd name="T10" fmla="*/ 638 w 2572"/>
                  <a:gd name="T11" fmla="*/ 288 h 626"/>
                  <a:gd name="T12" fmla="*/ 762 w 2572"/>
                  <a:gd name="T13" fmla="*/ 209 h 626"/>
                  <a:gd name="T14" fmla="*/ 872 w 2572"/>
                  <a:gd name="T15" fmla="*/ 130 h 626"/>
                  <a:gd name="T16" fmla="*/ 959 w 2572"/>
                  <a:gd name="T17" fmla="*/ 64 h 626"/>
                  <a:gd name="T18" fmla="*/ 1016 w 2572"/>
                  <a:gd name="T19" fmla="*/ 18 h 626"/>
                  <a:gd name="T20" fmla="*/ 1036 w 2572"/>
                  <a:gd name="T21" fmla="*/ 0 h 626"/>
                  <a:gd name="T22" fmla="*/ 1742 w 2572"/>
                  <a:gd name="T23" fmla="*/ 3 h 626"/>
                  <a:gd name="T24" fmla="*/ 1784 w 2572"/>
                  <a:gd name="T25" fmla="*/ 35 h 626"/>
                  <a:gd name="T26" fmla="*/ 1854 w 2572"/>
                  <a:gd name="T27" fmla="*/ 90 h 626"/>
                  <a:gd name="T28" fmla="*/ 1937 w 2572"/>
                  <a:gd name="T29" fmla="*/ 158 h 626"/>
                  <a:gd name="T30" fmla="*/ 2011 w 2572"/>
                  <a:gd name="T31" fmla="*/ 219 h 626"/>
                  <a:gd name="T32" fmla="*/ 2054 w 2572"/>
                  <a:gd name="T33" fmla="*/ 260 h 626"/>
                  <a:gd name="T34" fmla="*/ 2137 w 2572"/>
                  <a:gd name="T35" fmla="*/ 334 h 626"/>
                  <a:gd name="T36" fmla="*/ 2260 w 2572"/>
                  <a:gd name="T37" fmla="*/ 410 h 626"/>
                  <a:gd name="T38" fmla="*/ 2393 w 2572"/>
                  <a:gd name="T39" fmla="*/ 479 h 626"/>
                  <a:gd name="T40" fmla="*/ 2505 w 2572"/>
                  <a:gd name="T41" fmla="*/ 533 h 626"/>
                  <a:gd name="T42" fmla="*/ 2568 w 2572"/>
                  <a:gd name="T43" fmla="*/ 562 h 626"/>
                  <a:gd name="T44" fmla="*/ 2561 w 2572"/>
                  <a:gd name="T45" fmla="*/ 563 h 626"/>
                  <a:gd name="T46" fmla="*/ 2509 w 2572"/>
                  <a:gd name="T47" fmla="*/ 561 h 626"/>
                  <a:gd name="T48" fmla="*/ 2417 w 2572"/>
                  <a:gd name="T49" fmla="*/ 558 h 626"/>
                  <a:gd name="T50" fmla="*/ 2298 w 2572"/>
                  <a:gd name="T51" fmla="*/ 555 h 626"/>
                  <a:gd name="T52" fmla="*/ 2159 w 2572"/>
                  <a:gd name="T53" fmla="*/ 551 h 626"/>
                  <a:gd name="T54" fmla="*/ 2006 w 2572"/>
                  <a:gd name="T55" fmla="*/ 548 h 626"/>
                  <a:gd name="T56" fmla="*/ 1851 w 2572"/>
                  <a:gd name="T57" fmla="*/ 548 h 626"/>
                  <a:gd name="T58" fmla="*/ 1698 w 2572"/>
                  <a:gd name="T59" fmla="*/ 548 h 626"/>
                  <a:gd name="T60" fmla="*/ 1558 w 2572"/>
                  <a:gd name="T61" fmla="*/ 552 h 626"/>
                  <a:gd name="T62" fmla="*/ 1439 w 2572"/>
                  <a:gd name="T63" fmla="*/ 559 h 626"/>
                  <a:gd name="T64" fmla="*/ 1348 w 2572"/>
                  <a:gd name="T65" fmla="*/ 569 h 626"/>
                  <a:gd name="T66" fmla="*/ 1254 w 2572"/>
                  <a:gd name="T67" fmla="*/ 581 h 626"/>
                  <a:gd name="T68" fmla="*/ 1126 w 2572"/>
                  <a:gd name="T69" fmla="*/ 591 h 626"/>
                  <a:gd name="T70" fmla="*/ 974 w 2572"/>
                  <a:gd name="T71" fmla="*/ 599 h 626"/>
                  <a:gd name="T72" fmla="*/ 807 w 2572"/>
                  <a:gd name="T73" fmla="*/ 606 h 626"/>
                  <a:gd name="T74" fmla="*/ 634 w 2572"/>
                  <a:gd name="T75" fmla="*/ 613 h 626"/>
                  <a:gd name="T76" fmla="*/ 463 w 2572"/>
                  <a:gd name="T77" fmla="*/ 617 h 626"/>
                  <a:gd name="T78" fmla="*/ 307 w 2572"/>
                  <a:gd name="T79" fmla="*/ 620 h 626"/>
                  <a:gd name="T80" fmla="*/ 174 w 2572"/>
                  <a:gd name="T81" fmla="*/ 623 h 626"/>
                  <a:gd name="T82" fmla="*/ 72 w 2572"/>
                  <a:gd name="T83" fmla="*/ 624 h 626"/>
                  <a:gd name="T84" fmla="*/ 12 w 2572"/>
                  <a:gd name="T85" fmla="*/ 626 h 6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72"/>
                  <a:gd name="T130" fmla="*/ 0 h 626"/>
                  <a:gd name="T131" fmla="*/ 2572 w 2572"/>
                  <a:gd name="T132" fmla="*/ 626 h 6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72" h="626">
                    <a:moveTo>
                      <a:pt x="0" y="626"/>
                    </a:moveTo>
                    <a:lnTo>
                      <a:pt x="4" y="624"/>
                    </a:lnTo>
                    <a:lnTo>
                      <a:pt x="15" y="617"/>
                    </a:lnTo>
                    <a:lnTo>
                      <a:pt x="34" y="609"/>
                    </a:lnTo>
                    <a:lnTo>
                      <a:pt x="59" y="595"/>
                    </a:lnTo>
                    <a:lnTo>
                      <a:pt x="90" y="580"/>
                    </a:lnTo>
                    <a:lnTo>
                      <a:pt x="126" y="562"/>
                    </a:lnTo>
                    <a:lnTo>
                      <a:pt x="164" y="543"/>
                    </a:lnTo>
                    <a:lnTo>
                      <a:pt x="207" y="520"/>
                    </a:lnTo>
                    <a:lnTo>
                      <a:pt x="253" y="497"/>
                    </a:lnTo>
                    <a:lnTo>
                      <a:pt x="301" y="472"/>
                    </a:lnTo>
                    <a:lnTo>
                      <a:pt x="351" y="446"/>
                    </a:lnTo>
                    <a:lnTo>
                      <a:pt x="401" y="419"/>
                    </a:lnTo>
                    <a:lnTo>
                      <a:pt x="451" y="393"/>
                    </a:lnTo>
                    <a:lnTo>
                      <a:pt x="499" y="367"/>
                    </a:lnTo>
                    <a:lnTo>
                      <a:pt x="548" y="341"/>
                    </a:lnTo>
                    <a:lnTo>
                      <a:pt x="593" y="314"/>
                    </a:lnTo>
                    <a:lnTo>
                      <a:pt x="638" y="288"/>
                    </a:lnTo>
                    <a:lnTo>
                      <a:pt x="681" y="262"/>
                    </a:lnTo>
                    <a:lnTo>
                      <a:pt x="722" y="235"/>
                    </a:lnTo>
                    <a:lnTo>
                      <a:pt x="762" y="209"/>
                    </a:lnTo>
                    <a:lnTo>
                      <a:pt x="801" y="181"/>
                    </a:lnTo>
                    <a:lnTo>
                      <a:pt x="837" y="157"/>
                    </a:lnTo>
                    <a:lnTo>
                      <a:pt x="872" y="130"/>
                    </a:lnTo>
                    <a:lnTo>
                      <a:pt x="903" y="107"/>
                    </a:lnTo>
                    <a:lnTo>
                      <a:pt x="933" y="85"/>
                    </a:lnTo>
                    <a:lnTo>
                      <a:pt x="959" y="64"/>
                    </a:lnTo>
                    <a:lnTo>
                      <a:pt x="981" y="46"/>
                    </a:lnTo>
                    <a:lnTo>
                      <a:pt x="1000" y="31"/>
                    </a:lnTo>
                    <a:lnTo>
                      <a:pt x="1016" y="18"/>
                    </a:lnTo>
                    <a:lnTo>
                      <a:pt x="1027" y="9"/>
                    </a:lnTo>
                    <a:lnTo>
                      <a:pt x="1034" y="2"/>
                    </a:lnTo>
                    <a:lnTo>
                      <a:pt x="1036" y="0"/>
                    </a:lnTo>
                    <a:lnTo>
                      <a:pt x="1337" y="181"/>
                    </a:lnTo>
                    <a:lnTo>
                      <a:pt x="1739" y="0"/>
                    </a:lnTo>
                    <a:lnTo>
                      <a:pt x="1742" y="3"/>
                    </a:lnTo>
                    <a:lnTo>
                      <a:pt x="1752" y="10"/>
                    </a:lnTo>
                    <a:lnTo>
                      <a:pt x="1766" y="20"/>
                    </a:lnTo>
                    <a:lnTo>
                      <a:pt x="1784" y="35"/>
                    </a:lnTo>
                    <a:lnTo>
                      <a:pt x="1804" y="51"/>
                    </a:lnTo>
                    <a:lnTo>
                      <a:pt x="1828" y="71"/>
                    </a:lnTo>
                    <a:lnTo>
                      <a:pt x="1854" y="90"/>
                    </a:lnTo>
                    <a:lnTo>
                      <a:pt x="1882" y="112"/>
                    </a:lnTo>
                    <a:lnTo>
                      <a:pt x="1910" y="134"/>
                    </a:lnTo>
                    <a:lnTo>
                      <a:pt x="1937" y="158"/>
                    </a:lnTo>
                    <a:lnTo>
                      <a:pt x="1964" y="179"/>
                    </a:lnTo>
                    <a:lnTo>
                      <a:pt x="1988" y="199"/>
                    </a:lnTo>
                    <a:lnTo>
                      <a:pt x="2011" y="219"/>
                    </a:lnTo>
                    <a:lnTo>
                      <a:pt x="2029" y="235"/>
                    </a:lnTo>
                    <a:lnTo>
                      <a:pt x="2044" y="249"/>
                    </a:lnTo>
                    <a:lnTo>
                      <a:pt x="2054" y="260"/>
                    </a:lnTo>
                    <a:lnTo>
                      <a:pt x="2076" y="284"/>
                    </a:lnTo>
                    <a:lnTo>
                      <a:pt x="2103" y="309"/>
                    </a:lnTo>
                    <a:lnTo>
                      <a:pt x="2137" y="334"/>
                    </a:lnTo>
                    <a:lnTo>
                      <a:pt x="2175" y="359"/>
                    </a:lnTo>
                    <a:lnTo>
                      <a:pt x="2217" y="385"/>
                    </a:lnTo>
                    <a:lnTo>
                      <a:pt x="2260" y="410"/>
                    </a:lnTo>
                    <a:lnTo>
                      <a:pt x="2304" y="435"/>
                    </a:lnTo>
                    <a:lnTo>
                      <a:pt x="2348" y="457"/>
                    </a:lnTo>
                    <a:lnTo>
                      <a:pt x="2393" y="479"/>
                    </a:lnTo>
                    <a:lnTo>
                      <a:pt x="2434" y="500"/>
                    </a:lnTo>
                    <a:lnTo>
                      <a:pt x="2471" y="518"/>
                    </a:lnTo>
                    <a:lnTo>
                      <a:pt x="2505" y="533"/>
                    </a:lnTo>
                    <a:lnTo>
                      <a:pt x="2532" y="545"/>
                    </a:lnTo>
                    <a:lnTo>
                      <a:pt x="2555" y="555"/>
                    </a:lnTo>
                    <a:lnTo>
                      <a:pt x="2568" y="562"/>
                    </a:lnTo>
                    <a:lnTo>
                      <a:pt x="2572" y="563"/>
                    </a:lnTo>
                    <a:lnTo>
                      <a:pt x="2570" y="563"/>
                    </a:lnTo>
                    <a:lnTo>
                      <a:pt x="2561" y="563"/>
                    </a:lnTo>
                    <a:lnTo>
                      <a:pt x="2549" y="562"/>
                    </a:lnTo>
                    <a:lnTo>
                      <a:pt x="2531" y="562"/>
                    </a:lnTo>
                    <a:lnTo>
                      <a:pt x="2509" y="561"/>
                    </a:lnTo>
                    <a:lnTo>
                      <a:pt x="2483" y="561"/>
                    </a:lnTo>
                    <a:lnTo>
                      <a:pt x="2452" y="559"/>
                    </a:lnTo>
                    <a:lnTo>
                      <a:pt x="2417" y="558"/>
                    </a:lnTo>
                    <a:lnTo>
                      <a:pt x="2382" y="556"/>
                    </a:lnTo>
                    <a:lnTo>
                      <a:pt x="2341" y="555"/>
                    </a:lnTo>
                    <a:lnTo>
                      <a:pt x="2298" y="555"/>
                    </a:lnTo>
                    <a:lnTo>
                      <a:pt x="2254" y="554"/>
                    </a:lnTo>
                    <a:lnTo>
                      <a:pt x="2207" y="552"/>
                    </a:lnTo>
                    <a:lnTo>
                      <a:pt x="2159" y="551"/>
                    </a:lnTo>
                    <a:lnTo>
                      <a:pt x="2109" y="551"/>
                    </a:lnTo>
                    <a:lnTo>
                      <a:pt x="2059" y="549"/>
                    </a:lnTo>
                    <a:lnTo>
                      <a:pt x="2006" y="548"/>
                    </a:lnTo>
                    <a:lnTo>
                      <a:pt x="1955" y="548"/>
                    </a:lnTo>
                    <a:lnTo>
                      <a:pt x="1903" y="548"/>
                    </a:lnTo>
                    <a:lnTo>
                      <a:pt x="1851" y="548"/>
                    </a:lnTo>
                    <a:lnTo>
                      <a:pt x="1799" y="548"/>
                    </a:lnTo>
                    <a:lnTo>
                      <a:pt x="1748" y="548"/>
                    </a:lnTo>
                    <a:lnTo>
                      <a:pt x="1698" y="548"/>
                    </a:lnTo>
                    <a:lnTo>
                      <a:pt x="1649" y="549"/>
                    </a:lnTo>
                    <a:lnTo>
                      <a:pt x="1604" y="551"/>
                    </a:lnTo>
                    <a:lnTo>
                      <a:pt x="1558" y="552"/>
                    </a:lnTo>
                    <a:lnTo>
                      <a:pt x="1515" y="554"/>
                    </a:lnTo>
                    <a:lnTo>
                      <a:pt x="1476" y="556"/>
                    </a:lnTo>
                    <a:lnTo>
                      <a:pt x="1439" y="559"/>
                    </a:lnTo>
                    <a:lnTo>
                      <a:pt x="1404" y="562"/>
                    </a:lnTo>
                    <a:lnTo>
                      <a:pt x="1374" y="565"/>
                    </a:lnTo>
                    <a:lnTo>
                      <a:pt x="1348" y="569"/>
                    </a:lnTo>
                    <a:lnTo>
                      <a:pt x="1321" y="573"/>
                    </a:lnTo>
                    <a:lnTo>
                      <a:pt x="1290" y="577"/>
                    </a:lnTo>
                    <a:lnTo>
                      <a:pt x="1254" y="581"/>
                    </a:lnTo>
                    <a:lnTo>
                      <a:pt x="1215" y="584"/>
                    </a:lnTo>
                    <a:lnTo>
                      <a:pt x="1172" y="588"/>
                    </a:lnTo>
                    <a:lnTo>
                      <a:pt x="1126" y="591"/>
                    </a:lnTo>
                    <a:lnTo>
                      <a:pt x="1078" y="594"/>
                    </a:lnTo>
                    <a:lnTo>
                      <a:pt x="1027" y="597"/>
                    </a:lnTo>
                    <a:lnTo>
                      <a:pt x="974" y="599"/>
                    </a:lnTo>
                    <a:lnTo>
                      <a:pt x="919" y="602"/>
                    </a:lnTo>
                    <a:lnTo>
                      <a:pt x="863" y="605"/>
                    </a:lnTo>
                    <a:lnTo>
                      <a:pt x="807" y="606"/>
                    </a:lnTo>
                    <a:lnTo>
                      <a:pt x="748" y="609"/>
                    </a:lnTo>
                    <a:lnTo>
                      <a:pt x="690" y="610"/>
                    </a:lnTo>
                    <a:lnTo>
                      <a:pt x="634" y="613"/>
                    </a:lnTo>
                    <a:lnTo>
                      <a:pt x="575" y="615"/>
                    </a:lnTo>
                    <a:lnTo>
                      <a:pt x="519" y="616"/>
                    </a:lnTo>
                    <a:lnTo>
                      <a:pt x="463" y="617"/>
                    </a:lnTo>
                    <a:lnTo>
                      <a:pt x="409" y="619"/>
                    </a:lnTo>
                    <a:lnTo>
                      <a:pt x="357" y="620"/>
                    </a:lnTo>
                    <a:lnTo>
                      <a:pt x="307" y="620"/>
                    </a:lnTo>
                    <a:lnTo>
                      <a:pt x="260" y="621"/>
                    </a:lnTo>
                    <a:lnTo>
                      <a:pt x="216" y="623"/>
                    </a:lnTo>
                    <a:lnTo>
                      <a:pt x="174" y="623"/>
                    </a:lnTo>
                    <a:lnTo>
                      <a:pt x="135" y="624"/>
                    </a:lnTo>
                    <a:lnTo>
                      <a:pt x="102" y="624"/>
                    </a:lnTo>
                    <a:lnTo>
                      <a:pt x="72" y="624"/>
                    </a:lnTo>
                    <a:lnTo>
                      <a:pt x="47" y="626"/>
                    </a:lnTo>
                    <a:lnTo>
                      <a:pt x="27" y="626"/>
                    </a:lnTo>
                    <a:lnTo>
                      <a:pt x="12" y="626"/>
                    </a:lnTo>
                    <a:lnTo>
                      <a:pt x="3" y="626"/>
                    </a:lnTo>
                    <a:lnTo>
                      <a:pt x="0" y="626"/>
                    </a:lnTo>
                    <a:close/>
                  </a:path>
                </a:pathLst>
              </a:custGeom>
              <a:solidFill>
                <a:srgbClr val="FFFFFF"/>
              </a:solidFill>
              <a:ln w="9525">
                <a:noFill/>
                <a:round/>
                <a:headEnd/>
                <a:tailEnd/>
              </a:ln>
            </p:spPr>
            <p:txBody>
              <a:bodyPr/>
              <a:lstStyle/>
              <a:p>
                <a:endParaRPr lang="en-US" dirty="0"/>
              </a:p>
            </p:txBody>
          </p:sp>
          <p:sp>
            <p:nvSpPr>
              <p:cNvPr id="17425" name="Freeform 23"/>
              <p:cNvSpPr>
                <a:spLocks/>
              </p:cNvSpPr>
              <p:nvPr/>
            </p:nvSpPr>
            <p:spPr bwMode="auto">
              <a:xfrm>
                <a:off x="2228" y="1360"/>
                <a:ext cx="1055" cy="713"/>
              </a:xfrm>
              <a:custGeom>
                <a:avLst/>
                <a:gdLst>
                  <a:gd name="T0" fmla="*/ 7 w 3164"/>
                  <a:gd name="T1" fmla="*/ 797 h 2139"/>
                  <a:gd name="T2" fmla="*/ 43 w 3164"/>
                  <a:gd name="T3" fmla="*/ 784 h 2139"/>
                  <a:gd name="T4" fmla="*/ 108 w 3164"/>
                  <a:gd name="T5" fmla="*/ 762 h 2139"/>
                  <a:gd name="T6" fmla="*/ 196 w 3164"/>
                  <a:gd name="T7" fmla="*/ 730 h 2139"/>
                  <a:gd name="T8" fmla="*/ 306 w 3164"/>
                  <a:gd name="T9" fmla="*/ 692 h 2139"/>
                  <a:gd name="T10" fmla="*/ 433 w 3164"/>
                  <a:gd name="T11" fmla="*/ 649 h 2139"/>
                  <a:gd name="T12" fmla="*/ 576 w 3164"/>
                  <a:gd name="T13" fmla="*/ 599 h 2139"/>
                  <a:gd name="T14" fmla="*/ 731 w 3164"/>
                  <a:gd name="T15" fmla="*/ 548 h 2139"/>
                  <a:gd name="T16" fmla="*/ 893 w 3164"/>
                  <a:gd name="T17" fmla="*/ 492 h 2139"/>
                  <a:gd name="T18" fmla="*/ 1060 w 3164"/>
                  <a:gd name="T19" fmla="*/ 438 h 2139"/>
                  <a:gd name="T20" fmla="*/ 1229 w 3164"/>
                  <a:gd name="T21" fmla="*/ 383 h 2139"/>
                  <a:gd name="T22" fmla="*/ 1406 w 3164"/>
                  <a:gd name="T23" fmla="*/ 329 h 2139"/>
                  <a:gd name="T24" fmla="*/ 1593 w 3164"/>
                  <a:gd name="T25" fmla="*/ 277 h 2139"/>
                  <a:gd name="T26" fmla="*/ 1785 w 3164"/>
                  <a:gd name="T27" fmla="*/ 225 h 2139"/>
                  <a:gd name="T28" fmla="*/ 1976 w 3164"/>
                  <a:gd name="T29" fmla="*/ 177 h 2139"/>
                  <a:gd name="T30" fmla="*/ 2160 w 3164"/>
                  <a:gd name="T31" fmla="*/ 133 h 2139"/>
                  <a:gd name="T32" fmla="*/ 2330 w 3164"/>
                  <a:gd name="T33" fmla="*/ 94 h 2139"/>
                  <a:gd name="T34" fmla="*/ 2480 w 3164"/>
                  <a:gd name="T35" fmla="*/ 59 h 2139"/>
                  <a:gd name="T36" fmla="*/ 2603 w 3164"/>
                  <a:gd name="T37" fmla="*/ 33 h 2139"/>
                  <a:gd name="T38" fmla="*/ 2694 w 3164"/>
                  <a:gd name="T39" fmla="*/ 14 h 2139"/>
                  <a:gd name="T40" fmla="*/ 2747 w 3164"/>
                  <a:gd name="T41" fmla="*/ 3 h 2139"/>
                  <a:gd name="T42" fmla="*/ 2764 w 3164"/>
                  <a:gd name="T43" fmla="*/ 14 h 2139"/>
                  <a:gd name="T44" fmla="*/ 2830 w 3164"/>
                  <a:gd name="T45" fmla="*/ 194 h 2139"/>
                  <a:gd name="T46" fmla="*/ 2931 w 3164"/>
                  <a:gd name="T47" fmla="*/ 528 h 2139"/>
                  <a:gd name="T48" fmla="*/ 3025 w 3164"/>
                  <a:gd name="T49" fmla="*/ 913 h 2139"/>
                  <a:gd name="T50" fmla="*/ 3119 w 3164"/>
                  <a:gd name="T51" fmla="*/ 1223 h 2139"/>
                  <a:gd name="T52" fmla="*/ 3164 w 3164"/>
                  <a:gd name="T53" fmla="*/ 1352 h 2139"/>
                  <a:gd name="T54" fmla="*/ 3144 w 3164"/>
                  <a:gd name="T55" fmla="*/ 1356 h 2139"/>
                  <a:gd name="T56" fmla="*/ 3089 w 3164"/>
                  <a:gd name="T57" fmla="*/ 1368 h 2139"/>
                  <a:gd name="T58" fmla="*/ 3003 w 3164"/>
                  <a:gd name="T59" fmla="*/ 1388 h 2139"/>
                  <a:gd name="T60" fmla="*/ 2891 w 3164"/>
                  <a:gd name="T61" fmla="*/ 1414 h 2139"/>
                  <a:gd name="T62" fmla="*/ 2758 w 3164"/>
                  <a:gd name="T63" fmla="*/ 1447 h 2139"/>
                  <a:gd name="T64" fmla="*/ 2607 w 3164"/>
                  <a:gd name="T65" fmla="*/ 1486 h 2139"/>
                  <a:gd name="T66" fmla="*/ 2447 w 3164"/>
                  <a:gd name="T67" fmla="*/ 1530 h 2139"/>
                  <a:gd name="T68" fmla="*/ 2278 w 3164"/>
                  <a:gd name="T69" fmla="*/ 1580 h 2139"/>
                  <a:gd name="T70" fmla="*/ 2106 w 3164"/>
                  <a:gd name="T71" fmla="*/ 1632 h 2139"/>
                  <a:gd name="T72" fmla="*/ 1937 w 3164"/>
                  <a:gd name="T73" fmla="*/ 1690 h 2139"/>
                  <a:gd name="T74" fmla="*/ 1775 w 3164"/>
                  <a:gd name="T75" fmla="*/ 1751 h 2139"/>
                  <a:gd name="T76" fmla="*/ 1605 w 3164"/>
                  <a:gd name="T77" fmla="*/ 1811 h 2139"/>
                  <a:gd name="T78" fmla="*/ 1428 w 3164"/>
                  <a:gd name="T79" fmla="*/ 1868 h 2139"/>
                  <a:gd name="T80" fmla="*/ 1250 w 3164"/>
                  <a:gd name="T81" fmla="*/ 1922 h 2139"/>
                  <a:gd name="T82" fmla="*/ 1075 w 3164"/>
                  <a:gd name="T83" fmla="*/ 1971 h 2139"/>
                  <a:gd name="T84" fmla="*/ 909 w 3164"/>
                  <a:gd name="T85" fmla="*/ 2017 h 2139"/>
                  <a:gd name="T86" fmla="*/ 760 w 3164"/>
                  <a:gd name="T87" fmla="*/ 2056 h 2139"/>
                  <a:gd name="T88" fmla="*/ 630 w 3164"/>
                  <a:gd name="T89" fmla="*/ 2088 h 2139"/>
                  <a:gd name="T90" fmla="*/ 526 w 3164"/>
                  <a:gd name="T91" fmla="*/ 2114 h 2139"/>
                  <a:gd name="T92" fmla="*/ 454 w 3164"/>
                  <a:gd name="T93" fmla="*/ 2130 h 2139"/>
                  <a:gd name="T94" fmla="*/ 419 w 3164"/>
                  <a:gd name="T95" fmla="*/ 2139 h 2139"/>
                  <a:gd name="T96" fmla="*/ 408 w 3164"/>
                  <a:gd name="T97" fmla="*/ 2082 h 2139"/>
                  <a:gd name="T98" fmla="*/ 361 w 3164"/>
                  <a:gd name="T99" fmla="*/ 1841 h 2139"/>
                  <a:gd name="T100" fmla="*/ 257 w 3164"/>
                  <a:gd name="T101" fmla="*/ 1522 h 2139"/>
                  <a:gd name="T102" fmla="*/ 189 w 3164"/>
                  <a:gd name="T103" fmla="*/ 1350 h 2139"/>
                  <a:gd name="T104" fmla="*/ 123 w 3164"/>
                  <a:gd name="T105" fmla="*/ 1169 h 2139"/>
                  <a:gd name="T106" fmla="*/ 66 w 3164"/>
                  <a:gd name="T107" fmla="*/ 1002 h 2139"/>
                  <a:gd name="T108" fmla="*/ 23 w 3164"/>
                  <a:gd name="T109" fmla="*/ 873 h 2139"/>
                  <a:gd name="T110" fmla="*/ 1 w 3164"/>
                  <a:gd name="T111" fmla="*/ 805 h 2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64"/>
                  <a:gd name="T169" fmla="*/ 0 h 2139"/>
                  <a:gd name="T170" fmla="*/ 3164 w 3164"/>
                  <a:gd name="T171" fmla="*/ 2139 h 2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64" h="2139">
                    <a:moveTo>
                      <a:pt x="0" y="800"/>
                    </a:moveTo>
                    <a:lnTo>
                      <a:pt x="1" y="800"/>
                    </a:lnTo>
                    <a:lnTo>
                      <a:pt x="7" y="797"/>
                    </a:lnTo>
                    <a:lnTo>
                      <a:pt x="16" y="794"/>
                    </a:lnTo>
                    <a:lnTo>
                      <a:pt x="28" y="790"/>
                    </a:lnTo>
                    <a:lnTo>
                      <a:pt x="43" y="784"/>
                    </a:lnTo>
                    <a:lnTo>
                      <a:pt x="62" y="777"/>
                    </a:lnTo>
                    <a:lnTo>
                      <a:pt x="83" y="770"/>
                    </a:lnTo>
                    <a:lnTo>
                      <a:pt x="108" y="762"/>
                    </a:lnTo>
                    <a:lnTo>
                      <a:pt x="134" y="752"/>
                    </a:lnTo>
                    <a:lnTo>
                      <a:pt x="165" y="741"/>
                    </a:lnTo>
                    <a:lnTo>
                      <a:pt x="196" y="730"/>
                    </a:lnTo>
                    <a:lnTo>
                      <a:pt x="231" y="718"/>
                    </a:lnTo>
                    <a:lnTo>
                      <a:pt x="267" y="705"/>
                    </a:lnTo>
                    <a:lnTo>
                      <a:pt x="306" y="692"/>
                    </a:lnTo>
                    <a:lnTo>
                      <a:pt x="346" y="678"/>
                    </a:lnTo>
                    <a:lnTo>
                      <a:pt x="389" y="664"/>
                    </a:lnTo>
                    <a:lnTo>
                      <a:pt x="433" y="649"/>
                    </a:lnTo>
                    <a:lnTo>
                      <a:pt x="480" y="632"/>
                    </a:lnTo>
                    <a:lnTo>
                      <a:pt x="527" y="616"/>
                    </a:lnTo>
                    <a:lnTo>
                      <a:pt x="576" y="599"/>
                    </a:lnTo>
                    <a:lnTo>
                      <a:pt x="627" y="582"/>
                    </a:lnTo>
                    <a:lnTo>
                      <a:pt x="678" y="564"/>
                    </a:lnTo>
                    <a:lnTo>
                      <a:pt x="731" y="548"/>
                    </a:lnTo>
                    <a:lnTo>
                      <a:pt x="783" y="530"/>
                    </a:lnTo>
                    <a:lnTo>
                      <a:pt x="837" y="512"/>
                    </a:lnTo>
                    <a:lnTo>
                      <a:pt x="893" y="492"/>
                    </a:lnTo>
                    <a:lnTo>
                      <a:pt x="948" y="474"/>
                    </a:lnTo>
                    <a:lnTo>
                      <a:pt x="1003" y="456"/>
                    </a:lnTo>
                    <a:lnTo>
                      <a:pt x="1060" y="438"/>
                    </a:lnTo>
                    <a:lnTo>
                      <a:pt x="1117" y="419"/>
                    </a:lnTo>
                    <a:lnTo>
                      <a:pt x="1172" y="401"/>
                    </a:lnTo>
                    <a:lnTo>
                      <a:pt x="1229" y="383"/>
                    </a:lnTo>
                    <a:lnTo>
                      <a:pt x="1286" y="365"/>
                    </a:lnTo>
                    <a:lnTo>
                      <a:pt x="1345" y="347"/>
                    </a:lnTo>
                    <a:lnTo>
                      <a:pt x="1406" y="329"/>
                    </a:lnTo>
                    <a:lnTo>
                      <a:pt x="1467" y="311"/>
                    </a:lnTo>
                    <a:lnTo>
                      <a:pt x="1529" y="293"/>
                    </a:lnTo>
                    <a:lnTo>
                      <a:pt x="1593" y="277"/>
                    </a:lnTo>
                    <a:lnTo>
                      <a:pt x="1656" y="259"/>
                    </a:lnTo>
                    <a:lnTo>
                      <a:pt x="1721" y="242"/>
                    </a:lnTo>
                    <a:lnTo>
                      <a:pt x="1785" y="225"/>
                    </a:lnTo>
                    <a:lnTo>
                      <a:pt x="1850" y="209"/>
                    </a:lnTo>
                    <a:lnTo>
                      <a:pt x="1914" y="194"/>
                    </a:lnTo>
                    <a:lnTo>
                      <a:pt x="1976" y="177"/>
                    </a:lnTo>
                    <a:lnTo>
                      <a:pt x="2038" y="162"/>
                    </a:lnTo>
                    <a:lnTo>
                      <a:pt x="2101" y="148"/>
                    </a:lnTo>
                    <a:lnTo>
                      <a:pt x="2160" y="133"/>
                    </a:lnTo>
                    <a:lnTo>
                      <a:pt x="2218" y="119"/>
                    </a:lnTo>
                    <a:lnTo>
                      <a:pt x="2275" y="106"/>
                    </a:lnTo>
                    <a:lnTo>
                      <a:pt x="2330" y="94"/>
                    </a:lnTo>
                    <a:lnTo>
                      <a:pt x="2383" y="81"/>
                    </a:lnTo>
                    <a:lnTo>
                      <a:pt x="2433" y="70"/>
                    </a:lnTo>
                    <a:lnTo>
                      <a:pt x="2480" y="59"/>
                    </a:lnTo>
                    <a:lnTo>
                      <a:pt x="2524" y="50"/>
                    </a:lnTo>
                    <a:lnTo>
                      <a:pt x="2566" y="41"/>
                    </a:lnTo>
                    <a:lnTo>
                      <a:pt x="2603" y="33"/>
                    </a:lnTo>
                    <a:lnTo>
                      <a:pt x="2638" y="25"/>
                    </a:lnTo>
                    <a:lnTo>
                      <a:pt x="2668" y="19"/>
                    </a:lnTo>
                    <a:lnTo>
                      <a:pt x="2694" y="14"/>
                    </a:lnTo>
                    <a:lnTo>
                      <a:pt x="2717" y="8"/>
                    </a:lnTo>
                    <a:lnTo>
                      <a:pt x="2735" y="5"/>
                    </a:lnTo>
                    <a:lnTo>
                      <a:pt x="2747" y="3"/>
                    </a:lnTo>
                    <a:lnTo>
                      <a:pt x="2755" y="0"/>
                    </a:lnTo>
                    <a:lnTo>
                      <a:pt x="2758" y="0"/>
                    </a:lnTo>
                    <a:lnTo>
                      <a:pt x="2764" y="14"/>
                    </a:lnTo>
                    <a:lnTo>
                      <a:pt x="2779" y="51"/>
                    </a:lnTo>
                    <a:lnTo>
                      <a:pt x="2802" y="112"/>
                    </a:lnTo>
                    <a:lnTo>
                      <a:pt x="2830" y="194"/>
                    </a:lnTo>
                    <a:lnTo>
                      <a:pt x="2863" y="292"/>
                    </a:lnTo>
                    <a:lnTo>
                      <a:pt x="2896" y="404"/>
                    </a:lnTo>
                    <a:lnTo>
                      <a:pt x="2931" y="528"/>
                    </a:lnTo>
                    <a:lnTo>
                      <a:pt x="2963" y="663"/>
                    </a:lnTo>
                    <a:lnTo>
                      <a:pt x="2992" y="790"/>
                    </a:lnTo>
                    <a:lnTo>
                      <a:pt x="3025" y="913"/>
                    </a:lnTo>
                    <a:lnTo>
                      <a:pt x="3058" y="1029"/>
                    </a:lnTo>
                    <a:lnTo>
                      <a:pt x="3090" y="1134"/>
                    </a:lnTo>
                    <a:lnTo>
                      <a:pt x="3119" y="1223"/>
                    </a:lnTo>
                    <a:lnTo>
                      <a:pt x="3143" y="1292"/>
                    </a:lnTo>
                    <a:lnTo>
                      <a:pt x="3158" y="1336"/>
                    </a:lnTo>
                    <a:lnTo>
                      <a:pt x="3164" y="1352"/>
                    </a:lnTo>
                    <a:lnTo>
                      <a:pt x="3161" y="1352"/>
                    </a:lnTo>
                    <a:lnTo>
                      <a:pt x="3155" y="1353"/>
                    </a:lnTo>
                    <a:lnTo>
                      <a:pt x="3144" y="1356"/>
                    </a:lnTo>
                    <a:lnTo>
                      <a:pt x="3129" y="1358"/>
                    </a:lnTo>
                    <a:lnTo>
                      <a:pt x="3111" y="1363"/>
                    </a:lnTo>
                    <a:lnTo>
                      <a:pt x="3089" y="1368"/>
                    </a:lnTo>
                    <a:lnTo>
                      <a:pt x="3064" y="1374"/>
                    </a:lnTo>
                    <a:lnTo>
                      <a:pt x="3035" y="1381"/>
                    </a:lnTo>
                    <a:lnTo>
                      <a:pt x="3003" y="1388"/>
                    </a:lnTo>
                    <a:lnTo>
                      <a:pt x="2968" y="1396"/>
                    </a:lnTo>
                    <a:lnTo>
                      <a:pt x="2931" y="1404"/>
                    </a:lnTo>
                    <a:lnTo>
                      <a:pt x="2891" y="1414"/>
                    </a:lnTo>
                    <a:lnTo>
                      <a:pt x="2849" y="1423"/>
                    </a:lnTo>
                    <a:lnTo>
                      <a:pt x="2804" y="1435"/>
                    </a:lnTo>
                    <a:lnTo>
                      <a:pt x="2758" y="1447"/>
                    </a:lnTo>
                    <a:lnTo>
                      <a:pt x="2710" y="1459"/>
                    </a:lnTo>
                    <a:lnTo>
                      <a:pt x="2660" y="1472"/>
                    </a:lnTo>
                    <a:lnTo>
                      <a:pt x="2607" y="1486"/>
                    </a:lnTo>
                    <a:lnTo>
                      <a:pt x="2555" y="1500"/>
                    </a:lnTo>
                    <a:lnTo>
                      <a:pt x="2501" y="1515"/>
                    </a:lnTo>
                    <a:lnTo>
                      <a:pt x="2447" y="1530"/>
                    </a:lnTo>
                    <a:lnTo>
                      <a:pt x="2390" y="1545"/>
                    </a:lnTo>
                    <a:lnTo>
                      <a:pt x="2335" y="1562"/>
                    </a:lnTo>
                    <a:lnTo>
                      <a:pt x="2278" y="1580"/>
                    </a:lnTo>
                    <a:lnTo>
                      <a:pt x="2220" y="1596"/>
                    </a:lnTo>
                    <a:lnTo>
                      <a:pt x="2163" y="1614"/>
                    </a:lnTo>
                    <a:lnTo>
                      <a:pt x="2106" y="1632"/>
                    </a:lnTo>
                    <a:lnTo>
                      <a:pt x="2049" y="1652"/>
                    </a:lnTo>
                    <a:lnTo>
                      <a:pt x="1994" y="1671"/>
                    </a:lnTo>
                    <a:lnTo>
                      <a:pt x="1937" y="1690"/>
                    </a:lnTo>
                    <a:lnTo>
                      <a:pt x="1883" y="1710"/>
                    </a:lnTo>
                    <a:lnTo>
                      <a:pt x="1829" y="1731"/>
                    </a:lnTo>
                    <a:lnTo>
                      <a:pt x="1775" y="1751"/>
                    </a:lnTo>
                    <a:lnTo>
                      <a:pt x="1720" y="1771"/>
                    </a:lnTo>
                    <a:lnTo>
                      <a:pt x="1663" y="1791"/>
                    </a:lnTo>
                    <a:lnTo>
                      <a:pt x="1605" y="1811"/>
                    </a:lnTo>
                    <a:lnTo>
                      <a:pt x="1547" y="1830"/>
                    </a:lnTo>
                    <a:lnTo>
                      <a:pt x="1488" y="1850"/>
                    </a:lnTo>
                    <a:lnTo>
                      <a:pt x="1428" y="1868"/>
                    </a:lnTo>
                    <a:lnTo>
                      <a:pt x="1369" y="1887"/>
                    </a:lnTo>
                    <a:lnTo>
                      <a:pt x="1309" y="1905"/>
                    </a:lnTo>
                    <a:lnTo>
                      <a:pt x="1250" y="1922"/>
                    </a:lnTo>
                    <a:lnTo>
                      <a:pt x="1190" y="1940"/>
                    </a:lnTo>
                    <a:lnTo>
                      <a:pt x="1132" y="1956"/>
                    </a:lnTo>
                    <a:lnTo>
                      <a:pt x="1075" y="1971"/>
                    </a:lnTo>
                    <a:lnTo>
                      <a:pt x="1018" y="1988"/>
                    </a:lnTo>
                    <a:lnTo>
                      <a:pt x="963" y="2002"/>
                    </a:lnTo>
                    <a:lnTo>
                      <a:pt x="909" y="2017"/>
                    </a:lnTo>
                    <a:lnTo>
                      <a:pt x="858" y="2031"/>
                    </a:lnTo>
                    <a:lnTo>
                      <a:pt x="808" y="2043"/>
                    </a:lnTo>
                    <a:lnTo>
                      <a:pt x="760" y="2056"/>
                    </a:lnTo>
                    <a:lnTo>
                      <a:pt x="714" y="2067"/>
                    </a:lnTo>
                    <a:lnTo>
                      <a:pt x="670" y="2078"/>
                    </a:lnTo>
                    <a:lnTo>
                      <a:pt x="630" y="2088"/>
                    </a:lnTo>
                    <a:lnTo>
                      <a:pt x="592" y="2097"/>
                    </a:lnTo>
                    <a:lnTo>
                      <a:pt x="558" y="2106"/>
                    </a:lnTo>
                    <a:lnTo>
                      <a:pt x="526" y="2114"/>
                    </a:lnTo>
                    <a:lnTo>
                      <a:pt x="498" y="2119"/>
                    </a:lnTo>
                    <a:lnTo>
                      <a:pt x="475" y="2125"/>
                    </a:lnTo>
                    <a:lnTo>
                      <a:pt x="454" y="2130"/>
                    </a:lnTo>
                    <a:lnTo>
                      <a:pt x="437" y="2133"/>
                    </a:lnTo>
                    <a:lnTo>
                      <a:pt x="426" y="2136"/>
                    </a:lnTo>
                    <a:lnTo>
                      <a:pt x="419" y="2139"/>
                    </a:lnTo>
                    <a:lnTo>
                      <a:pt x="416" y="2139"/>
                    </a:lnTo>
                    <a:lnTo>
                      <a:pt x="415" y="2124"/>
                    </a:lnTo>
                    <a:lnTo>
                      <a:pt x="408" y="2082"/>
                    </a:lnTo>
                    <a:lnTo>
                      <a:pt x="398" y="2018"/>
                    </a:lnTo>
                    <a:lnTo>
                      <a:pt x="382" y="1937"/>
                    </a:lnTo>
                    <a:lnTo>
                      <a:pt x="361" y="1841"/>
                    </a:lnTo>
                    <a:lnTo>
                      <a:pt x="333" y="1738"/>
                    </a:lnTo>
                    <a:lnTo>
                      <a:pt x="299" y="1630"/>
                    </a:lnTo>
                    <a:lnTo>
                      <a:pt x="257" y="1522"/>
                    </a:lnTo>
                    <a:lnTo>
                      <a:pt x="235" y="1466"/>
                    </a:lnTo>
                    <a:lnTo>
                      <a:pt x="212" y="1410"/>
                    </a:lnTo>
                    <a:lnTo>
                      <a:pt x="189" y="1350"/>
                    </a:lnTo>
                    <a:lnTo>
                      <a:pt x="166" y="1289"/>
                    </a:lnTo>
                    <a:lnTo>
                      <a:pt x="144" y="1228"/>
                    </a:lnTo>
                    <a:lnTo>
                      <a:pt x="123" y="1169"/>
                    </a:lnTo>
                    <a:lnTo>
                      <a:pt x="102" y="1111"/>
                    </a:lnTo>
                    <a:lnTo>
                      <a:pt x="83" y="1054"/>
                    </a:lnTo>
                    <a:lnTo>
                      <a:pt x="66" y="1002"/>
                    </a:lnTo>
                    <a:lnTo>
                      <a:pt x="50" y="953"/>
                    </a:lnTo>
                    <a:lnTo>
                      <a:pt x="36" y="910"/>
                    </a:lnTo>
                    <a:lnTo>
                      <a:pt x="23" y="873"/>
                    </a:lnTo>
                    <a:lnTo>
                      <a:pt x="14" y="842"/>
                    </a:lnTo>
                    <a:lnTo>
                      <a:pt x="5" y="819"/>
                    </a:lnTo>
                    <a:lnTo>
                      <a:pt x="1" y="805"/>
                    </a:lnTo>
                    <a:lnTo>
                      <a:pt x="0" y="800"/>
                    </a:lnTo>
                    <a:close/>
                  </a:path>
                </a:pathLst>
              </a:custGeom>
              <a:solidFill>
                <a:srgbClr val="000000"/>
              </a:solidFill>
              <a:ln w="9525">
                <a:noFill/>
                <a:round/>
                <a:headEnd/>
                <a:tailEnd/>
              </a:ln>
            </p:spPr>
            <p:txBody>
              <a:bodyPr/>
              <a:lstStyle/>
              <a:p>
                <a:endParaRPr lang="en-US" dirty="0"/>
              </a:p>
            </p:txBody>
          </p:sp>
          <p:sp>
            <p:nvSpPr>
              <p:cNvPr id="17426" name="Freeform 24"/>
              <p:cNvSpPr>
                <a:spLocks/>
              </p:cNvSpPr>
              <p:nvPr/>
            </p:nvSpPr>
            <p:spPr bwMode="auto">
              <a:xfrm>
                <a:off x="2249" y="1375"/>
                <a:ext cx="886" cy="399"/>
              </a:xfrm>
              <a:custGeom>
                <a:avLst/>
                <a:gdLst>
                  <a:gd name="T0" fmla="*/ 15 w 2657"/>
                  <a:gd name="T1" fmla="*/ 796 h 1198"/>
                  <a:gd name="T2" fmla="*/ 93 w 2657"/>
                  <a:gd name="T3" fmla="*/ 803 h 1198"/>
                  <a:gd name="T4" fmla="*/ 220 w 2657"/>
                  <a:gd name="T5" fmla="*/ 819 h 1198"/>
                  <a:gd name="T6" fmla="*/ 388 w 2657"/>
                  <a:gd name="T7" fmla="*/ 850 h 1198"/>
                  <a:gd name="T8" fmla="*/ 581 w 2657"/>
                  <a:gd name="T9" fmla="*/ 897 h 1198"/>
                  <a:gd name="T10" fmla="*/ 753 w 2657"/>
                  <a:gd name="T11" fmla="*/ 949 h 1198"/>
                  <a:gd name="T12" fmla="*/ 864 w 2657"/>
                  <a:gd name="T13" fmla="*/ 985 h 1198"/>
                  <a:gd name="T14" fmla="*/ 979 w 2657"/>
                  <a:gd name="T15" fmla="*/ 1020 h 1198"/>
                  <a:gd name="T16" fmla="*/ 1095 w 2657"/>
                  <a:gd name="T17" fmla="*/ 1053 h 1198"/>
                  <a:gd name="T18" fmla="*/ 1208 w 2657"/>
                  <a:gd name="T19" fmla="*/ 1085 h 1198"/>
                  <a:gd name="T20" fmla="*/ 1315 w 2657"/>
                  <a:gd name="T21" fmla="*/ 1114 h 1198"/>
                  <a:gd name="T22" fmla="*/ 1413 w 2657"/>
                  <a:gd name="T23" fmla="*/ 1140 h 1198"/>
                  <a:gd name="T24" fmla="*/ 1498 w 2657"/>
                  <a:gd name="T25" fmla="*/ 1162 h 1198"/>
                  <a:gd name="T26" fmla="*/ 1565 w 2657"/>
                  <a:gd name="T27" fmla="*/ 1180 h 1198"/>
                  <a:gd name="T28" fmla="*/ 1611 w 2657"/>
                  <a:gd name="T29" fmla="*/ 1193 h 1198"/>
                  <a:gd name="T30" fmla="*/ 1635 w 2657"/>
                  <a:gd name="T31" fmla="*/ 1198 h 1198"/>
                  <a:gd name="T32" fmla="*/ 1650 w 2657"/>
                  <a:gd name="T33" fmla="*/ 1187 h 1198"/>
                  <a:gd name="T34" fmla="*/ 1713 w 2657"/>
                  <a:gd name="T35" fmla="*/ 1132 h 1198"/>
                  <a:gd name="T36" fmla="*/ 1820 w 2657"/>
                  <a:gd name="T37" fmla="*/ 1039 h 1198"/>
                  <a:gd name="T38" fmla="*/ 1954 w 2657"/>
                  <a:gd name="T39" fmla="*/ 917 h 1198"/>
                  <a:gd name="T40" fmla="*/ 2102 w 2657"/>
                  <a:gd name="T41" fmla="*/ 779 h 1198"/>
                  <a:gd name="T42" fmla="*/ 2256 w 2657"/>
                  <a:gd name="T43" fmla="*/ 625 h 1198"/>
                  <a:gd name="T44" fmla="*/ 2396 w 2657"/>
                  <a:gd name="T45" fmla="*/ 453 h 1198"/>
                  <a:gd name="T46" fmla="*/ 2508 w 2657"/>
                  <a:gd name="T47" fmla="*/ 284 h 1198"/>
                  <a:gd name="T48" fmla="*/ 2589 w 2657"/>
                  <a:gd name="T49" fmla="*/ 140 h 1198"/>
                  <a:gd name="T50" fmla="*/ 2641 w 2657"/>
                  <a:gd name="T51" fmla="*/ 37 h 1198"/>
                  <a:gd name="T52" fmla="*/ 2657 w 2657"/>
                  <a:gd name="T53" fmla="*/ 0 h 1198"/>
                  <a:gd name="T54" fmla="*/ 2634 w 2657"/>
                  <a:gd name="T55" fmla="*/ 6 h 1198"/>
                  <a:gd name="T56" fmla="*/ 2570 w 2657"/>
                  <a:gd name="T57" fmla="*/ 24 h 1198"/>
                  <a:gd name="T58" fmla="*/ 2475 w 2657"/>
                  <a:gd name="T59" fmla="*/ 49 h 1198"/>
                  <a:gd name="T60" fmla="*/ 2351 w 2657"/>
                  <a:gd name="T61" fmla="*/ 80 h 1198"/>
                  <a:gd name="T62" fmla="*/ 2212 w 2657"/>
                  <a:gd name="T63" fmla="*/ 118 h 1198"/>
                  <a:gd name="T64" fmla="*/ 2061 w 2657"/>
                  <a:gd name="T65" fmla="*/ 158 h 1198"/>
                  <a:gd name="T66" fmla="*/ 1907 w 2657"/>
                  <a:gd name="T67" fmla="*/ 198 h 1198"/>
                  <a:gd name="T68" fmla="*/ 1759 w 2657"/>
                  <a:gd name="T69" fmla="*/ 237 h 1198"/>
                  <a:gd name="T70" fmla="*/ 1622 w 2657"/>
                  <a:gd name="T71" fmla="*/ 271 h 1198"/>
                  <a:gd name="T72" fmla="*/ 1506 w 2657"/>
                  <a:gd name="T73" fmla="*/ 302 h 1198"/>
                  <a:gd name="T74" fmla="*/ 1413 w 2657"/>
                  <a:gd name="T75" fmla="*/ 325 h 1198"/>
                  <a:gd name="T76" fmla="*/ 1296 w 2657"/>
                  <a:gd name="T77" fmla="*/ 358 h 1198"/>
                  <a:gd name="T78" fmla="*/ 1147 w 2657"/>
                  <a:gd name="T79" fmla="*/ 405 h 1198"/>
                  <a:gd name="T80" fmla="*/ 976 w 2657"/>
                  <a:gd name="T81" fmla="*/ 461 h 1198"/>
                  <a:gd name="T82" fmla="*/ 795 w 2657"/>
                  <a:gd name="T83" fmla="*/ 522 h 1198"/>
                  <a:gd name="T84" fmla="*/ 610 w 2657"/>
                  <a:gd name="T85" fmla="*/ 584 h 1198"/>
                  <a:gd name="T86" fmla="*/ 433 w 2657"/>
                  <a:gd name="T87" fmla="*/ 643 h 1198"/>
                  <a:gd name="T88" fmla="*/ 274 w 2657"/>
                  <a:gd name="T89" fmla="*/ 699 h 1198"/>
                  <a:gd name="T90" fmla="*/ 144 w 2657"/>
                  <a:gd name="T91" fmla="*/ 744 h 1198"/>
                  <a:gd name="T92" fmla="*/ 50 w 2657"/>
                  <a:gd name="T93" fmla="*/ 776 h 1198"/>
                  <a:gd name="T94" fmla="*/ 3 w 2657"/>
                  <a:gd name="T95" fmla="*/ 793 h 119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57"/>
                  <a:gd name="T145" fmla="*/ 0 h 1198"/>
                  <a:gd name="T146" fmla="*/ 2657 w 2657"/>
                  <a:gd name="T147" fmla="*/ 1198 h 119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57" h="1198">
                    <a:moveTo>
                      <a:pt x="0" y="794"/>
                    </a:moveTo>
                    <a:lnTo>
                      <a:pt x="4" y="794"/>
                    </a:lnTo>
                    <a:lnTo>
                      <a:pt x="15" y="796"/>
                    </a:lnTo>
                    <a:lnTo>
                      <a:pt x="35" y="797"/>
                    </a:lnTo>
                    <a:lnTo>
                      <a:pt x="61" y="800"/>
                    </a:lnTo>
                    <a:lnTo>
                      <a:pt x="93" y="803"/>
                    </a:lnTo>
                    <a:lnTo>
                      <a:pt x="130" y="807"/>
                    </a:lnTo>
                    <a:lnTo>
                      <a:pt x="173" y="812"/>
                    </a:lnTo>
                    <a:lnTo>
                      <a:pt x="220" y="819"/>
                    </a:lnTo>
                    <a:lnTo>
                      <a:pt x="273" y="827"/>
                    </a:lnTo>
                    <a:lnTo>
                      <a:pt x="328" y="839"/>
                    </a:lnTo>
                    <a:lnTo>
                      <a:pt x="388" y="850"/>
                    </a:lnTo>
                    <a:lnTo>
                      <a:pt x="450" y="863"/>
                    </a:lnTo>
                    <a:lnTo>
                      <a:pt x="515" y="879"/>
                    </a:lnTo>
                    <a:lnTo>
                      <a:pt x="581" y="897"/>
                    </a:lnTo>
                    <a:lnTo>
                      <a:pt x="649" y="916"/>
                    </a:lnTo>
                    <a:lnTo>
                      <a:pt x="718" y="938"/>
                    </a:lnTo>
                    <a:lnTo>
                      <a:pt x="753" y="949"/>
                    </a:lnTo>
                    <a:lnTo>
                      <a:pt x="789" y="962"/>
                    </a:lnTo>
                    <a:lnTo>
                      <a:pt x="826" y="973"/>
                    </a:lnTo>
                    <a:lnTo>
                      <a:pt x="864" y="985"/>
                    </a:lnTo>
                    <a:lnTo>
                      <a:pt x="901" y="996"/>
                    </a:lnTo>
                    <a:lnTo>
                      <a:pt x="940" y="1007"/>
                    </a:lnTo>
                    <a:lnTo>
                      <a:pt x="979" y="1020"/>
                    </a:lnTo>
                    <a:lnTo>
                      <a:pt x="1017" y="1031"/>
                    </a:lnTo>
                    <a:lnTo>
                      <a:pt x="1056" y="1042"/>
                    </a:lnTo>
                    <a:lnTo>
                      <a:pt x="1095" y="1053"/>
                    </a:lnTo>
                    <a:lnTo>
                      <a:pt x="1132" y="1064"/>
                    </a:lnTo>
                    <a:lnTo>
                      <a:pt x="1171" y="1075"/>
                    </a:lnTo>
                    <a:lnTo>
                      <a:pt x="1208" y="1085"/>
                    </a:lnTo>
                    <a:lnTo>
                      <a:pt x="1244" y="1094"/>
                    </a:lnTo>
                    <a:lnTo>
                      <a:pt x="1280" y="1106"/>
                    </a:lnTo>
                    <a:lnTo>
                      <a:pt x="1315" y="1114"/>
                    </a:lnTo>
                    <a:lnTo>
                      <a:pt x="1349" y="1124"/>
                    </a:lnTo>
                    <a:lnTo>
                      <a:pt x="1381" y="1132"/>
                    </a:lnTo>
                    <a:lnTo>
                      <a:pt x="1413" y="1140"/>
                    </a:lnTo>
                    <a:lnTo>
                      <a:pt x="1442" y="1148"/>
                    </a:lnTo>
                    <a:lnTo>
                      <a:pt x="1471" y="1155"/>
                    </a:lnTo>
                    <a:lnTo>
                      <a:pt x="1498" y="1162"/>
                    </a:lnTo>
                    <a:lnTo>
                      <a:pt x="1522" y="1169"/>
                    </a:lnTo>
                    <a:lnTo>
                      <a:pt x="1545" y="1175"/>
                    </a:lnTo>
                    <a:lnTo>
                      <a:pt x="1565" y="1180"/>
                    </a:lnTo>
                    <a:lnTo>
                      <a:pt x="1583" y="1184"/>
                    </a:lnTo>
                    <a:lnTo>
                      <a:pt x="1599" y="1189"/>
                    </a:lnTo>
                    <a:lnTo>
                      <a:pt x="1611" y="1193"/>
                    </a:lnTo>
                    <a:lnTo>
                      <a:pt x="1622" y="1194"/>
                    </a:lnTo>
                    <a:lnTo>
                      <a:pt x="1629" y="1197"/>
                    </a:lnTo>
                    <a:lnTo>
                      <a:pt x="1635" y="1198"/>
                    </a:lnTo>
                    <a:lnTo>
                      <a:pt x="1636" y="1198"/>
                    </a:lnTo>
                    <a:lnTo>
                      <a:pt x="1639" y="1195"/>
                    </a:lnTo>
                    <a:lnTo>
                      <a:pt x="1650" y="1187"/>
                    </a:lnTo>
                    <a:lnTo>
                      <a:pt x="1665" y="1173"/>
                    </a:lnTo>
                    <a:lnTo>
                      <a:pt x="1687" y="1154"/>
                    </a:lnTo>
                    <a:lnTo>
                      <a:pt x="1713" y="1132"/>
                    </a:lnTo>
                    <a:lnTo>
                      <a:pt x="1745" y="1104"/>
                    </a:lnTo>
                    <a:lnTo>
                      <a:pt x="1781" y="1074"/>
                    </a:lnTo>
                    <a:lnTo>
                      <a:pt x="1820" y="1039"/>
                    </a:lnTo>
                    <a:lnTo>
                      <a:pt x="1863" y="1000"/>
                    </a:lnTo>
                    <a:lnTo>
                      <a:pt x="1907" y="960"/>
                    </a:lnTo>
                    <a:lnTo>
                      <a:pt x="1954" y="917"/>
                    </a:lnTo>
                    <a:lnTo>
                      <a:pt x="2003" y="873"/>
                    </a:lnTo>
                    <a:lnTo>
                      <a:pt x="2053" y="826"/>
                    </a:lnTo>
                    <a:lnTo>
                      <a:pt x="2102" y="779"/>
                    </a:lnTo>
                    <a:lnTo>
                      <a:pt x="2154" y="731"/>
                    </a:lnTo>
                    <a:lnTo>
                      <a:pt x="2203" y="681"/>
                    </a:lnTo>
                    <a:lnTo>
                      <a:pt x="2256" y="625"/>
                    </a:lnTo>
                    <a:lnTo>
                      <a:pt x="2306" y="569"/>
                    </a:lnTo>
                    <a:lnTo>
                      <a:pt x="2353" y="511"/>
                    </a:lnTo>
                    <a:lnTo>
                      <a:pt x="2396" y="453"/>
                    </a:lnTo>
                    <a:lnTo>
                      <a:pt x="2436" y="394"/>
                    </a:lnTo>
                    <a:lnTo>
                      <a:pt x="2473" y="338"/>
                    </a:lnTo>
                    <a:lnTo>
                      <a:pt x="2508" y="284"/>
                    </a:lnTo>
                    <a:lnTo>
                      <a:pt x="2538" y="233"/>
                    </a:lnTo>
                    <a:lnTo>
                      <a:pt x="2566" y="184"/>
                    </a:lnTo>
                    <a:lnTo>
                      <a:pt x="2589" y="140"/>
                    </a:lnTo>
                    <a:lnTo>
                      <a:pt x="2610" y="100"/>
                    </a:lnTo>
                    <a:lnTo>
                      <a:pt x="2627" y="65"/>
                    </a:lnTo>
                    <a:lnTo>
                      <a:pt x="2641" y="37"/>
                    </a:lnTo>
                    <a:lnTo>
                      <a:pt x="2649" y="18"/>
                    </a:lnTo>
                    <a:lnTo>
                      <a:pt x="2656" y="4"/>
                    </a:lnTo>
                    <a:lnTo>
                      <a:pt x="2657" y="0"/>
                    </a:lnTo>
                    <a:lnTo>
                      <a:pt x="2655" y="2"/>
                    </a:lnTo>
                    <a:lnTo>
                      <a:pt x="2648" y="3"/>
                    </a:lnTo>
                    <a:lnTo>
                      <a:pt x="2634" y="6"/>
                    </a:lnTo>
                    <a:lnTo>
                      <a:pt x="2617" y="11"/>
                    </a:lnTo>
                    <a:lnTo>
                      <a:pt x="2596" y="17"/>
                    </a:lnTo>
                    <a:lnTo>
                      <a:pt x="2570" y="24"/>
                    </a:lnTo>
                    <a:lnTo>
                      <a:pt x="2542" y="31"/>
                    </a:lnTo>
                    <a:lnTo>
                      <a:pt x="2509" y="39"/>
                    </a:lnTo>
                    <a:lnTo>
                      <a:pt x="2475" y="49"/>
                    </a:lnTo>
                    <a:lnTo>
                      <a:pt x="2436" y="58"/>
                    </a:lnTo>
                    <a:lnTo>
                      <a:pt x="2394" y="69"/>
                    </a:lnTo>
                    <a:lnTo>
                      <a:pt x="2351" y="80"/>
                    </a:lnTo>
                    <a:lnTo>
                      <a:pt x="2307" y="93"/>
                    </a:lnTo>
                    <a:lnTo>
                      <a:pt x="2260" y="105"/>
                    </a:lnTo>
                    <a:lnTo>
                      <a:pt x="2212" y="118"/>
                    </a:lnTo>
                    <a:lnTo>
                      <a:pt x="2162" y="132"/>
                    </a:lnTo>
                    <a:lnTo>
                      <a:pt x="2112" y="144"/>
                    </a:lnTo>
                    <a:lnTo>
                      <a:pt x="2061" y="158"/>
                    </a:lnTo>
                    <a:lnTo>
                      <a:pt x="2010" y="172"/>
                    </a:lnTo>
                    <a:lnTo>
                      <a:pt x="1958" y="184"/>
                    </a:lnTo>
                    <a:lnTo>
                      <a:pt x="1907" y="198"/>
                    </a:lnTo>
                    <a:lnTo>
                      <a:pt x="1857" y="210"/>
                    </a:lnTo>
                    <a:lnTo>
                      <a:pt x="1808" y="224"/>
                    </a:lnTo>
                    <a:lnTo>
                      <a:pt x="1759" y="237"/>
                    </a:lnTo>
                    <a:lnTo>
                      <a:pt x="1712" y="249"/>
                    </a:lnTo>
                    <a:lnTo>
                      <a:pt x="1666" y="260"/>
                    </a:lnTo>
                    <a:lnTo>
                      <a:pt x="1622" y="271"/>
                    </a:lnTo>
                    <a:lnTo>
                      <a:pt x="1581" y="282"/>
                    </a:lnTo>
                    <a:lnTo>
                      <a:pt x="1542" y="292"/>
                    </a:lnTo>
                    <a:lnTo>
                      <a:pt x="1506" y="302"/>
                    </a:lnTo>
                    <a:lnTo>
                      <a:pt x="1473" y="310"/>
                    </a:lnTo>
                    <a:lnTo>
                      <a:pt x="1444" y="317"/>
                    </a:lnTo>
                    <a:lnTo>
                      <a:pt x="1413" y="325"/>
                    </a:lnTo>
                    <a:lnTo>
                      <a:pt x="1379" y="335"/>
                    </a:lnTo>
                    <a:lnTo>
                      <a:pt x="1338" y="346"/>
                    </a:lnTo>
                    <a:lnTo>
                      <a:pt x="1296" y="358"/>
                    </a:lnTo>
                    <a:lnTo>
                      <a:pt x="1248" y="374"/>
                    </a:lnTo>
                    <a:lnTo>
                      <a:pt x="1200" y="389"/>
                    </a:lnTo>
                    <a:lnTo>
                      <a:pt x="1147" y="405"/>
                    </a:lnTo>
                    <a:lnTo>
                      <a:pt x="1092" y="423"/>
                    </a:lnTo>
                    <a:lnTo>
                      <a:pt x="1035" y="441"/>
                    </a:lnTo>
                    <a:lnTo>
                      <a:pt x="976" y="461"/>
                    </a:lnTo>
                    <a:lnTo>
                      <a:pt x="916" y="480"/>
                    </a:lnTo>
                    <a:lnTo>
                      <a:pt x="855" y="501"/>
                    </a:lnTo>
                    <a:lnTo>
                      <a:pt x="795" y="522"/>
                    </a:lnTo>
                    <a:lnTo>
                      <a:pt x="732" y="542"/>
                    </a:lnTo>
                    <a:lnTo>
                      <a:pt x="671" y="563"/>
                    </a:lnTo>
                    <a:lnTo>
                      <a:pt x="610" y="584"/>
                    </a:lnTo>
                    <a:lnTo>
                      <a:pt x="550" y="605"/>
                    </a:lnTo>
                    <a:lnTo>
                      <a:pt x="490" y="624"/>
                    </a:lnTo>
                    <a:lnTo>
                      <a:pt x="433" y="643"/>
                    </a:lnTo>
                    <a:lnTo>
                      <a:pt x="378" y="663"/>
                    </a:lnTo>
                    <a:lnTo>
                      <a:pt x="325" y="681"/>
                    </a:lnTo>
                    <a:lnTo>
                      <a:pt x="274" y="699"/>
                    </a:lnTo>
                    <a:lnTo>
                      <a:pt x="227" y="715"/>
                    </a:lnTo>
                    <a:lnTo>
                      <a:pt x="184" y="731"/>
                    </a:lnTo>
                    <a:lnTo>
                      <a:pt x="144" y="744"/>
                    </a:lnTo>
                    <a:lnTo>
                      <a:pt x="108" y="757"/>
                    </a:lnTo>
                    <a:lnTo>
                      <a:pt x="76" y="768"/>
                    </a:lnTo>
                    <a:lnTo>
                      <a:pt x="50" y="776"/>
                    </a:lnTo>
                    <a:lnTo>
                      <a:pt x="29" y="785"/>
                    </a:lnTo>
                    <a:lnTo>
                      <a:pt x="13" y="790"/>
                    </a:lnTo>
                    <a:lnTo>
                      <a:pt x="3" y="793"/>
                    </a:lnTo>
                    <a:lnTo>
                      <a:pt x="0" y="794"/>
                    </a:lnTo>
                    <a:close/>
                  </a:path>
                </a:pathLst>
              </a:custGeom>
              <a:solidFill>
                <a:srgbClr val="FFFFFF"/>
              </a:solidFill>
              <a:ln w="9525">
                <a:noFill/>
                <a:round/>
                <a:headEnd/>
                <a:tailEnd/>
              </a:ln>
            </p:spPr>
            <p:txBody>
              <a:bodyPr/>
              <a:lstStyle/>
              <a:p>
                <a:endParaRPr lang="en-US" dirty="0"/>
              </a:p>
            </p:txBody>
          </p:sp>
          <p:sp>
            <p:nvSpPr>
              <p:cNvPr id="17427" name="Freeform 25"/>
              <p:cNvSpPr>
                <a:spLocks/>
              </p:cNvSpPr>
              <p:nvPr/>
            </p:nvSpPr>
            <p:spPr bwMode="auto">
              <a:xfrm>
                <a:off x="2254" y="1658"/>
                <a:ext cx="404" cy="394"/>
              </a:xfrm>
              <a:custGeom>
                <a:avLst/>
                <a:gdLst>
                  <a:gd name="T0" fmla="*/ 2 w 1213"/>
                  <a:gd name="T1" fmla="*/ 5 h 1182"/>
                  <a:gd name="T2" fmla="*/ 16 w 1213"/>
                  <a:gd name="T3" fmla="*/ 41 h 1182"/>
                  <a:gd name="T4" fmla="*/ 41 w 1213"/>
                  <a:gd name="T5" fmla="*/ 106 h 1182"/>
                  <a:gd name="T6" fmla="*/ 72 w 1213"/>
                  <a:gd name="T7" fmla="*/ 192 h 1182"/>
                  <a:gd name="T8" fmla="*/ 108 w 1213"/>
                  <a:gd name="T9" fmla="*/ 290 h 1182"/>
                  <a:gd name="T10" fmla="*/ 147 w 1213"/>
                  <a:gd name="T11" fmla="*/ 391 h 1182"/>
                  <a:gd name="T12" fmla="*/ 186 w 1213"/>
                  <a:gd name="T13" fmla="*/ 488 h 1182"/>
                  <a:gd name="T14" fmla="*/ 219 w 1213"/>
                  <a:gd name="T15" fmla="*/ 572 h 1182"/>
                  <a:gd name="T16" fmla="*/ 262 w 1213"/>
                  <a:gd name="T17" fmla="*/ 680 h 1182"/>
                  <a:gd name="T18" fmla="*/ 312 w 1213"/>
                  <a:gd name="T19" fmla="*/ 863 h 1182"/>
                  <a:gd name="T20" fmla="*/ 352 w 1213"/>
                  <a:gd name="T21" fmla="*/ 1046 h 1182"/>
                  <a:gd name="T22" fmla="*/ 374 w 1213"/>
                  <a:gd name="T23" fmla="*/ 1164 h 1182"/>
                  <a:gd name="T24" fmla="*/ 380 w 1213"/>
                  <a:gd name="T25" fmla="*/ 1180 h 1182"/>
                  <a:gd name="T26" fmla="*/ 399 w 1213"/>
                  <a:gd name="T27" fmla="*/ 1160 h 1182"/>
                  <a:gd name="T28" fmla="*/ 436 w 1213"/>
                  <a:gd name="T29" fmla="*/ 1124 h 1182"/>
                  <a:gd name="T30" fmla="*/ 488 w 1213"/>
                  <a:gd name="T31" fmla="*/ 1076 h 1182"/>
                  <a:gd name="T32" fmla="*/ 551 w 1213"/>
                  <a:gd name="T33" fmla="*/ 1015 h 1182"/>
                  <a:gd name="T34" fmla="*/ 623 w 1213"/>
                  <a:gd name="T35" fmla="*/ 946 h 1182"/>
                  <a:gd name="T36" fmla="*/ 701 w 1213"/>
                  <a:gd name="T37" fmla="*/ 871 h 1182"/>
                  <a:gd name="T38" fmla="*/ 782 w 1213"/>
                  <a:gd name="T39" fmla="*/ 795 h 1182"/>
                  <a:gd name="T40" fmla="*/ 863 w 1213"/>
                  <a:gd name="T41" fmla="*/ 718 h 1182"/>
                  <a:gd name="T42" fmla="*/ 939 w 1213"/>
                  <a:gd name="T43" fmla="*/ 637 h 1182"/>
                  <a:gd name="T44" fmla="*/ 1009 w 1213"/>
                  <a:gd name="T45" fmla="*/ 560 h 1182"/>
                  <a:gd name="T46" fmla="*/ 1070 w 1213"/>
                  <a:gd name="T47" fmla="*/ 485 h 1182"/>
                  <a:gd name="T48" fmla="*/ 1124 w 1213"/>
                  <a:gd name="T49" fmla="*/ 420 h 1182"/>
                  <a:gd name="T50" fmla="*/ 1166 w 1213"/>
                  <a:gd name="T51" fmla="*/ 365 h 1182"/>
                  <a:gd name="T52" fmla="*/ 1195 w 1213"/>
                  <a:gd name="T53" fmla="*/ 326 h 1182"/>
                  <a:gd name="T54" fmla="*/ 1211 w 1213"/>
                  <a:gd name="T55" fmla="*/ 304 h 1182"/>
                  <a:gd name="T56" fmla="*/ 1207 w 1213"/>
                  <a:gd name="T57" fmla="*/ 300 h 1182"/>
                  <a:gd name="T58" fmla="*/ 1167 w 1213"/>
                  <a:gd name="T59" fmla="*/ 285 h 1182"/>
                  <a:gd name="T60" fmla="*/ 1095 w 1213"/>
                  <a:gd name="T61" fmla="*/ 260 h 1182"/>
                  <a:gd name="T62" fmla="*/ 1004 w 1213"/>
                  <a:gd name="T63" fmla="*/ 228 h 1182"/>
                  <a:gd name="T64" fmla="*/ 903 w 1213"/>
                  <a:gd name="T65" fmla="*/ 193 h 1182"/>
                  <a:gd name="T66" fmla="*/ 800 w 1213"/>
                  <a:gd name="T67" fmla="*/ 159 h 1182"/>
                  <a:gd name="T68" fmla="*/ 708 w 1213"/>
                  <a:gd name="T69" fmla="*/ 130 h 1182"/>
                  <a:gd name="T70" fmla="*/ 636 w 1213"/>
                  <a:gd name="T71" fmla="*/ 108 h 1182"/>
                  <a:gd name="T72" fmla="*/ 564 w 1213"/>
                  <a:gd name="T73" fmla="*/ 90 h 1182"/>
                  <a:gd name="T74" fmla="*/ 463 w 1213"/>
                  <a:gd name="T75" fmla="*/ 69 h 1182"/>
                  <a:gd name="T76" fmla="*/ 359 w 1213"/>
                  <a:gd name="T77" fmla="*/ 49 h 1182"/>
                  <a:gd name="T78" fmla="*/ 259 w 1213"/>
                  <a:gd name="T79" fmla="*/ 34 h 1182"/>
                  <a:gd name="T80" fmla="*/ 169 w 1213"/>
                  <a:gd name="T81" fmla="*/ 20 h 1182"/>
                  <a:gd name="T82" fmla="*/ 92 w 1213"/>
                  <a:gd name="T83" fmla="*/ 11 h 1182"/>
                  <a:gd name="T84" fmla="*/ 35 w 1213"/>
                  <a:gd name="T85" fmla="*/ 4 h 1182"/>
                  <a:gd name="T86" fmla="*/ 5 w 1213"/>
                  <a:gd name="T87" fmla="*/ 0 h 11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13"/>
                  <a:gd name="T133" fmla="*/ 0 h 1182"/>
                  <a:gd name="T134" fmla="*/ 1213 w 1213"/>
                  <a:gd name="T135" fmla="*/ 1182 h 11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13" h="1182">
                    <a:moveTo>
                      <a:pt x="0" y="0"/>
                    </a:moveTo>
                    <a:lnTo>
                      <a:pt x="2" y="5"/>
                    </a:lnTo>
                    <a:lnTo>
                      <a:pt x="7" y="19"/>
                    </a:lnTo>
                    <a:lnTo>
                      <a:pt x="16" y="41"/>
                    </a:lnTo>
                    <a:lnTo>
                      <a:pt x="27" y="70"/>
                    </a:lnTo>
                    <a:lnTo>
                      <a:pt x="41" y="106"/>
                    </a:lnTo>
                    <a:lnTo>
                      <a:pt x="54" y="148"/>
                    </a:lnTo>
                    <a:lnTo>
                      <a:pt x="72" y="192"/>
                    </a:lnTo>
                    <a:lnTo>
                      <a:pt x="90" y="240"/>
                    </a:lnTo>
                    <a:lnTo>
                      <a:pt x="108" y="290"/>
                    </a:lnTo>
                    <a:lnTo>
                      <a:pt x="128" y="340"/>
                    </a:lnTo>
                    <a:lnTo>
                      <a:pt x="147" y="391"/>
                    </a:lnTo>
                    <a:lnTo>
                      <a:pt x="166" y="441"/>
                    </a:lnTo>
                    <a:lnTo>
                      <a:pt x="186" y="488"/>
                    </a:lnTo>
                    <a:lnTo>
                      <a:pt x="204" y="532"/>
                    </a:lnTo>
                    <a:lnTo>
                      <a:pt x="219" y="572"/>
                    </a:lnTo>
                    <a:lnTo>
                      <a:pt x="234" y="607"/>
                    </a:lnTo>
                    <a:lnTo>
                      <a:pt x="262" y="680"/>
                    </a:lnTo>
                    <a:lnTo>
                      <a:pt x="288" y="767"/>
                    </a:lnTo>
                    <a:lnTo>
                      <a:pt x="312" y="863"/>
                    </a:lnTo>
                    <a:lnTo>
                      <a:pt x="334" y="958"/>
                    </a:lnTo>
                    <a:lnTo>
                      <a:pt x="352" y="1046"/>
                    </a:lnTo>
                    <a:lnTo>
                      <a:pt x="366" y="1116"/>
                    </a:lnTo>
                    <a:lnTo>
                      <a:pt x="374" y="1164"/>
                    </a:lnTo>
                    <a:lnTo>
                      <a:pt x="377" y="1182"/>
                    </a:lnTo>
                    <a:lnTo>
                      <a:pt x="380" y="1180"/>
                    </a:lnTo>
                    <a:lnTo>
                      <a:pt x="386" y="1173"/>
                    </a:lnTo>
                    <a:lnTo>
                      <a:pt x="399" y="1160"/>
                    </a:lnTo>
                    <a:lnTo>
                      <a:pt x="416" y="1145"/>
                    </a:lnTo>
                    <a:lnTo>
                      <a:pt x="436" y="1124"/>
                    </a:lnTo>
                    <a:lnTo>
                      <a:pt x="460" y="1102"/>
                    </a:lnTo>
                    <a:lnTo>
                      <a:pt x="488" y="1076"/>
                    </a:lnTo>
                    <a:lnTo>
                      <a:pt x="518" y="1046"/>
                    </a:lnTo>
                    <a:lnTo>
                      <a:pt x="551" y="1015"/>
                    </a:lnTo>
                    <a:lnTo>
                      <a:pt x="586" y="980"/>
                    </a:lnTo>
                    <a:lnTo>
                      <a:pt x="623" y="946"/>
                    </a:lnTo>
                    <a:lnTo>
                      <a:pt x="661" y="910"/>
                    </a:lnTo>
                    <a:lnTo>
                      <a:pt x="701" y="871"/>
                    </a:lnTo>
                    <a:lnTo>
                      <a:pt x="741" y="834"/>
                    </a:lnTo>
                    <a:lnTo>
                      <a:pt x="782" y="795"/>
                    </a:lnTo>
                    <a:lnTo>
                      <a:pt x="822" y="756"/>
                    </a:lnTo>
                    <a:lnTo>
                      <a:pt x="863" y="718"/>
                    </a:lnTo>
                    <a:lnTo>
                      <a:pt x="901" y="678"/>
                    </a:lnTo>
                    <a:lnTo>
                      <a:pt x="939" y="637"/>
                    </a:lnTo>
                    <a:lnTo>
                      <a:pt x="975" y="599"/>
                    </a:lnTo>
                    <a:lnTo>
                      <a:pt x="1009" y="560"/>
                    </a:lnTo>
                    <a:lnTo>
                      <a:pt x="1041" y="521"/>
                    </a:lnTo>
                    <a:lnTo>
                      <a:pt x="1070" y="485"/>
                    </a:lnTo>
                    <a:lnTo>
                      <a:pt x="1099" y="452"/>
                    </a:lnTo>
                    <a:lnTo>
                      <a:pt x="1124" y="420"/>
                    </a:lnTo>
                    <a:lnTo>
                      <a:pt x="1146" y="391"/>
                    </a:lnTo>
                    <a:lnTo>
                      <a:pt x="1166" y="365"/>
                    </a:lnTo>
                    <a:lnTo>
                      <a:pt x="1182" y="343"/>
                    </a:lnTo>
                    <a:lnTo>
                      <a:pt x="1195" y="326"/>
                    </a:lnTo>
                    <a:lnTo>
                      <a:pt x="1204" y="312"/>
                    </a:lnTo>
                    <a:lnTo>
                      <a:pt x="1211" y="304"/>
                    </a:lnTo>
                    <a:lnTo>
                      <a:pt x="1213" y="301"/>
                    </a:lnTo>
                    <a:lnTo>
                      <a:pt x="1207" y="300"/>
                    </a:lnTo>
                    <a:lnTo>
                      <a:pt x="1192" y="294"/>
                    </a:lnTo>
                    <a:lnTo>
                      <a:pt x="1167" y="285"/>
                    </a:lnTo>
                    <a:lnTo>
                      <a:pt x="1134" y="274"/>
                    </a:lnTo>
                    <a:lnTo>
                      <a:pt x="1095" y="260"/>
                    </a:lnTo>
                    <a:lnTo>
                      <a:pt x="1052" y="244"/>
                    </a:lnTo>
                    <a:lnTo>
                      <a:pt x="1004" y="228"/>
                    </a:lnTo>
                    <a:lnTo>
                      <a:pt x="954" y="211"/>
                    </a:lnTo>
                    <a:lnTo>
                      <a:pt x="903" y="193"/>
                    </a:lnTo>
                    <a:lnTo>
                      <a:pt x="850" y="177"/>
                    </a:lnTo>
                    <a:lnTo>
                      <a:pt x="800" y="159"/>
                    </a:lnTo>
                    <a:lnTo>
                      <a:pt x="752" y="143"/>
                    </a:lnTo>
                    <a:lnTo>
                      <a:pt x="708" y="130"/>
                    </a:lnTo>
                    <a:lnTo>
                      <a:pt x="669" y="117"/>
                    </a:lnTo>
                    <a:lnTo>
                      <a:pt x="636" y="108"/>
                    </a:lnTo>
                    <a:lnTo>
                      <a:pt x="611" y="101"/>
                    </a:lnTo>
                    <a:lnTo>
                      <a:pt x="564" y="90"/>
                    </a:lnTo>
                    <a:lnTo>
                      <a:pt x="514" y="78"/>
                    </a:lnTo>
                    <a:lnTo>
                      <a:pt x="463" y="69"/>
                    </a:lnTo>
                    <a:lnTo>
                      <a:pt x="411" y="59"/>
                    </a:lnTo>
                    <a:lnTo>
                      <a:pt x="359" y="49"/>
                    </a:lnTo>
                    <a:lnTo>
                      <a:pt x="309" y="41"/>
                    </a:lnTo>
                    <a:lnTo>
                      <a:pt x="259" y="34"/>
                    </a:lnTo>
                    <a:lnTo>
                      <a:pt x="212" y="27"/>
                    </a:lnTo>
                    <a:lnTo>
                      <a:pt x="169" y="20"/>
                    </a:lnTo>
                    <a:lnTo>
                      <a:pt x="128" y="15"/>
                    </a:lnTo>
                    <a:lnTo>
                      <a:pt x="92" y="11"/>
                    </a:lnTo>
                    <a:lnTo>
                      <a:pt x="61" y="7"/>
                    </a:lnTo>
                    <a:lnTo>
                      <a:pt x="35" y="4"/>
                    </a:lnTo>
                    <a:lnTo>
                      <a:pt x="17" y="1"/>
                    </a:lnTo>
                    <a:lnTo>
                      <a:pt x="5" y="0"/>
                    </a:lnTo>
                    <a:lnTo>
                      <a:pt x="0" y="0"/>
                    </a:lnTo>
                    <a:close/>
                  </a:path>
                </a:pathLst>
              </a:custGeom>
              <a:solidFill>
                <a:srgbClr val="FFFFFF"/>
              </a:solidFill>
              <a:ln w="9525">
                <a:noFill/>
                <a:round/>
                <a:headEnd/>
                <a:tailEnd/>
              </a:ln>
            </p:spPr>
            <p:txBody>
              <a:bodyPr/>
              <a:lstStyle/>
              <a:p>
                <a:endParaRPr lang="en-US" dirty="0"/>
              </a:p>
            </p:txBody>
          </p:sp>
          <p:sp>
            <p:nvSpPr>
              <p:cNvPr id="17428" name="Freeform 26"/>
              <p:cNvSpPr>
                <a:spLocks/>
              </p:cNvSpPr>
              <p:nvPr/>
            </p:nvSpPr>
            <p:spPr bwMode="auto">
              <a:xfrm>
                <a:off x="2922" y="1394"/>
                <a:ext cx="340" cy="406"/>
              </a:xfrm>
              <a:custGeom>
                <a:avLst/>
                <a:gdLst>
                  <a:gd name="T0" fmla="*/ 3 w 1020"/>
                  <a:gd name="T1" fmla="*/ 866 h 1218"/>
                  <a:gd name="T2" fmla="*/ 26 w 1020"/>
                  <a:gd name="T3" fmla="*/ 877 h 1218"/>
                  <a:gd name="T4" fmla="*/ 68 w 1020"/>
                  <a:gd name="T5" fmla="*/ 897 h 1218"/>
                  <a:gd name="T6" fmla="*/ 124 w 1020"/>
                  <a:gd name="T7" fmla="*/ 923 h 1218"/>
                  <a:gd name="T8" fmla="*/ 191 w 1020"/>
                  <a:gd name="T9" fmla="*/ 953 h 1218"/>
                  <a:gd name="T10" fmla="*/ 263 w 1020"/>
                  <a:gd name="T11" fmla="*/ 987 h 1218"/>
                  <a:gd name="T12" fmla="*/ 338 w 1020"/>
                  <a:gd name="T13" fmla="*/ 1021 h 1218"/>
                  <a:gd name="T14" fmla="*/ 410 w 1020"/>
                  <a:gd name="T15" fmla="*/ 1056 h 1218"/>
                  <a:gd name="T16" fmla="*/ 480 w 1020"/>
                  <a:gd name="T17" fmla="*/ 1086 h 1218"/>
                  <a:gd name="T18" fmla="*/ 563 w 1020"/>
                  <a:gd name="T19" fmla="*/ 1115 h 1218"/>
                  <a:gd name="T20" fmla="*/ 656 w 1020"/>
                  <a:gd name="T21" fmla="*/ 1142 h 1218"/>
                  <a:gd name="T22" fmla="*/ 751 w 1020"/>
                  <a:gd name="T23" fmla="*/ 1165 h 1218"/>
                  <a:gd name="T24" fmla="*/ 843 w 1020"/>
                  <a:gd name="T25" fmla="*/ 1185 h 1218"/>
                  <a:gd name="T26" fmla="*/ 922 w 1020"/>
                  <a:gd name="T27" fmla="*/ 1200 h 1218"/>
                  <a:gd name="T28" fmla="*/ 981 w 1020"/>
                  <a:gd name="T29" fmla="*/ 1211 h 1218"/>
                  <a:gd name="T30" fmla="*/ 1016 w 1020"/>
                  <a:gd name="T31" fmla="*/ 1216 h 1218"/>
                  <a:gd name="T32" fmla="*/ 1014 w 1020"/>
                  <a:gd name="T33" fmla="*/ 1204 h 1218"/>
                  <a:gd name="T34" fmla="*/ 981 w 1020"/>
                  <a:gd name="T35" fmla="*/ 1107 h 1218"/>
                  <a:gd name="T36" fmla="*/ 931 w 1020"/>
                  <a:gd name="T37" fmla="*/ 949 h 1218"/>
                  <a:gd name="T38" fmla="*/ 883 w 1020"/>
                  <a:gd name="T39" fmla="*/ 769 h 1218"/>
                  <a:gd name="T40" fmla="*/ 845 w 1020"/>
                  <a:gd name="T41" fmla="*/ 591 h 1218"/>
                  <a:gd name="T42" fmla="*/ 789 w 1020"/>
                  <a:gd name="T43" fmla="*/ 371 h 1218"/>
                  <a:gd name="T44" fmla="*/ 728 w 1020"/>
                  <a:gd name="T45" fmla="*/ 158 h 1218"/>
                  <a:gd name="T46" fmla="*/ 686 w 1020"/>
                  <a:gd name="T47" fmla="*/ 21 h 1218"/>
                  <a:gd name="T48" fmla="*/ 678 w 1020"/>
                  <a:gd name="T49" fmla="*/ 4 h 1218"/>
                  <a:gd name="T50" fmla="*/ 663 w 1020"/>
                  <a:gd name="T51" fmla="*/ 32 h 1218"/>
                  <a:gd name="T52" fmla="*/ 635 w 1020"/>
                  <a:gd name="T53" fmla="*/ 80 h 1218"/>
                  <a:gd name="T54" fmla="*/ 599 w 1020"/>
                  <a:gd name="T55" fmla="*/ 144 h 1218"/>
                  <a:gd name="T56" fmla="*/ 558 w 1020"/>
                  <a:gd name="T57" fmla="*/ 216 h 1218"/>
                  <a:gd name="T58" fmla="*/ 513 w 1020"/>
                  <a:gd name="T59" fmla="*/ 289 h 1218"/>
                  <a:gd name="T60" fmla="*/ 470 w 1020"/>
                  <a:gd name="T61" fmla="*/ 359 h 1218"/>
                  <a:gd name="T62" fmla="*/ 433 w 1020"/>
                  <a:gd name="T63" fmla="*/ 415 h 1218"/>
                  <a:gd name="T64" fmla="*/ 387 w 1020"/>
                  <a:gd name="T65" fmla="*/ 475 h 1218"/>
                  <a:gd name="T66" fmla="*/ 322 w 1020"/>
                  <a:gd name="T67" fmla="*/ 549 h 1218"/>
                  <a:gd name="T68" fmla="*/ 255 w 1020"/>
                  <a:gd name="T69" fmla="*/ 623 h 1218"/>
                  <a:gd name="T70" fmla="*/ 185 w 1020"/>
                  <a:gd name="T71" fmla="*/ 692 h 1218"/>
                  <a:gd name="T72" fmla="*/ 122 w 1020"/>
                  <a:gd name="T73" fmla="*/ 754 h 1218"/>
                  <a:gd name="T74" fmla="*/ 66 w 1020"/>
                  <a:gd name="T75" fmla="*/ 805 h 1218"/>
                  <a:gd name="T76" fmla="*/ 26 w 1020"/>
                  <a:gd name="T77" fmla="*/ 841 h 1218"/>
                  <a:gd name="T78" fmla="*/ 3 w 1020"/>
                  <a:gd name="T79" fmla="*/ 862 h 12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0"/>
                  <a:gd name="T121" fmla="*/ 0 h 1218"/>
                  <a:gd name="T122" fmla="*/ 1020 w 1020"/>
                  <a:gd name="T123" fmla="*/ 1218 h 12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0" h="1218">
                    <a:moveTo>
                      <a:pt x="0" y="865"/>
                    </a:moveTo>
                    <a:lnTo>
                      <a:pt x="3" y="866"/>
                    </a:lnTo>
                    <a:lnTo>
                      <a:pt x="12" y="870"/>
                    </a:lnTo>
                    <a:lnTo>
                      <a:pt x="26" y="877"/>
                    </a:lnTo>
                    <a:lnTo>
                      <a:pt x="44" y="886"/>
                    </a:lnTo>
                    <a:lnTo>
                      <a:pt x="68" y="897"/>
                    </a:lnTo>
                    <a:lnTo>
                      <a:pt x="94" y="909"/>
                    </a:lnTo>
                    <a:lnTo>
                      <a:pt x="124" y="923"/>
                    </a:lnTo>
                    <a:lnTo>
                      <a:pt x="156" y="937"/>
                    </a:lnTo>
                    <a:lnTo>
                      <a:pt x="191" y="953"/>
                    </a:lnTo>
                    <a:lnTo>
                      <a:pt x="227" y="970"/>
                    </a:lnTo>
                    <a:lnTo>
                      <a:pt x="263" y="987"/>
                    </a:lnTo>
                    <a:lnTo>
                      <a:pt x="300" y="1005"/>
                    </a:lnTo>
                    <a:lnTo>
                      <a:pt x="338" y="1021"/>
                    </a:lnTo>
                    <a:lnTo>
                      <a:pt x="375" y="1039"/>
                    </a:lnTo>
                    <a:lnTo>
                      <a:pt x="410" y="1056"/>
                    </a:lnTo>
                    <a:lnTo>
                      <a:pt x="444" y="1071"/>
                    </a:lnTo>
                    <a:lnTo>
                      <a:pt x="480" y="1086"/>
                    </a:lnTo>
                    <a:lnTo>
                      <a:pt x="519" y="1101"/>
                    </a:lnTo>
                    <a:lnTo>
                      <a:pt x="563" y="1115"/>
                    </a:lnTo>
                    <a:lnTo>
                      <a:pt x="609" y="1129"/>
                    </a:lnTo>
                    <a:lnTo>
                      <a:pt x="656" y="1142"/>
                    </a:lnTo>
                    <a:lnTo>
                      <a:pt x="703" y="1154"/>
                    </a:lnTo>
                    <a:lnTo>
                      <a:pt x="751" y="1165"/>
                    </a:lnTo>
                    <a:lnTo>
                      <a:pt x="798" y="1175"/>
                    </a:lnTo>
                    <a:lnTo>
                      <a:pt x="843" y="1185"/>
                    </a:lnTo>
                    <a:lnTo>
                      <a:pt x="884" y="1193"/>
                    </a:lnTo>
                    <a:lnTo>
                      <a:pt x="922" y="1200"/>
                    </a:lnTo>
                    <a:lnTo>
                      <a:pt x="955" y="1207"/>
                    </a:lnTo>
                    <a:lnTo>
                      <a:pt x="981" y="1211"/>
                    </a:lnTo>
                    <a:lnTo>
                      <a:pt x="1002" y="1215"/>
                    </a:lnTo>
                    <a:lnTo>
                      <a:pt x="1016" y="1216"/>
                    </a:lnTo>
                    <a:lnTo>
                      <a:pt x="1020" y="1218"/>
                    </a:lnTo>
                    <a:lnTo>
                      <a:pt x="1014" y="1204"/>
                    </a:lnTo>
                    <a:lnTo>
                      <a:pt x="1002" y="1165"/>
                    </a:lnTo>
                    <a:lnTo>
                      <a:pt x="981" y="1107"/>
                    </a:lnTo>
                    <a:lnTo>
                      <a:pt x="958" y="1032"/>
                    </a:lnTo>
                    <a:lnTo>
                      <a:pt x="931" y="949"/>
                    </a:lnTo>
                    <a:lnTo>
                      <a:pt x="906" y="859"/>
                    </a:lnTo>
                    <a:lnTo>
                      <a:pt x="883" y="769"/>
                    </a:lnTo>
                    <a:lnTo>
                      <a:pt x="865" y="684"/>
                    </a:lnTo>
                    <a:lnTo>
                      <a:pt x="845" y="591"/>
                    </a:lnTo>
                    <a:lnTo>
                      <a:pt x="819" y="484"/>
                    </a:lnTo>
                    <a:lnTo>
                      <a:pt x="789" y="371"/>
                    </a:lnTo>
                    <a:lnTo>
                      <a:pt x="757" y="259"/>
                    </a:lnTo>
                    <a:lnTo>
                      <a:pt x="728" y="158"/>
                    </a:lnTo>
                    <a:lnTo>
                      <a:pt x="704" y="76"/>
                    </a:lnTo>
                    <a:lnTo>
                      <a:pt x="686" y="21"/>
                    </a:lnTo>
                    <a:lnTo>
                      <a:pt x="681" y="0"/>
                    </a:lnTo>
                    <a:lnTo>
                      <a:pt x="678" y="4"/>
                    </a:lnTo>
                    <a:lnTo>
                      <a:pt x="673" y="14"/>
                    </a:lnTo>
                    <a:lnTo>
                      <a:pt x="663" y="32"/>
                    </a:lnTo>
                    <a:lnTo>
                      <a:pt x="650" y="54"/>
                    </a:lnTo>
                    <a:lnTo>
                      <a:pt x="635" y="80"/>
                    </a:lnTo>
                    <a:lnTo>
                      <a:pt x="619" y="111"/>
                    </a:lnTo>
                    <a:lnTo>
                      <a:pt x="599" y="144"/>
                    </a:lnTo>
                    <a:lnTo>
                      <a:pt x="578" y="179"/>
                    </a:lnTo>
                    <a:lnTo>
                      <a:pt x="558" y="216"/>
                    </a:lnTo>
                    <a:lnTo>
                      <a:pt x="535" y="253"/>
                    </a:lnTo>
                    <a:lnTo>
                      <a:pt x="513" y="289"/>
                    </a:lnTo>
                    <a:lnTo>
                      <a:pt x="491" y="325"/>
                    </a:lnTo>
                    <a:lnTo>
                      <a:pt x="470" y="359"/>
                    </a:lnTo>
                    <a:lnTo>
                      <a:pt x="451" y="389"/>
                    </a:lnTo>
                    <a:lnTo>
                      <a:pt x="433" y="415"/>
                    </a:lnTo>
                    <a:lnTo>
                      <a:pt x="416" y="437"/>
                    </a:lnTo>
                    <a:lnTo>
                      <a:pt x="387" y="475"/>
                    </a:lnTo>
                    <a:lnTo>
                      <a:pt x="356" y="511"/>
                    </a:lnTo>
                    <a:lnTo>
                      <a:pt x="322" y="549"/>
                    </a:lnTo>
                    <a:lnTo>
                      <a:pt x="289" y="585"/>
                    </a:lnTo>
                    <a:lnTo>
                      <a:pt x="255" y="623"/>
                    </a:lnTo>
                    <a:lnTo>
                      <a:pt x="220" y="657"/>
                    </a:lnTo>
                    <a:lnTo>
                      <a:pt x="185" y="692"/>
                    </a:lnTo>
                    <a:lnTo>
                      <a:pt x="152" y="724"/>
                    </a:lnTo>
                    <a:lnTo>
                      <a:pt x="122" y="754"/>
                    </a:lnTo>
                    <a:lnTo>
                      <a:pt x="93" y="781"/>
                    </a:lnTo>
                    <a:lnTo>
                      <a:pt x="66" y="805"/>
                    </a:lnTo>
                    <a:lnTo>
                      <a:pt x="44" y="825"/>
                    </a:lnTo>
                    <a:lnTo>
                      <a:pt x="26" y="841"/>
                    </a:lnTo>
                    <a:lnTo>
                      <a:pt x="12" y="854"/>
                    </a:lnTo>
                    <a:lnTo>
                      <a:pt x="3" y="862"/>
                    </a:lnTo>
                    <a:lnTo>
                      <a:pt x="0" y="865"/>
                    </a:lnTo>
                    <a:close/>
                  </a:path>
                </a:pathLst>
              </a:custGeom>
              <a:solidFill>
                <a:srgbClr val="FFFFFF"/>
              </a:solidFill>
              <a:ln w="9525">
                <a:noFill/>
                <a:round/>
                <a:headEnd/>
                <a:tailEnd/>
              </a:ln>
            </p:spPr>
            <p:txBody>
              <a:bodyPr/>
              <a:lstStyle/>
              <a:p>
                <a:endParaRPr lang="en-US" dirty="0"/>
              </a:p>
            </p:txBody>
          </p:sp>
          <p:sp>
            <p:nvSpPr>
              <p:cNvPr id="17429" name="Freeform 27"/>
              <p:cNvSpPr>
                <a:spLocks/>
              </p:cNvSpPr>
              <p:nvPr/>
            </p:nvSpPr>
            <p:spPr bwMode="auto">
              <a:xfrm>
                <a:off x="2403" y="1698"/>
                <a:ext cx="823" cy="352"/>
              </a:xfrm>
              <a:custGeom>
                <a:avLst/>
                <a:gdLst>
                  <a:gd name="T0" fmla="*/ 14 w 2469"/>
                  <a:gd name="T1" fmla="*/ 1043 h 1055"/>
                  <a:gd name="T2" fmla="*/ 75 w 2469"/>
                  <a:gd name="T3" fmla="*/ 988 h 1055"/>
                  <a:gd name="T4" fmla="*/ 174 w 2469"/>
                  <a:gd name="T5" fmla="*/ 900 h 1055"/>
                  <a:gd name="T6" fmla="*/ 292 w 2469"/>
                  <a:gd name="T7" fmla="*/ 790 h 1055"/>
                  <a:gd name="T8" fmla="*/ 417 w 2469"/>
                  <a:gd name="T9" fmla="*/ 674 h 1055"/>
                  <a:gd name="T10" fmla="*/ 529 w 2469"/>
                  <a:gd name="T11" fmla="*/ 563 h 1055"/>
                  <a:gd name="T12" fmla="*/ 628 w 2469"/>
                  <a:gd name="T13" fmla="*/ 454 h 1055"/>
                  <a:gd name="T14" fmla="*/ 714 w 2469"/>
                  <a:gd name="T15" fmla="*/ 350 h 1055"/>
                  <a:gd name="T16" fmla="*/ 781 w 2469"/>
                  <a:gd name="T17" fmla="*/ 263 h 1055"/>
                  <a:gd name="T18" fmla="*/ 823 w 2469"/>
                  <a:gd name="T19" fmla="*/ 204 h 1055"/>
                  <a:gd name="T20" fmla="*/ 839 w 2469"/>
                  <a:gd name="T21" fmla="*/ 182 h 1055"/>
                  <a:gd name="T22" fmla="*/ 1522 w 2469"/>
                  <a:gd name="T23" fmla="*/ 2 h 1055"/>
                  <a:gd name="T24" fmla="*/ 1569 w 2469"/>
                  <a:gd name="T25" fmla="*/ 21 h 1055"/>
                  <a:gd name="T26" fmla="*/ 1652 w 2469"/>
                  <a:gd name="T27" fmla="*/ 57 h 1055"/>
                  <a:gd name="T28" fmla="*/ 1749 w 2469"/>
                  <a:gd name="T29" fmla="*/ 100 h 1055"/>
                  <a:gd name="T30" fmla="*/ 1836 w 2469"/>
                  <a:gd name="T31" fmla="*/ 140 h 1055"/>
                  <a:gd name="T32" fmla="*/ 1889 w 2469"/>
                  <a:gd name="T33" fmla="*/ 169 h 1055"/>
                  <a:gd name="T34" fmla="*/ 1989 w 2469"/>
                  <a:gd name="T35" fmla="*/ 218 h 1055"/>
                  <a:gd name="T36" fmla="*/ 2127 w 2469"/>
                  <a:gd name="T37" fmla="*/ 260 h 1055"/>
                  <a:gd name="T38" fmla="*/ 2272 w 2469"/>
                  <a:gd name="T39" fmla="*/ 294 h 1055"/>
                  <a:gd name="T40" fmla="*/ 2396 w 2469"/>
                  <a:gd name="T41" fmla="*/ 316 h 1055"/>
                  <a:gd name="T42" fmla="*/ 2463 w 2469"/>
                  <a:gd name="T43" fmla="*/ 327 h 1055"/>
                  <a:gd name="T44" fmla="*/ 2458 w 2469"/>
                  <a:gd name="T45" fmla="*/ 331 h 1055"/>
                  <a:gd name="T46" fmla="*/ 2407 w 2469"/>
                  <a:gd name="T47" fmla="*/ 342 h 1055"/>
                  <a:gd name="T48" fmla="*/ 2318 w 2469"/>
                  <a:gd name="T49" fmla="*/ 363 h 1055"/>
                  <a:gd name="T50" fmla="*/ 2202 w 2469"/>
                  <a:gd name="T51" fmla="*/ 390 h 1055"/>
                  <a:gd name="T52" fmla="*/ 2066 w 2469"/>
                  <a:gd name="T53" fmla="*/ 424 h 1055"/>
                  <a:gd name="T54" fmla="*/ 1920 w 2469"/>
                  <a:gd name="T55" fmla="*/ 460 h 1055"/>
                  <a:gd name="T56" fmla="*/ 1767 w 2469"/>
                  <a:gd name="T57" fmla="*/ 500 h 1055"/>
                  <a:gd name="T58" fmla="*/ 1621 w 2469"/>
                  <a:gd name="T59" fmla="*/ 540 h 1055"/>
                  <a:gd name="T60" fmla="*/ 1486 w 2469"/>
                  <a:gd name="T61" fmla="*/ 579 h 1055"/>
                  <a:gd name="T62" fmla="*/ 1373 w 2469"/>
                  <a:gd name="T63" fmla="*/ 617 h 1055"/>
                  <a:gd name="T64" fmla="*/ 1288 w 2469"/>
                  <a:gd name="T65" fmla="*/ 651 h 1055"/>
                  <a:gd name="T66" fmla="*/ 1201 w 2469"/>
                  <a:gd name="T67" fmla="*/ 687 h 1055"/>
                  <a:gd name="T68" fmla="*/ 1079 w 2469"/>
                  <a:gd name="T69" fmla="*/ 729 h 1055"/>
                  <a:gd name="T70" fmla="*/ 936 w 2469"/>
                  <a:gd name="T71" fmla="*/ 778 h 1055"/>
                  <a:gd name="T72" fmla="*/ 775 w 2469"/>
                  <a:gd name="T73" fmla="*/ 828 h 1055"/>
                  <a:gd name="T74" fmla="*/ 609 w 2469"/>
                  <a:gd name="T75" fmla="*/ 877 h 1055"/>
                  <a:gd name="T76" fmla="*/ 446 w 2469"/>
                  <a:gd name="T77" fmla="*/ 926 h 1055"/>
                  <a:gd name="T78" fmla="*/ 296 w 2469"/>
                  <a:gd name="T79" fmla="*/ 970 h 1055"/>
                  <a:gd name="T80" fmla="*/ 167 w 2469"/>
                  <a:gd name="T81" fmla="*/ 1008 h 1055"/>
                  <a:gd name="T82" fmla="*/ 69 w 2469"/>
                  <a:gd name="T83" fmla="*/ 1035 h 1055"/>
                  <a:gd name="T84" fmla="*/ 12 w 2469"/>
                  <a:gd name="T85" fmla="*/ 1052 h 10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69"/>
                  <a:gd name="T130" fmla="*/ 0 h 1055"/>
                  <a:gd name="T131" fmla="*/ 2469 w 2469"/>
                  <a:gd name="T132" fmla="*/ 1055 h 10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69" h="1055">
                    <a:moveTo>
                      <a:pt x="0" y="1055"/>
                    </a:moveTo>
                    <a:lnTo>
                      <a:pt x="3" y="1052"/>
                    </a:lnTo>
                    <a:lnTo>
                      <a:pt x="14" y="1043"/>
                    </a:lnTo>
                    <a:lnTo>
                      <a:pt x="29" y="1030"/>
                    </a:lnTo>
                    <a:lnTo>
                      <a:pt x="50" y="1010"/>
                    </a:lnTo>
                    <a:lnTo>
                      <a:pt x="75" y="988"/>
                    </a:lnTo>
                    <a:lnTo>
                      <a:pt x="105" y="962"/>
                    </a:lnTo>
                    <a:lnTo>
                      <a:pt x="138" y="931"/>
                    </a:lnTo>
                    <a:lnTo>
                      <a:pt x="174" y="900"/>
                    </a:lnTo>
                    <a:lnTo>
                      <a:pt x="212" y="865"/>
                    </a:lnTo>
                    <a:lnTo>
                      <a:pt x="252" y="828"/>
                    </a:lnTo>
                    <a:lnTo>
                      <a:pt x="292" y="790"/>
                    </a:lnTo>
                    <a:lnTo>
                      <a:pt x="334" y="752"/>
                    </a:lnTo>
                    <a:lnTo>
                      <a:pt x="375" y="713"/>
                    </a:lnTo>
                    <a:lnTo>
                      <a:pt x="417" y="674"/>
                    </a:lnTo>
                    <a:lnTo>
                      <a:pt x="455" y="637"/>
                    </a:lnTo>
                    <a:lnTo>
                      <a:pt x="493" y="599"/>
                    </a:lnTo>
                    <a:lnTo>
                      <a:pt x="529" y="563"/>
                    </a:lnTo>
                    <a:lnTo>
                      <a:pt x="563" y="526"/>
                    </a:lnTo>
                    <a:lnTo>
                      <a:pt x="596" y="490"/>
                    </a:lnTo>
                    <a:lnTo>
                      <a:pt x="628" y="454"/>
                    </a:lnTo>
                    <a:lnTo>
                      <a:pt x="659" y="418"/>
                    </a:lnTo>
                    <a:lnTo>
                      <a:pt x="688" y="384"/>
                    </a:lnTo>
                    <a:lnTo>
                      <a:pt x="714" y="350"/>
                    </a:lnTo>
                    <a:lnTo>
                      <a:pt x="739" y="319"/>
                    </a:lnTo>
                    <a:lnTo>
                      <a:pt x="761" y="289"/>
                    </a:lnTo>
                    <a:lnTo>
                      <a:pt x="781" y="263"/>
                    </a:lnTo>
                    <a:lnTo>
                      <a:pt x="797" y="240"/>
                    </a:lnTo>
                    <a:lnTo>
                      <a:pt x="812" y="220"/>
                    </a:lnTo>
                    <a:lnTo>
                      <a:pt x="823" y="204"/>
                    </a:lnTo>
                    <a:lnTo>
                      <a:pt x="832" y="191"/>
                    </a:lnTo>
                    <a:lnTo>
                      <a:pt x="837" y="184"/>
                    </a:lnTo>
                    <a:lnTo>
                      <a:pt x="839" y="182"/>
                    </a:lnTo>
                    <a:lnTo>
                      <a:pt x="1178" y="278"/>
                    </a:lnTo>
                    <a:lnTo>
                      <a:pt x="1518" y="0"/>
                    </a:lnTo>
                    <a:lnTo>
                      <a:pt x="1522" y="2"/>
                    </a:lnTo>
                    <a:lnTo>
                      <a:pt x="1532" y="6"/>
                    </a:lnTo>
                    <a:lnTo>
                      <a:pt x="1549" y="13"/>
                    </a:lnTo>
                    <a:lnTo>
                      <a:pt x="1569" y="21"/>
                    </a:lnTo>
                    <a:lnTo>
                      <a:pt x="1594" y="32"/>
                    </a:lnTo>
                    <a:lnTo>
                      <a:pt x="1622" y="45"/>
                    </a:lnTo>
                    <a:lnTo>
                      <a:pt x="1652" y="57"/>
                    </a:lnTo>
                    <a:lnTo>
                      <a:pt x="1686" y="71"/>
                    </a:lnTo>
                    <a:lnTo>
                      <a:pt x="1717" y="86"/>
                    </a:lnTo>
                    <a:lnTo>
                      <a:pt x="1749" y="100"/>
                    </a:lnTo>
                    <a:lnTo>
                      <a:pt x="1781" y="114"/>
                    </a:lnTo>
                    <a:lnTo>
                      <a:pt x="1810" y="128"/>
                    </a:lnTo>
                    <a:lnTo>
                      <a:pt x="1836" y="140"/>
                    </a:lnTo>
                    <a:lnTo>
                      <a:pt x="1859" y="151"/>
                    </a:lnTo>
                    <a:lnTo>
                      <a:pt x="1877" y="161"/>
                    </a:lnTo>
                    <a:lnTo>
                      <a:pt x="1889" y="169"/>
                    </a:lnTo>
                    <a:lnTo>
                      <a:pt x="1915" y="186"/>
                    </a:lnTo>
                    <a:lnTo>
                      <a:pt x="1950" y="202"/>
                    </a:lnTo>
                    <a:lnTo>
                      <a:pt x="1989" y="218"/>
                    </a:lnTo>
                    <a:lnTo>
                      <a:pt x="2032" y="233"/>
                    </a:lnTo>
                    <a:lnTo>
                      <a:pt x="2079" y="247"/>
                    </a:lnTo>
                    <a:lnTo>
                      <a:pt x="2127" y="260"/>
                    </a:lnTo>
                    <a:lnTo>
                      <a:pt x="2176" y="273"/>
                    </a:lnTo>
                    <a:lnTo>
                      <a:pt x="2225" y="284"/>
                    </a:lnTo>
                    <a:lnTo>
                      <a:pt x="2272" y="294"/>
                    </a:lnTo>
                    <a:lnTo>
                      <a:pt x="2318" y="302"/>
                    </a:lnTo>
                    <a:lnTo>
                      <a:pt x="2360" y="310"/>
                    </a:lnTo>
                    <a:lnTo>
                      <a:pt x="2396" y="316"/>
                    </a:lnTo>
                    <a:lnTo>
                      <a:pt x="2426" y="321"/>
                    </a:lnTo>
                    <a:lnTo>
                      <a:pt x="2450" y="325"/>
                    </a:lnTo>
                    <a:lnTo>
                      <a:pt x="2463" y="327"/>
                    </a:lnTo>
                    <a:lnTo>
                      <a:pt x="2469" y="328"/>
                    </a:lnTo>
                    <a:lnTo>
                      <a:pt x="2466" y="328"/>
                    </a:lnTo>
                    <a:lnTo>
                      <a:pt x="2458" y="331"/>
                    </a:lnTo>
                    <a:lnTo>
                      <a:pt x="2445" y="334"/>
                    </a:lnTo>
                    <a:lnTo>
                      <a:pt x="2427" y="338"/>
                    </a:lnTo>
                    <a:lnTo>
                      <a:pt x="2407" y="342"/>
                    </a:lnTo>
                    <a:lnTo>
                      <a:pt x="2380" y="349"/>
                    </a:lnTo>
                    <a:lnTo>
                      <a:pt x="2351" y="355"/>
                    </a:lnTo>
                    <a:lnTo>
                      <a:pt x="2318" y="363"/>
                    </a:lnTo>
                    <a:lnTo>
                      <a:pt x="2282" y="371"/>
                    </a:lnTo>
                    <a:lnTo>
                      <a:pt x="2243" y="381"/>
                    </a:lnTo>
                    <a:lnTo>
                      <a:pt x="2202" y="390"/>
                    </a:lnTo>
                    <a:lnTo>
                      <a:pt x="2159" y="400"/>
                    </a:lnTo>
                    <a:lnTo>
                      <a:pt x="2113" y="411"/>
                    </a:lnTo>
                    <a:lnTo>
                      <a:pt x="2066" y="424"/>
                    </a:lnTo>
                    <a:lnTo>
                      <a:pt x="2018" y="435"/>
                    </a:lnTo>
                    <a:lnTo>
                      <a:pt x="1969" y="447"/>
                    </a:lnTo>
                    <a:lnTo>
                      <a:pt x="1920" y="460"/>
                    </a:lnTo>
                    <a:lnTo>
                      <a:pt x="1868" y="473"/>
                    </a:lnTo>
                    <a:lnTo>
                      <a:pt x="1818" y="486"/>
                    </a:lnTo>
                    <a:lnTo>
                      <a:pt x="1767" y="500"/>
                    </a:lnTo>
                    <a:lnTo>
                      <a:pt x="1717" y="512"/>
                    </a:lnTo>
                    <a:lnTo>
                      <a:pt x="1669" y="526"/>
                    </a:lnTo>
                    <a:lnTo>
                      <a:pt x="1621" y="540"/>
                    </a:lnTo>
                    <a:lnTo>
                      <a:pt x="1575" y="552"/>
                    </a:lnTo>
                    <a:lnTo>
                      <a:pt x="1529" y="566"/>
                    </a:lnTo>
                    <a:lnTo>
                      <a:pt x="1486" y="579"/>
                    </a:lnTo>
                    <a:lnTo>
                      <a:pt x="1446" y="592"/>
                    </a:lnTo>
                    <a:lnTo>
                      <a:pt x="1409" y="605"/>
                    </a:lnTo>
                    <a:lnTo>
                      <a:pt x="1373" y="617"/>
                    </a:lnTo>
                    <a:lnTo>
                      <a:pt x="1341" y="628"/>
                    </a:lnTo>
                    <a:lnTo>
                      <a:pt x="1313" y="640"/>
                    </a:lnTo>
                    <a:lnTo>
                      <a:pt x="1288" y="651"/>
                    </a:lnTo>
                    <a:lnTo>
                      <a:pt x="1264" y="662"/>
                    </a:lnTo>
                    <a:lnTo>
                      <a:pt x="1234" y="674"/>
                    </a:lnTo>
                    <a:lnTo>
                      <a:pt x="1201" y="687"/>
                    </a:lnTo>
                    <a:lnTo>
                      <a:pt x="1164" y="700"/>
                    </a:lnTo>
                    <a:lnTo>
                      <a:pt x="1124" y="714"/>
                    </a:lnTo>
                    <a:lnTo>
                      <a:pt x="1079" y="729"/>
                    </a:lnTo>
                    <a:lnTo>
                      <a:pt x="1034" y="745"/>
                    </a:lnTo>
                    <a:lnTo>
                      <a:pt x="985" y="761"/>
                    </a:lnTo>
                    <a:lnTo>
                      <a:pt x="936" y="778"/>
                    </a:lnTo>
                    <a:lnTo>
                      <a:pt x="883" y="794"/>
                    </a:lnTo>
                    <a:lnTo>
                      <a:pt x="829" y="811"/>
                    </a:lnTo>
                    <a:lnTo>
                      <a:pt x="775" y="828"/>
                    </a:lnTo>
                    <a:lnTo>
                      <a:pt x="720" y="844"/>
                    </a:lnTo>
                    <a:lnTo>
                      <a:pt x="664" y="861"/>
                    </a:lnTo>
                    <a:lnTo>
                      <a:pt x="609" y="877"/>
                    </a:lnTo>
                    <a:lnTo>
                      <a:pt x="554" y="894"/>
                    </a:lnTo>
                    <a:lnTo>
                      <a:pt x="500" y="911"/>
                    </a:lnTo>
                    <a:lnTo>
                      <a:pt x="446" y="926"/>
                    </a:lnTo>
                    <a:lnTo>
                      <a:pt x="394" y="941"/>
                    </a:lnTo>
                    <a:lnTo>
                      <a:pt x="345" y="956"/>
                    </a:lnTo>
                    <a:lnTo>
                      <a:pt x="296" y="970"/>
                    </a:lnTo>
                    <a:lnTo>
                      <a:pt x="250" y="984"/>
                    </a:lnTo>
                    <a:lnTo>
                      <a:pt x="208" y="996"/>
                    </a:lnTo>
                    <a:lnTo>
                      <a:pt x="167" y="1008"/>
                    </a:lnTo>
                    <a:lnTo>
                      <a:pt x="131" y="1017"/>
                    </a:lnTo>
                    <a:lnTo>
                      <a:pt x="98" y="1027"/>
                    </a:lnTo>
                    <a:lnTo>
                      <a:pt x="69" y="1035"/>
                    </a:lnTo>
                    <a:lnTo>
                      <a:pt x="46" y="1042"/>
                    </a:lnTo>
                    <a:lnTo>
                      <a:pt x="26" y="1048"/>
                    </a:lnTo>
                    <a:lnTo>
                      <a:pt x="12" y="1052"/>
                    </a:lnTo>
                    <a:lnTo>
                      <a:pt x="3" y="1053"/>
                    </a:lnTo>
                    <a:lnTo>
                      <a:pt x="0" y="1055"/>
                    </a:lnTo>
                    <a:close/>
                  </a:path>
                </a:pathLst>
              </a:custGeom>
              <a:solidFill>
                <a:srgbClr val="FFFFFF"/>
              </a:solidFill>
              <a:ln w="9525">
                <a:noFill/>
                <a:round/>
                <a:headEnd/>
                <a:tailEnd/>
              </a:ln>
            </p:spPr>
            <p:txBody>
              <a:bodyPr/>
              <a:lstStyle/>
              <a:p>
                <a:endParaRPr lang="en-US" dirty="0"/>
              </a:p>
            </p:txBody>
          </p:sp>
          <p:sp>
            <p:nvSpPr>
              <p:cNvPr id="17430" name="Freeform 28"/>
              <p:cNvSpPr>
                <a:spLocks/>
              </p:cNvSpPr>
              <p:nvPr/>
            </p:nvSpPr>
            <p:spPr bwMode="auto">
              <a:xfrm>
                <a:off x="2578" y="1581"/>
                <a:ext cx="1007" cy="567"/>
              </a:xfrm>
              <a:custGeom>
                <a:avLst/>
                <a:gdLst>
                  <a:gd name="T0" fmla="*/ 7 w 3020"/>
                  <a:gd name="T1" fmla="*/ 307 h 1700"/>
                  <a:gd name="T2" fmla="*/ 46 w 3020"/>
                  <a:gd name="T3" fmla="*/ 301 h 1700"/>
                  <a:gd name="T4" fmla="*/ 112 w 3020"/>
                  <a:gd name="T5" fmla="*/ 290 h 1700"/>
                  <a:gd name="T6" fmla="*/ 205 w 3020"/>
                  <a:gd name="T7" fmla="*/ 275 h 1700"/>
                  <a:gd name="T8" fmla="*/ 320 w 3020"/>
                  <a:gd name="T9" fmla="*/ 255 h 1700"/>
                  <a:gd name="T10" fmla="*/ 453 w 3020"/>
                  <a:gd name="T11" fmla="*/ 235 h 1700"/>
                  <a:gd name="T12" fmla="*/ 601 w 3020"/>
                  <a:gd name="T13" fmla="*/ 211 h 1700"/>
                  <a:gd name="T14" fmla="*/ 761 w 3020"/>
                  <a:gd name="T15" fmla="*/ 186 h 1700"/>
                  <a:gd name="T16" fmla="*/ 930 w 3020"/>
                  <a:gd name="T17" fmla="*/ 161 h 1700"/>
                  <a:gd name="T18" fmla="*/ 1105 w 3020"/>
                  <a:gd name="T19" fmla="*/ 137 h 1700"/>
                  <a:gd name="T20" fmla="*/ 1280 w 3020"/>
                  <a:gd name="T21" fmla="*/ 112 h 1700"/>
                  <a:gd name="T22" fmla="*/ 1464 w 3020"/>
                  <a:gd name="T23" fmla="*/ 89 h 1700"/>
                  <a:gd name="T24" fmla="*/ 1658 w 3020"/>
                  <a:gd name="T25" fmla="*/ 70 h 1700"/>
                  <a:gd name="T26" fmla="*/ 1856 w 3020"/>
                  <a:gd name="T27" fmla="*/ 54 h 1700"/>
                  <a:gd name="T28" fmla="*/ 2054 w 3020"/>
                  <a:gd name="T29" fmla="*/ 40 h 1700"/>
                  <a:gd name="T30" fmla="*/ 2242 w 3020"/>
                  <a:gd name="T31" fmla="*/ 27 h 1700"/>
                  <a:gd name="T32" fmla="*/ 2417 w 3020"/>
                  <a:gd name="T33" fmla="*/ 18 h 1700"/>
                  <a:gd name="T34" fmla="*/ 2570 w 3020"/>
                  <a:gd name="T35" fmla="*/ 11 h 1700"/>
                  <a:gd name="T36" fmla="*/ 2698 w 3020"/>
                  <a:gd name="T37" fmla="*/ 5 h 1700"/>
                  <a:gd name="T38" fmla="*/ 2790 w 3020"/>
                  <a:gd name="T39" fmla="*/ 2 h 1700"/>
                  <a:gd name="T40" fmla="*/ 2844 w 3020"/>
                  <a:gd name="T41" fmla="*/ 0 h 1700"/>
                  <a:gd name="T42" fmla="*/ 2858 w 3020"/>
                  <a:gd name="T43" fmla="*/ 13 h 1700"/>
                  <a:gd name="T44" fmla="*/ 2893 w 3020"/>
                  <a:gd name="T45" fmla="*/ 202 h 1700"/>
                  <a:gd name="T46" fmla="*/ 2933 w 3020"/>
                  <a:gd name="T47" fmla="*/ 549 h 1700"/>
                  <a:gd name="T48" fmla="*/ 2959 w 3020"/>
                  <a:gd name="T49" fmla="*/ 944 h 1700"/>
                  <a:gd name="T50" fmla="*/ 2999 w 3020"/>
                  <a:gd name="T51" fmla="*/ 1267 h 1700"/>
                  <a:gd name="T52" fmla="*/ 3020 w 3020"/>
                  <a:gd name="T53" fmla="*/ 1402 h 1700"/>
                  <a:gd name="T54" fmla="*/ 3001 w 3020"/>
                  <a:gd name="T55" fmla="*/ 1402 h 1700"/>
                  <a:gd name="T56" fmla="*/ 2944 w 3020"/>
                  <a:gd name="T57" fmla="*/ 1405 h 1700"/>
                  <a:gd name="T58" fmla="*/ 2855 w 3020"/>
                  <a:gd name="T59" fmla="*/ 1409 h 1700"/>
                  <a:gd name="T60" fmla="*/ 2740 w 3020"/>
                  <a:gd name="T61" fmla="*/ 1416 h 1700"/>
                  <a:gd name="T62" fmla="*/ 2603 w 3020"/>
                  <a:gd name="T63" fmla="*/ 1425 h 1700"/>
                  <a:gd name="T64" fmla="*/ 2448 w 3020"/>
                  <a:gd name="T65" fmla="*/ 1437 h 1700"/>
                  <a:gd name="T66" fmla="*/ 2281 w 3020"/>
                  <a:gd name="T67" fmla="*/ 1452 h 1700"/>
                  <a:gd name="T68" fmla="*/ 2107 w 3020"/>
                  <a:gd name="T69" fmla="*/ 1472 h 1700"/>
                  <a:gd name="T70" fmla="*/ 1928 w 3020"/>
                  <a:gd name="T71" fmla="*/ 1495 h 1700"/>
                  <a:gd name="T72" fmla="*/ 1752 w 3020"/>
                  <a:gd name="T73" fmla="*/ 1523 h 1700"/>
                  <a:gd name="T74" fmla="*/ 1581 w 3020"/>
                  <a:gd name="T75" fmla="*/ 1555 h 1700"/>
                  <a:gd name="T76" fmla="*/ 1404 w 3020"/>
                  <a:gd name="T77" fmla="*/ 1584 h 1700"/>
                  <a:gd name="T78" fmla="*/ 1220 w 3020"/>
                  <a:gd name="T79" fmla="*/ 1610 h 1700"/>
                  <a:gd name="T80" fmla="*/ 1034 w 3020"/>
                  <a:gd name="T81" fmla="*/ 1631 h 1700"/>
                  <a:gd name="T82" fmla="*/ 854 w 3020"/>
                  <a:gd name="T83" fmla="*/ 1650 h 1700"/>
                  <a:gd name="T84" fmla="*/ 684 w 3020"/>
                  <a:gd name="T85" fmla="*/ 1665 h 1700"/>
                  <a:gd name="T86" fmla="*/ 529 w 3020"/>
                  <a:gd name="T87" fmla="*/ 1678 h 1700"/>
                  <a:gd name="T88" fmla="*/ 396 w 3020"/>
                  <a:gd name="T89" fmla="*/ 1687 h 1700"/>
                  <a:gd name="T90" fmla="*/ 290 w 3020"/>
                  <a:gd name="T91" fmla="*/ 1694 h 1700"/>
                  <a:gd name="T92" fmla="*/ 216 w 3020"/>
                  <a:gd name="T93" fmla="*/ 1698 h 1700"/>
                  <a:gd name="T94" fmla="*/ 180 w 3020"/>
                  <a:gd name="T95" fmla="*/ 1700 h 1700"/>
                  <a:gd name="T96" fmla="*/ 179 w 3020"/>
                  <a:gd name="T97" fmla="*/ 1643 h 1700"/>
                  <a:gd name="T98" fmla="*/ 173 w 3020"/>
                  <a:gd name="T99" fmla="*/ 1397 h 1700"/>
                  <a:gd name="T100" fmla="*/ 128 w 3020"/>
                  <a:gd name="T101" fmla="*/ 1063 h 1700"/>
                  <a:gd name="T102" fmla="*/ 57 w 3020"/>
                  <a:gd name="T103" fmla="*/ 693 h 1700"/>
                  <a:gd name="T104" fmla="*/ 10 w 3020"/>
                  <a:gd name="T105" fmla="*/ 384 h 17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0"/>
                  <a:gd name="T160" fmla="*/ 0 h 1700"/>
                  <a:gd name="T161" fmla="*/ 3020 w 3020"/>
                  <a:gd name="T162" fmla="*/ 1700 h 17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0" h="1700">
                    <a:moveTo>
                      <a:pt x="0" y="308"/>
                    </a:moveTo>
                    <a:lnTo>
                      <a:pt x="2" y="308"/>
                    </a:lnTo>
                    <a:lnTo>
                      <a:pt x="7" y="307"/>
                    </a:lnTo>
                    <a:lnTo>
                      <a:pt x="17" y="305"/>
                    </a:lnTo>
                    <a:lnTo>
                      <a:pt x="29" y="303"/>
                    </a:lnTo>
                    <a:lnTo>
                      <a:pt x="46" y="301"/>
                    </a:lnTo>
                    <a:lnTo>
                      <a:pt x="65" y="297"/>
                    </a:lnTo>
                    <a:lnTo>
                      <a:pt x="87" y="294"/>
                    </a:lnTo>
                    <a:lnTo>
                      <a:pt x="112" y="290"/>
                    </a:lnTo>
                    <a:lnTo>
                      <a:pt x="140" y="285"/>
                    </a:lnTo>
                    <a:lnTo>
                      <a:pt x="172" y="280"/>
                    </a:lnTo>
                    <a:lnTo>
                      <a:pt x="205" y="275"/>
                    </a:lnTo>
                    <a:lnTo>
                      <a:pt x="241" y="268"/>
                    </a:lnTo>
                    <a:lnTo>
                      <a:pt x="278" y="262"/>
                    </a:lnTo>
                    <a:lnTo>
                      <a:pt x="320" y="255"/>
                    </a:lnTo>
                    <a:lnTo>
                      <a:pt x="361" y="249"/>
                    </a:lnTo>
                    <a:lnTo>
                      <a:pt x="406" y="242"/>
                    </a:lnTo>
                    <a:lnTo>
                      <a:pt x="453" y="235"/>
                    </a:lnTo>
                    <a:lnTo>
                      <a:pt x="500" y="228"/>
                    </a:lnTo>
                    <a:lnTo>
                      <a:pt x="550" y="220"/>
                    </a:lnTo>
                    <a:lnTo>
                      <a:pt x="601" y="211"/>
                    </a:lnTo>
                    <a:lnTo>
                      <a:pt x="653" y="203"/>
                    </a:lnTo>
                    <a:lnTo>
                      <a:pt x="707" y="195"/>
                    </a:lnTo>
                    <a:lnTo>
                      <a:pt x="761" y="186"/>
                    </a:lnTo>
                    <a:lnTo>
                      <a:pt x="817" y="178"/>
                    </a:lnTo>
                    <a:lnTo>
                      <a:pt x="874" y="170"/>
                    </a:lnTo>
                    <a:lnTo>
                      <a:pt x="930" y="161"/>
                    </a:lnTo>
                    <a:lnTo>
                      <a:pt x="988" y="153"/>
                    </a:lnTo>
                    <a:lnTo>
                      <a:pt x="1047" y="145"/>
                    </a:lnTo>
                    <a:lnTo>
                      <a:pt x="1105" y="137"/>
                    </a:lnTo>
                    <a:lnTo>
                      <a:pt x="1163" y="128"/>
                    </a:lnTo>
                    <a:lnTo>
                      <a:pt x="1222" y="120"/>
                    </a:lnTo>
                    <a:lnTo>
                      <a:pt x="1280" y="112"/>
                    </a:lnTo>
                    <a:lnTo>
                      <a:pt x="1340" y="103"/>
                    </a:lnTo>
                    <a:lnTo>
                      <a:pt x="1401" y="96"/>
                    </a:lnTo>
                    <a:lnTo>
                      <a:pt x="1464" y="89"/>
                    </a:lnTo>
                    <a:lnTo>
                      <a:pt x="1528" y="83"/>
                    </a:lnTo>
                    <a:lnTo>
                      <a:pt x="1593" y="76"/>
                    </a:lnTo>
                    <a:lnTo>
                      <a:pt x="1658" y="70"/>
                    </a:lnTo>
                    <a:lnTo>
                      <a:pt x="1725" y="65"/>
                    </a:lnTo>
                    <a:lnTo>
                      <a:pt x="1791" y="59"/>
                    </a:lnTo>
                    <a:lnTo>
                      <a:pt x="1856" y="54"/>
                    </a:lnTo>
                    <a:lnTo>
                      <a:pt x="1923" y="48"/>
                    </a:lnTo>
                    <a:lnTo>
                      <a:pt x="1989" y="44"/>
                    </a:lnTo>
                    <a:lnTo>
                      <a:pt x="2054" y="40"/>
                    </a:lnTo>
                    <a:lnTo>
                      <a:pt x="2118" y="36"/>
                    </a:lnTo>
                    <a:lnTo>
                      <a:pt x="2181" y="31"/>
                    </a:lnTo>
                    <a:lnTo>
                      <a:pt x="2242" y="27"/>
                    </a:lnTo>
                    <a:lnTo>
                      <a:pt x="2303" y="24"/>
                    </a:lnTo>
                    <a:lnTo>
                      <a:pt x="2361" y="20"/>
                    </a:lnTo>
                    <a:lnTo>
                      <a:pt x="2417" y="18"/>
                    </a:lnTo>
                    <a:lnTo>
                      <a:pt x="2471" y="15"/>
                    </a:lnTo>
                    <a:lnTo>
                      <a:pt x="2522" y="13"/>
                    </a:lnTo>
                    <a:lnTo>
                      <a:pt x="2570" y="11"/>
                    </a:lnTo>
                    <a:lnTo>
                      <a:pt x="2616" y="9"/>
                    </a:lnTo>
                    <a:lnTo>
                      <a:pt x="2659" y="6"/>
                    </a:lnTo>
                    <a:lnTo>
                      <a:pt x="2698" y="5"/>
                    </a:lnTo>
                    <a:lnTo>
                      <a:pt x="2732" y="4"/>
                    </a:lnTo>
                    <a:lnTo>
                      <a:pt x="2764" y="2"/>
                    </a:lnTo>
                    <a:lnTo>
                      <a:pt x="2790" y="2"/>
                    </a:lnTo>
                    <a:lnTo>
                      <a:pt x="2814" y="1"/>
                    </a:lnTo>
                    <a:lnTo>
                      <a:pt x="2832" y="1"/>
                    </a:lnTo>
                    <a:lnTo>
                      <a:pt x="2844" y="0"/>
                    </a:lnTo>
                    <a:lnTo>
                      <a:pt x="2853" y="0"/>
                    </a:lnTo>
                    <a:lnTo>
                      <a:pt x="2855" y="0"/>
                    </a:lnTo>
                    <a:lnTo>
                      <a:pt x="2858" y="13"/>
                    </a:lnTo>
                    <a:lnTo>
                      <a:pt x="2866" y="54"/>
                    </a:lnTo>
                    <a:lnTo>
                      <a:pt x="2879" y="117"/>
                    </a:lnTo>
                    <a:lnTo>
                      <a:pt x="2893" y="202"/>
                    </a:lnTo>
                    <a:lnTo>
                      <a:pt x="2908" y="304"/>
                    </a:lnTo>
                    <a:lnTo>
                      <a:pt x="2922" y="420"/>
                    </a:lnTo>
                    <a:lnTo>
                      <a:pt x="2933" y="549"/>
                    </a:lnTo>
                    <a:lnTo>
                      <a:pt x="2941" y="686"/>
                    </a:lnTo>
                    <a:lnTo>
                      <a:pt x="2948" y="816"/>
                    </a:lnTo>
                    <a:lnTo>
                      <a:pt x="2959" y="944"/>
                    </a:lnTo>
                    <a:lnTo>
                      <a:pt x="2972" y="1065"/>
                    </a:lnTo>
                    <a:lnTo>
                      <a:pt x="2985" y="1174"/>
                    </a:lnTo>
                    <a:lnTo>
                      <a:pt x="2999" y="1267"/>
                    </a:lnTo>
                    <a:lnTo>
                      <a:pt x="3010" y="1339"/>
                    </a:lnTo>
                    <a:lnTo>
                      <a:pt x="3017" y="1386"/>
                    </a:lnTo>
                    <a:lnTo>
                      <a:pt x="3020" y="1402"/>
                    </a:lnTo>
                    <a:lnTo>
                      <a:pt x="3017" y="1402"/>
                    </a:lnTo>
                    <a:lnTo>
                      <a:pt x="3012" y="1402"/>
                    </a:lnTo>
                    <a:lnTo>
                      <a:pt x="3001" y="1402"/>
                    </a:lnTo>
                    <a:lnTo>
                      <a:pt x="2985" y="1404"/>
                    </a:lnTo>
                    <a:lnTo>
                      <a:pt x="2966" y="1404"/>
                    </a:lnTo>
                    <a:lnTo>
                      <a:pt x="2944" y="1405"/>
                    </a:lnTo>
                    <a:lnTo>
                      <a:pt x="2918" y="1407"/>
                    </a:lnTo>
                    <a:lnTo>
                      <a:pt x="2889" y="1408"/>
                    </a:lnTo>
                    <a:lnTo>
                      <a:pt x="2855" y="1409"/>
                    </a:lnTo>
                    <a:lnTo>
                      <a:pt x="2821" y="1412"/>
                    </a:lnTo>
                    <a:lnTo>
                      <a:pt x="2782" y="1413"/>
                    </a:lnTo>
                    <a:lnTo>
                      <a:pt x="2740" y="1416"/>
                    </a:lnTo>
                    <a:lnTo>
                      <a:pt x="2698" y="1419"/>
                    </a:lnTo>
                    <a:lnTo>
                      <a:pt x="2652" y="1422"/>
                    </a:lnTo>
                    <a:lnTo>
                      <a:pt x="2603" y="1425"/>
                    </a:lnTo>
                    <a:lnTo>
                      <a:pt x="2554" y="1429"/>
                    </a:lnTo>
                    <a:lnTo>
                      <a:pt x="2502" y="1433"/>
                    </a:lnTo>
                    <a:lnTo>
                      <a:pt x="2448" y="1437"/>
                    </a:lnTo>
                    <a:lnTo>
                      <a:pt x="2394" y="1443"/>
                    </a:lnTo>
                    <a:lnTo>
                      <a:pt x="2338" y="1447"/>
                    </a:lnTo>
                    <a:lnTo>
                      <a:pt x="2281" y="1452"/>
                    </a:lnTo>
                    <a:lnTo>
                      <a:pt x="2224" y="1459"/>
                    </a:lnTo>
                    <a:lnTo>
                      <a:pt x="2165" y="1465"/>
                    </a:lnTo>
                    <a:lnTo>
                      <a:pt x="2107" y="1472"/>
                    </a:lnTo>
                    <a:lnTo>
                      <a:pt x="2047" y="1479"/>
                    </a:lnTo>
                    <a:lnTo>
                      <a:pt x="1988" y="1487"/>
                    </a:lnTo>
                    <a:lnTo>
                      <a:pt x="1928" y="1495"/>
                    </a:lnTo>
                    <a:lnTo>
                      <a:pt x="1869" y="1503"/>
                    </a:lnTo>
                    <a:lnTo>
                      <a:pt x="1810" y="1513"/>
                    </a:lnTo>
                    <a:lnTo>
                      <a:pt x="1752" y="1523"/>
                    </a:lnTo>
                    <a:lnTo>
                      <a:pt x="1694" y="1532"/>
                    </a:lnTo>
                    <a:lnTo>
                      <a:pt x="1637" y="1544"/>
                    </a:lnTo>
                    <a:lnTo>
                      <a:pt x="1581" y="1555"/>
                    </a:lnTo>
                    <a:lnTo>
                      <a:pt x="1523" y="1564"/>
                    </a:lnTo>
                    <a:lnTo>
                      <a:pt x="1463" y="1574"/>
                    </a:lnTo>
                    <a:lnTo>
                      <a:pt x="1404" y="1584"/>
                    </a:lnTo>
                    <a:lnTo>
                      <a:pt x="1343" y="1592"/>
                    </a:lnTo>
                    <a:lnTo>
                      <a:pt x="1280" y="1602"/>
                    </a:lnTo>
                    <a:lnTo>
                      <a:pt x="1220" y="1610"/>
                    </a:lnTo>
                    <a:lnTo>
                      <a:pt x="1157" y="1617"/>
                    </a:lnTo>
                    <a:lnTo>
                      <a:pt x="1095" y="1624"/>
                    </a:lnTo>
                    <a:lnTo>
                      <a:pt x="1034" y="1631"/>
                    </a:lnTo>
                    <a:lnTo>
                      <a:pt x="973" y="1638"/>
                    </a:lnTo>
                    <a:lnTo>
                      <a:pt x="912" y="1645"/>
                    </a:lnTo>
                    <a:lnTo>
                      <a:pt x="854" y="1650"/>
                    </a:lnTo>
                    <a:lnTo>
                      <a:pt x="795" y="1656"/>
                    </a:lnTo>
                    <a:lnTo>
                      <a:pt x="738" y="1661"/>
                    </a:lnTo>
                    <a:lnTo>
                      <a:pt x="684" y="1665"/>
                    </a:lnTo>
                    <a:lnTo>
                      <a:pt x="630" y="1669"/>
                    </a:lnTo>
                    <a:lnTo>
                      <a:pt x="579" y="1674"/>
                    </a:lnTo>
                    <a:lnTo>
                      <a:pt x="529" y="1678"/>
                    </a:lnTo>
                    <a:lnTo>
                      <a:pt x="482" y="1680"/>
                    </a:lnTo>
                    <a:lnTo>
                      <a:pt x="438" y="1685"/>
                    </a:lnTo>
                    <a:lnTo>
                      <a:pt x="396" y="1687"/>
                    </a:lnTo>
                    <a:lnTo>
                      <a:pt x="357" y="1690"/>
                    </a:lnTo>
                    <a:lnTo>
                      <a:pt x="321" y="1692"/>
                    </a:lnTo>
                    <a:lnTo>
                      <a:pt x="290" y="1694"/>
                    </a:lnTo>
                    <a:lnTo>
                      <a:pt x="260" y="1696"/>
                    </a:lnTo>
                    <a:lnTo>
                      <a:pt x="237" y="1697"/>
                    </a:lnTo>
                    <a:lnTo>
                      <a:pt x="216" y="1698"/>
                    </a:lnTo>
                    <a:lnTo>
                      <a:pt x="200" y="1698"/>
                    </a:lnTo>
                    <a:lnTo>
                      <a:pt x="187" y="1700"/>
                    </a:lnTo>
                    <a:lnTo>
                      <a:pt x="180" y="1700"/>
                    </a:lnTo>
                    <a:lnTo>
                      <a:pt x="177" y="1700"/>
                    </a:lnTo>
                    <a:lnTo>
                      <a:pt x="179" y="1685"/>
                    </a:lnTo>
                    <a:lnTo>
                      <a:pt x="179" y="1643"/>
                    </a:lnTo>
                    <a:lnTo>
                      <a:pt x="180" y="1578"/>
                    </a:lnTo>
                    <a:lnTo>
                      <a:pt x="179" y="1494"/>
                    </a:lnTo>
                    <a:lnTo>
                      <a:pt x="173" y="1397"/>
                    </a:lnTo>
                    <a:lnTo>
                      <a:pt x="165" y="1289"/>
                    </a:lnTo>
                    <a:lnTo>
                      <a:pt x="150" y="1177"/>
                    </a:lnTo>
                    <a:lnTo>
                      <a:pt x="128" y="1063"/>
                    </a:lnTo>
                    <a:lnTo>
                      <a:pt x="103" y="944"/>
                    </a:lnTo>
                    <a:lnTo>
                      <a:pt x="79" y="819"/>
                    </a:lnTo>
                    <a:lnTo>
                      <a:pt x="57" y="693"/>
                    </a:lnTo>
                    <a:lnTo>
                      <a:pt x="38" y="574"/>
                    </a:lnTo>
                    <a:lnTo>
                      <a:pt x="22" y="469"/>
                    </a:lnTo>
                    <a:lnTo>
                      <a:pt x="10" y="384"/>
                    </a:lnTo>
                    <a:lnTo>
                      <a:pt x="3" y="329"/>
                    </a:lnTo>
                    <a:lnTo>
                      <a:pt x="0" y="308"/>
                    </a:lnTo>
                    <a:close/>
                  </a:path>
                </a:pathLst>
              </a:custGeom>
              <a:solidFill>
                <a:srgbClr val="000000"/>
              </a:solidFill>
              <a:ln w="9525">
                <a:noFill/>
                <a:round/>
                <a:headEnd/>
                <a:tailEnd/>
              </a:ln>
            </p:spPr>
            <p:txBody>
              <a:bodyPr/>
              <a:lstStyle/>
              <a:p>
                <a:endParaRPr lang="en-US" dirty="0"/>
              </a:p>
            </p:txBody>
          </p:sp>
          <p:sp>
            <p:nvSpPr>
              <p:cNvPr id="17431" name="Freeform 29"/>
              <p:cNvSpPr>
                <a:spLocks/>
              </p:cNvSpPr>
              <p:nvPr/>
            </p:nvSpPr>
            <p:spPr bwMode="auto">
              <a:xfrm>
                <a:off x="2596" y="1593"/>
                <a:ext cx="918" cy="334"/>
              </a:xfrm>
              <a:custGeom>
                <a:avLst/>
                <a:gdLst>
                  <a:gd name="T0" fmla="*/ 15 w 2754"/>
                  <a:gd name="T1" fmla="*/ 324 h 1002"/>
                  <a:gd name="T2" fmla="*/ 90 w 2754"/>
                  <a:gd name="T3" fmla="*/ 344 h 1002"/>
                  <a:gd name="T4" fmla="*/ 213 w 2754"/>
                  <a:gd name="T5" fmla="*/ 383 h 1002"/>
                  <a:gd name="T6" fmla="*/ 373 w 2754"/>
                  <a:gd name="T7" fmla="*/ 441 h 1002"/>
                  <a:gd name="T8" fmla="*/ 555 w 2754"/>
                  <a:gd name="T9" fmla="*/ 520 h 1002"/>
                  <a:gd name="T10" fmla="*/ 749 w 2754"/>
                  <a:gd name="T11" fmla="*/ 621 h 1002"/>
                  <a:gd name="T12" fmla="*/ 961 w 2754"/>
                  <a:gd name="T13" fmla="*/ 729 h 1002"/>
                  <a:gd name="T14" fmla="*/ 1172 w 2754"/>
                  <a:gd name="T15" fmla="*/ 831 h 1002"/>
                  <a:gd name="T16" fmla="*/ 1359 w 2754"/>
                  <a:gd name="T17" fmla="*/ 919 h 1002"/>
                  <a:gd name="T18" fmla="*/ 1491 w 2754"/>
                  <a:gd name="T19" fmla="*/ 979 h 1002"/>
                  <a:gd name="T20" fmla="*/ 1541 w 2754"/>
                  <a:gd name="T21" fmla="*/ 1002 h 1002"/>
                  <a:gd name="T22" fmla="*/ 1574 w 2754"/>
                  <a:gd name="T23" fmla="*/ 982 h 1002"/>
                  <a:gd name="T24" fmla="*/ 1665 w 2754"/>
                  <a:gd name="T25" fmla="*/ 928 h 1002"/>
                  <a:gd name="T26" fmla="*/ 1798 w 2754"/>
                  <a:gd name="T27" fmla="*/ 847 h 1002"/>
                  <a:gd name="T28" fmla="*/ 1959 w 2754"/>
                  <a:gd name="T29" fmla="*/ 744 h 1002"/>
                  <a:gd name="T30" fmla="*/ 2131 w 2754"/>
                  <a:gd name="T31" fmla="*/ 629 h 1002"/>
                  <a:gd name="T32" fmla="*/ 2310 w 2754"/>
                  <a:gd name="T33" fmla="*/ 497 h 1002"/>
                  <a:gd name="T34" fmla="*/ 2469 w 2754"/>
                  <a:gd name="T35" fmla="*/ 350 h 1002"/>
                  <a:gd name="T36" fmla="*/ 2598 w 2754"/>
                  <a:gd name="T37" fmla="*/ 207 h 1002"/>
                  <a:gd name="T38" fmla="*/ 2691 w 2754"/>
                  <a:gd name="T39" fmla="*/ 90 h 1002"/>
                  <a:gd name="T40" fmla="*/ 2743 w 2754"/>
                  <a:gd name="T41" fmla="*/ 15 h 1002"/>
                  <a:gd name="T42" fmla="*/ 2751 w 2754"/>
                  <a:gd name="T43" fmla="*/ 0 h 1002"/>
                  <a:gd name="T44" fmla="*/ 2713 w 2754"/>
                  <a:gd name="T45" fmla="*/ 4 h 1002"/>
                  <a:gd name="T46" fmla="*/ 2635 w 2754"/>
                  <a:gd name="T47" fmla="*/ 10 h 1002"/>
                  <a:gd name="T48" fmla="*/ 2526 w 2754"/>
                  <a:gd name="T49" fmla="*/ 19 h 1002"/>
                  <a:gd name="T50" fmla="*/ 2393 w 2754"/>
                  <a:gd name="T51" fmla="*/ 30 h 1002"/>
                  <a:gd name="T52" fmla="*/ 2244 w 2754"/>
                  <a:gd name="T53" fmla="*/ 43 h 1002"/>
                  <a:gd name="T54" fmla="*/ 2086 w 2754"/>
                  <a:gd name="T55" fmla="*/ 55 h 1002"/>
                  <a:gd name="T56" fmla="*/ 1929 w 2754"/>
                  <a:gd name="T57" fmla="*/ 68 h 1002"/>
                  <a:gd name="T58" fmla="*/ 1779 w 2754"/>
                  <a:gd name="T59" fmla="*/ 80 h 1002"/>
                  <a:gd name="T60" fmla="*/ 1644 w 2754"/>
                  <a:gd name="T61" fmla="*/ 91 h 1002"/>
                  <a:gd name="T62" fmla="*/ 1534 w 2754"/>
                  <a:gd name="T63" fmla="*/ 98 h 1002"/>
                  <a:gd name="T64" fmla="*/ 1435 w 2754"/>
                  <a:gd name="T65" fmla="*/ 106 h 1002"/>
                  <a:gd name="T66" fmla="*/ 1303 w 2754"/>
                  <a:gd name="T67" fmla="*/ 122 h 1002"/>
                  <a:gd name="T68" fmla="*/ 1139 w 2754"/>
                  <a:gd name="T69" fmla="*/ 144 h 1002"/>
                  <a:gd name="T70" fmla="*/ 957 w 2754"/>
                  <a:gd name="T71" fmla="*/ 170 h 1002"/>
                  <a:gd name="T72" fmla="*/ 764 w 2754"/>
                  <a:gd name="T73" fmla="*/ 198 h 1002"/>
                  <a:gd name="T74" fmla="*/ 573 w 2754"/>
                  <a:gd name="T75" fmla="*/ 228 h 1002"/>
                  <a:gd name="T76" fmla="*/ 395 w 2754"/>
                  <a:gd name="T77" fmla="*/ 256 h 1002"/>
                  <a:gd name="T78" fmla="*/ 238 w 2754"/>
                  <a:gd name="T79" fmla="*/ 281 h 1002"/>
                  <a:gd name="T80" fmla="*/ 112 w 2754"/>
                  <a:gd name="T81" fmla="*/ 302 h 1002"/>
                  <a:gd name="T82" fmla="*/ 31 w 2754"/>
                  <a:gd name="T83" fmla="*/ 314 h 1002"/>
                  <a:gd name="T84" fmla="*/ 0 w 2754"/>
                  <a:gd name="T85" fmla="*/ 319 h 10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54"/>
                  <a:gd name="T130" fmla="*/ 0 h 1002"/>
                  <a:gd name="T131" fmla="*/ 2754 w 2754"/>
                  <a:gd name="T132" fmla="*/ 1002 h 10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54" h="1002">
                    <a:moveTo>
                      <a:pt x="0" y="319"/>
                    </a:moveTo>
                    <a:lnTo>
                      <a:pt x="4" y="321"/>
                    </a:lnTo>
                    <a:lnTo>
                      <a:pt x="15" y="324"/>
                    </a:lnTo>
                    <a:lnTo>
                      <a:pt x="33" y="328"/>
                    </a:lnTo>
                    <a:lnTo>
                      <a:pt x="58" y="335"/>
                    </a:lnTo>
                    <a:lnTo>
                      <a:pt x="90" y="344"/>
                    </a:lnTo>
                    <a:lnTo>
                      <a:pt x="126" y="354"/>
                    </a:lnTo>
                    <a:lnTo>
                      <a:pt x="168" y="368"/>
                    </a:lnTo>
                    <a:lnTo>
                      <a:pt x="213" y="383"/>
                    </a:lnTo>
                    <a:lnTo>
                      <a:pt x="263" y="400"/>
                    </a:lnTo>
                    <a:lnTo>
                      <a:pt x="316" y="419"/>
                    </a:lnTo>
                    <a:lnTo>
                      <a:pt x="373" y="441"/>
                    </a:lnTo>
                    <a:lnTo>
                      <a:pt x="432" y="465"/>
                    </a:lnTo>
                    <a:lnTo>
                      <a:pt x="493" y="492"/>
                    </a:lnTo>
                    <a:lnTo>
                      <a:pt x="555" y="520"/>
                    </a:lnTo>
                    <a:lnTo>
                      <a:pt x="619" y="552"/>
                    </a:lnTo>
                    <a:lnTo>
                      <a:pt x="683" y="585"/>
                    </a:lnTo>
                    <a:lnTo>
                      <a:pt x="749" y="621"/>
                    </a:lnTo>
                    <a:lnTo>
                      <a:pt x="817" y="657"/>
                    </a:lnTo>
                    <a:lnTo>
                      <a:pt x="889" y="693"/>
                    </a:lnTo>
                    <a:lnTo>
                      <a:pt x="961" y="729"/>
                    </a:lnTo>
                    <a:lnTo>
                      <a:pt x="1033" y="765"/>
                    </a:lnTo>
                    <a:lnTo>
                      <a:pt x="1103" y="800"/>
                    </a:lnTo>
                    <a:lnTo>
                      <a:pt x="1172" y="831"/>
                    </a:lnTo>
                    <a:lnTo>
                      <a:pt x="1239" y="863"/>
                    </a:lnTo>
                    <a:lnTo>
                      <a:pt x="1301" y="892"/>
                    </a:lnTo>
                    <a:lnTo>
                      <a:pt x="1359" y="919"/>
                    </a:lnTo>
                    <a:lnTo>
                      <a:pt x="1410" y="942"/>
                    </a:lnTo>
                    <a:lnTo>
                      <a:pt x="1455" y="963"/>
                    </a:lnTo>
                    <a:lnTo>
                      <a:pt x="1491" y="979"/>
                    </a:lnTo>
                    <a:lnTo>
                      <a:pt x="1517" y="992"/>
                    </a:lnTo>
                    <a:lnTo>
                      <a:pt x="1535" y="999"/>
                    </a:lnTo>
                    <a:lnTo>
                      <a:pt x="1541" y="1002"/>
                    </a:lnTo>
                    <a:lnTo>
                      <a:pt x="1545" y="999"/>
                    </a:lnTo>
                    <a:lnTo>
                      <a:pt x="1556" y="993"/>
                    </a:lnTo>
                    <a:lnTo>
                      <a:pt x="1574" y="982"/>
                    </a:lnTo>
                    <a:lnTo>
                      <a:pt x="1599" y="967"/>
                    </a:lnTo>
                    <a:lnTo>
                      <a:pt x="1629" y="949"/>
                    </a:lnTo>
                    <a:lnTo>
                      <a:pt x="1665" y="928"/>
                    </a:lnTo>
                    <a:lnTo>
                      <a:pt x="1705" y="903"/>
                    </a:lnTo>
                    <a:lnTo>
                      <a:pt x="1750" y="876"/>
                    </a:lnTo>
                    <a:lnTo>
                      <a:pt x="1798" y="847"/>
                    </a:lnTo>
                    <a:lnTo>
                      <a:pt x="1849" y="813"/>
                    </a:lnTo>
                    <a:lnTo>
                      <a:pt x="1903" y="780"/>
                    </a:lnTo>
                    <a:lnTo>
                      <a:pt x="1959" y="744"/>
                    </a:lnTo>
                    <a:lnTo>
                      <a:pt x="2015" y="707"/>
                    </a:lnTo>
                    <a:lnTo>
                      <a:pt x="2073" y="668"/>
                    </a:lnTo>
                    <a:lnTo>
                      <a:pt x="2131" y="629"/>
                    </a:lnTo>
                    <a:lnTo>
                      <a:pt x="2190" y="589"/>
                    </a:lnTo>
                    <a:lnTo>
                      <a:pt x="2251" y="545"/>
                    </a:lnTo>
                    <a:lnTo>
                      <a:pt x="2310" y="497"/>
                    </a:lnTo>
                    <a:lnTo>
                      <a:pt x="2367" y="448"/>
                    </a:lnTo>
                    <a:lnTo>
                      <a:pt x="2419" y="400"/>
                    </a:lnTo>
                    <a:lnTo>
                      <a:pt x="2469" y="350"/>
                    </a:lnTo>
                    <a:lnTo>
                      <a:pt x="2515" y="300"/>
                    </a:lnTo>
                    <a:lnTo>
                      <a:pt x="2558" y="253"/>
                    </a:lnTo>
                    <a:lnTo>
                      <a:pt x="2598" y="207"/>
                    </a:lnTo>
                    <a:lnTo>
                      <a:pt x="2632" y="165"/>
                    </a:lnTo>
                    <a:lnTo>
                      <a:pt x="2664" y="124"/>
                    </a:lnTo>
                    <a:lnTo>
                      <a:pt x="2691" y="90"/>
                    </a:lnTo>
                    <a:lnTo>
                      <a:pt x="2713" y="59"/>
                    </a:lnTo>
                    <a:lnTo>
                      <a:pt x="2731" y="34"/>
                    </a:lnTo>
                    <a:lnTo>
                      <a:pt x="2743" y="15"/>
                    </a:lnTo>
                    <a:lnTo>
                      <a:pt x="2751" y="4"/>
                    </a:lnTo>
                    <a:lnTo>
                      <a:pt x="2754" y="0"/>
                    </a:lnTo>
                    <a:lnTo>
                      <a:pt x="2751" y="0"/>
                    </a:lnTo>
                    <a:lnTo>
                      <a:pt x="2743" y="1"/>
                    </a:lnTo>
                    <a:lnTo>
                      <a:pt x="2731" y="1"/>
                    </a:lnTo>
                    <a:lnTo>
                      <a:pt x="2713" y="4"/>
                    </a:lnTo>
                    <a:lnTo>
                      <a:pt x="2691" y="5"/>
                    </a:lnTo>
                    <a:lnTo>
                      <a:pt x="2666" y="7"/>
                    </a:lnTo>
                    <a:lnTo>
                      <a:pt x="2635" y="10"/>
                    </a:lnTo>
                    <a:lnTo>
                      <a:pt x="2602" y="12"/>
                    </a:lnTo>
                    <a:lnTo>
                      <a:pt x="2565" y="17"/>
                    </a:lnTo>
                    <a:lnTo>
                      <a:pt x="2526" y="19"/>
                    </a:lnTo>
                    <a:lnTo>
                      <a:pt x="2483" y="22"/>
                    </a:lnTo>
                    <a:lnTo>
                      <a:pt x="2439" y="26"/>
                    </a:lnTo>
                    <a:lnTo>
                      <a:pt x="2393" y="30"/>
                    </a:lnTo>
                    <a:lnTo>
                      <a:pt x="2345" y="34"/>
                    </a:lnTo>
                    <a:lnTo>
                      <a:pt x="2295" y="39"/>
                    </a:lnTo>
                    <a:lnTo>
                      <a:pt x="2244" y="43"/>
                    </a:lnTo>
                    <a:lnTo>
                      <a:pt x="2191" y="47"/>
                    </a:lnTo>
                    <a:lnTo>
                      <a:pt x="2138" y="51"/>
                    </a:lnTo>
                    <a:lnTo>
                      <a:pt x="2086" y="55"/>
                    </a:lnTo>
                    <a:lnTo>
                      <a:pt x="2033" y="59"/>
                    </a:lnTo>
                    <a:lnTo>
                      <a:pt x="1981" y="64"/>
                    </a:lnTo>
                    <a:lnTo>
                      <a:pt x="1929" y="68"/>
                    </a:lnTo>
                    <a:lnTo>
                      <a:pt x="1878" y="72"/>
                    </a:lnTo>
                    <a:lnTo>
                      <a:pt x="1827" y="76"/>
                    </a:lnTo>
                    <a:lnTo>
                      <a:pt x="1779" y="80"/>
                    </a:lnTo>
                    <a:lnTo>
                      <a:pt x="1732" y="84"/>
                    </a:lnTo>
                    <a:lnTo>
                      <a:pt x="1687" y="87"/>
                    </a:lnTo>
                    <a:lnTo>
                      <a:pt x="1644" y="91"/>
                    </a:lnTo>
                    <a:lnTo>
                      <a:pt x="1604" y="94"/>
                    </a:lnTo>
                    <a:lnTo>
                      <a:pt x="1568" y="97"/>
                    </a:lnTo>
                    <a:lnTo>
                      <a:pt x="1534" y="98"/>
                    </a:lnTo>
                    <a:lnTo>
                      <a:pt x="1503" y="101"/>
                    </a:lnTo>
                    <a:lnTo>
                      <a:pt x="1471" y="104"/>
                    </a:lnTo>
                    <a:lnTo>
                      <a:pt x="1435" y="106"/>
                    </a:lnTo>
                    <a:lnTo>
                      <a:pt x="1395" y="111"/>
                    </a:lnTo>
                    <a:lnTo>
                      <a:pt x="1351" y="116"/>
                    </a:lnTo>
                    <a:lnTo>
                      <a:pt x="1303" y="122"/>
                    </a:lnTo>
                    <a:lnTo>
                      <a:pt x="1250" y="129"/>
                    </a:lnTo>
                    <a:lnTo>
                      <a:pt x="1196" y="135"/>
                    </a:lnTo>
                    <a:lnTo>
                      <a:pt x="1139" y="144"/>
                    </a:lnTo>
                    <a:lnTo>
                      <a:pt x="1080" y="152"/>
                    </a:lnTo>
                    <a:lnTo>
                      <a:pt x="1019" y="160"/>
                    </a:lnTo>
                    <a:lnTo>
                      <a:pt x="957" y="170"/>
                    </a:lnTo>
                    <a:lnTo>
                      <a:pt x="893" y="180"/>
                    </a:lnTo>
                    <a:lnTo>
                      <a:pt x="829" y="188"/>
                    </a:lnTo>
                    <a:lnTo>
                      <a:pt x="764" y="198"/>
                    </a:lnTo>
                    <a:lnTo>
                      <a:pt x="701" y="209"/>
                    </a:lnTo>
                    <a:lnTo>
                      <a:pt x="637" y="218"/>
                    </a:lnTo>
                    <a:lnTo>
                      <a:pt x="573" y="228"/>
                    </a:lnTo>
                    <a:lnTo>
                      <a:pt x="512" y="238"/>
                    </a:lnTo>
                    <a:lnTo>
                      <a:pt x="453" y="246"/>
                    </a:lnTo>
                    <a:lnTo>
                      <a:pt x="395" y="256"/>
                    </a:lnTo>
                    <a:lnTo>
                      <a:pt x="339" y="264"/>
                    </a:lnTo>
                    <a:lnTo>
                      <a:pt x="287" y="272"/>
                    </a:lnTo>
                    <a:lnTo>
                      <a:pt x="238" y="281"/>
                    </a:lnTo>
                    <a:lnTo>
                      <a:pt x="191" y="288"/>
                    </a:lnTo>
                    <a:lnTo>
                      <a:pt x="150" y="295"/>
                    </a:lnTo>
                    <a:lnTo>
                      <a:pt x="112" y="302"/>
                    </a:lnTo>
                    <a:lnTo>
                      <a:pt x="81" y="307"/>
                    </a:lnTo>
                    <a:lnTo>
                      <a:pt x="53" y="311"/>
                    </a:lnTo>
                    <a:lnTo>
                      <a:pt x="31" y="314"/>
                    </a:lnTo>
                    <a:lnTo>
                      <a:pt x="14" y="317"/>
                    </a:lnTo>
                    <a:lnTo>
                      <a:pt x="3" y="319"/>
                    </a:lnTo>
                    <a:lnTo>
                      <a:pt x="0" y="319"/>
                    </a:lnTo>
                    <a:close/>
                  </a:path>
                </a:pathLst>
              </a:custGeom>
              <a:solidFill>
                <a:srgbClr val="FFFFFF"/>
              </a:solidFill>
              <a:ln w="9525">
                <a:noFill/>
                <a:round/>
                <a:headEnd/>
                <a:tailEnd/>
              </a:ln>
            </p:spPr>
            <p:txBody>
              <a:bodyPr/>
              <a:lstStyle/>
              <a:p>
                <a:endParaRPr lang="en-US" dirty="0"/>
              </a:p>
            </p:txBody>
          </p:sp>
          <p:sp>
            <p:nvSpPr>
              <p:cNvPr id="17432" name="Freeform 30"/>
              <p:cNvSpPr>
                <a:spLocks/>
              </p:cNvSpPr>
              <p:nvPr/>
            </p:nvSpPr>
            <p:spPr bwMode="auto">
              <a:xfrm>
                <a:off x="2598" y="1719"/>
                <a:ext cx="380" cy="410"/>
              </a:xfrm>
              <a:custGeom>
                <a:avLst/>
                <a:gdLst>
                  <a:gd name="T0" fmla="*/ 5 w 1142"/>
                  <a:gd name="T1" fmla="*/ 20 h 1230"/>
                  <a:gd name="T2" fmla="*/ 28 w 1142"/>
                  <a:gd name="T3" fmla="*/ 155 h 1230"/>
                  <a:gd name="T4" fmla="*/ 67 w 1142"/>
                  <a:gd name="T5" fmla="*/ 357 h 1230"/>
                  <a:gd name="T6" fmla="*/ 108 w 1142"/>
                  <a:gd name="T7" fmla="*/ 559 h 1230"/>
                  <a:gd name="T8" fmla="*/ 140 w 1142"/>
                  <a:gd name="T9" fmla="*/ 715 h 1230"/>
                  <a:gd name="T10" fmla="*/ 158 w 1142"/>
                  <a:gd name="T11" fmla="*/ 904 h 1230"/>
                  <a:gd name="T12" fmla="*/ 165 w 1142"/>
                  <a:gd name="T13" fmla="*/ 1090 h 1230"/>
                  <a:gd name="T14" fmla="*/ 166 w 1142"/>
                  <a:gd name="T15" fmla="*/ 1212 h 1230"/>
                  <a:gd name="T16" fmla="*/ 169 w 1142"/>
                  <a:gd name="T17" fmla="*/ 1228 h 1230"/>
                  <a:gd name="T18" fmla="*/ 193 w 1142"/>
                  <a:gd name="T19" fmla="*/ 1212 h 1230"/>
                  <a:gd name="T20" fmla="*/ 236 w 1142"/>
                  <a:gd name="T21" fmla="*/ 1184 h 1230"/>
                  <a:gd name="T22" fmla="*/ 295 w 1142"/>
                  <a:gd name="T23" fmla="*/ 1144 h 1230"/>
                  <a:gd name="T24" fmla="*/ 367 w 1142"/>
                  <a:gd name="T25" fmla="*/ 1095 h 1230"/>
                  <a:gd name="T26" fmla="*/ 450 w 1142"/>
                  <a:gd name="T27" fmla="*/ 1040 h 1230"/>
                  <a:gd name="T28" fmla="*/ 540 w 1142"/>
                  <a:gd name="T29" fmla="*/ 979 h 1230"/>
                  <a:gd name="T30" fmla="*/ 633 w 1142"/>
                  <a:gd name="T31" fmla="*/ 918 h 1230"/>
                  <a:gd name="T32" fmla="*/ 726 w 1142"/>
                  <a:gd name="T33" fmla="*/ 855 h 1230"/>
                  <a:gd name="T34" fmla="*/ 814 w 1142"/>
                  <a:gd name="T35" fmla="*/ 791 h 1230"/>
                  <a:gd name="T36" fmla="*/ 897 w 1142"/>
                  <a:gd name="T37" fmla="*/ 726 h 1230"/>
                  <a:gd name="T38" fmla="*/ 971 w 1142"/>
                  <a:gd name="T39" fmla="*/ 664 h 1230"/>
                  <a:gd name="T40" fmla="*/ 1034 w 1142"/>
                  <a:gd name="T41" fmla="*/ 608 h 1230"/>
                  <a:gd name="T42" fmla="*/ 1085 w 1142"/>
                  <a:gd name="T43" fmla="*/ 563 h 1230"/>
                  <a:gd name="T44" fmla="*/ 1121 w 1142"/>
                  <a:gd name="T45" fmla="*/ 528 h 1230"/>
                  <a:gd name="T46" fmla="*/ 1139 w 1142"/>
                  <a:gd name="T47" fmla="*/ 510 h 1230"/>
                  <a:gd name="T48" fmla="*/ 1137 w 1142"/>
                  <a:gd name="T49" fmla="*/ 505 h 1230"/>
                  <a:gd name="T50" fmla="*/ 1099 w 1142"/>
                  <a:gd name="T51" fmla="*/ 484 h 1230"/>
                  <a:gd name="T52" fmla="*/ 1034 w 1142"/>
                  <a:gd name="T53" fmla="*/ 446 h 1230"/>
                  <a:gd name="T54" fmla="*/ 950 w 1142"/>
                  <a:gd name="T55" fmla="*/ 398 h 1230"/>
                  <a:gd name="T56" fmla="*/ 856 w 1142"/>
                  <a:gd name="T57" fmla="*/ 347 h 1230"/>
                  <a:gd name="T58" fmla="*/ 762 w 1142"/>
                  <a:gd name="T59" fmla="*/ 294 h 1230"/>
                  <a:gd name="T60" fmla="*/ 676 w 1142"/>
                  <a:gd name="T61" fmla="*/ 249 h 1230"/>
                  <a:gd name="T62" fmla="*/ 609 w 1142"/>
                  <a:gd name="T63" fmla="*/ 214 h 1230"/>
                  <a:gd name="T64" fmla="*/ 542 w 1142"/>
                  <a:gd name="T65" fmla="*/ 184 h 1230"/>
                  <a:gd name="T66" fmla="*/ 446 w 1142"/>
                  <a:gd name="T67" fmla="*/ 146 h 1230"/>
                  <a:gd name="T68" fmla="*/ 346 w 1142"/>
                  <a:gd name="T69" fmla="*/ 110 h 1230"/>
                  <a:gd name="T70" fmla="*/ 251 w 1142"/>
                  <a:gd name="T71" fmla="*/ 77 h 1230"/>
                  <a:gd name="T72" fmla="*/ 164 w 1142"/>
                  <a:gd name="T73" fmla="*/ 49 h 1230"/>
                  <a:gd name="T74" fmla="*/ 89 w 1142"/>
                  <a:gd name="T75" fmla="*/ 26 h 1230"/>
                  <a:gd name="T76" fmla="*/ 35 w 1142"/>
                  <a:gd name="T77" fmla="*/ 9 h 1230"/>
                  <a:gd name="T78" fmla="*/ 5 w 1142"/>
                  <a:gd name="T79" fmla="*/ 1 h 12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42"/>
                  <a:gd name="T121" fmla="*/ 0 h 1230"/>
                  <a:gd name="T122" fmla="*/ 1142 w 1142"/>
                  <a:gd name="T123" fmla="*/ 1230 h 12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42" h="1230">
                    <a:moveTo>
                      <a:pt x="0" y="0"/>
                    </a:moveTo>
                    <a:lnTo>
                      <a:pt x="5" y="20"/>
                    </a:lnTo>
                    <a:lnTo>
                      <a:pt x="14" y="74"/>
                    </a:lnTo>
                    <a:lnTo>
                      <a:pt x="28" y="155"/>
                    </a:lnTo>
                    <a:lnTo>
                      <a:pt x="47" y="251"/>
                    </a:lnTo>
                    <a:lnTo>
                      <a:pt x="67" y="357"/>
                    </a:lnTo>
                    <a:lnTo>
                      <a:pt x="88" y="463"/>
                    </a:lnTo>
                    <a:lnTo>
                      <a:pt x="108" y="559"/>
                    </a:lnTo>
                    <a:lnTo>
                      <a:pt x="126" y="637"/>
                    </a:lnTo>
                    <a:lnTo>
                      <a:pt x="140" y="715"/>
                    </a:lnTo>
                    <a:lnTo>
                      <a:pt x="151" y="806"/>
                    </a:lnTo>
                    <a:lnTo>
                      <a:pt x="158" y="904"/>
                    </a:lnTo>
                    <a:lnTo>
                      <a:pt x="164" y="1001"/>
                    </a:lnTo>
                    <a:lnTo>
                      <a:pt x="165" y="1090"/>
                    </a:lnTo>
                    <a:lnTo>
                      <a:pt x="166" y="1162"/>
                    </a:lnTo>
                    <a:lnTo>
                      <a:pt x="166" y="1212"/>
                    </a:lnTo>
                    <a:lnTo>
                      <a:pt x="166" y="1230"/>
                    </a:lnTo>
                    <a:lnTo>
                      <a:pt x="169" y="1228"/>
                    </a:lnTo>
                    <a:lnTo>
                      <a:pt x="179" y="1221"/>
                    </a:lnTo>
                    <a:lnTo>
                      <a:pt x="193" y="1212"/>
                    </a:lnTo>
                    <a:lnTo>
                      <a:pt x="212" y="1199"/>
                    </a:lnTo>
                    <a:lnTo>
                      <a:pt x="236" y="1184"/>
                    </a:lnTo>
                    <a:lnTo>
                      <a:pt x="263" y="1165"/>
                    </a:lnTo>
                    <a:lnTo>
                      <a:pt x="295" y="1144"/>
                    </a:lnTo>
                    <a:lnTo>
                      <a:pt x="330" y="1120"/>
                    </a:lnTo>
                    <a:lnTo>
                      <a:pt x="367" y="1095"/>
                    </a:lnTo>
                    <a:lnTo>
                      <a:pt x="409" y="1068"/>
                    </a:lnTo>
                    <a:lnTo>
                      <a:pt x="450" y="1040"/>
                    </a:lnTo>
                    <a:lnTo>
                      <a:pt x="494" y="1010"/>
                    </a:lnTo>
                    <a:lnTo>
                      <a:pt x="540" y="979"/>
                    </a:lnTo>
                    <a:lnTo>
                      <a:pt x="586" y="949"/>
                    </a:lnTo>
                    <a:lnTo>
                      <a:pt x="633" y="918"/>
                    </a:lnTo>
                    <a:lnTo>
                      <a:pt x="680" y="886"/>
                    </a:lnTo>
                    <a:lnTo>
                      <a:pt x="726" y="855"/>
                    </a:lnTo>
                    <a:lnTo>
                      <a:pt x="771" y="823"/>
                    </a:lnTo>
                    <a:lnTo>
                      <a:pt x="814" y="791"/>
                    </a:lnTo>
                    <a:lnTo>
                      <a:pt x="857" y="758"/>
                    </a:lnTo>
                    <a:lnTo>
                      <a:pt x="897" y="726"/>
                    </a:lnTo>
                    <a:lnTo>
                      <a:pt x="935" y="694"/>
                    </a:lnTo>
                    <a:lnTo>
                      <a:pt x="971" y="664"/>
                    </a:lnTo>
                    <a:lnTo>
                      <a:pt x="1004" y="635"/>
                    </a:lnTo>
                    <a:lnTo>
                      <a:pt x="1034" y="608"/>
                    </a:lnTo>
                    <a:lnTo>
                      <a:pt x="1062" y="583"/>
                    </a:lnTo>
                    <a:lnTo>
                      <a:pt x="1085" y="563"/>
                    </a:lnTo>
                    <a:lnTo>
                      <a:pt x="1105" y="543"/>
                    </a:lnTo>
                    <a:lnTo>
                      <a:pt x="1121" y="528"/>
                    </a:lnTo>
                    <a:lnTo>
                      <a:pt x="1132" y="517"/>
                    </a:lnTo>
                    <a:lnTo>
                      <a:pt x="1139" y="510"/>
                    </a:lnTo>
                    <a:lnTo>
                      <a:pt x="1142" y="507"/>
                    </a:lnTo>
                    <a:lnTo>
                      <a:pt x="1137" y="505"/>
                    </a:lnTo>
                    <a:lnTo>
                      <a:pt x="1123" y="496"/>
                    </a:lnTo>
                    <a:lnTo>
                      <a:pt x="1099" y="484"/>
                    </a:lnTo>
                    <a:lnTo>
                      <a:pt x="1070" y="466"/>
                    </a:lnTo>
                    <a:lnTo>
                      <a:pt x="1034" y="446"/>
                    </a:lnTo>
                    <a:lnTo>
                      <a:pt x="994" y="423"/>
                    </a:lnTo>
                    <a:lnTo>
                      <a:pt x="950" y="398"/>
                    </a:lnTo>
                    <a:lnTo>
                      <a:pt x="904" y="373"/>
                    </a:lnTo>
                    <a:lnTo>
                      <a:pt x="856" y="347"/>
                    </a:lnTo>
                    <a:lnTo>
                      <a:pt x="809" y="321"/>
                    </a:lnTo>
                    <a:lnTo>
                      <a:pt x="762" y="294"/>
                    </a:lnTo>
                    <a:lnTo>
                      <a:pt x="717" y="271"/>
                    </a:lnTo>
                    <a:lnTo>
                      <a:pt x="676" y="249"/>
                    </a:lnTo>
                    <a:lnTo>
                      <a:pt x="640" y="229"/>
                    </a:lnTo>
                    <a:lnTo>
                      <a:pt x="609" y="214"/>
                    </a:lnTo>
                    <a:lnTo>
                      <a:pt x="586" y="203"/>
                    </a:lnTo>
                    <a:lnTo>
                      <a:pt x="542" y="184"/>
                    </a:lnTo>
                    <a:lnTo>
                      <a:pt x="494" y="164"/>
                    </a:lnTo>
                    <a:lnTo>
                      <a:pt x="446" y="146"/>
                    </a:lnTo>
                    <a:lnTo>
                      <a:pt x="396" y="127"/>
                    </a:lnTo>
                    <a:lnTo>
                      <a:pt x="346" y="110"/>
                    </a:lnTo>
                    <a:lnTo>
                      <a:pt x="298" y="94"/>
                    </a:lnTo>
                    <a:lnTo>
                      <a:pt x="251" y="77"/>
                    </a:lnTo>
                    <a:lnTo>
                      <a:pt x="207" y="62"/>
                    </a:lnTo>
                    <a:lnTo>
                      <a:pt x="164" y="49"/>
                    </a:lnTo>
                    <a:lnTo>
                      <a:pt x="125" y="37"/>
                    </a:lnTo>
                    <a:lnTo>
                      <a:pt x="89" y="26"/>
                    </a:lnTo>
                    <a:lnTo>
                      <a:pt x="59" y="16"/>
                    </a:lnTo>
                    <a:lnTo>
                      <a:pt x="35" y="9"/>
                    </a:lnTo>
                    <a:lnTo>
                      <a:pt x="16" y="4"/>
                    </a:lnTo>
                    <a:lnTo>
                      <a:pt x="5" y="1"/>
                    </a:lnTo>
                    <a:lnTo>
                      <a:pt x="0" y="0"/>
                    </a:lnTo>
                    <a:close/>
                  </a:path>
                </a:pathLst>
              </a:custGeom>
              <a:solidFill>
                <a:srgbClr val="FFFFFF"/>
              </a:solidFill>
              <a:ln w="9525">
                <a:noFill/>
                <a:round/>
                <a:headEnd/>
                <a:tailEnd/>
              </a:ln>
            </p:spPr>
            <p:txBody>
              <a:bodyPr/>
              <a:lstStyle/>
              <a:p>
                <a:endParaRPr lang="en-US" dirty="0"/>
              </a:p>
            </p:txBody>
          </p:sp>
          <p:sp>
            <p:nvSpPr>
              <p:cNvPr id="17433" name="Freeform 31"/>
              <p:cNvSpPr>
                <a:spLocks/>
              </p:cNvSpPr>
              <p:nvPr/>
            </p:nvSpPr>
            <p:spPr bwMode="auto">
              <a:xfrm>
                <a:off x="3251" y="1615"/>
                <a:ext cx="315" cy="419"/>
              </a:xfrm>
              <a:custGeom>
                <a:avLst/>
                <a:gdLst>
                  <a:gd name="T0" fmla="*/ 3 w 943"/>
                  <a:gd name="T1" fmla="*/ 732 h 1258"/>
                  <a:gd name="T2" fmla="*/ 24 w 943"/>
                  <a:gd name="T3" fmla="*/ 747 h 1258"/>
                  <a:gd name="T4" fmla="*/ 61 w 943"/>
                  <a:gd name="T5" fmla="*/ 773 h 1258"/>
                  <a:gd name="T6" fmla="*/ 113 w 943"/>
                  <a:gd name="T7" fmla="*/ 809 h 1258"/>
                  <a:gd name="T8" fmla="*/ 172 w 943"/>
                  <a:gd name="T9" fmla="*/ 851 h 1258"/>
                  <a:gd name="T10" fmla="*/ 238 w 943"/>
                  <a:gd name="T11" fmla="*/ 898 h 1258"/>
                  <a:gd name="T12" fmla="*/ 306 w 943"/>
                  <a:gd name="T13" fmla="*/ 945 h 1258"/>
                  <a:gd name="T14" fmla="*/ 371 w 943"/>
                  <a:gd name="T15" fmla="*/ 991 h 1258"/>
                  <a:gd name="T16" fmla="*/ 434 w 943"/>
                  <a:gd name="T17" fmla="*/ 1033 h 1258"/>
                  <a:gd name="T18" fmla="*/ 511 w 943"/>
                  <a:gd name="T19" fmla="*/ 1076 h 1258"/>
                  <a:gd name="T20" fmla="*/ 598 w 943"/>
                  <a:gd name="T21" fmla="*/ 1119 h 1258"/>
                  <a:gd name="T22" fmla="*/ 688 w 943"/>
                  <a:gd name="T23" fmla="*/ 1159 h 1258"/>
                  <a:gd name="T24" fmla="*/ 774 w 943"/>
                  <a:gd name="T25" fmla="*/ 1194 h 1258"/>
                  <a:gd name="T26" fmla="*/ 849 w 943"/>
                  <a:gd name="T27" fmla="*/ 1223 h 1258"/>
                  <a:gd name="T28" fmla="*/ 907 w 943"/>
                  <a:gd name="T29" fmla="*/ 1245 h 1258"/>
                  <a:gd name="T30" fmla="*/ 939 w 943"/>
                  <a:gd name="T31" fmla="*/ 1256 h 1258"/>
                  <a:gd name="T32" fmla="*/ 940 w 943"/>
                  <a:gd name="T33" fmla="*/ 1242 h 1258"/>
                  <a:gd name="T34" fmla="*/ 925 w 943"/>
                  <a:gd name="T35" fmla="*/ 1141 h 1258"/>
                  <a:gd name="T36" fmla="*/ 903 w 943"/>
                  <a:gd name="T37" fmla="*/ 975 h 1258"/>
                  <a:gd name="T38" fmla="*/ 886 w 943"/>
                  <a:gd name="T39" fmla="*/ 790 h 1258"/>
                  <a:gd name="T40" fmla="*/ 879 w 943"/>
                  <a:gd name="T41" fmla="*/ 607 h 1258"/>
                  <a:gd name="T42" fmla="*/ 863 w 943"/>
                  <a:gd name="T43" fmla="*/ 382 h 1258"/>
                  <a:gd name="T44" fmla="*/ 840 w 943"/>
                  <a:gd name="T45" fmla="*/ 163 h 1258"/>
                  <a:gd name="T46" fmla="*/ 824 w 943"/>
                  <a:gd name="T47" fmla="*/ 21 h 1258"/>
                  <a:gd name="T48" fmla="*/ 818 w 943"/>
                  <a:gd name="T49" fmla="*/ 3 h 1258"/>
                  <a:gd name="T50" fmla="*/ 799 w 943"/>
                  <a:gd name="T51" fmla="*/ 28 h 1258"/>
                  <a:gd name="T52" fmla="*/ 763 w 943"/>
                  <a:gd name="T53" fmla="*/ 70 h 1258"/>
                  <a:gd name="T54" fmla="*/ 716 w 943"/>
                  <a:gd name="T55" fmla="*/ 127 h 1258"/>
                  <a:gd name="T56" fmla="*/ 662 w 943"/>
                  <a:gd name="T57" fmla="*/ 191 h 1258"/>
                  <a:gd name="T58" fmla="*/ 605 w 943"/>
                  <a:gd name="T59" fmla="*/ 254 h 1258"/>
                  <a:gd name="T60" fmla="*/ 551 w 943"/>
                  <a:gd name="T61" fmla="*/ 315 h 1258"/>
                  <a:gd name="T62" fmla="*/ 504 w 943"/>
                  <a:gd name="T63" fmla="*/ 364 h 1258"/>
                  <a:gd name="T64" fmla="*/ 449 w 943"/>
                  <a:gd name="T65" fmla="*/ 414 h 1258"/>
                  <a:gd name="T66" fmla="*/ 373 w 943"/>
                  <a:gd name="T67" fmla="*/ 476 h 1258"/>
                  <a:gd name="T68" fmla="*/ 292 w 943"/>
                  <a:gd name="T69" fmla="*/ 537 h 1258"/>
                  <a:gd name="T70" fmla="*/ 212 w 943"/>
                  <a:gd name="T71" fmla="*/ 593 h 1258"/>
                  <a:gd name="T72" fmla="*/ 139 w 943"/>
                  <a:gd name="T73" fmla="*/ 642 h 1258"/>
                  <a:gd name="T74" fmla="*/ 77 w 943"/>
                  <a:gd name="T75" fmla="*/ 683 h 1258"/>
                  <a:gd name="T76" fmla="*/ 29 w 943"/>
                  <a:gd name="T77" fmla="*/ 712 h 1258"/>
                  <a:gd name="T78" fmla="*/ 5 w 943"/>
                  <a:gd name="T79" fmla="*/ 728 h 125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43"/>
                  <a:gd name="T121" fmla="*/ 0 h 1258"/>
                  <a:gd name="T122" fmla="*/ 943 w 943"/>
                  <a:gd name="T123" fmla="*/ 1258 h 125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43" h="1258">
                    <a:moveTo>
                      <a:pt x="0" y="730"/>
                    </a:moveTo>
                    <a:lnTo>
                      <a:pt x="3" y="732"/>
                    </a:lnTo>
                    <a:lnTo>
                      <a:pt x="11" y="737"/>
                    </a:lnTo>
                    <a:lnTo>
                      <a:pt x="24" y="747"/>
                    </a:lnTo>
                    <a:lnTo>
                      <a:pt x="41" y="758"/>
                    </a:lnTo>
                    <a:lnTo>
                      <a:pt x="61" y="773"/>
                    </a:lnTo>
                    <a:lnTo>
                      <a:pt x="85" y="790"/>
                    </a:lnTo>
                    <a:lnTo>
                      <a:pt x="113" y="809"/>
                    </a:lnTo>
                    <a:lnTo>
                      <a:pt x="142" y="830"/>
                    </a:lnTo>
                    <a:lnTo>
                      <a:pt x="172" y="851"/>
                    </a:lnTo>
                    <a:lnTo>
                      <a:pt x="205" y="874"/>
                    </a:lnTo>
                    <a:lnTo>
                      <a:pt x="238" y="898"/>
                    </a:lnTo>
                    <a:lnTo>
                      <a:pt x="272" y="921"/>
                    </a:lnTo>
                    <a:lnTo>
                      <a:pt x="306" y="945"/>
                    </a:lnTo>
                    <a:lnTo>
                      <a:pt x="339" y="968"/>
                    </a:lnTo>
                    <a:lnTo>
                      <a:pt x="371" y="991"/>
                    </a:lnTo>
                    <a:lnTo>
                      <a:pt x="402" y="1013"/>
                    </a:lnTo>
                    <a:lnTo>
                      <a:pt x="434" y="1033"/>
                    </a:lnTo>
                    <a:lnTo>
                      <a:pt x="471" y="1056"/>
                    </a:lnTo>
                    <a:lnTo>
                      <a:pt x="511" y="1076"/>
                    </a:lnTo>
                    <a:lnTo>
                      <a:pt x="554" y="1098"/>
                    </a:lnTo>
                    <a:lnTo>
                      <a:pt x="598" y="1119"/>
                    </a:lnTo>
                    <a:lnTo>
                      <a:pt x="643" y="1140"/>
                    </a:lnTo>
                    <a:lnTo>
                      <a:pt x="688" y="1159"/>
                    </a:lnTo>
                    <a:lnTo>
                      <a:pt x="733" y="1177"/>
                    </a:lnTo>
                    <a:lnTo>
                      <a:pt x="774" y="1194"/>
                    </a:lnTo>
                    <a:lnTo>
                      <a:pt x="814" y="1209"/>
                    </a:lnTo>
                    <a:lnTo>
                      <a:pt x="849" y="1223"/>
                    </a:lnTo>
                    <a:lnTo>
                      <a:pt x="881" y="1235"/>
                    </a:lnTo>
                    <a:lnTo>
                      <a:pt x="907" y="1245"/>
                    </a:lnTo>
                    <a:lnTo>
                      <a:pt x="926" y="1252"/>
                    </a:lnTo>
                    <a:lnTo>
                      <a:pt x="939" y="1256"/>
                    </a:lnTo>
                    <a:lnTo>
                      <a:pt x="943" y="1258"/>
                    </a:lnTo>
                    <a:lnTo>
                      <a:pt x="940" y="1242"/>
                    </a:lnTo>
                    <a:lnTo>
                      <a:pt x="935" y="1202"/>
                    </a:lnTo>
                    <a:lnTo>
                      <a:pt x="925" y="1141"/>
                    </a:lnTo>
                    <a:lnTo>
                      <a:pt x="914" y="1064"/>
                    </a:lnTo>
                    <a:lnTo>
                      <a:pt x="903" y="975"/>
                    </a:lnTo>
                    <a:lnTo>
                      <a:pt x="894" y="883"/>
                    </a:lnTo>
                    <a:lnTo>
                      <a:pt x="886" y="790"/>
                    </a:lnTo>
                    <a:lnTo>
                      <a:pt x="883" y="701"/>
                    </a:lnTo>
                    <a:lnTo>
                      <a:pt x="879" y="607"/>
                    </a:lnTo>
                    <a:lnTo>
                      <a:pt x="872" y="498"/>
                    </a:lnTo>
                    <a:lnTo>
                      <a:pt x="863" y="382"/>
                    </a:lnTo>
                    <a:lnTo>
                      <a:pt x="852" y="267"/>
                    </a:lnTo>
                    <a:lnTo>
                      <a:pt x="840" y="163"/>
                    </a:lnTo>
                    <a:lnTo>
                      <a:pt x="831" y="79"/>
                    </a:lnTo>
                    <a:lnTo>
                      <a:pt x="824" y="21"/>
                    </a:lnTo>
                    <a:lnTo>
                      <a:pt x="821" y="0"/>
                    </a:lnTo>
                    <a:lnTo>
                      <a:pt x="818" y="3"/>
                    </a:lnTo>
                    <a:lnTo>
                      <a:pt x="810" y="12"/>
                    </a:lnTo>
                    <a:lnTo>
                      <a:pt x="799" y="28"/>
                    </a:lnTo>
                    <a:lnTo>
                      <a:pt x="782" y="47"/>
                    </a:lnTo>
                    <a:lnTo>
                      <a:pt x="763" y="70"/>
                    </a:lnTo>
                    <a:lnTo>
                      <a:pt x="741" y="98"/>
                    </a:lnTo>
                    <a:lnTo>
                      <a:pt x="716" y="127"/>
                    </a:lnTo>
                    <a:lnTo>
                      <a:pt x="690" y="158"/>
                    </a:lnTo>
                    <a:lnTo>
                      <a:pt x="662" y="191"/>
                    </a:lnTo>
                    <a:lnTo>
                      <a:pt x="634" y="223"/>
                    </a:lnTo>
                    <a:lnTo>
                      <a:pt x="605" y="254"/>
                    </a:lnTo>
                    <a:lnTo>
                      <a:pt x="579" y="286"/>
                    </a:lnTo>
                    <a:lnTo>
                      <a:pt x="551" y="315"/>
                    </a:lnTo>
                    <a:lnTo>
                      <a:pt x="526" y="342"/>
                    </a:lnTo>
                    <a:lnTo>
                      <a:pt x="504" y="364"/>
                    </a:lnTo>
                    <a:lnTo>
                      <a:pt x="483" y="383"/>
                    </a:lnTo>
                    <a:lnTo>
                      <a:pt x="449" y="414"/>
                    </a:lnTo>
                    <a:lnTo>
                      <a:pt x="411" y="445"/>
                    </a:lnTo>
                    <a:lnTo>
                      <a:pt x="373" y="476"/>
                    </a:lnTo>
                    <a:lnTo>
                      <a:pt x="333" y="506"/>
                    </a:lnTo>
                    <a:lnTo>
                      <a:pt x="292" y="537"/>
                    </a:lnTo>
                    <a:lnTo>
                      <a:pt x="252" y="566"/>
                    </a:lnTo>
                    <a:lnTo>
                      <a:pt x="212" y="593"/>
                    </a:lnTo>
                    <a:lnTo>
                      <a:pt x="175" y="618"/>
                    </a:lnTo>
                    <a:lnTo>
                      <a:pt x="139" y="642"/>
                    </a:lnTo>
                    <a:lnTo>
                      <a:pt x="106" y="664"/>
                    </a:lnTo>
                    <a:lnTo>
                      <a:pt x="77" y="683"/>
                    </a:lnTo>
                    <a:lnTo>
                      <a:pt x="50" y="700"/>
                    </a:lnTo>
                    <a:lnTo>
                      <a:pt x="29" y="712"/>
                    </a:lnTo>
                    <a:lnTo>
                      <a:pt x="14" y="722"/>
                    </a:lnTo>
                    <a:lnTo>
                      <a:pt x="5" y="728"/>
                    </a:lnTo>
                    <a:lnTo>
                      <a:pt x="0" y="730"/>
                    </a:lnTo>
                    <a:close/>
                  </a:path>
                </a:pathLst>
              </a:custGeom>
              <a:solidFill>
                <a:srgbClr val="FFFFFF"/>
              </a:solidFill>
              <a:ln w="9525">
                <a:noFill/>
                <a:round/>
                <a:headEnd/>
                <a:tailEnd/>
              </a:ln>
            </p:spPr>
            <p:txBody>
              <a:bodyPr/>
              <a:lstStyle/>
              <a:p>
                <a:endParaRPr lang="en-US" dirty="0"/>
              </a:p>
            </p:txBody>
          </p:sp>
          <p:sp>
            <p:nvSpPr>
              <p:cNvPr id="17434" name="Freeform 32"/>
              <p:cNvSpPr>
                <a:spLocks/>
              </p:cNvSpPr>
              <p:nvPr/>
            </p:nvSpPr>
            <p:spPr bwMode="auto">
              <a:xfrm>
                <a:off x="2676" y="1872"/>
                <a:ext cx="853" cy="259"/>
              </a:xfrm>
              <a:custGeom>
                <a:avLst/>
                <a:gdLst>
                  <a:gd name="T0" fmla="*/ 15 w 2557"/>
                  <a:gd name="T1" fmla="*/ 766 h 776"/>
                  <a:gd name="T2" fmla="*/ 85 w 2557"/>
                  <a:gd name="T3" fmla="*/ 723 h 776"/>
                  <a:gd name="T4" fmla="*/ 198 w 2557"/>
                  <a:gd name="T5" fmla="*/ 653 h 776"/>
                  <a:gd name="T6" fmla="*/ 335 w 2557"/>
                  <a:gd name="T7" fmla="*/ 566 h 776"/>
                  <a:gd name="T8" fmla="*/ 476 w 2557"/>
                  <a:gd name="T9" fmla="*/ 473 h 776"/>
                  <a:gd name="T10" fmla="*/ 606 w 2557"/>
                  <a:gd name="T11" fmla="*/ 385 h 776"/>
                  <a:gd name="T12" fmla="*/ 722 w 2557"/>
                  <a:gd name="T13" fmla="*/ 293 h 776"/>
                  <a:gd name="T14" fmla="*/ 824 w 2557"/>
                  <a:gd name="T15" fmla="*/ 206 h 776"/>
                  <a:gd name="T16" fmla="*/ 905 w 2557"/>
                  <a:gd name="T17" fmla="*/ 131 h 776"/>
                  <a:gd name="T18" fmla="*/ 957 w 2557"/>
                  <a:gd name="T19" fmla="*/ 80 h 776"/>
                  <a:gd name="T20" fmla="*/ 977 w 2557"/>
                  <a:gd name="T21" fmla="*/ 61 h 776"/>
                  <a:gd name="T22" fmla="*/ 1683 w 2557"/>
                  <a:gd name="T23" fmla="*/ 3 h 776"/>
                  <a:gd name="T24" fmla="*/ 1725 w 2557"/>
                  <a:gd name="T25" fmla="*/ 30 h 776"/>
                  <a:gd name="T26" fmla="*/ 1802 w 2557"/>
                  <a:gd name="T27" fmla="*/ 80 h 776"/>
                  <a:gd name="T28" fmla="*/ 1890 w 2557"/>
                  <a:gd name="T29" fmla="*/ 140 h 776"/>
                  <a:gd name="T30" fmla="*/ 1968 w 2557"/>
                  <a:gd name="T31" fmla="*/ 195 h 776"/>
                  <a:gd name="T32" fmla="*/ 2013 w 2557"/>
                  <a:gd name="T33" fmla="*/ 232 h 776"/>
                  <a:gd name="T34" fmla="*/ 2103 w 2557"/>
                  <a:gd name="T35" fmla="*/ 297 h 776"/>
                  <a:gd name="T36" fmla="*/ 2232 w 2557"/>
                  <a:gd name="T37" fmla="*/ 362 h 776"/>
                  <a:gd name="T38" fmla="*/ 2370 w 2557"/>
                  <a:gd name="T39" fmla="*/ 422 h 776"/>
                  <a:gd name="T40" fmla="*/ 2487 w 2557"/>
                  <a:gd name="T41" fmla="*/ 465 h 776"/>
                  <a:gd name="T42" fmla="*/ 2552 w 2557"/>
                  <a:gd name="T43" fmla="*/ 488 h 776"/>
                  <a:gd name="T44" fmla="*/ 2546 w 2557"/>
                  <a:gd name="T45" fmla="*/ 490 h 776"/>
                  <a:gd name="T46" fmla="*/ 2494 w 2557"/>
                  <a:gd name="T47" fmla="*/ 492 h 776"/>
                  <a:gd name="T48" fmla="*/ 2404 w 2557"/>
                  <a:gd name="T49" fmla="*/ 498 h 776"/>
                  <a:gd name="T50" fmla="*/ 2285 w 2557"/>
                  <a:gd name="T51" fmla="*/ 505 h 776"/>
                  <a:gd name="T52" fmla="*/ 2145 w 2557"/>
                  <a:gd name="T53" fmla="*/ 513 h 776"/>
                  <a:gd name="T54" fmla="*/ 1993 w 2557"/>
                  <a:gd name="T55" fmla="*/ 524 h 776"/>
                  <a:gd name="T56" fmla="*/ 1836 w 2557"/>
                  <a:gd name="T57" fmla="*/ 537 h 776"/>
                  <a:gd name="T58" fmla="*/ 1685 w 2557"/>
                  <a:gd name="T59" fmla="*/ 551 h 776"/>
                  <a:gd name="T60" fmla="*/ 1546 w 2557"/>
                  <a:gd name="T61" fmla="*/ 566 h 776"/>
                  <a:gd name="T62" fmla="*/ 1428 w 2557"/>
                  <a:gd name="T63" fmla="*/ 584 h 776"/>
                  <a:gd name="T64" fmla="*/ 1338 w 2557"/>
                  <a:gd name="T65" fmla="*/ 602 h 776"/>
                  <a:gd name="T66" fmla="*/ 1245 w 2557"/>
                  <a:gd name="T67" fmla="*/ 621 h 776"/>
                  <a:gd name="T68" fmla="*/ 1119 w 2557"/>
                  <a:gd name="T69" fmla="*/ 643 h 776"/>
                  <a:gd name="T70" fmla="*/ 967 w 2557"/>
                  <a:gd name="T71" fmla="*/ 665 h 776"/>
                  <a:gd name="T72" fmla="*/ 801 w 2557"/>
                  <a:gd name="T73" fmla="*/ 686 h 776"/>
                  <a:gd name="T74" fmla="*/ 629 w 2557"/>
                  <a:gd name="T75" fmla="*/ 708 h 776"/>
                  <a:gd name="T76" fmla="*/ 461 w 2557"/>
                  <a:gd name="T77" fmla="*/ 728 h 776"/>
                  <a:gd name="T78" fmla="*/ 306 w 2557"/>
                  <a:gd name="T79" fmla="*/ 744 h 776"/>
                  <a:gd name="T80" fmla="*/ 173 w 2557"/>
                  <a:gd name="T81" fmla="*/ 758 h 776"/>
                  <a:gd name="T82" fmla="*/ 72 w 2557"/>
                  <a:gd name="T83" fmla="*/ 769 h 776"/>
                  <a:gd name="T84" fmla="*/ 12 w 2557"/>
                  <a:gd name="T85" fmla="*/ 775 h 7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57"/>
                  <a:gd name="T130" fmla="*/ 0 h 776"/>
                  <a:gd name="T131" fmla="*/ 2557 w 2557"/>
                  <a:gd name="T132" fmla="*/ 776 h 77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57" h="776">
                    <a:moveTo>
                      <a:pt x="0" y="776"/>
                    </a:moveTo>
                    <a:lnTo>
                      <a:pt x="4" y="773"/>
                    </a:lnTo>
                    <a:lnTo>
                      <a:pt x="15" y="766"/>
                    </a:lnTo>
                    <a:lnTo>
                      <a:pt x="33" y="755"/>
                    </a:lnTo>
                    <a:lnTo>
                      <a:pt x="56" y="741"/>
                    </a:lnTo>
                    <a:lnTo>
                      <a:pt x="85" y="723"/>
                    </a:lnTo>
                    <a:lnTo>
                      <a:pt x="119" y="703"/>
                    </a:lnTo>
                    <a:lnTo>
                      <a:pt x="157" y="679"/>
                    </a:lnTo>
                    <a:lnTo>
                      <a:pt x="198" y="653"/>
                    </a:lnTo>
                    <a:lnTo>
                      <a:pt x="242" y="625"/>
                    </a:lnTo>
                    <a:lnTo>
                      <a:pt x="288" y="596"/>
                    </a:lnTo>
                    <a:lnTo>
                      <a:pt x="335" y="566"/>
                    </a:lnTo>
                    <a:lnTo>
                      <a:pt x="382" y="535"/>
                    </a:lnTo>
                    <a:lnTo>
                      <a:pt x="429" y="505"/>
                    </a:lnTo>
                    <a:lnTo>
                      <a:pt x="476" y="473"/>
                    </a:lnTo>
                    <a:lnTo>
                      <a:pt x="521" y="443"/>
                    </a:lnTo>
                    <a:lnTo>
                      <a:pt x="564" y="414"/>
                    </a:lnTo>
                    <a:lnTo>
                      <a:pt x="606" y="385"/>
                    </a:lnTo>
                    <a:lnTo>
                      <a:pt x="646" y="354"/>
                    </a:lnTo>
                    <a:lnTo>
                      <a:pt x="685" y="324"/>
                    </a:lnTo>
                    <a:lnTo>
                      <a:pt x="722" y="293"/>
                    </a:lnTo>
                    <a:lnTo>
                      <a:pt x="758" y="263"/>
                    </a:lnTo>
                    <a:lnTo>
                      <a:pt x="793" y="234"/>
                    </a:lnTo>
                    <a:lnTo>
                      <a:pt x="824" y="206"/>
                    </a:lnTo>
                    <a:lnTo>
                      <a:pt x="854" y="178"/>
                    </a:lnTo>
                    <a:lnTo>
                      <a:pt x="881" y="155"/>
                    </a:lnTo>
                    <a:lnTo>
                      <a:pt x="905" y="131"/>
                    </a:lnTo>
                    <a:lnTo>
                      <a:pt x="926" y="112"/>
                    </a:lnTo>
                    <a:lnTo>
                      <a:pt x="944" y="94"/>
                    </a:lnTo>
                    <a:lnTo>
                      <a:pt x="957" y="80"/>
                    </a:lnTo>
                    <a:lnTo>
                      <a:pt x="968" y="69"/>
                    </a:lnTo>
                    <a:lnTo>
                      <a:pt x="974" y="64"/>
                    </a:lnTo>
                    <a:lnTo>
                      <a:pt x="977" y="61"/>
                    </a:lnTo>
                    <a:lnTo>
                      <a:pt x="1294" y="216"/>
                    </a:lnTo>
                    <a:lnTo>
                      <a:pt x="1680" y="0"/>
                    </a:lnTo>
                    <a:lnTo>
                      <a:pt x="1683" y="3"/>
                    </a:lnTo>
                    <a:lnTo>
                      <a:pt x="1692" y="8"/>
                    </a:lnTo>
                    <a:lnTo>
                      <a:pt x="1707" y="18"/>
                    </a:lnTo>
                    <a:lnTo>
                      <a:pt x="1725" y="30"/>
                    </a:lnTo>
                    <a:lnTo>
                      <a:pt x="1749" y="46"/>
                    </a:lnTo>
                    <a:lnTo>
                      <a:pt x="1774" y="62"/>
                    </a:lnTo>
                    <a:lnTo>
                      <a:pt x="1802" y="80"/>
                    </a:lnTo>
                    <a:lnTo>
                      <a:pt x="1831" y="100"/>
                    </a:lnTo>
                    <a:lnTo>
                      <a:pt x="1861" y="119"/>
                    </a:lnTo>
                    <a:lnTo>
                      <a:pt x="1890" y="140"/>
                    </a:lnTo>
                    <a:lnTo>
                      <a:pt x="1918" y="159"/>
                    </a:lnTo>
                    <a:lnTo>
                      <a:pt x="1944" y="177"/>
                    </a:lnTo>
                    <a:lnTo>
                      <a:pt x="1968" y="195"/>
                    </a:lnTo>
                    <a:lnTo>
                      <a:pt x="1987" y="210"/>
                    </a:lnTo>
                    <a:lnTo>
                      <a:pt x="2002" y="223"/>
                    </a:lnTo>
                    <a:lnTo>
                      <a:pt x="2013" y="232"/>
                    </a:lnTo>
                    <a:lnTo>
                      <a:pt x="2037" y="253"/>
                    </a:lnTo>
                    <a:lnTo>
                      <a:pt x="2067" y="275"/>
                    </a:lnTo>
                    <a:lnTo>
                      <a:pt x="2103" y="297"/>
                    </a:lnTo>
                    <a:lnTo>
                      <a:pt x="2143" y="320"/>
                    </a:lnTo>
                    <a:lnTo>
                      <a:pt x="2186" y="342"/>
                    </a:lnTo>
                    <a:lnTo>
                      <a:pt x="2232" y="362"/>
                    </a:lnTo>
                    <a:lnTo>
                      <a:pt x="2279" y="383"/>
                    </a:lnTo>
                    <a:lnTo>
                      <a:pt x="2325" y="403"/>
                    </a:lnTo>
                    <a:lnTo>
                      <a:pt x="2370" y="422"/>
                    </a:lnTo>
                    <a:lnTo>
                      <a:pt x="2413" y="438"/>
                    </a:lnTo>
                    <a:lnTo>
                      <a:pt x="2452" y="452"/>
                    </a:lnTo>
                    <a:lnTo>
                      <a:pt x="2487" y="465"/>
                    </a:lnTo>
                    <a:lnTo>
                      <a:pt x="2516" y="476"/>
                    </a:lnTo>
                    <a:lnTo>
                      <a:pt x="2538" y="483"/>
                    </a:lnTo>
                    <a:lnTo>
                      <a:pt x="2552" y="488"/>
                    </a:lnTo>
                    <a:lnTo>
                      <a:pt x="2557" y="490"/>
                    </a:lnTo>
                    <a:lnTo>
                      <a:pt x="2554" y="490"/>
                    </a:lnTo>
                    <a:lnTo>
                      <a:pt x="2546" y="490"/>
                    </a:lnTo>
                    <a:lnTo>
                      <a:pt x="2534" y="491"/>
                    </a:lnTo>
                    <a:lnTo>
                      <a:pt x="2516" y="491"/>
                    </a:lnTo>
                    <a:lnTo>
                      <a:pt x="2494" y="492"/>
                    </a:lnTo>
                    <a:lnTo>
                      <a:pt x="2467" y="494"/>
                    </a:lnTo>
                    <a:lnTo>
                      <a:pt x="2437" y="495"/>
                    </a:lnTo>
                    <a:lnTo>
                      <a:pt x="2404" y="498"/>
                    </a:lnTo>
                    <a:lnTo>
                      <a:pt x="2366" y="499"/>
                    </a:lnTo>
                    <a:lnTo>
                      <a:pt x="2326" y="502"/>
                    </a:lnTo>
                    <a:lnTo>
                      <a:pt x="2285" y="505"/>
                    </a:lnTo>
                    <a:lnTo>
                      <a:pt x="2239" y="508"/>
                    </a:lnTo>
                    <a:lnTo>
                      <a:pt x="2193" y="510"/>
                    </a:lnTo>
                    <a:lnTo>
                      <a:pt x="2145" y="513"/>
                    </a:lnTo>
                    <a:lnTo>
                      <a:pt x="2095" y="517"/>
                    </a:lnTo>
                    <a:lnTo>
                      <a:pt x="2044" y="520"/>
                    </a:lnTo>
                    <a:lnTo>
                      <a:pt x="1993" y="524"/>
                    </a:lnTo>
                    <a:lnTo>
                      <a:pt x="1941" y="528"/>
                    </a:lnTo>
                    <a:lnTo>
                      <a:pt x="1889" y="533"/>
                    </a:lnTo>
                    <a:lnTo>
                      <a:pt x="1836" y="537"/>
                    </a:lnTo>
                    <a:lnTo>
                      <a:pt x="1785" y="541"/>
                    </a:lnTo>
                    <a:lnTo>
                      <a:pt x="1735" y="546"/>
                    </a:lnTo>
                    <a:lnTo>
                      <a:pt x="1685" y="551"/>
                    </a:lnTo>
                    <a:lnTo>
                      <a:pt x="1637" y="556"/>
                    </a:lnTo>
                    <a:lnTo>
                      <a:pt x="1591" y="560"/>
                    </a:lnTo>
                    <a:lnTo>
                      <a:pt x="1546" y="566"/>
                    </a:lnTo>
                    <a:lnTo>
                      <a:pt x="1504" y="571"/>
                    </a:lnTo>
                    <a:lnTo>
                      <a:pt x="1464" y="577"/>
                    </a:lnTo>
                    <a:lnTo>
                      <a:pt x="1428" y="584"/>
                    </a:lnTo>
                    <a:lnTo>
                      <a:pt x="1395" y="589"/>
                    </a:lnTo>
                    <a:lnTo>
                      <a:pt x="1364" y="595"/>
                    </a:lnTo>
                    <a:lnTo>
                      <a:pt x="1338" y="602"/>
                    </a:lnTo>
                    <a:lnTo>
                      <a:pt x="1312" y="609"/>
                    </a:lnTo>
                    <a:lnTo>
                      <a:pt x="1280" y="614"/>
                    </a:lnTo>
                    <a:lnTo>
                      <a:pt x="1245" y="621"/>
                    </a:lnTo>
                    <a:lnTo>
                      <a:pt x="1206" y="628"/>
                    </a:lnTo>
                    <a:lnTo>
                      <a:pt x="1164" y="636"/>
                    </a:lnTo>
                    <a:lnTo>
                      <a:pt x="1119" y="643"/>
                    </a:lnTo>
                    <a:lnTo>
                      <a:pt x="1071" y="650"/>
                    </a:lnTo>
                    <a:lnTo>
                      <a:pt x="1020" y="657"/>
                    </a:lnTo>
                    <a:lnTo>
                      <a:pt x="967" y="665"/>
                    </a:lnTo>
                    <a:lnTo>
                      <a:pt x="913" y="672"/>
                    </a:lnTo>
                    <a:lnTo>
                      <a:pt x="858" y="679"/>
                    </a:lnTo>
                    <a:lnTo>
                      <a:pt x="801" y="686"/>
                    </a:lnTo>
                    <a:lnTo>
                      <a:pt x="744" y="694"/>
                    </a:lnTo>
                    <a:lnTo>
                      <a:pt x="686" y="701"/>
                    </a:lnTo>
                    <a:lnTo>
                      <a:pt x="629" y="708"/>
                    </a:lnTo>
                    <a:lnTo>
                      <a:pt x="573" y="714"/>
                    </a:lnTo>
                    <a:lnTo>
                      <a:pt x="516" y="721"/>
                    </a:lnTo>
                    <a:lnTo>
                      <a:pt x="461" y="728"/>
                    </a:lnTo>
                    <a:lnTo>
                      <a:pt x="407" y="733"/>
                    </a:lnTo>
                    <a:lnTo>
                      <a:pt x="355" y="739"/>
                    </a:lnTo>
                    <a:lnTo>
                      <a:pt x="306" y="744"/>
                    </a:lnTo>
                    <a:lnTo>
                      <a:pt x="258" y="750"/>
                    </a:lnTo>
                    <a:lnTo>
                      <a:pt x="214" y="754"/>
                    </a:lnTo>
                    <a:lnTo>
                      <a:pt x="173" y="758"/>
                    </a:lnTo>
                    <a:lnTo>
                      <a:pt x="135" y="762"/>
                    </a:lnTo>
                    <a:lnTo>
                      <a:pt x="101" y="766"/>
                    </a:lnTo>
                    <a:lnTo>
                      <a:pt x="72" y="769"/>
                    </a:lnTo>
                    <a:lnTo>
                      <a:pt x="47" y="772"/>
                    </a:lnTo>
                    <a:lnTo>
                      <a:pt x="26" y="773"/>
                    </a:lnTo>
                    <a:lnTo>
                      <a:pt x="12" y="775"/>
                    </a:lnTo>
                    <a:lnTo>
                      <a:pt x="2" y="776"/>
                    </a:lnTo>
                    <a:lnTo>
                      <a:pt x="0" y="776"/>
                    </a:lnTo>
                    <a:close/>
                  </a:path>
                </a:pathLst>
              </a:custGeom>
              <a:solidFill>
                <a:srgbClr val="FFFFFF"/>
              </a:solidFill>
              <a:ln w="9525">
                <a:noFill/>
                <a:round/>
                <a:headEnd/>
                <a:tailEnd/>
              </a:ln>
            </p:spPr>
            <p:txBody>
              <a:bodyPr/>
              <a:lstStyle/>
              <a:p>
                <a:endParaRPr lang="en-US" dirty="0"/>
              </a:p>
            </p:txBody>
          </p:sp>
        </p:grpSp>
        <p:sp>
          <p:nvSpPr>
            <p:cNvPr id="17416" name="AutoShape 33"/>
            <p:cNvSpPr>
              <a:spLocks noChangeArrowheads="1"/>
            </p:cNvSpPr>
            <p:nvPr/>
          </p:nvSpPr>
          <p:spPr bwMode="auto">
            <a:xfrm>
              <a:off x="3415" y="1413"/>
              <a:ext cx="997" cy="323"/>
            </a:xfrm>
            <a:prstGeom prst="leftArrow">
              <a:avLst>
                <a:gd name="adj1" fmla="val 50000"/>
                <a:gd name="adj2" fmla="val 77167"/>
              </a:avLst>
            </a:prstGeom>
            <a:solidFill>
              <a:srgbClr val="CCFFCC"/>
            </a:solidFill>
            <a:ln w="25400">
              <a:solidFill>
                <a:srgbClr val="00FF00"/>
              </a:solidFill>
              <a:miter lim="800000"/>
              <a:headEnd/>
              <a:tailEnd/>
            </a:ln>
            <a:effectLst>
              <a:prstShdw prst="shdw17" dist="17961" dir="2700000">
                <a:srgbClr val="009900"/>
              </a:prstShdw>
            </a:effectLst>
          </p:spPr>
          <p:txBody>
            <a:bodyPr wrap="none" anchor="ctr"/>
            <a:lstStyle/>
            <a:p>
              <a:pPr algn="ctr"/>
              <a:endParaRPr lang="en-US" dirty="0">
                <a:solidFill>
                  <a:srgbClr val="FFFF00"/>
                </a:solidFill>
              </a:endParaRPr>
            </a:p>
          </p:txBody>
        </p:sp>
        <p:sp>
          <p:nvSpPr>
            <p:cNvPr id="40975" name="Rectangle 15"/>
            <p:cNvSpPr>
              <a:spLocks noChangeArrowheads="1"/>
            </p:cNvSpPr>
            <p:nvPr/>
          </p:nvSpPr>
          <p:spPr bwMode="auto">
            <a:xfrm>
              <a:off x="4272" y="1184"/>
              <a:ext cx="1054" cy="782"/>
            </a:xfrm>
            <a:prstGeom prst="rect">
              <a:avLst/>
            </a:prstGeom>
            <a:gradFill rotWithShape="1">
              <a:gsLst>
                <a:gs pos="0">
                  <a:schemeClr val="accent2"/>
                </a:gs>
                <a:gs pos="100000">
                  <a:schemeClr val="accent2">
                    <a:gamma/>
                    <a:shade val="30196"/>
                    <a:invGamma/>
                  </a:schemeClr>
                </a:gs>
              </a:gsLst>
              <a:path path="shape">
                <a:fillToRect l="50000" t="50000" r="50000" b="50000"/>
              </a:path>
            </a:gradFill>
            <a:ln w="25400">
              <a:solidFill>
                <a:srgbClr val="969696"/>
              </a:solidFill>
              <a:miter lim="800000"/>
              <a:headEnd type="none" w="sm" len="sm"/>
              <a:tailEnd type="none" w="sm" len="sm"/>
            </a:ln>
            <a:effectLst>
              <a:prstShdw prst="shdw17" dist="17961" dir="2700000">
                <a:srgbClr val="969696">
                  <a:gamma/>
                  <a:shade val="60000"/>
                  <a:invGamma/>
                </a:srgbClr>
              </a:prstShdw>
            </a:effectLst>
          </p:spPr>
          <p:txBody>
            <a:bodyPr lIns="0" tIns="0" rIns="0" bIns="0" anchor="ctr"/>
            <a:lstStyle/>
            <a:p>
              <a:pPr algn="ctr">
                <a:defRPr/>
              </a:pPr>
              <a:r>
                <a:rPr lang="en-US" sz="2800" dirty="0">
                  <a:solidFill>
                    <a:schemeClr val="bg1"/>
                  </a:solidFill>
                  <a:latin typeface="Arial Black" pitchFamily="34" charset="0"/>
                </a:rPr>
                <a:t>WM</a:t>
              </a:r>
            </a:p>
          </p:txBody>
        </p:sp>
      </p:grpSp>
    </p:spTree>
    <p:extLst>
      <p:ext uri="{BB962C8B-B14F-4D97-AF65-F5344CB8AC3E}">
        <p14:creationId xmlns:p14="http://schemas.microsoft.com/office/powerpoint/2010/main" val="3272404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998">
                                            <p:txEl>
                                              <p:pRg st="1" end="1"/>
                                            </p:txEl>
                                          </p:spTgt>
                                        </p:tgtEl>
                                        <p:attrNameLst>
                                          <p:attrName>style.visibility</p:attrName>
                                        </p:attrNameLst>
                                      </p:cBhvr>
                                      <p:to>
                                        <p:strVal val="visible"/>
                                      </p:to>
                                    </p:set>
                                    <p:anim calcmode="lin" valueType="num">
                                      <p:cBhvr additive="base">
                                        <p:cTn id="7" dur="500" fill="hold"/>
                                        <p:tgtEl>
                                          <p:spTgt spid="4099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8">
                                            <p:txEl>
                                              <p:pRg st="1" end="1"/>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0998">
                                            <p:txEl>
                                              <p:pRg st="3" end="3"/>
                                            </p:txEl>
                                          </p:spTgt>
                                        </p:tgtEl>
                                        <p:attrNameLst>
                                          <p:attrName>style.visibility</p:attrName>
                                        </p:attrNameLst>
                                      </p:cBhvr>
                                      <p:to>
                                        <p:strVal val="visible"/>
                                      </p:to>
                                    </p:set>
                                    <p:anim calcmode="lin" valueType="num">
                                      <p:cBhvr additive="base">
                                        <p:cTn id="11" dur="500" fill="hold"/>
                                        <p:tgtEl>
                                          <p:spTgt spid="4099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98">
                                            <p:txEl>
                                              <p:pRg st="3" end="3"/>
                                            </p:tx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0998">
                                            <p:txEl>
                                              <p:pRg st="4" end="4"/>
                                            </p:txEl>
                                          </p:spTgt>
                                        </p:tgtEl>
                                        <p:attrNameLst>
                                          <p:attrName>style.visibility</p:attrName>
                                        </p:attrNameLst>
                                      </p:cBhvr>
                                      <p:to>
                                        <p:strVal val="visible"/>
                                      </p:to>
                                    </p:set>
                                    <p:anim calcmode="lin" valueType="num">
                                      <p:cBhvr additive="base">
                                        <p:cTn id="15" dur="500" fill="hold"/>
                                        <p:tgtEl>
                                          <p:spTgt spid="4099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98">
                                            <p:txEl>
                                              <p:pRg st="4" end="4"/>
                                            </p:txEl>
                                          </p:spTgt>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8" grpId="0" build="p" autoUpdateAnimBg="0" advAuto="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1026"/>
          <p:cNvSpPr>
            <a:spLocks noGrp="1" noChangeArrowheads="1"/>
          </p:cNvSpPr>
          <p:nvPr>
            <p:ph type="title"/>
          </p:nvPr>
        </p:nvSpPr>
        <p:spPr/>
        <p:txBody>
          <a:bodyPr/>
          <a:lstStyle/>
          <a:p>
            <a:r>
              <a:rPr lang="en-US" sz="3200" dirty="0"/>
              <a:t>Cycle Count</a:t>
            </a:r>
          </a:p>
        </p:txBody>
      </p:sp>
      <p:pic>
        <p:nvPicPr>
          <p:cNvPr id="7" name="Picture 6"/>
          <p:cNvPicPr/>
          <p:nvPr/>
        </p:nvPicPr>
        <p:blipFill>
          <a:blip r:embed="rId3" cstate="print"/>
          <a:srcRect/>
          <a:stretch>
            <a:fillRect/>
          </a:stretch>
        </p:blipFill>
        <p:spPr bwMode="auto">
          <a:xfrm>
            <a:off x="1113401" y="1116281"/>
            <a:ext cx="6997113" cy="4678877"/>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Tree>
  </p:cSld>
  <p:clrMapOvr>
    <a:masterClrMapping/>
  </p:clrMapOvr>
  <p:transition>
    <p:zoom/>
  </p:transition>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1026"/>
          <p:cNvSpPr>
            <a:spLocks noGrp="1" noChangeArrowheads="1"/>
          </p:cNvSpPr>
          <p:nvPr>
            <p:ph type="title"/>
          </p:nvPr>
        </p:nvSpPr>
        <p:spPr/>
        <p:txBody>
          <a:bodyPr/>
          <a:lstStyle/>
          <a:p>
            <a:r>
              <a:rPr lang="en-US" dirty="0"/>
              <a:t>Agenda</a:t>
            </a:r>
          </a:p>
        </p:txBody>
      </p:sp>
      <p:sp>
        <p:nvSpPr>
          <p:cNvPr id="546819" name="Rectangle 1027"/>
          <p:cNvSpPr>
            <a:spLocks noGrp="1" noChangeArrowheads="1"/>
          </p:cNvSpPr>
          <p:nvPr>
            <p:ph type="body" idx="1"/>
          </p:nvPr>
        </p:nvSpPr>
        <p:spPr>
          <a:xfrm>
            <a:off x="463138" y="1021278"/>
            <a:ext cx="6898100" cy="4666735"/>
          </a:xfrm>
        </p:spPr>
        <p:txBody>
          <a:bodyPr/>
          <a:lstStyle/>
          <a:p>
            <a:r>
              <a:rPr lang="en-US" sz="2400" dirty="0"/>
              <a:t>Overview</a:t>
            </a:r>
          </a:p>
          <a:p>
            <a:r>
              <a:rPr lang="en-US" sz="2400" dirty="0"/>
              <a:t>Cycle Count Initiation</a:t>
            </a:r>
          </a:p>
          <a:p>
            <a:r>
              <a:rPr lang="en-US" sz="2800" dirty="0">
                <a:solidFill>
                  <a:schemeClr val="accent1"/>
                </a:solidFill>
                <a:effectLst>
                  <a:outerShdw blurRad="38100" dist="38100" dir="2700000" algn="tl">
                    <a:srgbClr val="000000">
                      <a:alpha val="43137"/>
                    </a:srgbClr>
                  </a:outerShdw>
                </a:effectLst>
              </a:rPr>
              <a:t>Updates</a:t>
            </a:r>
          </a:p>
          <a:p>
            <a:r>
              <a:rPr lang="en-US" sz="2400" dirty="0"/>
              <a:t>Variance Reports</a:t>
            </a:r>
          </a:p>
          <a:p>
            <a:r>
              <a:rPr lang="en-US" sz="2400" dirty="0"/>
              <a:t>Task Monitoring</a:t>
            </a:r>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237506" y="306388"/>
            <a:ext cx="8214344" cy="609600"/>
          </a:xfrm>
        </p:spPr>
        <p:txBody>
          <a:bodyPr/>
          <a:lstStyle/>
          <a:p>
            <a:r>
              <a:rPr lang="en-US" dirty="0"/>
              <a:t>Updates </a:t>
            </a:r>
          </a:p>
        </p:txBody>
      </p:sp>
      <p:pic>
        <p:nvPicPr>
          <p:cNvPr id="550924" name="Picture 12" descr="Cycle Count Deferred Mode"/>
          <p:cNvPicPr>
            <a:picLocks noChangeAspect="1" noChangeArrowheads="1"/>
          </p:cNvPicPr>
          <p:nvPr/>
        </p:nvPicPr>
        <p:blipFill>
          <a:blip r:embed="rId3" cstate="print"/>
          <a:srcRect/>
          <a:stretch>
            <a:fillRect/>
          </a:stretch>
        </p:blipFill>
        <p:spPr bwMode="auto">
          <a:xfrm>
            <a:off x="1312863" y="2762250"/>
            <a:ext cx="6497637" cy="1057275"/>
          </a:xfrm>
          <a:prstGeom prst="rect">
            <a:avLst/>
          </a:prstGeom>
          <a:noFill/>
        </p:spPr>
      </p:pic>
      <p:sp>
        <p:nvSpPr>
          <p:cNvPr id="550925" name="Rectangle 13"/>
          <p:cNvSpPr>
            <a:spLocks noGrp="1" noChangeArrowheads="1"/>
          </p:cNvSpPr>
          <p:nvPr>
            <p:ph type="body" idx="1"/>
          </p:nvPr>
        </p:nvSpPr>
        <p:spPr>
          <a:xfrm>
            <a:off x="498764" y="1021278"/>
            <a:ext cx="7959436" cy="973784"/>
          </a:xfrm>
        </p:spPr>
        <p:txBody>
          <a:bodyPr/>
          <a:lstStyle/>
          <a:p>
            <a:pPr>
              <a:buNone/>
            </a:pPr>
            <a:r>
              <a:rPr lang="en-US" sz="2400" dirty="0"/>
              <a:t>Transaction Parameter: RF Cycle Count options</a:t>
            </a:r>
          </a:p>
        </p:txBody>
      </p:sp>
      <p:grpSp>
        <p:nvGrpSpPr>
          <p:cNvPr id="18" name="Group 17"/>
          <p:cNvGrpSpPr/>
          <p:nvPr/>
        </p:nvGrpSpPr>
        <p:grpSpPr>
          <a:xfrm>
            <a:off x="570012" y="1567541"/>
            <a:ext cx="7968343" cy="4689843"/>
            <a:chOff x="570012" y="1567541"/>
            <a:chExt cx="7968343" cy="4689843"/>
          </a:xfrm>
        </p:grpSpPr>
        <p:pic>
          <p:nvPicPr>
            <p:cNvPr id="5122" name="Picture 2"/>
            <p:cNvPicPr>
              <a:picLocks noChangeAspect="1" noChangeArrowheads="1"/>
            </p:cNvPicPr>
            <p:nvPr/>
          </p:nvPicPr>
          <p:blipFill>
            <a:blip r:embed="rId4" cstate="print"/>
            <a:srcRect/>
            <a:stretch>
              <a:fillRect/>
            </a:stretch>
          </p:blipFill>
          <p:spPr bwMode="auto">
            <a:xfrm>
              <a:off x="570012" y="1567541"/>
              <a:ext cx="7968343" cy="468984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nvGrpSpPr>
            <p:cNvPr id="17" name="Group 16"/>
            <p:cNvGrpSpPr/>
            <p:nvPr/>
          </p:nvGrpSpPr>
          <p:grpSpPr>
            <a:xfrm>
              <a:off x="3690257" y="4817610"/>
              <a:ext cx="2275117" cy="889235"/>
              <a:chOff x="3690257" y="4817610"/>
              <a:chExt cx="2275117" cy="889235"/>
            </a:xfrm>
          </p:grpSpPr>
          <p:pic>
            <p:nvPicPr>
              <p:cNvPr id="1026" name="Picture 2"/>
              <p:cNvPicPr>
                <a:picLocks noChangeAspect="1" noChangeArrowheads="1"/>
              </p:cNvPicPr>
              <p:nvPr/>
            </p:nvPicPr>
            <p:blipFill>
              <a:blip r:embed="rId5" cstate="print"/>
              <a:srcRect/>
              <a:stretch>
                <a:fillRect/>
              </a:stretch>
            </p:blipFill>
            <p:spPr bwMode="auto">
              <a:xfrm>
                <a:off x="4506008" y="4817610"/>
                <a:ext cx="1459366" cy="889235"/>
              </a:xfrm>
              <a:prstGeom prst="rect">
                <a:avLst/>
              </a:prstGeom>
              <a:noFill/>
              <a:ln w="9525">
                <a:noFill/>
                <a:miter lim="800000"/>
                <a:headEnd/>
                <a:tailEnd/>
              </a:ln>
            </p:spPr>
          </p:pic>
          <p:cxnSp>
            <p:nvCxnSpPr>
              <p:cNvPr id="14" name="Straight Connector 13"/>
              <p:cNvCxnSpPr/>
              <p:nvPr/>
            </p:nvCxnSpPr>
            <p:spPr bwMode="auto">
              <a:xfrm rot="10800000">
                <a:off x="3722915" y="4953000"/>
                <a:ext cx="816429"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10800000">
                <a:off x="3690257" y="5007430"/>
                <a:ext cx="827314" cy="555171"/>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grpSp>
    </p:spTree>
  </p:cSld>
  <p:clrMapOvr>
    <a:masterClrMapping/>
  </p:clrMapOvr>
  <p:transition>
    <p:zo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en-US" sz="3200" dirty="0"/>
              <a:t>Updates</a:t>
            </a:r>
          </a:p>
        </p:txBody>
      </p:sp>
      <p:sp>
        <p:nvSpPr>
          <p:cNvPr id="603139" name="Rectangle 3"/>
          <p:cNvSpPr>
            <a:spLocks noGrp="1" noChangeArrowheads="1"/>
          </p:cNvSpPr>
          <p:nvPr>
            <p:ph type="body" idx="1"/>
          </p:nvPr>
        </p:nvSpPr>
        <p:spPr>
          <a:xfrm>
            <a:off x="475013" y="1021278"/>
            <a:ext cx="7983187" cy="4223822"/>
          </a:xfrm>
        </p:spPr>
        <p:txBody>
          <a:bodyPr/>
          <a:lstStyle/>
          <a:p>
            <a:pPr>
              <a:buNone/>
            </a:pPr>
            <a:r>
              <a:rPr lang="en-US" sz="2800" dirty="0"/>
              <a:t>Immediate updates:</a:t>
            </a:r>
          </a:p>
          <a:p>
            <a:r>
              <a:rPr lang="en-US" sz="2400" dirty="0"/>
              <a:t>Location</a:t>
            </a:r>
          </a:p>
          <a:p>
            <a:pPr lvl="1"/>
            <a:r>
              <a:rPr lang="en-US" sz="2000" dirty="0"/>
              <a:t>Variance</a:t>
            </a:r>
          </a:p>
          <a:p>
            <a:pPr lvl="1"/>
            <a:r>
              <a:rPr lang="en-US" sz="2000" dirty="0"/>
              <a:t>Re-located LPNs</a:t>
            </a:r>
          </a:p>
          <a:p>
            <a:pPr lvl="1"/>
            <a:r>
              <a:rPr lang="en-US" sz="2000" dirty="0"/>
              <a:t>Last Count Date/Time</a:t>
            </a:r>
          </a:p>
          <a:p>
            <a:pPr lvl="1"/>
            <a:r>
              <a:rPr lang="en-US" sz="2000" dirty="0"/>
              <a:t>Lock codes</a:t>
            </a:r>
          </a:p>
          <a:p>
            <a:r>
              <a:rPr lang="en-US" sz="2400" dirty="0"/>
              <a:t>LPN header</a:t>
            </a:r>
          </a:p>
          <a:p>
            <a:pPr lvl="1"/>
            <a:r>
              <a:rPr lang="en-US" sz="2000" dirty="0"/>
              <a:t>Lost in cycle</a:t>
            </a:r>
          </a:p>
          <a:p>
            <a:pPr lvl="1"/>
            <a:r>
              <a:rPr lang="en-US" sz="2000" dirty="0"/>
              <a:t>Deleted</a:t>
            </a:r>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sz="3200" dirty="0"/>
              <a:t>Updates</a:t>
            </a:r>
          </a:p>
        </p:txBody>
      </p:sp>
      <p:sp>
        <p:nvSpPr>
          <p:cNvPr id="604163" name="Rectangle 3"/>
          <p:cNvSpPr>
            <a:spLocks noGrp="1" noChangeArrowheads="1"/>
          </p:cNvSpPr>
          <p:nvPr>
            <p:ph type="body" idx="1"/>
          </p:nvPr>
        </p:nvSpPr>
        <p:spPr>
          <a:xfrm>
            <a:off x="475013" y="997528"/>
            <a:ext cx="8302275" cy="4646036"/>
          </a:xfrm>
        </p:spPr>
        <p:txBody>
          <a:bodyPr/>
          <a:lstStyle/>
          <a:p>
            <a:pPr>
              <a:buNone/>
            </a:pPr>
            <a:r>
              <a:rPr lang="en-US" sz="2800" dirty="0"/>
              <a:t>Immediate Updates (cont’d)</a:t>
            </a:r>
          </a:p>
          <a:p>
            <a:r>
              <a:rPr lang="en-US" sz="2400" dirty="0"/>
              <a:t>Task</a:t>
            </a:r>
          </a:p>
          <a:p>
            <a:pPr lvl="1"/>
            <a:r>
              <a:rPr lang="en-US" sz="2000" dirty="0"/>
              <a:t>Cancel pending/duplicate</a:t>
            </a:r>
          </a:p>
          <a:p>
            <a:pPr lvl="1"/>
            <a:r>
              <a:rPr lang="en-US" sz="2000" dirty="0"/>
              <a:t>Create for variances</a:t>
            </a:r>
          </a:p>
          <a:p>
            <a:r>
              <a:rPr lang="en-US" sz="2400" dirty="0"/>
              <a:t>PIX creation</a:t>
            </a:r>
          </a:p>
          <a:p>
            <a:pPr lvl="1"/>
            <a:r>
              <a:rPr lang="en-US" sz="2000" dirty="0"/>
              <a:t>Adjustments</a:t>
            </a:r>
          </a:p>
          <a:p>
            <a:r>
              <a:rPr lang="en-US" sz="2400" dirty="0"/>
              <a:t>Cycle Counts</a:t>
            </a:r>
          </a:p>
          <a:p>
            <a:pPr lvl="1"/>
            <a:r>
              <a:rPr lang="en-US" sz="2000" dirty="0"/>
              <a:t>‘Processed’</a:t>
            </a:r>
          </a:p>
        </p:txBody>
      </p: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sz="3200" dirty="0"/>
              <a:t>Updates</a:t>
            </a:r>
          </a:p>
        </p:txBody>
      </p:sp>
      <p:sp>
        <p:nvSpPr>
          <p:cNvPr id="605187" name="Rectangle 3"/>
          <p:cNvSpPr>
            <a:spLocks noGrp="1" noChangeArrowheads="1"/>
          </p:cNvSpPr>
          <p:nvPr>
            <p:ph type="body" idx="1"/>
          </p:nvPr>
        </p:nvSpPr>
        <p:spPr>
          <a:xfrm>
            <a:off x="451262" y="1009404"/>
            <a:ext cx="8326026" cy="4634160"/>
          </a:xfrm>
        </p:spPr>
        <p:txBody>
          <a:bodyPr/>
          <a:lstStyle/>
          <a:p>
            <a:pPr>
              <a:buNone/>
            </a:pPr>
            <a:r>
              <a:rPr lang="en-US" sz="2800" dirty="0"/>
              <a:t>Deferred Updates:</a:t>
            </a:r>
          </a:p>
          <a:p>
            <a:r>
              <a:rPr lang="en-US" sz="2400" dirty="0"/>
              <a:t>Cycle Counts</a:t>
            </a:r>
          </a:p>
          <a:p>
            <a:pPr lvl="1"/>
            <a:r>
              <a:rPr lang="en-US" sz="2000" dirty="0"/>
              <a:t>‘Unprocessed’</a:t>
            </a:r>
          </a:p>
          <a:p>
            <a:r>
              <a:rPr lang="en-US" sz="2400" dirty="0"/>
              <a:t>Review</a:t>
            </a:r>
          </a:p>
          <a:p>
            <a:pPr lvl="1"/>
            <a:r>
              <a:rPr lang="en-US" sz="2000" dirty="0"/>
              <a:t>Cycle Counts</a:t>
            </a:r>
          </a:p>
          <a:p>
            <a:pPr lvl="1"/>
            <a:r>
              <a:rPr lang="en-US" sz="2000" dirty="0"/>
              <a:t>Approve or reject (‘Expired’)</a:t>
            </a:r>
          </a:p>
          <a:p>
            <a:pPr lvl="1"/>
            <a:r>
              <a:rPr lang="en-US" sz="2000" dirty="0"/>
              <a:t>Process at Location level</a:t>
            </a:r>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1026"/>
          <p:cNvSpPr>
            <a:spLocks noGrp="1" noChangeArrowheads="1"/>
          </p:cNvSpPr>
          <p:nvPr>
            <p:ph type="title"/>
          </p:nvPr>
        </p:nvSpPr>
        <p:spPr/>
        <p:txBody>
          <a:bodyPr/>
          <a:lstStyle/>
          <a:p>
            <a:r>
              <a:rPr lang="en-US" dirty="0"/>
              <a:t>Agenda</a:t>
            </a:r>
          </a:p>
        </p:txBody>
      </p:sp>
      <p:sp>
        <p:nvSpPr>
          <p:cNvPr id="546819" name="Rectangle 1027"/>
          <p:cNvSpPr>
            <a:spLocks noGrp="1" noChangeArrowheads="1"/>
          </p:cNvSpPr>
          <p:nvPr>
            <p:ph type="body" idx="1"/>
          </p:nvPr>
        </p:nvSpPr>
        <p:spPr>
          <a:xfrm>
            <a:off x="463138" y="1021278"/>
            <a:ext cx="6898100" cy="4666735"/>
          </a:xfrm>
        </p:spPr>
        <p:txBody>
          <a:bodyPr/>
          <a:lstStyle/>
          <a:p>
            <a:r>
              <a:rPr lang="en-US" sz="2400" dirty="0"/>
              <a:t>Overview</a:t>
            </a:r>
          </a:p>
          <a:p>
            <a:r>
              <a:rPr lang="en-US" sz="2400" dirty="0"/>
              <a:t>Cycle Count Initiation</a:t>
            </a:r>
          </a:p>
          <a:p>
            <a:r>
              <a:rPr lang="en-US" sz="2400" dirty="0"/>
              <a:t>Updates</a:t>
            </a:r>
          </a:p>
          <a:p>
            <a:r>
              <a:rPr lang="en-US" sz="2800" dirty="0">
                <a:solidFill>
                  <a:schemeClr val="accent1"/>
                </a:solidFill>
                <a:effectLst>
                  <a:outerShdw blurRad="38100" dist="38100" dir="2700000" algn="tl">
                    <a:srgbClr val="000000">
                      <a:alpha val="43137"/>
                    </a:srgbClr>
                  </a:outerShdw>
                </a:effectLst>
              </a:rPr>
              <a:t>Variance Reports</a:t>
            </a:r>
          </a:p>
          <a:p>
            <a:r>
              <a:rPr lang="en-US" sz="2400" dirty="0"/>
              <a:t>Task Monitoring</a:t>
            </a:r>
          </a:p>
        </p:txBody>
      </p:sp>
    </p:spTree>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dirty="0"/>
              <a:t>Cycle Count Variance Reports</a:t>
            </a:r>
          </a:p>
        </p:txBody>
      </p:sp>
      <p:sp>
        <p:nvSpPr>
          <p:cNvPr id="607238" name="Rectangle 6"/>
          <p:cNvSpPr>
            <a:spLocks noGrp="1" noChangeArrowheads="1"/>
          </p:cNvSpPr>
          <p:nvPr>
            <p:ph type="body" idx="1"/>
          </p:nvPr>
        </p:nvSpPr>
        <p:spPr>
          <a:xfrm>
            <a:off x="463138" y="1033153"/>
            <a:ext cx="7995062" cy="4758047"/>
          </a:xfrm>
        </p:spPr>
        <p:txBody>
          <a:bodyPr/>
          <a:lstStyle/>
          <a:p>
            <a:pPr>
              <a:buNone/>
            </a:pPr>
            <a:r>
              <a:rPr lang="en-US" sz="2800" dirty="0"/>
              <a:t>Cycle Counts:</a:t>
            </a:r>
          </a:p>
          <a:p>
            <a:pPr lvl="1"/>
            <a:r>
              <a:rPr lang="en-US" sz="2400" dirty="0"/>
              <a:t>Summary by Location Class</a:t>
            </a:r>
          </a:p>
          <a:p>
            <a:pPr lvl="1"/>
            <a:r>
              <a:rPr lang="en-US" sz="2400" dirty="0"/>
              <a:t>Detail by Item</a:t>
            </a:r>
          </a:p>
          <a:p>
            <a:pPr lvl="1"/>
            <a:r>
              <a:rPr lang="en-US" sz="2400" dirty="0"/>
              <a:t>Summary by Item</a:t>
            </a:r>
          </a:p>
        </p:txBody>
      </p:sp>
      <p:pic>
        <p:nvPicPr>
          <p:cNvPr id="4" name="Picture 3"/>
          <p:cNvPicPr/>
          <p:nvPr/>
        </p:nvPicPr>
        <p:blipFill>
          <a:blip r:embed="rId3" cstate="print"/>
          <a:srcRect/>
          <a:stretch>
            <a:fillRect/>
          </a:stretch>
        </p:blipFill>
        <p:spPr bwMode="auto">
          <a:xfrm>
            <a:off x="698541" y="2866562"/>
            <a:ext cx="7900461" cy="2999847"/>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249383" y="512763"/>
            <a:ext cx="8521556" cy="300037"/>
          </a:xfrm>
        </p:spPr>
        <p:txBody>
          <a:bodyPr/>
          <a:lstStyle/>
          <a:p>
            <a:r>
              <a:rPr lang="en-US" dirty="0"/>
              <a:t>Cycle Count Variance Reports</a:t>
            </a:r>
          </a:p>
        </p:txBody>
      </p:sp>
      <p:sp>
        <p:nvSpPr>
          <p:cNvPr id="608259" name="Rectangle 3"/>
          <p:cNvSpPr>
            <a:spLocks noChangeArrowheads="1"/>
          </p:cNvSpPr>
          <p:nvPr/>
        </p:nvSpPr>
        <p:spPr bwMode="black">
          <a:xfrm>
            <a:off x="463138" y="1073150"/>
            <a:ext cx="7561675" cy="1196975"/>
          </a:xfrm>
          <a:prstGeom prst="rect">
            <a:avLst/>
          </a:prstGeom>
          <a:noFill/>
          <a:ln w="9525">
            <a:noFill/>
            <a:miter lim="800000"/>
            <a:headEnd/>
            <a:tailEnd/>
          </a:ln>
          <a:effectLst/>
        </p:spPr>
        <p:txBody>
          <a:bodyPr/>
          <a:lstStyle/>
          <a:p>
            <a:pPr algn="l">
              <a:spcBef>
                <a:spcPct val="20000"/>
              </a:spcBef>
            </a:pPr>
            <a:r>
              <a:rPr lang="en-US" dirty="0">
                <a:latin typeface="Arial" charset="0"/>
              </a:rPr>
              <a:t>Summary by Location Class</a:t>
            </a:r>
          </a:p>
          <a:p>
            <a:pPr marL="285750" indent="-285750">
              <a:spcBef>
                <a:spcPct val="20000"/>
              </a:spcBef>
              <a:buFontTx/>
              <a:buChar char="–"/>
            </a:pPr>
            <a:r>
              <a:rPr lang="en-US" sz="2000" dirty="0">
                <a:latin typeface="Arial" charset="0"/>
              </a:rPr>
              <a:t>Displays variance information broken down by location class, location, and item.</a:t>
            </a:r>
          </a:p>
        </p:txBody>
      </p:sp>
      <p:pic>
        <p:nvPicPr>
          <p:cNvPr id="6" name="Picture 5"/>
          <p:cNvPicPr/>
          <p:nvPr/>
        </p:nvPicPr>
        <p:blipFill>
          <a:blip r:embed="rId3" cstate="print"/>
          <a:srcRect/>
          <a:stretch>
            <a:fillRect/>
          </a:stretch>
        </p:blipFill>
        <p:spPr bwMode="auto">
          <a:xfrm>
            <a:off x="1123022" y="2296747"/>
            <a:ext cx="6554109" cy="4020926"/>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Tree>
  </p:cSld>
  <p:clrMapOvr>
    <a:masterClrMapping/>
  </p:clrMapOvr>
  <p:transition>
    <p:zoom/>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dirty="0"/>
              <a:t>Cycle Count Variance Reports</a:t>
            </a:r>
          </a:p>
        </p:txBody>
      </p:sp>
      <p:sp>
        <p:nvSpPr>
          <p:cNvPr id="609283" name="Rectangle 3"/>
          <p:cNvSpPr>
            <a:spLocks noChangeArrowheads="1"/>
          </p:cNvSpPr>
          <p:nvPr/>
        </p:nvSpPr>
        <p:spPr bwMode="black">
          <a:xfrm>
            <a:off x="463138" y="1049338"/>
            <a:ext cx="7587075" cy="1196975"/>
          </a:xfrm>
          <a:prstGeom prst="rect">
            <a:avLst/>
          </a:prstGeom>
          <a:noFill/>
          <a:ln w="9525">
            <a:noFill/>
            <a:miter lim="800000"/>
            <a:headEnd/>
            <a:tailEnd/>
          </a:ln>
          <a:effectLst/>
        </p:spPr>
        <p:txBody>
          <a:bodyPr/>
          <a:lstStyle/>
          <a:p>
            <a:pPr algn="l">
              <a:spcBef>
                <a:spcPct val="20000"/>
              </a:spcBef>
            </a:pPr>
            <a:r>
              <a:rPr lang="en-US" dirty="0">
                <a:latin typeface="Arial" charset="0"/>
              </a:rPr>
              <a:t>Detail by Item</a:t>
            </a:r>
          </a:p>
          <a:p>
            <a:pPr marL="285750" indent="-285750">
              <a:spcBef>
                <a:spcPct val="20000"/>
              </a:spcBef>
              <a:buFontTx/>
              <a:buChar char="–"/>
            </a:pPr>
            <a:r>
              <a:rPr lang="en-US" sz="2000" dirty="0">
                <a:latin typeface="Arial" charset="0"/>
              </a:rPr>
              <a:t>Displays variance information broken down by item, location class, and location.</a:t>
            </a:r>
          </a:p>
        </p:txBody>
      </p:sp>
      <p:pic>
        <p:nvPicPr>
          <p:cNvPr id="6" name="Picture 5"/>
          <p:cNvPicPr/>
          <p:nvPr/>
        </p:nvPicPr>
        <p:blipFill>
          <a:blip r:embed="rId3" cstate="print"/>
          <a:srcRect/>
          <a:stretch>
            <a:fillRect/>
          </a:stretch>
        </p:blipFill>
        <p:spPr bwMode="auto">
          <a:xfrm>
            <a:off x="1660688" y="2226871"/>
            <a:ext cx="5226999" cy="4032816"/>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r>
              <a:rPr lang="en-US" dirty="0"/>
              <a:t>Outbound Interface</a:t>
            </a:r>
          </a:p>
        </p:txBody>
      </p:sp>
      <p:sp>
        <p:nvSpPr>
          <p:cNvPr id="5123" name="Rectangle 5"/>
          <p:cNvSpPr>
            <a:spLocks noGrp="1" noChangeArrowheads="1"/>
          </p:cNvSpPr>
          <p:nvPr>
            <p:ph type="body" idx="1"/>
          </p:nvPr>
        </p:nvSpPr>
        <p:spPr/>
        <p:txBody>
          <a:bodyPr/>
          <a:lstStyle/>
          <a:p>
            <a:r>
              <a:rPr lang="en-US" sz="2800" dirty="0"/>
              <a:t>Outbound Interfaces</a:t>
            </a:r>
          </a:p>
          <a:p>
            <a:r>
              <a:rPr lang="en-US" sz="2800" dirty="0"/>
              <a:t>Distribution Orders</a:t>
            </a:r>
          </a:p>
          <a:p>
            <a:r>
              <a:rPr lang="en-US" sz="2800" dirty="0"/>
              <a:t>Ship Confirmation</a:t>
            </a:r>
          </a:p>
          <a:p>
            <a:r>
              <a:rPr lang="en-US" sz="2800" dirty="0"/>
              <a:t>Inbound/Outbound Interface Summary</a:t>
            </a:r>
          </a:p>
        </p:txBody>
      </p:sp>
    </p:spTree>
    <p:extLst>
      <p:ext uri="{BB962C8B-B14F-4D97-AF65-F5344CB8AC3E}">
        <p14:creationId xmlns:p14="http://schemas.microsoft.com/office/powerpoint/2010/main" val="209956482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en-US" dirty="0"/>
              <a:t>Cycle Count Variance Reports</a:t>
            </a:r>
          </a:p>
        </p:txBody>
      </p:sp>
      <p:sp>
        <p:nvSpPr>
          <p:cNvPr id="610307" name="Rectangle 3"/>
          <p:cNvSpPr>
            <a:spLocks noChangeArrowheads="1"/>
          </p:cNvSpPr>
          <p:nvPr/>
        </p:nvSpPr>
        <p:spPr bwMode="black">
          <a:xfrm>
            <a:off x="475013" y="1045029"/>
            <a:ext cx="7187850" cy="1188584"/>
          </a:xfrm>
          <a:prstGeom prst="rect">
            <a:avLst/>
          </a:prstGeom>
          <a:noFill/>
          <a:ln w="9525">
            <a:noFill/>
            <a:miter lim="800000"/>
            <a:headEnd/>
            <a:tailEnd/>
          </a:ln>
          <a:effectLst/>
        </p:spPr>
        <p:txBody>
          <a:bodyPr/>
          <a:lstStyle/>
          <a:p>
            <a:pPr algn="l">
              <a:spcBef>
                <a:spcPct val="20000"/>
              </a:spcBef>
            </a:pPr>
            <a:r>
              <a:rPr lang="en-US" dirty="0">
                <a:latin typeface="Arial" charset="0"/>
              </a:rPr>
              <a:t>Summary by Item</a:t>
            </a:r>
          </a:p>
          <a:p>
            <a:pPr marL="742950" lvl="1" indent="-285750" algn="l">
              <a:spcBef>
                <a:spcPct val="20000"/>
              </a:spcBef>
              <a:buFontTx/>
              <a:buChar char="–"/>
            </a:pPr>
            <a:r>
              <a:rPr lang="en-US" sz="1800" dirty="0">
                <a:latin typeface="Arial" charset="0"/>
              </a:rPr>
              <a:t>Displays variance information broken down by item, location, and location class.</a:t>
            </a:r>
          </a:p>
        </p:txBody>
      </p:sp>
      <p:pic>
        <p:nvPicPr>
          <p:cNvPr id="5" name="Picture 4"/>
          <p:cNvPicPr/>
          <p:nvPr/>
        </p:nvPicPr>
        <p:blipFill>
          <a:blip r:embed="rId3" cstate="print"/>
          <a:srcRect/>
          <a:stretch>
            <a:fillRect/>
          </a:stretch>
        </p:blipFill>
        <p:spPr bwMode="auto">
          <a:xfrm>
            <a:off x="1460417" y="2331818"/>
            <a:ext cx="6142970" cy="3890852"/>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Tree>
  </p:cSld>
  <p:clrMapOvr>
    <a:masterClrMapping/>
  </p:clrMapOvr>
  <p:transition>
    <p:zoom/>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1026"/>
          <p:cNvSpPr>
            <a:spLocks noGrp="1" noChangeArrowheads="1"/>
          </p:cNvSpPr>
          <p:nvPr>
            <p:ph type="title"/>
          </p:nvPr>
        </p:nvSpPr>
        <p:spPr/>
        <p:txBody>
          <a:bodyPr/>
          <a:lstStyle/>
          <a:p>
            <a:r>
              <a:rPr lang="en-US" dirty="0"/>
              <a:t>Agenda</a:t>
            </a:r>
          </a:p>
        </p:txBody>
      </p:sp>
      <p:sp>
        <p:nvSpPr>
          <p:cNvPr id="546819" name="Rectangle 1027"/>
          <p:cNvSpPr>
            <a:spLocks noGrp="1" noChangeArrowheads="1"/>
          </p:cNvSpPr>
          <p:nvPr>
            <p:ph type="body" idx="1"/>
          </p:nvPr>
        </p:nvSpPr>
        <p:spPr>
          <a:xfrm>
            <a:off x="463138" y="1021278"/>
            <a:ext cx="6898100" cy="4666735"/>
          </a:xfrm>
        </p:spPr>
        <p:txBody>
          <a:bodyPr/>
          <a:lstStyle/>
          <a:p>
            <a:r>
              <a:rPr lang="en-US" sz="2400" dirty="0"/>
              <a:t>Overview</a:t>
            </a:r>
          </a:p>
          <a:p>
            <a:r>
              <a:rPr lang="en-US" sz="2400" dirty="0"/>
              <a:t>Cycle Count Initiation</a:t>
            </a:r>
          </a:p>
          <a:p>
            <a:r>
              <a:rPr lang="en-US" sz="2400" dirty="0"/>
              <a:t>Updates</a:t>
            </a:r>
          </a:p>
          <a:p>
            <a:r>
              <a:rPr lang="en-US" sz="2400" dirty="0"/>
              <a:t>Variance Reports</a:t>
            </a:r>
          </a:p>
          <a:p>
            <a:r>
              <a:rPr lang="en-US" sz="2800" dirty="0">
                <a:solidFill>
                  <a:schemeClr val="accent1"/>
                </a:solidFill>
                <a:effectLst>
                  <a:outerShdw blurRad="38100" dist="38100" dir="2700000" algn="tl">
                    <a:srgbClr val="000000">
                      <a:alpha val="43137"/>
                    </a:srgbClr>
                  </a:outerShdw>
                </a:effectLst>
              </a:rPr>
              <a:t>Task Monitoring</a:t>
            </a:r>
          </a:p>
        </p:txBody>
      </p:sp>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dirty="0"/>
              <a:t>Task List Inquiry</a:t>
            </a:r>
          </a:p>
        </p:txBody>
      </p:sp>
      <p:sp>
        <p:nvSpPr>
          <p:cNvPr id="556040" name="Rectangle 8"/>
          <p:cNvSpPr>
            <a:spLocks noGrp="1" noChangeArrowheads="1"/>
          </p:cNvSpPr>
          <p:nvPr>
            <p:ph type="body" idx="1"/>
          </p:nvPr>
        </p:nvSpPr>
        <p:spPr>
          <a:xfrm>
            <a:off x="486888" y="1033154"/>
            <a:ext cx="7561737" cy="605642"/>
          </a:xfrm>
        </p:spPr>
        <p:txBody>
          <a:bodyPr/>
          <a:lstStyle/>
          <a:p>
            <a:pPr>
              <a:buNone/>
            </a:pPr>
            <a:r>
              <a:rPr lang="en-US" sz="2800" dirty="0"/>
              <a:t>Release, Hold, or Cancel</a:t>
            </a:r>
          </a:p>
        </p:txBody>
      </p:sp>
      <p:pic>
        <p:nvPicPr>
          <p:cNvPr id="1026" name="Picture 2"/>
          <p:cNvPicPr>
            <a:picLocks noChangeAspect="1" noChangeArrowheads="1"/>
          </p:cNvPicPr>
          <p:nvPr/>
        </p:nvPicPr>
        <p:blipFill>
          <a:blip r:embed="rId3" cstate="print"/>
          <a:srcRect/>
          <a:stretch>
            <a:fillRect/>
          </a:stretch>
        </p:blipFill>
        <p:spPr bwMode="auto">
          <a:xfrm>
            <a:off x="320034" y="1954624"/>
            <a:ext cx="8224199" cy="2713338"/>
          </a:xfrm>
          <a:prstGeom prst="rect">
            <a:avLst/>
          </a:prstGeom>
          <a:ln w="28575" cap="sq">
            <a:solidFill>
              <a:schemeClr val="accent2"/>
            </a:solidFill>
            <a:prstDash val="solid"/>
            <a:miter lim="800000"/>
          </a:ln>
          <a:effectLst>
            <a:outerShdw blurRad="50800" dist="38100" dir="2700000" algn="tl" rotWithShape="0">
              <a:prstClr val="black">
                <a:alpha val="40000"/>
              </a:prstClr>
            </a:outerShdw>
          </a:effectLst>
        </p:spPr>
      </p:pic>
    </p:spTree>
  </p:cSld>
  <p:clrMapOvr>
    <a:masterClrMapping/>
  </p:clrMapOvr>
  <p:transition>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237506" y="266700"/>
            <a:ext cx="8425482" cy="609600"/>
          </a:xfrm>
          <a:noFill/>
          <a:ln/>
        </p:spPr>
        <p:txBody>
          <a:bodyPr/>
          <a:lstStyle/>
          <a:p>
            <a:r>
              <a:rPr lang="en-US" dirty="0"/>
              <a:t>Cycle Counting Scenarios</a:t>
            </a:r>
          </a:p>
        </p:txBody>
      </p:sp>
      <p:sp>
        <p:nvSpPr>
          <p:cNvPr id="538627" name="Rectangle 3"/>
          <p:cNvSpPr>
            <a:spLocks noGrp="1" noChangeArrowheads="1"/>
          </p:cNvSpPr>
          <p:nvPr>
            <p:ph type="body" idx="1"/>
          </p:nvPr>
        </p:nvSpPr>
        <p:spPr>
          <a:xfrm>
            <a:off x="475012" y="1021279"/>
            <a:ext cx="6346475" cy="3353872"/>
          </a:xfrm>
          <a:noFill/>
          <a:ln/>
        </p:spPr>
        <p:txBody>
          <a:bodyPr/>
          <a:lstStyle/>
          <a:p>
            <a:pPr>
              <a:buNone/>
            </a:pPr>
            <a:r>
              <a:rPr lang="en-US" sz="2800" dirty="0"/>
              <a:t>Three possible scenarios:</a:t>
            </a:r>
          </a:p>
          <a:p>
            <a:pPr lvl="1"/>
            <a:r>
              <a:rPr lang="en-US" sz="2400" dirty="0"/>
              <a:t>No variance 	</a:t>
            </a:r>
          </a:p>
          <a:p>
            <a:pPr lvl="1"/>
            <a:r>
              <a:rPr lang="en-US" sz="2400" dirty="0"/>
              <a:t>iLPN counted in different location</a:t>
            </a:r>
          </a:p>
          <a:p>
            <a:pPr lvl="1"/>
            <a:r>
              <a:rPr lang="en-US" sz="2400" dirty="0"/>
              <a:t>iLPN not counted</a:t>
            </a:r>
          </a:p>
          <a:p>
            <a:endParaRPr lang="en-US" sz="1800" dirty="0"/>
          </a:p>
        </p:txBody>
      </p:sp>
      <p:pic>
        <p:nvPicPr>
          <p:cNvPr id="538635" name="Picture 11" descr="j0091239"/>
          <p:cNvPicPr>
            <a:picLocks noChangeAspect="1" noChangeArrowheads="1"/>
          </p:cNvPicPr>
          <p:nvPr/>
        </p:nvPicPr>
        <p:blipFill>
          <a:blip r:embed="rId3" cstate="print"/>
          <a:srcRect/>
          <a:stretch>
            <a:fillRect/>
          </a:stretch>
        </p:blipFill>
        <p:spPr bwMode="auto">
          <a:xfrm>
            <a:off x="6446838" y="1427163"/>
            <a:ext cx="2278062" cy="4251325"/>
          </a:xfrm>
          <a:prstGeom prst="rect">
            <a:avLst/>
          </a:prstGeom>
          <a:noFill/>
        </p:spPr>
      </p:pic>
      <p:grpSp>
        <p:nvGrpSpPr>
          <p:cNvPr id="2" name="Group 5"/>
          <p:cNvGrpSpPr>
            <a:grpSpLocks/>
          </p:cNvGrpSpPr>
          <p:nvPr/>
        </p:nvGrpSpPr>
        <p:grpSpPr bwMode="auto">
          <a:xfrm>
            <a:off x="6667500" y="2838450"/>
            <a:ext cx="1047750" cy="1131888"/>
            <a:chOff x="361" y="1944"/>
            <a:chExt cx="682" cy="630"/>
          </a:xfrm>
        </p:grpSpPr>
        <p:sp>
          <p:nvSpPr>
            <p:cNvPr id="538630" name="Freeform 6"/>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rgbClr val="660066"/>
            </a:solidFill>
            <a:ln w="12700" cap="flat" cmpd="sng">
              <a:solidFill>
                <a:srgbClr val="000000"/>
              </a:solidFill>
              <a:prstDash val="solid"/>
              <a:round/>
              <a:headEnd type="none" w="sm" len="sm"/>
              <a:tailEnd type="none" w="sm" len="sm"/>
            </a:ln>
            <a:effectLst/>
          </p:spPr>
          <p:txBody>
            <a:bodyPr wrap="none" anchor="ctr"/>
            <a:lstStyle/>
            <a:p>
              <a:endParaRPr lang="en-US" dirty="0"/>
            </a:p>
          </p:txBody>
        </p:sp>
        <p:sp>
          <p:nvSpPr>
            <p:cNvPr id="538631" name="Freeform 7"/>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rgbClr val="808080"/>
            </a:solidFill>
            <a:ln w="12700" cap="flat" cmpd="sng">
              <a:solidFill>
                <a:srgbClr val="808080"/>
              </a:solidFill>
              <a:prstDash val="solid"/>
              <a:round/>
              <a:headEnd type="none" w="sm" len="sm"/>
              <a:tailEnd type="none" w="sm" len="sm"/>
            </a:ln>
            <a:effectLst/>
          </p:spPr>
          <p:txBody>
            <a:bodyPr wrap="none" anchor="ctr"/>
            <a:lstStyle/>
            <a:p>
              <a:endParaRPr lang="en-US" dirty="0"/>
            </a:p>
          </p:txBody>
        </p:sp>
        <p:sp>
          <p:nvSpPr>
            <p:cNvPr id="538632" name="Freeform 8"/>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rgbClr val="808080"/>
              </a:solidFill>
              <a:prstDash val="solid"/>
              <a:round/>
              <a:headEnd type="none" w="med" len="med"/>
              <a:tailEnd type="none" w="med" len="med"/>
            </a:ln>
            <a:effectLst/>
          </p:spPr>
          <p:txBody>
            <a:bodyPr/>
            <a:lstStyle/>
            <a:p>
              <a:endParaRPr lang="en-US" dirty="0"/>
            </a:p>
          </p:txBody>
        </p:sp>
        <p:sp>
          <p:nvSpPr>
            <p:cNvPr id="538633" name="Freeform 9"/>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rgbClr val="808080"/>
              </a:solidFill>
              <a:round/>
              <a:headEnd/>
              <a:tailEnd/>
            </a:ln>
          </p:spPr>
          <p:txBody>
            <a:bodyPr/>
            <a:lstStyle/>
            <a:p>
              <a:endParaRPr lang="en-US" dirty="0"/>
            </a:p>
          </p:txBody>
        </p:sp>
        <p:sp>
          <p:nvSpPr>
            <p:cNvPr id="538634" name="Freeform 10"/>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rgbClr val="000000"/>
            </a:solidFill>
            <a:ln w="19050" cap="flat" cmpd="sng">
              <a:solidFill>
                <a:srgbClr val="808080"/>
              </a:solidFill>
              <a:prstDash val="solid"/>
              <a:round/>
              <a:headEnd type="none" w="med" len="med"/>
              <a:tailEnd type="none" w="med" len="med"/>
            </a:ln>
            <a:effectLst/>
          </p:spPr>
          <p:txBody>
            <a:bodyPr wrap="none" anchor="ctr"/>
            <a:lstStyle/>
            <a:p>
              <a:endParaRPr lang="en-US" dirty="0"/>
            </a:p>
          </p:txBody>
        </p:sp>
      </p:grpSp>
      <p:sp>
        <p:nvSpPr>
          <p:cNvPr id="11" name="TextBox 10"/>
          <p:cNvSpPr txBox="1"/>
          <p:nvPr/>
        </p:nvSpPr>
        <p:spPr>
          <a:xfrm rot="428592">
            <a:off x="6521163" y="4118725"/>
            <a:ext cx="1288147" cy="1301263"/>
          </a:xfrm>
          <a:prstGeom prst="rect">
            <a:avLst/>
          </a:prstGeom>
          <a:noFill/>
        </p:spPr>
        <p:txBody>
          <a:bodyPr wrap="square" rtlCol="0">
            <a:spAutoFit/>
          </a:bodyPr>
          <a:lstStyle/>
          <a:p>
            <a:pPr algn="ctr"/>
            <a:r>
              <a:rPr lang="en-US" sz="1100" b="1" dirty="0">
                <a:latin typeface="Helvetica 65 Medium" pitchFamily="34" charset="0"/>
              </a:rPr>
              <a:t>C000147</a:t>
            </a:r>
          </a:p>
          <a:p>
            <a:pPr algn="ctr"/>
            <a:r>
              <a:rPr lang="en-US" sz="1100" dirty="0">
                <a:latin typeface="Helvetica 65 Medium" pitchFamily="34" charset="0"/>
              </a:rPr>
              <a:t>CPD :  03/25/10</a:t>
            </a:r>
          </a:p>
          <a:p>
            <a:pPr algn="ctr"/>
            <a:r>
              <a:rPr lang="en-US" sz="1100" dirty="0">
                <a:latin typeface="Helvetica 65 Medium" pitchFamily="34" charset="0"/>
              </a:rPr>
              <a:t>Vital Stats:</a:t>
            </a:r>
          </a:p>
          <a:p>
            <a:pPr algn="ctr"/>
            <a:r>
              <a:rPr lang="en-US" sz="1100" dirty="0">
                <a:latin typeface="Helvetica 65 Medium" pitchFamily="34" charset="0"/>
              </a:rPr>
              <a:t>12 X 12 X 10</a:t>
            </a:r>
          </a:p>
          <a:p>
            <a:pPr algn="ctr"/>
            <a:r>
              <a:rPr lang="en-US" sz="1100" dirty="0">
                <a:latin typeface="Helvetica 65 Medium" pitchFamily="34" charset="0"/>
              </a:rPr>
              <a:t>27 Lbs.</a:t>
            </a:r>
          </a:p>
          <a:p>
            <a:pPr algn="ctr"/>
            <a:r>
              <a:rPr lang="en-US" sz="1100" dirty="0">
                <a:latin typeface="Helvetica 65 Medium" pitchFamily="34" charset="0"/>
              </a:rPr>
              <a:t>Last Seen : 10/20/10</a:t>
            </a:r>
          </a:p>
        </p:txBody>
      </p:sp>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146050" y="2270125"/>
            <a:ext cx="2797175" cy="3313113"/>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endParaRPr lang="en-US" dirty="0"/>
          </a:p>
        </p:txBody>
      </p:sp>
      <p:sp>
        <p:nvSpPr>
          <p:cNvPr id="539651" name="Rectangle 3"/>
          <p:cNvSpPr>
            <a:spLocks noGrp="1" noChangeArrowheads="1"/>
          </p:cNvSpPr>
          <p:nvPr>
            <p:ph type="title"/>
          </p:nvPr>
        </p:nvSpPr>
        <p:spPr>
          <a:xfrm>
            <a:off x="237506" y="304800"/>
            <a:ext cx="8906494" cy="609600"/>
          </a:xfrm>
          <a:noFill/>
          <a:ln/>
        </p:spPr>
        <p:txBody>
          <a:bodyPr/>
          <a:lstStyle/>
          <a:p>
            <a:r>
              <a:rPr lang="en-US" dirty="0"/>
              <a:t>Cycle Counting Scenarios</a:t>
            </a:r>
          </a:p>
        </p:txBody>
      </p:sp>
      <p:sp>
        <p:nvSpPr>
          <p:cNvPr id="539652" name="Rectangle 4"/>
          <p:cNvSpPr>
            <a:spLocks noGrp="1" noChangeArrowheads="1"/>
          </p:cNvSpPr>
          <p:nvPr>
            <p:ph type="body" idx="1"/>
          </p:nvPr>
        </p:nvSpPr>
        <p:spPr>
          <a:xfrm>
            <a:off x="59379" y="1866900"/>
            <a:ext cx="2762621" cy="438150"/>
          </a:xfrm>
          <a:noFill/>
          <a:ln/>
        </p:spPr>
        <p:txBody>
          <a:bodyPr/>
          <a:lstStyle/>
          <a:p>
            <a:pPr>
              <a:lnSpc>
                <a:spcPct val="90000"/>
              </a:lnSpc>
              <a:buFontTx/>
              <a:buNone/>
            </a:pPr>
            <a:r>
              <a:rPr lang="en-US" sz="2400" b="1" dirty="0"/>
              <a:t>WM  Inventory</a:t>
            </a:r>
          </a:p>
        </p:txBody>
      </p:sp>
      <p:sp>
        <p:nvSpPr>
          <p:cNvPr id="539653" name="Text Box 5"/>
          <p:cNvSpPr txBox="1">
            <a:spLocks noChangeArrowheads="1"/>
          </p:cNvSpPr>
          <p:nvPr/>
        </p:nvSpPr>
        <p:spPr bwMode="auto">
          <a:xfrm>
            <a:off x="1144588" y="5141913"/>
            <a:ext cx="1682750" cy="457200"/>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R01</a:t>
            </a:r>
          </a:p>
        </p:txBody>
      </p:sp>
      <p:grpSp>
        <p:nvGrpSpPr>
          <p:cNvPr id="2" name="Group 6"/>
          <p:cNvGrpSpPr>
            <a:grpSpLocks/>
          </p:cNvGrpSpPr>
          <p:nvPr/>
        </p:nvGrpSpPr>
        <p:grpSpPr bwMode="auto">
          <a:xfrm>
            <a:off x="2044700" y="2357438"/>
            <a:ext cx="685800" cy="633412"/>
            <a:chOff x="361" y="1944"/>
            <a:chExt cx="682" cy="630"/>
          </a:xfrm>
        </p:grpSpPr>
        <p:sp>
          <p:nvSpPr>
            <p:cNvPr id="539655" name="Freeform 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56" name="Freeform 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57" name="Freeform 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58" name="Freeform 1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59" name="Freeform 1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3" name="Group 12"/>
          <p:cNvGrpSpPr>
            <a:grpSpLocks/>
          </p:cNvGrpSpPr>
          <p:nvPr/>
        </p:nvGrpSpPr>
        <p:grpSpPr bwMode="auto">
          <a:xfrm>
            <a:off x="327025" y="2357438"/>
            <a:ext cx="685800" cy="633412"/>
            <a:chOff x="361" y="1944"/>
            <a:chExt cx="682" cy="630"/>
          </a:xfrm>
        </p:grpSpPr>
        <p:sp>
          <p:nvSpPr>
            <p:cNvPr id="539661" name="Freeform 1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62" name="Freeform 1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63" name="Freeform 1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64" name="Freeform 1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65" name="Freeform 1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4" name="Group 18"/>
          <p:cNvGrpSpPr>
            <a:grpSpLocks/>
          </p:cNvGrpSpPr>
          <p:nvPr/>
        </p:nvGrpSpPr>
        <p:grpSpPr bwMode="auto">
          <a:xfrm>
            <a:off x="1160463" y="2357438"/>
            <a:ext cx="685800" cy="633412"/>
            <a:chOff x="361" y="1944"/>
            <a:chExt cx="682" cy="630"/>
          </a:xfrm>
        </p:grpSpPr>
        <p:sp>
          <p:nvSpPr>
            <p:cNvPr id="539667" name="Freeform 1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68" name="Freeform 2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69" name="Freeform 2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70" name="Freeform 2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71" name="Freeform 2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5" name="Group 24"/>
          <p:cNvGrpSpPr>
            <a:grpSpLocks/>
          </p:cNvGrpSpPr>
          <p:nvPr/>
        </p:nvGrpSpPr>
        <p:grpSpPr bwMode="auto">
          <a:xfrm>
            <a:off x="2044700" y="3074988"/>
            <a:ext cx="685800" cy="633412"/>
            <a:chOff x="361" y="1944"/>
            <a:chExt cx="682" cy="630"/>
          </a:xfrm>
        </p:grpSpPr>
        <p:sp>
          <p:nvSpPr>
            <p:cNvPr id="539673" name="Freeform 2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74" name="Freeform 2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75" name="Freeform 2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76" name="Freeform 2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77" name="Freeform 2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6" name="Group 30"/>
          <p:cNvGrpSpPr>
            <a:grpSpLocks/>
          </p:cNvGrpSpPr>
          <p:nvPr/>
        </p:nvGrpSpPr>
        <p:grpSpPr bwMode="auto">
          <a:xfrm>
            <a:off x="327025" y="3074988"/>
            <a:ext cx="685800" cy="633412"/>
            <a:chOff x="361" y="1944"/>
            <a:chExt cx="682" cy="630"/>
          </a:xfrm>
        </p:grpSpPr>
        <p:sp>
          <p:nvSpPr>
            <p:cNvPr id="539679" name="Freeform 3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80" name="Freeform 3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81" name="Freeform 3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82" name="Freeform 3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83" name="Freeform 3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7" name="Group 36"/>
          <p:cNvGrpSpPr>
            <a:grpSpLocks/>
          </p:cNvGrpSpPr>
          <p:nvPr/>
        </p:nvGrpSpPr>
        <p:grpSpPr bwMode="auto">
          <a:xfrm>
            <a:off x="1160463" y="3074988"/>
            <a:ext cx="685800" cy="633412"/>
            <a:chOff x="361" y="1944"/>
            <a:chExt cx="682" cy="630"/>
          </a:xfrm>
        </p:grpSpPr>
        <p:sp>
          <p:nvSpPr>
            <p:cNvPr id="539685" name="Freeform 3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86" name="Freeform 3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87" name="Freeform 3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88" name="Freeform 4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89" name="Freeform 4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8" name="Group 42"/>
          <p:cNvGrpSpPr>
            <a:grpSpLocks/>
          </p:cNvGrpSpPr>
          <p:nvPr/>
        </p:nvGrpSpPr>
        <p:grpSpPr bwMode="auto">
          <a:xfrm>
            <a:off x="327025" y="3806825"/>
            <a:ext cx="685800" cy="633413"/>
            <a:chOff x="361" y="1944"/>
            <a:chExt cx="682" cy="630"/>
          </a:xfrm>
        </p:grpSpPr>
        <p:sp>
          <p:nvSpPr>
            <p:cNvPr id="539691" name="Freeform 4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92" name="Freeform 4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93" name="Freeform 4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694" name="Freeform 4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695" name="Freeform 4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9" name="Group 48"/>
          <p:cNvGrpSpPr>
            <a:grpSpLocks/>
          </p:cNvGrpSpPr>
          <p:nvPr/>
        </p:nvGrpSpPr>
        <p:grpSpPr bwMode="auto">
          <a:xfrm>
            <a:off x="1160463" y="3806825"/>
            <a:ext cx="685800" cy="633413"/>
            <a:chOff x="361" y="1944"/>
            <a:chExt cx="682" cy="630"/>
          </a:xfrm>
        </p:grpSpPr>
        <p:sp>
          <p:nvSpPr>
            <p:cNvPr id="539697" name="Freeform 4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698" name="Freeform 5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699" name="Freeform 5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00" name="Freeform 5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01" name="Freeform 5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0" name="Group 54"/>
          <p:cNvGrpSpPr>
            <a:grpSpLocks/>
          </p:cNvGrpSpPr>
          <p:nvPr/>
        </p:nvGrpSpPr>
        <p:grpSpPr bwMode="auto">
          <a:xfrm>
            <a:off x="327025" y="4524375"/>
            <a:ext cx="685800" cy="633413"/>
            <a:chOff x="361" y="1944"/>
            <a:chExt cx="682" cy="630"/>
          </a:xfrm>
        </p:grpSpPr>
        <p:sp>
          <p:nvSpPr>
            <p:cNvPr id="539703" name="Freeform 5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04" name="Freeform 5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05" name="Freeform 5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06" name="Freeform 5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07" name="Freeform 5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1" name="Group 60"/>
          <p:cNvGrpSpPr>
            <a:grpSpLocks/>
          </p:cNvGrpSpPr>
          <p:nvPr/>
        </p:nvGrpSpPr>
        <p:grpSpPr bwMode="auto">
          <a:xfrm>
            <a:off x="1160463" y="4524375"/>
            <a:ext cx="685800" cy="633413"/>
            <a:chOff x="361" y="1944"/>
            <a:chExt cx="682" cy="630"/>
          </a:xfrm>
        </p:grpSpPr>
        <p:sp>
          <p:nvSpPr>
            <p:cNvPr id="539709" name="Freeform 6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10" name="Freeform 6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11" name="Freeform 6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12" name="Freeform 6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13" name="Freeform 6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sp>
        <p:nvSpPr>
          <p:cNvPr id="539714" name="Rectangle 66"/>
          <p:cNvSpPr>
            <a:spLocks noChangeArrowheads="1"/>
          </p:cNvSpPr>
          <p:nvPr/>
        </p:nvSpPr>
        <p:spPr bwMode="auto">
          <a:xfrm>
            <a:off x="3313113" y="2290763"/>
            <a:ext cx="2922587" cy="3313112"/>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endParaRPr lang="en-US" dirty="0"/>
          </a:p>
        </p:txBody>
      </p:sp>
      <p:sp>
        <p:nvSpPr>
          <p:cNvPr id="539715" name="Text Box 67"/>
          <p:cNvSpPr txBox="1">
            <a:spLocks noChangeArrowheads="1"/>
          </p:cNvSpPr>
          <p:nvPr/>
        </p:nvSpPr>
        <p:spPr bwMode="auto">
          <a:xfrm>
            <a:off x="4383088" y="5132388"/>
            <a:ext cx="793750" cy="457200"/>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R01</a:t>
            </a:r>
          </a:p>
        </p:txBody>
      </p:sp>
      <p:grpSp>
        <p:nvGrpSpPr>
          <p:cNvPr id="12" name="Group 68"/>
          <p:cNvGrpSpPr>
            <a:grpSpLocks/>
          </p:cNvGrpSpPr>
          <p:nvPr/>
        </p:nvGrpSpPr>
        <p:grpSpPr bwMode="auto">
          <a:xfrm>
            <a:off x="5286375" y="2365375"/>
            <a:ext cx="685800" cy="633413"/>
            <a:chOff x="361" y="1944"/>
            <a:chExt cx="682" cy="630"/>
          </a:xfrm>
        </p:grpSpPr>
        <p:sp>
          <p:nvSpPr>
            <p:cNvPr id="539717" name="Freeform 6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18" name="Freeform 7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19" name="Freeform 7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20" name="Freeform 7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21" name="Freeform 7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3" name="Group 74"/>
          <p:cNvGrpSpPr>
            <a:grpSpLocks/>
          </p:cNvGrpSpPr>
          <p:nvPr/>
        </p:nvGrpSpPr>
        <p:grpSpPr bwMode="auto">
          <a:xfrm>
            <a:off x="3568700" y="2365375"/>
            <a:ext cx="685800" cy="633413"/>
            <a:chOff x="361" y="1944"/>
            <a:chExt cx="682" cy="630"/>
          </a:xfrm>
        </p:grpSpPr>
        <p:sp>
          <p:nvSpPr>
            <p:cNvPr id="539723" name="Freeform 7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24" name="Freeform 7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25" name="Freeform 7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26" name="Freeform 7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27" name="Freeform 7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4" name="Group 80"/>
          <p:cNvGrpSpPr>
            <a:grpSpLocks/>
          </p:cNvGrpSpPr>
          <p:nvPr/>
        </p:nvGrpSpPr>
        <p:grpSpPr bwMode="auto">
          <a:xfrm>
            <a:off x="4402138" y="2365375"/>
            <a:ext cx="685800" cy="633413"/>
            <a:chOff x="361" y="1944"/>
            <a:chExt cx="682" cy="630"/>
          </a:xfrm>
        </p:grpSpPr>
        <p:sp>
          <p:nvSpPr>
            <p:cNvPr id="539729" name="Freeform 8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30" name="Freeform 8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31" name="Freeform 8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32" name="Freeform 8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33" name="Freeform 8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5" name="Group 86"/>
          <p:cNvGrpSpPr>
            <a:grpSpLocks/>
          </p:cNvGrpSpPr>
          <p:nvPr/>
        </p:nvGrpSpPr>
        <p:grpSpPr bwMode="auto">
          <a:xfrm>
            <a:off x="5286375" y="3082925"/>
            <a:ext cx="685800" cy="633413"/>
            <a:chOff x="361" y="1944"/>
            <a:chExt cx="682" cy="630"/>
          </a:xfrm>
        </p:grpSpPr>
        <p:sp>
          <p:nvSpPr>
            <p:cNvPr id="539735" name="Freeform 8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36" name="Freeform 8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37" name="Freeform 8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38" name="Freeform 9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39" name="Freeform 9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6" name="Group 92"/>
          <p:cNvGrpSpPr>
            <a:grpSpLocks/>
          </p:cNvGrpSpPr>
          <p:nvPr/>
        </p:nvGrpSpPr>
        <p:grpSpPr bwMode="auto">
          <a:xfrm>
            <a:off x="3568700" y="3082925"/>
            <a:ext cx="685800" cy="633413"/>
            <a:chOff x="361" y="1944"/>
            <a:chExt cx="682" cy="630"/>
          </a:xfrm>
        </p:grpSpPr>
        <p:sp>
          <p:nvSpPr>
            <p:cNvPr id="539741" name="Freeform 9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42" name="Freeform 9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43" name="Freeform 9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44" name="Freeform 9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45" name="Freeform 9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7" name="Group 98"/>
          <p:cNvGrpSpPr>
            <a:grpSpLocks/>
          </p:cNvGrpSpPr>
          <p:nvPr/>
        </p:nvGrpSpPr>
        <p:grpSpPr bwMode="auto">
          <a:xfrm>
            <a:off x="4402138" y="3082925"/>
            <a:ext cx="685800" cy="633413"/>
            <a:chOff x="361" y="1944"/>
            <a:chExt cx="682" cy="630"/>
          </a:xfrm>
        </p:grpSpPr>
        <p:sp>
          <p:nvSpPr>
            <p:cNvPr id="539747" name="Freeform 9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48" name="Freeform 10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49" name="Freeform 10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50" name="Freeform 10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51" name="Freeform 10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8" name="Group 104"/>
          <p:cNvGrpSpPr>
            <a:grpSpLocks/>
          </p:cNvGrpSpPr>
          <p:nvPr/>
        </p:nvGrpSpPr>
        <p:grpSpPr bwMode="auto">
          <a:xfrm>
            <a:off x="3568700" y="3814763"/>
            <a:ext cx="685800" cy="633412"/>
            <a:chOff x="361" y="1944"/>
            <a:chExt cx="682" cy="630"/>
          </a:xfrm>
        </p:grpSpPr>
        <p:sp>
          <p:nvSpPr>
            <p:cNvPr id="539753" name="Freeform 10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54" name="Freeform 10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55" name="Freeform 10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56" name="Freeform 10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57" name="Freeform 10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9" name="Group 110"/>
          <p:cNvGrpSpPr>
            <a:grpSpLocks/>
          </p:cNvGrpSpPr>
          <p:nvPr/>
        </p:nvGrpSpPr>
        <p:grpSpPr bwMode="auto">
          <a:xfrm>
            <a:off x="4402138" y="3814763"/>
            <a:ext cx="685800" cy="633412"/>
            <a:chOff x="361" y="1944"/>
            <a:chExt cx="682" cy="630"/>
          </a:xfrm>
        </p:grpSpPr>
        <p:sp>
          <p:nvSpPr>
            <p:cNvPr id="539759" name="Freeform 11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60" name="Freeform 11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61" name="Freeform 11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62" name="Freeform 11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63" name="Freeform 11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0" name="Group 116"/>
          <p:cNvGrpSpPr>
            <a:grpSpLocks/>
          </p:cNvGrpSpPr>
          <p:nvPr/>
        </p:nvGrpSpPr>
        <p:grpSpPr bwMode="auto">
          <a:xfrm>
            <a:off x="3568700" y="4532313"/>
            <a:ext cx="685800" cy="633412"/>
            <a:chOff x="361" y="1944"/>
            <a:chExt cx="682" cy="630"/>
          </a:xfrm>
        </p:grpSpPr>
        <p:sp>
          <p:nvSpPr>
            <p:cNvPr id="539765" name="Freeform 11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66" name="Freeform 11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67" name="Freeform 11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68" name="Freeform 12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69" name="Freeform 12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1" name="Group 122"/>
          <p:cNvGrpSpPr>
            <a:grpSpLocks/>
          </p:cNvGrpSpPr>
          <p:nvPr/>
        </p:nvGrpSpPr>
        <p:grpSpPr bwMode="auto">
          <a:xfrm>
            <a:off x="4402138" y="4532313"/>
            <a:ext cx="685800" cy="633412"/>
            <a:chOff x="361" y="1944"/>
            <a:chExt cx="682" cy="630"/>
          </a:xfrm>
        </p:grpSpPr>
        <p:sp>
          <p:nvSpPr>
            <p:cNvPr id="539771" name="Freeform 12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39772" name="Freeform 12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39773" name="Freeform 12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39774" name="Freeform 12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39775" name="Freeform 12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sp>
        <p:nvSpPr>
          <p:cNvPr id="539776" name="Rectangle 128"/>
          <p:cNvSpPr>
            <a:spLocks noChangeArrowheads="1"/>
          </p:cNvSpPr>
          <p:nvPr/>
        </p:nvSpPr>
        <p:spPr bwMode="auto">
          <a:xfrm>
            <a:off x="6316663" y="2288688"/>
            <a:ext cx="2703512" cy="2308324"/>
          </a:xfrm>
          <a:prstGeom prst="rect">
            <a:avLst/>
          </a:prstGeom>
          <a:solidFill>
            <a:srgbClr val="408885"/>
          </a:solidFill>
          <a:ln w="12700">
            <a:noFill/>
            <a:miter lim="800000"/>
            <a:headEnd type="none" w="sm" len="sm"/>
            <a:tailEnd type="none" w="sm" len="sm"/>
          </a:ln>
          <a:effectLst>
            <a:outerShdw dist="107763" dir="2700000" algn="ctr" rotWithShape="0">
              <a:schemeClr val="bg2"/>
            </a:outerShdw>
          </a:effectLst>
        </p:spPr>
        <p:txBody>
          <a:bodyPr anchor="ctr">
            <a:spAutoFit/>
          </a:bodyPr>
          <a:lstStyle/>
          <a:p>
            <a:pPr algn="l"/>
            <a:r>
              <a:rPr lang="en-US" b="1" u="sng" dirty="0">
                <a:solidFill>
                  <a:schemeClr val="tx2"/>
                </a:solidFill>
                <a:latin typeface="Arial" charset="0"/>
              </a:rPr>
              <a:t>WM Updates</a:t>
            </a:r>
            <a:endParaRPr lang="en-US" b="1" dirty="0">
              <a:solidFill>
                <a:schemeClr val="tx2"/>
              </a:solidFill>
              <a:latin typeface="Arial" charset="0"/>
            </a:endParaRPr>
          </a:p>
          <a:p>
            <a:pPr algn="l"/>
            <a:r>
              <a:rPr lang="en-US" sz="2000" b="1" i="1" dirty="0">
                <a:solidFill>
                  <a:schemeClr val="tx2"/>
                </a:solidFill>
                <a:latin typeface="Arial" charset="0"/>
              </a:rPr>
              <a:t>Last Cycle Count Date/Time </a:t>
            </a:r>
            <a:r>
              <a:rPr lang="en-US" sz="2000" b="1" dirty="0">
                <a:solidFill>
                  <a:schemeClr val="tx2"/>
                </a:solidFill>
                <a:latin typeface="Arial" charset="0"/>
              </a:rPr>
              <a:t>field updated for Location R01 and all iLPNs in  that location.</a:t>
            </a:r>
          </a:p>
        </p:txBody>
      </p:sp>
      <p:sp>
        <p:nvSpPr>
          <p:cNvPr id="539777" name="Rectangle 129"/>
          <p:cNvSpPr>
            <a:spLocks noChangeArrowheads="1"/>
          </p:cNvSpPr>
          <p:nvPr/>
        </p:nvSpPr>
        <p:spPr bwMode="auto">
          <a:xfrm>
            <a:off x="3206339" y="1884363"/>
            <a:ext cx="3562598" cy="424732"/>
          </a:xfrm>
          <a:prstGeom prst="rect">
            <a:avLst/>
          </a:prstGeom>
          <a:noFill/>
          <a:ln w="12700">
            <a:noFill/>
            <a:miter lim="800000"/>
            <a:headEnd type="none" w="sm" len="sm"/>
            <a:tailEnd type="none" w="sm" len="sm"/>
          </a:ln>
          <a:effectLst/>
        </p:spPr>
        <p:txBody>
          <a:bodyPr wrap="square">
            <a:spAutoFit/>
          </a:bodyPr>
          <a:lstStyle/>
          <a:p>
            <a:pPr algn="l">
              <a:lnSpc>
                <a:spcPct val="90000"/>
              </a:lnSpc>
              <a:spcBef>
                <a:spcPct val="50000"/>
              </a:spcBef>
            </a:pPr>
            <a:r>
              <a:rPr lang="en-US" b="1" dirty="0">
                <a:latin typeface="Arial" charset="0"/>
              </a:rPr>
              <a:t>User Count: 10 cases</a:t>
            </a:r>
          </a:p>
        </p:txBody>
      </p:sp>
      <p:sp>
        <p:nvSpPr>
          <p:cNvPr id="539778" name="Rectangle 130"/>
          <p:cNvSpPr>
            <a:spLocks noChangeArrowheads="1"/>
          </p:cNvSpPr>
          <p:nvPr/>
        </p:nvSpPr>
        <p:spPr bwMode="black">
          <a:xfrm>
            <a:off x="486888" y="1223963"/>
            <a:ext cx="7139462" cy="538162"/>
          </a:xfrm>
          <a:prstGeom prst="rect">
            <a:avLst/>
          </a:prstGeom>
          <a:noFill/>
          <a:ln w="9525">
            <a:noFill/>
            <a:miter lim="800000"/>
            <a:headEnd/>
            <a:tailEnd/>
          </a:ln>
          <a:effectLst/>
        </p:spPr>
        <p:txBody>
          <a:bodyPr/>
          <a:lstStyle/>
          <a:p>
            <a:pPr marL="342900" indent="-342900" algn="l">
              <a:spcBef>
                <a:spcPct val="20000"/>
              </a:spcBef>
            </a:pPr>
            <a:r>
              <a:rPr lang="en-US" dirty="0">
                <a:latin typeface="Arial" charset="0"/>
              </a:rPr>
              <a:t>User cycle count matches WM inventory</a:t>
            </a:r>
          </a:p>
          <a:p>
            <a:pPr marL="342900" indent="-342900" algn="l">
              <a:spcBef>
                <a:spcPct val="20000"/>
              </a:spcBef>
            </a:pPr>
            <a:endParaRPr lang="en-US" dirty="0">
              <a:latin typeface="Arial"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9776"/>
                                        </p:tgtEl>
                                        <p:attrNameLst>
                                          <p:attrName>style.visibility</p:attrName>
                                        </p:attrNameLst>
                                      </p:cBhvr>
                                      <p:to>
                                        <p:strVal val="visible"/>
                                      </p:to>
                                    </p:set>
                                    <p:animEffect transition="in" filter="fade">
                                      <p:cBhvr>
                                        <p:cTn id="7" dur="1000"/>
                                        <p:tgtEl>
                                          <p:spTgt spid="539776"/>
                                        </p:tgtEl>
                                      </p:cBhvr>
                                    </p:animEffect>
                                    <p:anim calcmode="lin" valueType="num">
                                      <p:cBhvr>
                                        <p:cTn id="8" dur="1000" fill="hold"/>
                                        <p:tgtEl>
                                          <p:spTgt spid="539776"/>
                                        </p:tgtEl>
                                        <p:attrNameLst>
                                          <p:attrName>ppt_x</p:attrName>
                                        </p:attrNameLst>
                                      </p:cBhvr>
                                      <p:tavLst>
                                        <p:tav tm="0">
                                          <p:val>
                                            <p:strVal val="#ppt_x"/>
                                          </p:val>
                                        </p:tav>
                                        <p:tav tm="100000">
                                          <p:val>
                                            <p:strVal val="#ppt_x"/>
                                          </p:val>
                                        </p:tav>
                                      </p:tavLst>
                                    </p:anim>
                                    <p:anim calcmode="lin" valueType="num">
                                      <p:cBhvr>
                                        <p:cTn id="9" dur="1000" fill="hold"/>
                                        <p:tgtEl>
                                          <p:spTgt spid="5397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77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237506" y="228599"/>
            <a:ext cx="8906494" cy="745177"/>
          </a:xfrm>
          <a:noFill/>
          <a:ln/>
        </p:spPr>
        <p:txBody>
          <a:bodyPr/>
          <a:lstStyle/>
          <a:p>
            <a:r>
              <a:rPr lang="en-US" dirty="0"/>
              <a:t>Cycle Counting Scenarios</a:t>
            </a:r>
          </a:p>
        </p:txBody>
      </p:sp>
      <p:sp>
        <p:nvSpPr>
          <p:cNvPr id="540675" name="Rectangle 3"/>
          <p:cNvSpPr>
            <a:spLocks noGrp="1" noChangeArrowheads="1"/>
          </p:cNvSpPr>
          <p:nvPr>
            <p:ph type="body" idx="1"/>
          </p:nvPr>
        </p:nvSpPr>
        <p:spPr>
          <a:xfrm>
            <a:off x="475014" y="1209675"/>
            <a:ext cx="5913911" cy="754063"/>
          </a:xfrm>
          <a:noFill/>
          <a:ln/>
        </p:spPr>
        <p:txBody>
          <a:bodyPr/>
          <a:lstStyle/>
          <a:p>
            <a:pPr marL="0" indent="0">
              <a:lnSpc>
                <a:spcPct val="90000"/>
              </a:lnSpc>
              <a:buNone/>
            </a:pPr>
            <a:r>
              <a:rPr lang="en-US" sz="2400" dirty="0"/>
              <a:t>User cycle count of location R03 includes a case that WM thinks is in location R02</a:t>
            </a:r>
          </a:p>
        </p:txBody>
      </p:sp>
      <p:sp>
        <p:nvSpPr>
          <p:cNvPr id="540800" name="Rectangle 128"/>
          <p:cNvSpPr>
            <a:spLocks noChangeArrowheads="1"/>
          </p:cNvSpPr>
          <p:nvPr/>
        </p:nvSpPr>
        <p:spPr bwMode="auto">
          <a:xfrm>
            <a:off x="6259513" y="1708795"/>
            <a:ext cx="2693987" cy="4462760"/>
          </a:xfrm>
          <a:prstGeom prst="rect">
            <a:avLst/>
          </a:prstGeom>
          <a:solidFill>
            <a:srgbClr val="408885"/>
          </a:solidFill>
          <a:ln w="12700">
            <a:noFill/>
            <a:miter lim="800000"/>
            <a:headEnd type="none" w="sm" len="sm"/>
            <a:tailEnd type="none" w="sm" len="sm"/>
          </a:ln>
          <a:effectLst>
            <a:outerShdw dist="107763" dir="2700000" algn="ctr" rotWithShape="0">
              <a:schemeClr val="bg2"/>
            </a:outerShdw>
          </a:effectLst>
        </p:spPr>
        <p:txBody>
          <a:bodyPr anchor="ctr">
            <a:spAutoFit/>
          </a:bodyPr>
          <a:lstStyle/>
          <a:p>
            <a:pPr algn="l"/>
            <a:r>
              <a:rPr lang="en-US" b="1" u="sng" dirty="0">
                <a:solidFill>
                  <a:schemeClr val="tx2"/>
                </a:solidFill>
                <a:latin typeface="Arial" charset="0"/>
              </a:rPr>
              <a:t>WM Updates</a:t>
            </a:r>
            <a:endParaRPr lang="en-US" dirty="0">
              <a:solidFill>
                <a:schemeClr val="tx2"/>
              </a:solidFill>
              <a:latin typeface="Arial" charset="0"/>
            </a:endParaRPr>
          </a:p>
          <a:p>
            <a:pPr marL="166688" indent="-166688" algn="l">
              <a:buFontTx/>
              <a:buChar char="•"/>
            </a:pPr>
            <a:r>
              <a:rPr lang="en-US" sz="2000" b="1" i="1" dirty="0">
                <a:solidFill>
                  <a:schemeClr val="tx2"/>
                </a:solidFill>
                <a:latin typeface="Arial" charset="0"/>
              </a:rPr>
              <a:t>Last Cycle Count Date/Time</a:t>
            </a:r>
            <a:r>
              <a:rPr lang="en-US" sz="2000" b="1" dirty="0">
                <a:solidFill>
                  <a:schemeClr val="tx2"/>
                </a:solidFill>
                <a:latin typeface="Arial" charset="0"/>
              </a:rPr>
              <a:t> field updated for Location R03 and all iLPNs in that location</a:t>
            </a:r>
          </a:p>
          <a:p>
            <a:pPr marL="166688" indent="-166688" algn="l">
              <a:buFontTx/>
              <a:buChar char="•"/>
            </a:pPr>
            <a:r>
              <a:rPr lang="en-US" sz="2000" b="1" dirty="0">
                <a:solidFill>
                  <a:schemeClr val="tx2"/>
                </a:solidFill>
                <a:latin typeface="Arial" charset="0"/>
              </a:rPr>
              <a:t>LPN row updated with new location</a:t>
            </a:r>
          </a:p>
          <a:p>
            <a:pPr marL="166688" indent="-166688" algn="l">
              <a:buFontTx/>
              <a:buChar char="•"/>
            </a:pPr>
            <a:r>
              <a:rPr lang="en-US" sz="2000" b="1" i="1" dirty="0">
                <a:solidFill>
                  <a:schemeClr val="tx2"/>
                </a:solidFill>
                <a:latin typeface="Arial" charset="0"/>
              </a:rPr>
              <a:t>Actual Qty</a:t>
            </a:r>
            <a:r>
              <a:rPr lang="en-US" sz="2000" b="1" dirty="0">
                <a:solidFill>
                  <a:schemeClr val="tx2"/>
                </a:solidFill>
                <a:latin typeface="Arial" charset="0"/>
              </a:rPr>
              <a:t> in R02 decreases, Qty in R03 increases</a:t>
            </a:r>
          </a:p>
          <a:p>
            <a:pPr marL="166688" indent="-166688" algn="l">
              <a:buFontTx/>
              <a:buChar char="•"/>
            </a:pPr>
            <a:r>
              <a:rPr lang="en-US" sz="2000" b="1" dirty="0">
                <a:solidFill>
                  <a:schemeClr val="tx2"/>
                </a:solidFill>
                <a:latin typeface="Arial" charset="0"/>
              </a:rPr>
              <a:t>No PIX Transactions</a:t>
            </a:r>
          </a:p>
        </p:txBody>
      </p:sp>
      <p:sp>
        <p:nvSpPr>
          <p:cNvPr id="540676" name="Rectangle 4"/>
          <p:cNvSpPr>
            <a:spLocks noChangeArrowheads="1"/>
          </p:cNvSpPr>
          <p:nvPr/>
        </p:nvSpPr>
        <p:spPr bwMode="auto">
          <a:xfrm>
            <a:off x="147638" y="2573338"/>
            <a:ext cx="2797175" cy="3313113"/>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0677" name="Text Box 5"/>
          <p:cNvSpPr txBox="1">
            <a:spLocks noChangeArrowheads="1"/>
          </p:cNvSpPr>
          <p:nvPr/>
        </p:nvSpPr>
        <p:spPr bwMode="auto">
          <a:xfrm>
            <a:off x="1120776" y="5432425"/>
            <a:ext cx="1682750" cy="457200"/>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R02</a:t>
            </a:r>
          </a:p>
        </p:txBody>
      </p:sp>
      <p:grpSp>
        <p:nvGrpSpPr>
          <p:cNvPr id="3" name="Group 6"/>
          <p:cNvGrpSpPr>
            <a:grpSpLocks/>
          </p:cNvGrpSpPr>
          <p:nvPr/>
        </p:nvGrpSpPr>
        <p:grpSpPr bwMode="auto">
          <a:xfrm>
            <a:off x="2046288" y="2660650"/>
            <a:ext cx="685800" cy="633413"/>
            <a:chOff x="361" y="1944"/>
            <a:chExt cx="682" cy="630"/>
          </a:xfrm>
        </p:grpSpPr>
        <p:sp>
          <p:nvSpPr>
            <p:cNvPr id="540679" name="Freeform 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680" name="Freeform 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681" name="Freeform 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682" name="Freeform 1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683" name="Freeform 1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4" name="Group 12"/>
          <p:cNvGrpSpPr>
            <a:grpSpLocks/>
          </p:cNvGrpSpPr>
          <p:nvPr/>
        </p:nvGrpSpPr>
        <p:grpSpPr bwMode="auto">
          <a:xfrm>
            <a:off x="328613" y="2660650"/>
            <a:ext cx="685800" cy="633413"/>
            <a:chOff x="361" y="1944"/>
            <a:chExt cx="682" cy="630"/>
          </a:xfrm>
        </p:grpSpPr>
        <p:sp>
          <p:nvSpPr>
            <p:cNvPr id="540685" name="Freeform 1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686" name="Freeform 1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687" name="Freeform 1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688" name="Freeform 1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689" name="Freeform 1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5" name="Group 18"/>
          <p:cNvGrpSpPr>
            <a:grpSpLocks/>
          </p:cNvGrpSpPr>
          <p:nvPr/>
        </p:nvGrpSpPr>
        <p:grpSpPr bwMode="auto">
          <a:xfrm>
            <a:off x="1162051" y="2660650"/>
            <a:ext cx="685800" cy="633413"/>
            <a:chOff x="361" y="1944"/>
            <a:chExt cx="682" cy="630"/>
          </a:xfrm>
        </p:grpSpPr>
        <p:sp>
          <p:nvSpPr>
            <p:cNvPr id="540691" name="Freeform 1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692" name="Freeform 2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693" name="Freeform 2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694" name="Freeform 2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695" name="Freeform 2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6" name="Group 24"/>
          <p:cNvGrpSpPr>
            <a:grpSpLocks/>
          </p:cNvGrpSpPr>
          <p:nvPr/>
        </p:nvGrpSpPr>
        <p:grpSpPr bwMode="auto">
          <a:xfrm>
            <a:off x="2046288" y="3378200"/>
            <a:ext cx="685800" cy="633413"/>
            <a:chOff x="361" y="1944"/>
            <a:chExt cx="682" cy="630"/>
          </a:xfrm>
        </p:grpSpPr>
        <p:sp>
          <p:nvSpPr>
            <p:cNvPr id="540697" name="Freeform 2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698" name="Freeform 2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699" name="Freeform 2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00" name="Freeform 2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01" name="Freeform 2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7" name="Group 30"/>
          <p:cNvGrpSpPr>
            <a:grpSpLocks/>
          </p:cNvGrpSpPr>
          <p:nvPr/>
        </p:nvGrpSpPr>
        <p:grpSpPr bwMode="auto">
          <a:xfrm>
            <a:off x="328613" y="3378200"/>
            <a:ext cx="685800" cy="633413"/>
            <a:chOff x="361" y="1944"/>
            <a:chExt cx="682" cy="630"/>
          </a:xfrm>
        </p:grpSpPr>
        <p:sp>
          <p:nvSpPr>
            <p:cNvPr id="540703" name="Freeform 3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04" name="Freeform 3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05" name="Freeform 3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06" name="Freeform 3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07" name="Freeform 3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8" name="Group 36"/>
          <p:cNvGrpSpPr>
            <a:grpSpLocks/>
          </p:cNvGrpSpPr>
          <p:nvPr/>
        </p:nvGrpSpPr>
        <p:grpSpPr bwMode="auto">
          <a:xfrm>
            <a:off x="1162051" y="3378200"/>
            <a:ext cx="685800" cy="633413"/>
            <a:chOff x="361" y="1944"/>
            <a:chExt cx="682" cy="630"/>
          </a:xfrm>
        </p:grpSpPr>
        <p:sp>
          <p:nvSpPr>
            <p:cNvPr id="540709" name="Freeform 3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10" name="Freeform 3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11" name="Freeform 3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12" name="Freeform 4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13" name="Freeform 4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9" name="Group 42"/>
          <p:cNvGrpSpPr>
            <a:grpSpLocks/>
          </p:cNvGrpSpPr>
          <p:nvPr/>
        </p:nvGrpSpPr>
        <p:grpSpPr bwMode="auto">
          <a:xfrm>
            <a:off x="328613" y="4110038"/>
            <a:ext cx="685800" cy="633413"/>
            <a:chOff x="361" y="1944"/>
            <a:chExt cx="682" cy="630"/>
          </a:xfrm>
        </p:grpSpPr>
        <p:sp>
          <p:nvSpPr>
            <p:cNvPr id="540715" name="Freeform 4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16" name="Freeform 4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17" name="Freeform 4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18" name="Freeform 4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19" name="Freeform 4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0" name="Group 48"/>
          <p:cNvGrpSpPr>
            <a:grpSpLocks/>
          </p:cNvGrpSpPr>
          <p:nvPr/>
        </p:nvGrpSpPr>
        <p:grpSpPr bwMode="auto">
          <a:xfrm>
            <a:off x="1162051" y="4110038"/>
            <a:ext cx="685800" cy="633413"/>
            <a:chOff x="361" y="1944"/>
            <a:chExt cx="682" cy="630"/>
          </a:xfrm>
        </p:grpSpPr>
        <p:sp>
          <p:nvSpPr>
            <p:cNvPr id="540721" name="Freeform 4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22" name="Freeform 5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23" name="Freeform 5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24" name="Freeform 5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25" name="Freeform 5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1" name="Group 54"/>
          <p:cNvGrpSpPr>
            <a:grpSpLocks/>
          </p:cNvGrpSpPr>
          <p:nvPr/>
        </p:nvGrpSpPr>
        <p:grpSpPr bwMode="auto">
          <a:xfrm>
            <a:off x="328613" y="4827588"/>
            <a:ext cx="685800" cy="633413"/>
            <a:chOff x="361" y="1944"/>
            <a:chExt cx="682" cy="630"/>
          </a:xfrm>
        </p:grpSpPr>
        <p:sp>
          <p:nvSpPr>
            <p:cNvPr id="540727" name="Freeform 5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28" name="Freeform 5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29" name="Freeform 5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30" name="Freeform 5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31" name="Freeform 5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2" name="Group 60"/>
          <p:cNvGrpSpPr>
            <a:grpSpLocks/>
          </p:cNvGrpSpPr>
          <p:nvPr/>
        </p:nvGrpSpPr>
        <p:grpSpPr bwMode="auto">
          <a:xfrm>
            <a:off x="1162051" y="4827588"/>
            <a:ext cx="685800" cy="633413"/>
            <a:chOff x="361" y="1944"/>
            <a:chExt cx="682" cy="630"/>
          </a:xfrm>
        </p:grpSpPr>
        <p:sp>
          <p:nvSpPr>
            <p:cNvPr id="540733" name="Freeform 6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34" name="Freeform 6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35" name="Freeform 6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36" name="Freeform 6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37" name="Freeform 6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3" name="Group 129"/>
          <p:cNvGrpSpPr>
            <a:grpSpLocks/>
          </p:cNvGrpSpPr>
          <p:nvPr/>
        </p:nvGrpSpPr>
        <p:grpSpPr bwMode="auto">
          <a:xfrm>
            <a:off x="2084388" y="4140200"/>
            <a:ext cx="685800" cy="633413"/>
            <a:chOff x="361" y="1944"/>
            <a:chExt cx="682" cy="630"/>
          </a:xfrm>
          <a:solidFill>
            <a:schemeClr val="tx2"/>
          </a:solidFill>
        </p:grpSpPr>
        <p:sp>
          <p:nvSpPr>
            <p:cNvPr id="540802" name="Freeform 130"/>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grpFill/>
            <a:ln w="38100" cap="flat" cmpd="sng">
              <a:solidFill>
                <a:srgbClr val="0000FF"/>
              </a:solidFill>
              <a:prstDash val="solid"/>
              <a:round/>
              <a:headEnd type="none" w="sm" len="sm"/>
              <a:tailEnd type="none" w="sm" len="sm"/>
            </a:ln>
            <a:effectLst/>
          </p:spPr>
          <p:txBody>
            <a:bodyPr wrap="none" anchor="ctr"/>
            <a:lstStyle/>
            <a:p>
              <a:endParaRPr lang="en-US" dirty="0"/>
            </a:p>
          </p:txBody>
        </p:sp>
        <p:sp>
          <p:nvSpPr>
            <p:cNvPr id="540803" name="Freeform 131"/>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grpFill/>
            <a:ln w="38100" cap="flat" cmpd="sng">
              <a:solidFill>
                <a:srgbClr val="0000FF"/>
              </a:solidFill>
              <a:prstDash val="solid"/>
              <a:round/>
              <a:headEnd type="none" w="sm" len="sm"/>
              <a:tailEnd type="none" w="sm" len="sm"/>
            </a:ln>
            <a:effectLst/>
          </p:spPr>
          <p:txBody>
            <a:bodyPr wrap="none" anchor="ctr"/>
            <a:lstStyle/>
            <a:p>
              <a:endParaRPr lang="en-US" dirty="0"/>
            </a:p>
          </p:txBody>
        </p:sp>
        <p:sp>
          <p:nvSpPr>
            <p:cNvPr id="540804" name="Freeform 132"/>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grpFill/>
            <a:ln w="38100" cap="flat" cmpd="sng">
              <a:solidFill>
                <a:srgbClr val="0000FF"/>
              </a:solidFill>
              <a:prstDash val="solid"/>
              <a:round/>
              <a:headEnd type="none" w="med" len="med"/>
              <a:tailEnd type="none" w="med" len="med"/>
            </a:ln>
            <a:effectLst/>
          </p:spPr>
          <p:txBody>
            <a:bodyPr/>
            <a:lstStyle/>
            <a:p>
              <a:endParaRPr lang="en-US" dirty="0"/>
            </a:p>
          </p:txBody>
        </p:sp>
        <p:sp>
          <p:nvSpPr>
            <p:cNvPr id="540805" name="Freeform 133"/>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grpFill/>
            <a:ln w="38100">
              <a:solidFill>
                <a:srgbClr val="0000FF"/>
              </a:solidFill>
              <a:round/>
              <a:headEnd/>
              <a:tailEnd/>
            </a:ln>
          </p:spPr>
          <p:txBody>
            <a:bodyPr/>
            <a:lstStyle/>
            <a:p>
              <a:endParaRPr lang="en-US" dirty="0"/>
            </a:p>
          </p:txBody>
        </p:sp>
        <p:sp>
          <p:nvSpPr>
            <p:cNvPr id="540806" name="Freeform 134"/>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grpFill/>
            <a:ln w="38100" cap="flat" cmpd="sng">
              <a:solidFill>
                <a:srgbClr val="0000FF"/>
              </a:solidFill>
              <a:prstDash val="solid"/>
              <a:round/>
              <a:headEnd type="none" w="med" len="med"/>
              <a:tailEnd type="none" w="med" len="med"/>
            </a:ln>
            <a:effectLst/>
          </p:spPr>
          <p:txBody>
            <a:bodyPr wrap="none" anchor="ctr"/>
            <a:lstStyle/>
            <a:p>
              <a:endParaRPr lang="en-US" dirty="0"/>
            </a:p>
          </p:txBody>
        </p:sp>
      </p:grpSp>
      <p:sp>
        <p:nvSpPr>
          <p:cNvPr id="540813" name="Rectangle 141"/>
          <p:cNvSpPr>
            <a:spLocks noChangeArrowheads="1"/>
          </p:cNvSpPr>
          <p:nvPr/>
        </p:nvSpPr>
        <p:spPr bwMode="auto">
          <a:xfrm>
            <a:off x="35551" y="2139950"/>
            <a:ext cx="2697163" cy="363538"/>
          </a:xfrm>
          <a:prstGeom prst="rect">
            <a:avLst/>
          </a:prstGeom>
          <a:noFill/>
          <a:ln w="9525">
            <a:noFill/>
            <a:miter lim="800000"/>
            <a:headEnd/>
            <a:tailEnd/>
          </a:ln>
          <a:effectLst/>
        </p:spPr>
        <p:txBody>
          <a:bodyPr/>
          <a:lstStyle/>
          <a:p>
            <a:pPr marL="342900" indent="-342900" algn="l">
              <a:lnSpc>
                <a:spcPct val="90000"/>
              </a:lnSpc>
              <a:spcBef>
                <a:spcPct val="20000"/>
              </a:spcBef>
            </a:pPr>
            <a:r>
              <a:rPr lang="en-US" b="1" dirty="0">
                <a:latin typeface="Arial" charset="0"/>
              </a:rPr>
              <a:t>WM  Inventory</a:t>
            </a:r>
          </a:p>
        </p:txBody>
      </p:sp>
      <p:sp>
        <p:nvSpPr>
          <p:cNvPr id="540738" name="Rectangle 66"/>
          <p:cNvSpPr>
            <a:spLocks noChangeArrowheads="1"/>
          </p:cNvSpPr>
          <p:nvPr/>
        </p:nvSpPr>
        <p:spPr bwMode="auto">
          <a:xfrm>
            <a:off x="3073400" y="2559050"/>
            <a:ext cx="2922588" cy="3313113"/>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0739" name="Text Box 67"/>
          <p:cNvSpPr txBox="1">
            <a:spLocks noChangeArrowheads="1"/>
          </p:cNvSpPr>
          <p:nvPr/>
        </p:nvSpPr>
        <p:spPr bwMode="auto">
          <a:xfrm>
            <a:off x="4105275" y="5426075"/>
            <a:ext cx="1682750" cy="457200"/>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R03</a:t>
            </a:r>
          </a:p>
        </p:txBody>
      </p:sp>
      <p:grpSp>
        <p:nvGrpSpPr>
          <p:cNvPr id="15" name="Group 68"/>
          <p:cNvGrpSpPr>
            <a:grpSpLocks/>
          </p:cNvGrpSpPr>
          <p:nvPr/>
        </p:nvGrpSpPr>
        <p:grpSpPr bwMode="auto">
          <a:xfrm>
            <a:off x="5046663" y="2633663"/>
            <a:ext cx="685800" cy="633413"/>
            <a:chOff x="361" y="1944"/>
            <a:chExt cx="682" cy="630"/>
          </a:xfrm>
        </p:grpSpPr>
        <p:sp>
          <p:nvSpPr>
            <p:cNvPr id="540741" name="Freeform 6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42" name="Freeform 7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43" name="Freeform 7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44" name="Freeform 7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45" name="Freeform 7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6" name="Group 74"/>
          <p:cNvGrpSpPr>
            <a:grpSpLocks/>
          </p:cNvGrpSpPr>
          <p:nvPr/>
        </p:nvGrpSpPr>
        <p:grpSpPr bwMode="auto">
          <a:xfrm>
            <a:off x="3328988" y="2633663"/>
            <a:ext cx="685800" cy="633413"/>
            <a:chOff x="361" y="1944"/>
            <a:chExt cx="682" cy="630"/>
          </a:xfrm>
        </p:grpSpPr>
        <p:sp>
          <p:nvSpPr>
            <p:cNvPr id="540747" name="Freeform 7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48" name="Freeform 7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49" name="Freeform 7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50" name="Freeform 7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51" name="Freeform 7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7" name="Group 80"/>
          <p:cNvGrpSpPr>
            <a:grpSpLocks/>
          </p:cNvGrpSpPr>
          <p:nvPr/>
        </p:nvGrpSpPr>
        <p:grpSpPr bwMode="auto">
          <a:xfrm>
            <a:off x="4162425" y="2633663"/>
            <a:ext cx="685800" cy="633413"/>
            <a:chOff x="361" y="1944"/>
            <a:chExt cx="682" cy="630"/>
          </a:xfrm>
        </p:grpSpPr>
        <p:sp>
          <p:nvSpPr>
            <p:cNvPr id="540753" name="Freeform 8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54" name="Freeform 8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55" name="Freeform 8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56" name="Freeform 8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57" name="Freeform 8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8" name="Group 86"/>
          <p:cNvGrpSpPr>
            <a:grpSpLocks/>
          </p:cNvGrpSpPr>
          <p:nvPr/>
        </p:nvGrpSpPr>
        <p:grpSpPr bwMode="auto">
          <a:xfrm>
            <a:off x="5046663" y="3351213"/>
            <a:ext cx="685800" cy="633413"/>
            <a:chOff x="361" y="1944"/>
            <a:chExt cx="682" cy="630"/>
          </a:xfrm>
        </p:grpSpPr>
        <p:sp>
          <p:nvSpPr>
            <p:cNvPr id="540759" name="Freeform 8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60" name="Freeform 8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61" name="Freeform 8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62" name="Freeform 9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63" name="Freeform 9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9" name="Group 92"/>
          <p:cNvGrpSpPr>
            <a:grpSpLocks/>
          </p:cNvGrpSpPr>
          <p:nvPr/>
        </p:nvGrpSpPr>
        <p:grpSpPr bwMode="auto">
          <a:xfrm>
            <a:off x="3328988" y="3351213"/>
            <a:ext cx="685800" cy="633413"/>
            <a:chOff x="361" y="1944"/>
            <a:chExt cx="682" cy="630"/>
          </a:xfrm>
        </p:grpSpPr>
        <p:sp>
          <p:nvSpPr>
            <p:cNvPr id="540765" name="Freeform 9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66" name="Freeform 9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67" name="Freeform 9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68" name="Freeform 9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69" name="Freeform 9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0" name="Group 98"/>
          <p:cNvGrpSpPr>
            <a:grpSpLocks/>
          </p:cNvGrpSpPr>
          <p:nvPr/>
        </p:nvGrpSpPr>
        <p:grpSpPr bwMode="auto">
          <a:xfrm>
            <a:off x="4162425" y="3351213"/>
            <a:ext cx="685800" cy="633413"/>
            <a:chOff x="361" y="1944"/>
            <a:chExt cx="682" cy="630"/>
          </a:xfrm>
        </p:grpSpPr>
        <p:sp>
          <p:nvSpPr>
            <p:cNvPr id="540771" name="Freeform 9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72" name="Freeform 10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73" name="Freeform 10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74" name="Freeform 10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75" name="Freeform 10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1" name="Group 104"/>
          <p:cNvGrpSpPr>
            <a:grpSpLocks/>
          </p:cNvGrpSpPr>
          <p:nvPr/>
        </p:nvGrpSpPr>
        <p:grpSpPr bwMode="auto">
          <a:xfrm>
            <a:off x="3328988" y="4083050"/>
            <a:ext cx="685800" cy="633413"/>
            <a:chOff x="361" y="1944"/>
            <a:chExt cx="682" cy="630"/>
          </a:xfrm>
        </p:grpSpPr>
        <p:sp>
          <p:nvSpPr>
            <p:cNvPr id="540777" name="Freeform 10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78" name="Freeform 10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79" name="Freeform 10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80" name="Freeform 10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81" name="Freeform 10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2" name="Group 110"/>
          <p:cNvGrpSpPr>
            <a:grpSpLocks/>
          </p:cNvGrpSpPr>
          <p:nvPr/>
        </p:nvGrpSpPr>
        <p:grpSpPr bwMode="auto">
          <a:xfrm>
            <a:off x="4162425" y="4083050"/>
            <a:ext cx="685800" cy="633413"/>
            <a:chOff x="361" y="1944"/>
            <a:chExt cx="682" cy="630"/>
          </a:xfrm>
        </p:grpSpPr>
        <p:sp>
          <p:nvSpPr>
            <p:cNvPr id="540783" name="Freeform 11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84" name="Freeform 11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85" name="Freeform 11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86" name="Freeform 11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87" name="Freeform 11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3" name="Group 116"/>
          <p:cNvGrpSpPr>
            <a:grpSpLocks/>
          </p:cNvGrpSpPr>
          <p:nvPr/>
        </p:nvGrpSpPr>
        <p:grpSpPr bwMode="auto">
          <a:xfrm>
            <a:off x="3328988" y="4800600"/>
            <a:ext cx="685800" cy="633413"/>
            <a:chOff x="361" y="1944"/>
            <a:chExt cx="682" cy="630"/>
          </a:xfrm>
        </p:grpSpPr>
        <p:sp>
          <p:nvSpPr>
            <p:cNvPr id="540789" name="Freeform 11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90" name="Freeform 11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91" name="Freeform 11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92" name="Freeform 12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93" name="Freeform 12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4" name="Group 122"/>
          <p:cNvGrpSpPr>
            <a:grpSpLocks/>
          </p:cNvGrpSpPr>
          <p:nvPr/>
        </p:nvGrpSpPr>
        <p:grpSpPr bwMode="auto">
          <a:xfrm>
            <a:off x="4162425" y="4800600"/>
            <a:ext cx="685800" cy="633413"/>
            <a:chOff x="361" y="1944"/>
            <a:chExt cx="682" cy="630"/>
          </a:xfrm>
        </p:grpSpPr>
        <p:sp>
          <p:nvSpPr>
            <p:cNvPr id="540795" name="Freeform 12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0796" name="Freeform 12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0797" name="Freeform 12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0798" name="Freeform 12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0799" name="Freeform 12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5" name="Group 135"/>
          <p:cNvGrpSpPr>
            <a:grpSpLocks/>
          </p:cNvGrpSpPr>
          <p:nvPr/>
        </p:nvGrpSpPr>
        <p:grpSpPr bwMode="auto">
          <a:xfrm>
            <a:off x="5030788" y="4130675"/>
            <a:ext cx="685800" cy="633413"/>
            <a:chOff x="361" y="1944"/>
            <a:chExt cx="682" cy="630"/>
          </a:xfrm>
          <a:solidFill>
            <a:schemeClr val="tx2"/>
          </a:solidFill>
        </p:grpSpPr>
        <p:sp>
          <p:nvSpPr>
            <p:cNvPr id="540808" name="Freeform 136"/>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grpFill/>
            <a:ln w="38100" cap="flat" cmpd="sng">
              <a:solidFill>
                <a:srgbClr val="0000FF"/>
              </a:solidFill>
              <a:prstDash val="solid"/>
              <a:round/>
              <a:headEnd type="none" w="sm" len="sm"/>
              <a:tailEnd type="none" w="sm" len="sm"/>
            </a:ln>
            <a:effectLst/>
          </p:spPr>
          <p:txBody>
            <a:bodyPr wrap="none" anchor="ctr"/>
            <a:lstStyle/>
            <a:p>
              <a:endParaRPr lang="en-US" dirty="0"/>
            </a:p>
          </p:txBody>
        </p:sp>
        <p:sp>
          <p:nvSpPr>
            <p:cNvPr id="540809" name="Freeform 137"/>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grpFill/>
            <a:ln w="38100" cap="flat" cmpd="sng">
              <a:solidFill>
                <a:srgbClr val="0000FF"/>
              </a:solidFill>
              <a:prstDash val="solid"/>
              <a:round/>
              <a:headEnd type="none" w="sm" len="sm"/>
              <a:tailEnd type="none" w="sm" len="sm"/>
            </a:ln>
            <a:effectLst/>
          </p:spPr>
          <p:txBody>
            <a:bodyPr wrap="none" anchor="ctr"/>
            <a:lstStyle/>
            <a:p>
              <a:endParaRPr lang="en-US" dirty="0"/>
            </a:p>
          </p:txBody>
        </p:sp>
        <p:sp>
          <p:nvSpPr>
            <p:cNvPr id="540810" name="Freeform 138"/>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grpFill/>
            <a:ln w="38100" cap="flat" cmpd="sng">
              <a:solidFill>
                <a:srgbClr val="0000FF"/>
              </a:solidFill>
              <a:prstDash val="solid"/>
              <a:round/>
              <a:headEnd type="none" w="med" len="med"/>
              <a:tailEnd type="none" w="med" len="med"/>
            </a:ln>
            <a:effectLst/>
          </p:spPr>
          <p:txBody>
            <a:bodyPr/>
            <a:lstStyle/>
            <a:p>
              <a:endParaRPr lang="en-US" dirty="0"/>
            </a:p>
          </p:txBody>
        </p:sp>
        <p:sp>
          <p:nvSpPr>
            <p:cNvPr id="540811" name="Freeform 139"/>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grpFill/>
            <a:ln w="38100">
              <a:solidFill>
                <a:srgbClr val="0000FF"/>
              </a:solidFill>
              <a:round/>
              <a:headEnd/>
              <a:tailEnd/>
            </a:ln>
          </p:spPr>
          <p:txBody>
            <a:bodyPr/>
            <a:lstStyle/>
            <a:p>
              <a:endParaRPr lang="en-US" dirty="0"/>
            </a:p>
          </p:txBody>
        </p:sp>
        <p:sp>
          <p:nvSpPr>
            <p:cNvPr id="540812" name="Freeform 140"/>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grpFill/>
            <a:ln w="38100" cap="flat" cmpd="sng">
              <a:solidFill>
                <a:srgbClr val="0000FF"/>
              </a:solidFill>
              <a:prstDash val="solid"/>
              <a:round/>
              <a:headEnd type="none" w="med" len="med"/>
              <a:tailEnd type="none" w="med" len="med"/>
            </a:ln>
            <a:effectLst/>
          </p:spPr>
          <p:txBody>
            <a:bodyPr wrap="none" anchor="ctr"/>
            <a:lstStyle/>
            <a:p>
              <a:endParaRPr lang="en-US" dirty="0"/>
            </a:p>
          </p:txBody>
        </p:sp>
      </p:grpSp>
      <p:sp>
        <p:nvSpPr>
          <p:cNvPr id="540814" name="Rectangle 142"/>
          <p:cNvSpPr>
            <a:spLocks noChangeArrowheads="1"/>
          </p:cNvSpPr>
          <p:nvPr/>
        </p:nvSpPr>
        <p:spPr bwMode="auto">
          <a:xfrm>
            <a:off x="3009688" y="2139950"/>
            <a:ext cx="1943100" cy="420688"/>
          </a:xfrm>
          <a:prstGeom prst="rect">
            <a:avLst/>
          </a:prstGeom>
          <a:noFill/>
          <a:ln w="12700">
            <a:noFill/>
            <a:miter lim="800000"/>
            <a:headEnd type="none" w="sm" len="sm"/>
            <a:tailEnd type="none" w="sm" len="sm"/>
          </a:ln>
          <a:effectLst/>
        </p:spPr>
        <p:txBody>
          <a:bodyPr>
            <a:spAutoFit/>
          </a:bodyPr>
          <a:lstStyle/>
          <a:p>
            <a:pPr algn="l">
              <a:lnSpc>
                <a:spcPct val="90000"/>
              </a:lnSpc>
              <a:spcBef>
                <a:spcPct val="50000"/>
              </a:spcBef>
            </a:pPr>
            <a:r>
              <a:rPr lang="en-US" b="1" dirty="0">
                <a:latin typeface="Arial" charset="0"/>
              </a:rPr>
              <a:t>User Count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0800"/>
                                        </p:tgtEl>
                                        <p:attrNameLst>
                                          <p:attrName>style.visibility</p:attrName>
                                        </p:attrNameLst>
                                      </p:cBhvr>
                                      <p:to>
                                        <p:strVal val="visible"/>
                                      </p:to>
                                    </p:set>
                                    <p:animEffect transition="in" filter="fade">
                                      <p:cBhvr>
                                        <p:cTn id="7" dur="1000"/>
                                        <p:tgtEl>
                                          <p:spTgt spid="540800"/>
                                        </p:tgtEl>
                                      </p:cBhvr>
                                    </p:animEffect>
                                    <p:anim calcmode="lin" valueType="num">
                                      <p:cBhvr>
                                        <p:cTn id="8" dur="1000" fill="hold"/>
                                        <p:tgtEl>
                                          <p:spTgt spid="540800"/>
                                        </p:tgtEl>
                                        <p:attrNameLst>
                                          <p:attrName>ppt_x</p:attrName>
                                        </p:attrNameLst>
                                      </p:cBhvr>
                                      <p:tavLst>
                                        <p:tav tm="0">
                                          <p:val>
                                            <p:strVal val="#ppt_x"/>
                                          </p:val>
                                        </p:tav>
                                        <p:tav tm="100000">
                                          <p:val>
                                            <p:strVal val="#ppt_x"/>
                                          </p:val>
                                        </p:tav>
                                      </p:tavLst>
                                    </p:anim>
                                    <p:anim calcmode="lin" valueType="num">
                                      <p:cBhvr>
                                        <p:cTn id="9" dur="1000" fill="hold"/>
                                        <p:tgtEl>
                                          <p:spTgt spid="5408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80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225631" y="279399"/>
            <a:ext cx="7546769" cy="682501"/>
          </a:xfrm>
          <a:noFill/>
          <a:ln/>
        </p:spPr>
        <p:txBody>
          <a:bodyPr/>
          <a:lstStyle/>
          <a:p>
            <a:r>
              <a:rPr lang="en-US" dirty="0"/>
              <a:t>Cycle Counting Scenarios</a:t>
            </a:r>
          </a:p>
        </p:txBody>
      </p:sp>
      <p:sp>
        <p:nvSpPr>
          <p:cNvPr id="541700" name="Rectangle 4"/>
          <p:cNvSpPr>
            <a:spLocks noChangeArrowheads="1"/>
          </p:cNvSpPr>
          <p:nvPr/>
        </p:nvSpPr>
        <p:spPr bwMode="auto">
          <a:xfrm>
            <a:off x="53588" y="2125663"/>
            <a:ext cx="2697162" cy="361950"/>
          </a:xfrm>
          <a:prstGeom prst="rect">
            <a:avLst/>
          </a:prstGeom>
          <a:noFill/>
          <a:ln w="9525">
            <a:noFill/>
            <a:miter lim="800000"/>
            <a:headEnd/>
            <a:tailEnd/>
          </a:ln>
          <a:effectLst/>
        </p:spPr>
        <p:txBody>
          <a:bodyPr/>
          <a:lstStyle/>
          <a:p>
            <a:pPr marL="342900" indent="-342900">
              <a:lnSpc>
                <a:spcPct val="90000"/>
              </a:lnSpc>
              <a:spcBef>
                <a:spcPct val="20000"/>
              </a:spcBef>
            </a:pPr>
            <a:r>
              <a:rPr lang="en-US" b="1" dirty="0">
                <a:latin typeface="Arial" charset="0"/>
              </a:rPr>
              <a:t>WM  Inventory</a:t>
            </a:r>
          </a:p>
        </p:txBody>
      </p:sp>
      <p:grpSp>
        <p:nvGrpSpPr>
          <p:cNvPr id="2" name="Group 131"/>
          <p:cNvGrpSpPr>
            <a:grpSpLocks/>
          </p:cNvGrpSpPr>
          <p:nvPr/>
        </p:nvGrpSpPr>
        <p:grpSpPr bwMode="auto">
          <a:xfrm>
            <a:off x="155575" y="2559050"/>
            <a:ext cx="2797175" cy="3328988"/>
            <a:chOff x="92" y="1430"/>
            <a:chExt cx="1762" cy="2097"/>
          </a:xfrm>
        </p:grpSpPr>
        <p:sp>
          <p:nvSpPr>
            <p:cNvPr id="541699" name="Rectangle 3"/>
            <p:cNvSpPr>
              <a:spLocks noChangeArrowheads="1"/>
            </p:cNvSpPr>
            <p:nvPr/>
          </p:nvSpPr>
          <p:spPr bwMode="auto">
            <a:xfrm>
              <a:off x="92" y="1430"/>
              <a:ext cx="1762" cy="2087"/>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1701" name="Text Box 5"/>
            <p:cNvSpPr txBox="1">
              <a:spLocks noChangeArrowheads="1"/>
            </p:cNvSpPr>
            <p:nvPr/>
          </p:nvSpPr>
          <p:spPr bwMode="auto">
            <a:xfrm>
              <a:off x="721" y="3239"/>
              <a:ext cx="1060" cy="288"/>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R04</a:t>
              </a:r>
            </a:p>
          </p:txBody>
        </p:sp>
        <p:grpSp>
          <p:nvGrpSpPr>
            <p:cNvPr id="3" name="Group 6"/>
            <p:cNvGrpSpPr>
              <a:grpSpLocks/>
            </p:cNvGrpSpPr>
            <p:nvPr/>
          </p:nvGrpSpPr>
          <p:grpSpPr bwMode="auto">
            <a:xfrm>
              <a:off x="1288" y="1485"/>
              <a:ext cx="432" cy="399"/>
              <a:chOff x="361" y="1944"/>
              <a:chExt cx="682" cy="630"/>
            </a:xfrm>
          </p:grpSpPr>
          <p:sp>
            <p:nvSpPr>
              <p:cNvPr id="541703" name="Freeform 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04" name="Freeform 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05" name="Freeform 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06" name="Freeform 1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07" name="Freeform 1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4" name="Group 12"/>
            <p:cNvGrpSpPr>
              <a:grpSpLocks/>
            </p:cNvGrpSpPr>
            <p:nvPr/>
          </p:nvGrpSpPr>
          <p:grpSpPr bwMode="auto">
            <a:xfrm>
              <a:off x="206" y="1485"/>
              <a:ext cx="432" cy="399"/>
              <a:chOff x="361" y="1944"/>
              <a:chExt cx="682" cy="630"/>
            </a:xfrm>
          </p:grpSpPr>
          <p:sp>
            <p:nvSpPr>
              <p:cNvPr id="541709" name="Freeform 1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10" name="Freeform 1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11" name="Freeform 1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12" name="Freeform 1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13" name="Freeform 1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5" name="Group 18"/>
            <p:cNvGrpSpPr>
              <a:grpSpLocks/>
            </p:cNvGrpSpPr>
            <p:nvPr/>
          </p:nvGrpSpPr>
          <p:grpSpPr bwMode="auto">
            <a:xfrm>
              <a:off x="731" y="1485"/>
              <a:ext cx="432" cy="399"/>
              <a:chOff x="361" y="1944"/>
              <a:chExt cx="682" cy="630"/>
            </a:xfrm>
          </p:grpSpPr>
          <p:sp>
            <p:nvSpPr>
              <p:cNvPr id="541715" name="Freeform 1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16" name="Freeform 2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17" name="Freeform 2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18" name="Freeform 2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19" name="Freeform 2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6" name="Group 24"/>
            <p:cNvGrpSpPr>
              <a:grpSpLocks/>
            </p:cNvGrpSpPr>
            <p:nvPr/>
          </p:nvGrpSpPr>
          <p:grpSpPr bwMode="auto">
            <a:xfrm>
              <a:off x="1288" y="1937"/>
              <a:ext cx="432" cy="399"/>
              <a:chOff x="361" y="1944"/>
              <a:chExt cx="682" cy="630"/>
            </a:xfrm>
          </p:grpSpPr>
          <p:sp>
            <p:nvSpPr>
              <p:cNvPr id="541721" name="Freeform 2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22" name="Freeform 2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23" name="Freeform 2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24" name="Freeform 2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25" name="Freeform 2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7" name="Group 30"/>
            <p:cNvGrpSpPr>
              <a:grpSpLocks/>
            </p:cNvGrpSpPr>
            <p:nvPr/>
          </p:nvGrpSpPr>
          <p:grpSpPr bwMode="auto">
            <a:xfrm>
              <a:off x="206" y="1937"/>
              <a:ext cx="432" cy="399"/>
              <a:chOff x="361" y="1944"/>
              <a:chExt cx="682" cy="630"/>
            </a:xfrm>
          </p:grpSpPr>
          <p:sp>
            <p:nvSpPr>
              <p:cNvPr id="541727" name="Freeform 3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28" name="Freeform 3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29" name="Freeform 3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30" name="Freeform 3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31" name="Freeform 3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8" name="Group 36"/>
            <p:cNvGrpSpPr>
              <a:grpSpLocks/>
            </p:cNvGrpSpPr>
            <p:nvPr/>
          </p:nvGrpSpPr>
          <p:grpSpPr bwMode="auto">
            <a:xfrm>
              <a:off x="731" y="1937"/>
              <a:ext cx="432" cy="399"/>
              <a:chOff x="361" y="1944"/>
              <a:chExt cx="682" cy="630"/>
            </a:xfrm>
          </p:grpSpPr>
          <p:sp>
            <p:nvSpPr>
              <p:cNvPr id="541733" name="Freeform 3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34" name="Freeform 3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35" name="Freeform 3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36" name="Freeform 4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37" name="Freeform 4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9" name="Group 42"/>
            <p:cNvGrpSpPr>
              <a:grpSpLocks/>
            </p:cNvGrpSpPr>
            <p:nvPr/>
          </p:nvGrpSpPr>
          <p:grpSpPr bwMode="auto">
            <a:xfrm>
              <a:off x="206" y="2398"/>
              <a:ext cx="432" cy="399"/>
              <a:chOff x="361" y="1944"/>
              <a:chExt cx="682" cy="630"/>
            </a:xfrm>
          </p:grpSpPr>
          <p:sp>
            <p:nvSpPr>
              <p:cNvPr id="541739" name="Freeform 4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40" name="Freeform 4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41" name="Freeform 4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42" name="Freeform 4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43" name="Freeform 4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0" name="Group 48"/>
            <p:cNvGrpSpPr>
              <a:grpSpLocks/>
            </p:cNvGrpSpPr>
            <p:nvPr/>
          </p:nvGrpSpPr>
          <p:grpSpPr bwMode="auto">
            <a:xfrm>
              <a:off x="731" y="2398"/>
              <a:ext cx="432" cy="399"/>
              <a:chOff x="361" y="1944"/>
              <a:chExt cx="682" cy="630"/>
            </a:xfrm>
          </p:grpSpPr>
          <p:sp>
            <p:nvSpPr>
              <p:cNvPr id="541745" name="Freeform 4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46" name="Freeform 5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47" name="Freeform 5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48" name="Freeform 5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49" name="Freeform 5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1" name="Group 54"/>
            <p:cNvGrpSpPr>
              <a:grpSpLocks/>
            </p:cNvGrpSpPr>
            <p:nvPr/>
          </p:nvGrpSpPr>
          <p:grpSpPr bwMode="auto">
            <a:xfrm>
              <a:off x="206" y="2850"/>
              <a:ext cx="432" cy="399"/>
              <a:chOff x="361" y="1944"/>
              <a:chExt cx="682" cy="630"/>
            </a:xfrm>
          </p:grpSpPr>
          <p:sp>
            <p:nvSpPr>
              <p:cNvPr id="541751" name="Freeform 5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52" name="Freeform 5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53" name="Freeform 5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54" name="Freeform 5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55" name="Freeform 5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2" name="Group 60"/>
            <p:cNvGrpSpPr>
              <a:grpSpLocks/>
            </p:cNvGrpSpPr>
            <p:nvPr/>
          </p:nvGrpSpPr>
          <p:grpSpPr bwMode="auto">
            <a:xfrm>
              <a:off x="731" y="2850"/>
              <a:ext cx="432" cy="399"/>
              <a:chOff x="361" y="1944"/>
              <a:chExt cx="682" cy="630"/>
            </a:xfrm>
          </p:grpSpPr>
          <p:sp>
            <p:nvSpPr>
              <p:cNvPr id="541757" name="Freeform 6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58" name="Freeform 6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59" name="Freeform 6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60" name="Freeform 6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61" name="Freeform 6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sp>
        <p:nvSpPr>
          <p:cNvPr id="541825" name="Rectangle 129"/>
          <p:cNvSpPr>
            <a:spLocks noChangeArrowheads="1"/>
          </p:cNvSpPr>
          <p:nvPr/>
        </p:nvSpPr>
        <p:spPr bwMode="auto">
          <a:xfrm>
            <a:off x="2903450" y="2162175"/>
            <a:ext cx="2201863" cy="387350"/>
          </a:xfrm>
          <a:prstGeom prst="rect">
            <a:avLst/>
          </a:prstGeom>
          <a:noFill/>
          <a:ln w="9525">
            <a:noFill/>
            <a:miter lim="800000"/>
            <a:headEnd/>
            <a:tailEnd/>
          </a:ln>
          <a:effectLst/>
        </p:spPr>
        <p:txBody>
          <a:bodyPr/>
          <a:lstStyle/>
          <a:p>
            <a:pPr marL="342900" indent="-342900">
              <a:lnSpc>
                <a:spcPct val="90000"/>
              </a:lnSpc>
              <a:spcBef>
                <a:spcPct val="20000"/>
              </a:spcBef>
            </a:pPr>
            <a:r>
              <a:rPr lang="en-US" b="1" dirty="0">
                <a:latin typeface="Arial" charset="0"/>
              </a:rPr>
              <a:t>User Count:</a:t>
            </a:r>
          </a:p>
        </p:txBody>
      </p:sp>
      <p:grpSp>
        <p:nvGrpSpPr>
          <p:cNvPr id="13" name="Group 132"/>
          <p:cNvGrpSpPr>
            <a:grpSpLocks/>
          </p:cNvGrpSpPr>
          <p:nvPr/>
        </p:nvGrpSpPr>
        <p:grpSpPr bwMode="auto">
          <a:xfrm>
            <a:off x="3009900" y="2563813"/>
            <a:ext cx="2922588" cy="3313112"/>
            <a:chOff x="1911" y="1435"/>
            <a:chExt cx="1841" cy="2087"/>
          </a:xfrm>
        </p:grpSpPr>
        <p:sp>
          <p:nvSpPr>
            <p:cNvPr id="541762" name="Rectangle 66"/>
            <p:cNvSpPr>
              <a:spLocks noChangeArrowheads="1"/>
            </p:cNvSpPr>
            <p:nvPr/>
          </p:nvSpPr>
          <p:spPr bwMode="auto">
            <a:xfrm>
              <a:off x="1911" y="1435"/>
              <a:ext cx="1841" cy="2087"/>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1763" name="Text Box 67"/>
            <p:cNvSpPr txBox="1">
              <a:spLocks noChangeArrowheads="1"/>
            </p:cNvSpPr>
            <p:nvPr/>
          </p:nvSpPr>
          <p:spPr bwMode="auto">
            <a:xfrm>
              <a:off x="2585" y="3225"/>
              <a:ext cx="500" cy="288"/>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R04</a:t>
              </a:r>
            </a:p>
          </p:txBody>
        </p:sp>
        <p:grpSp>
          <p:nvGrpSpPr>
            <p:cNvPr id="14" name="Group 68"/>
            <p:cNvGrpSpPr>
              <a:grpSpLocks/>
            </p:cNvGrpSpPr>
            <p:nvPr/>
          </p:nvGrpSpPr>
          <p:grpSpPr bwMode="auto">
            <a:xfrm>
              <a:off x="3154" y="1482"/>
              <a:ext cx="432" cy="399"/>
              <a:chOff x="361" y="1944"/>
              <a:chExt cx="682" cy="630"/>
            </a:xfrm>
          </p:grpSpPr>
          <p:sp>
            <p:nvSpPr>
              <p:cNvPr id="541765" name="Freeform 6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66" name="Freeform 7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67" name="Freeform 7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68" name="Freeform 7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69" name="Freeform 7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5" name="Group 74"/>
            <p:cNvGrpSpPr>
              <a:grpSpLocks/>
            </p:cNvGrpSpPr>
            <p:nvPr/>
          </p:nvGrpSpPr>
          <p:grpSpPr bwMode="auto">
            <a:xfrm>
              <a:off x="2072" y="1482"/>
              <a:ext cx="432" cy="399"/>
              <a:chOff x="361" y="1944"/>
              <a:chExt cx="682" cy="630"/>
            </a:xfrm>
          </p:grpSpPr>
          <p:sp>
            <p:nvSpPr>
              <p:cNvPr id="541771" name="Freeform 7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72" name="Freeform 7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73" name="Freeform 7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74" name="Freeform 7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75" name="Freeform 7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6" name="Group 80"/>
            <p:cNvGrpSpPr>
              <a:grpSpLocks/>
            </p:cNvGrpSpPr>
            <p:nvPr/>
          </p:nvGrpSpPr>
          <p:grpSpPr bwMode="auto">
            <a:xfrm>
              <a:off x="2597" y="1482"/>
              <a:ext cx="432" cy="399"/>
              <a:chOff x="361" y="1944"/>
              <a:chExt cx="682" cy="630"/>
            </a:xfrm>
          </p:grpSpPr>
          <p:sp>
            <p:nvSpPr>
              <p:cNvPr id="541777" name="Freeform 8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78" name="Freeform 8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79" name="Freeform 8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80" name="Freeform 8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81" name="Freeform 8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7" name="Group 86"/>
            <p:cNvGrpSpPr>
              <a:grpSpLocks/>
            </p:cNvGrpSpPr>
            <p:nvPr/>
          </p:nvGrpSpPr>
          <p:grpSpPr bwMode="auto">
            <a:xfrm>
              <a:off x="3154" y="1934"/>
              <a:ext cx="432" cy="399"/>
              <a:chOff x="361" y="1944"/>
              <a:chExt cx="682" cy="630"/>
            </a:xfrm>
          </p:grpSpPr>
          <p:sp>
            <p:nvSpPr>
              <p:cNvPr id="541783" name="Freeform 8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0" cap="flat" cmpd="sng">
                <a:noFill/>
                <a:prstDash val="solid"/>
                <a:round/>
                <a:headEnd type="none" w="sm" len="sm"/>
                <a:tailEnd type="none" w="sm" len="sm"/>
              </a:ln>
              <a:effectLst/>
            </p:spPr>
            <p:txBody>
              <a:bodyPr wrap="none" anchor="ctr"/>
              <a:lstStyle/>
              <a:p>
                <a:endParaRPr lang="en-US" dirty="0"/>
              </a:p>
            </p:txBody>
          </p:sp>
          <p:sp>
            <p:nvSpPr>
              <p:cNvPr id="541784" name="Freeform 8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0" cap="flat" cmpd="sng">
                <a:noFill/>
                <a:prstDash val="solid"/>
                <a:round/>
                <a:headEnd type="none" w="sm" len="sm"/>
                <a:tailEnd type="none" w="sm" len="sm"/>
              </a:ln>
              <a:effectLst/>
            </p:spPr>
            <p:txBody>
              <a:bodyPr wrap="none" anchor="ctr"/>
              <a:lstStyle/>
              <a:p>
                <a:endParaRPr lang="en-US" dirty="0"/>
              </a:p>
            </p:txBody>
          </p:sp>
          <p:sp>
            <p:nvSpPr>
              <p:cNvPr id="541785" name="Freeform 8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0" cap="flat" cmpd="sng">
                <a:noFill/>
                <a:prstDash val="solid"/>
                <a:round/>
                <a:headEnd type="none" w="med" len="med"/>
                <a:tailEnd type="none" w="med" len="med"/>
              </a:ln>
              <a:effectLst/>
            </p:spPr>
            <p:txBody>
              <a:bodyPr/>
              <a:lstStyle/>
              <a:p>
                <a:endParaRPr lang="en-US" dirty="0"/>
              </a:p>
            </p:txBody>
          </p:sp>
          <p:sp>
            <p:nvSpPr>
              <p:cNvPr id="541786" name="Freeform 9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0">
                <a:noFill/>
                <a:round/>
                <a:headEnd/>
                <a:tailEnd/>
              </a:ln>
            </p:spPr>
            <p:txBody>
              <a:bodyPr/>
              <a:lstStyle/>
              <a:p>
                <a:endParaRPr lang="en-US" dirty="0"/>
              </a:p>
            </p:txBody>
          </p:sp>
          <p:sp>
            <p:nvSpPr>
              <p:cNvPr id="541787" name="Freeform 9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0" cap="flat" cmpd="sng">
                <a:noFill/>
                <a:prstDash val="solid"/>
                <a:round/>
                <a:headEnd type="none" w="med" len="med"/>
                <a:tailEnd type="none" w="med" len="med"/>
              </a:ln>
              <a:effectLst/>
            </p:spPr>
            <p:txBody>
              <a:bodyPr wrap="none" anchor="ctr"/>
              <a:lstStyle/>
              <a:p>
                <a:endParaRPr lang="en-US" dirty="0"/>
              </a:p>
            </p:txBody>
          </p:sp>
        </p:grpSp>
        <p:grpSp>
          <p:nvGrpSpPr>
            <p:cNvPr id="18" name="Group 92"/>
            <p:cNvGrpSpPr>
              <a:grpSpLocks/>
            </p:cNvGrpSpPr>
            <p:nvPr/>
          </p:nvGrpSpPr>
          <p:grpSpPr bwMode="auto">
            <a:xfrm>
              <a:off x="2072" y="1934"/>
              <a:ext cx="432" cy="399"/>
              <a:chOff x="361" y="1944"/>
              <a:chExt cx="682" cy="630"/>
            </a:xfrm>
          </p:grpSpPr>
          <p:sp>
            <p:nvSpPr>
              <p:cNvPr id="541789" name="Freeform 9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90" name="Freeform 9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91" name="Freeform 9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92" name="Freeform 9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93" name="Freeform 9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9" name="Group 98"/>
            <p:cNvGrpSpPr>
              <a:grpSpLocks/>
            </p:cNvGrpSpPr>
            <p:nvPr/>
          </p:nvGrpSpPr>
          <p:grpSpPr bwMode="auto">
            <a:xfrm>
              <a:off x="2597" y="1934"/>
              <a:ext cx="432" cy="399"/>
              <a:chOff x="361" y="1944"/>
              <a:chExt cx="682" cy="630"/>
            </a:xfrm>
          </p:grpSpPr>
          <p:sp>
            <p:nvSpPr>
              <p:cNvPr id="541795" name="Freeform 9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796" name="Freeform 10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797" name="Freeform 10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798" name="Freeform 10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799" name="Freeform 10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0" name="Group 104"/>
            <p:cNvGrpSpPr>
              <a:grpSpLocks/>
            </p:cNvGrpSpPr>
            <p:nvPr/>
          </p:nvGrpSpPr>
          <p:grpSpPr bwMode="auto">
            <a:xfrm>
              <a:off x="2072" y="2395"/>
              <a:ext cx="432" cy="399"/>
              <a:chOff x="361" y="1944"/>
              <a:chExt cx="682" cy="630"/>
            </a:xfrm>
          </p:grpSpPr>
          <p:sp>
            <p:nvSpPr>
              <p:cNvPr id="541801" name="Freeform 10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802" name="Freeform 10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803" name="Freeform 10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804" name="Freeform 10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805" name="Freeform 10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1" name="Group 110"/>
            <p:cNvGrpSpPr>
              <a:grpSpLocks/>
            </p:cNvGrpSpPr>
            <p:nvPr/>
          </p:nvGrpSpPr>
          <p:grpSpPr bwMode="auto">
            <a:xfrm>
              <a:off x="2597" y="2395"/>
              <a:ext cx="432" cy="399"/>
              <a:chOff x="361" y="1944"/>
              <a:chExt cx="682" cy="630"/>
            </a:xfrm>
          </p:grpSpPr>
          <p:sp>
            <p:nvSpPr>
              <p:cNvPr id="541807" name="Freeform 11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808" name="Freeform 11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809" name="Freeform 11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810" name="Freeform 11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811" name="Freeform 11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2" name="Group 116"/>
            <p:cNvGrpSpPr>
              <a:grpSpLocks/>
            </p:cNvGrpSpPr>
            <p:nvPr/>
          </p:nvGrpSpPr>
          <p:grpSpPr bwMode="auto">
            <a:xfrm>
              <a:off x="2072" y="2847"/>
              <a:ext cx="432" cy="399"/>
              <a:chOff x="361" y="1944"/>
              <a:chExt cx="682" cy="630"/>
            </a:xfrm>
          </p:grpSpPr>
          <p:sp>
            <p:nvSpPr>
              <p:cNvPr id="541813" name="Freeform 11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814" name="Freeform 11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815" name="Freeform 11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816" name="Freeform 12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817" name="Freeform 12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3" name="Group 122"/>
            <p:cNvGrpSpPr>
              <a:grpSpLocks/>
            </p:cNvGrpSpPr>
            <p:nvPr/>
          </p:nvGrpSpPr>
          <p:grpSpPr bwMode="auto">
            <a:xfrm>
              <a:off x="2597" y="2847"/>
              <a:ext cx="432" cy="399"/>
              <a:chOff x="361" y="1944"/>
              <a:chExt cx="682" cy="630"/>
            </a:xfrm>
          </p:grpSpPr>
          <p:sp>
            <p:nvSpPr>
              <p:cNvPr id="541819" name="Freeform 12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1820" name="Freeform 12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1821" name="Freeform 12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1822" name="Freeform 12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1823" name="Freeform 12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sp>
          <p:nvSpPr>
            <p:cNvPr id="541826" name="Text Box 130"/>
            <p:cNvSpPr txBox="1">
              <a:spLocks noChangeArrowheads="1"/>
            </p:cNvSpPr>
            <p:nvPr/>
          </p:nvSpPr>
          <p:spPr bwMode="auto">
            <a:xfrm>
              <a:off x="3158" y="1796"/>
              <a:ext cx="463" cy="634"/>
            </a:xfrm>
            <a:prstGeom prst="rect">
              <a:avLst/>
            </a:prstGeom>
            <a:noFill/>
            <a:ln w="12700">
              <a:noFill/>
              <a:miter lim="800000"/>
              <a:headEnd type="none" w="sm" len="sm"/>
              <a:tailEnd type="none" w="sm" len="sm"/>
            </a:ln>
            <a:effectLst/>
          </p:spPr>
          <p:txBody>
            <a:bodyPr wrap="none">
              <a:spAutoFit/>
            </a:bodyPr>
            <a:lstStyle/>
            <a:p>
              <a:pPr algn="l"/>
              <a:r>
                <a:rPr lang="en-US" sz="6000" b="1" dirty="0">
                  <a:solidFill>
                    <a:srgbClr val="FF0000"/>
                  </a:solidFill>
                </a:rPr>
                <a:t>X</a:t>
              </a:r>
              <a:endParaRPr lang="en-US" b="1" dirty="0"/>
            </a:p>
          </p:txBody>
        </p:sp>
      </p:grpSp>
      <p:sp>
        <p:nvSpPr>
          <p:cNvPr id="541829" name="Rectangle 133"/>
          <p:cNvSpPr>
            <a:spLocks noGrp="1" noChangeArrowheads="1"/>
          </p:cNvSpPr>
          <p:nvPr>
            <p:ph type="body" idx="1"/>
          </p:nvPr>
        </p:nvSpPr>
        <p:spPr>
          <a:xfrm>
            <a:off x="227013" y="1021278"/>
            <a:ext cx="8674100" cy="1053585"/>
          </a:xfrm>
          <a:noFill/>
          <a:ln/>
        </p:spPr>
        <p:txBody>
          <a:bodyPr/>
          <a:lstStyle/>
          <a:p>
            <a:pPr marL="0" indent="0">
              <a:lnSpc>
                <a:spcPct val="80000"/>
              </a:lnSpc>
              <a:buNone/>
            </a:pPr>
            <a:r>
              <a:rPr lang="en-US" sz="2400" dirty="0"/>
              <a:t>User cycle counts location R04 and counts 9 iLPNs instead of 10. (Option set to Lock Lost iLPNs)</a:t>
            </a:r>
          </a:p>
        </p:txBody>
      </p:sp>
      <p:sp>
        <p:nvSpPr>
          <p:cNvPr id="541824" name="Rectangle 128"/>
          <p:cNvSpPr>
            <a:spLocks noChangeArrowheads="1"/>
          </p:cNvSpPr>
          <p:nvPr/>
        </p:nvSpPr>
        <p:spPr bwMode="auto">
          <a:xfrm>
            <a:off x="6100763" y="2310696"/>
            <a:ext cx="2884487" cy="3724096"/>
          </a:xfrm>
          <a:prstGeom prst="rect">
            <a:avLst/>
          </a:prstGeom>
          <a:solidFill>
            <a:srgbClr val="408885"/>
          </a:solidFill>
          <a:ln w="12700">
            <a:noFill/>
            <a:miter lim="800000"/>
            <a:headEnd type="none" w="sm" len="sm"/>
            <a:tailEnd type="none" w="sm" len="sm"/>
          </a:ln>
          <a:effectLst>
            <a:outerShdw dist="107763" dir="2700000" algn="ctr" rotWithShape="0">
              <a:schemeClr val="bg2"/>
            </a:outerShdw>
          </a:effectLst>
        </p:spPr>
        <p:txBody>
          <a:bodyPr anchor="ctr">
            <a:spAutoFit/>
          </a:bodyPr>
          <a:lstStyle/>
          <a:p>
            <a:pPr marL="176213" indent="-176213" algn="l"/>
            <a:r>
              <a:rPr lang="en-US" sz="2000" b="1" u="sng" dirty="0">
                <a:solidFill>
                  <a:schemeClr val="tx2"/>
                </a:solidFill>
                <a:latin typeface="Arial" charset="0"/>
              </a:rPr>
              <a:t>WM Updates</a:t>
            </a:r>
          </a:p>
          <a:p>
            <a:pPr marL="176213" indent="-176213" algn="l">
              <a:buFontTx/>
              <a:buChar char="•"/>
            </a:pPr>
            <a:r>
              <a:rPr lang="en-US" sz="1800" b="1" i="1" dirty="0">
                <a:solidFill>
                  <a:schemeClr val="tx2"/>
                </a:solidFill>
                <a:latin typeface="Arial" charset="0"/>
              </a:rPr>
              <a:t>Last Cycle Count Date</a:t>
            </a:r>
            <a:r>
              <a:rPr lang="en-US" sz="1800" b="1" dirty="0">
                <a:solidFill>
                  <a:schemeClr val="tx2"/>
                </a:solidFill>
                <a:latin typeface="Arial" charset="0"/>
              </a:rPr>
              <a:t>/</a:t>
            </a:r>
            <a:r>
              <a:rPr lang="en-US" sz="1800" b="1" i="1" dirty="0">
                <a:solidFill>
                  <a:schemeClr val="tx2"/>
                </a:solidFill>
                <a:latin typeface="Arial" charset="0"/>
              </a:rPr>
              <a:t>Time</a:t>
            </a:r>
            <a:r>
              <a:rPr lang="en-US" sz="1800" b="1" dirty="0">
                <a:solidFill>
                  <a:schemeClr val="tx2"/>
                </a:solidFill>
                <a:latin typeface="Arial" charset="0"/>
              </a:rPr>
              <a:t> field updated for Locn R04 and all iLPNs in that location.</a:t>
            </a:r>
          </a:p>
          <a:p>
            <a:pPr marL="176213" indent="-176213" algn="l">
              <a:buFontTx/>
              <a:buChar char="•"/>
            </a:pPr>
            <a:r>
              <a:rPr lang="en-US" sz="1800" b="1" dirty="0">
                <a:solidFill>
                  <a:schemeClr val="tx2"/>
                </a:solidFill>
                <a:latin typeface="Arial" charset="0"/>
              </a:rPr>
              <a:t>‘Lost in Cycle Count’ lock code applied to iLPN</a:t>
            </a:r>
          </a:p>
          <a:p>
            <a:pPr marL="176213" indent="-176213" algn="l">
              <a:buFontTx/>
              <a:buChar char="•"/>
            </a:pPr>
            <a:r>
              <a:rPr lang="en-US" sz="1800" b="1" dirty="0">
                <a:solidFill>
                  <a:schemeClr val="tx2"/>
                </a:solidFill>
                <a:latin typeface="Arial" charset="0"/>
              </a:rPr>
              <a:t>iLPN status updated to ‘In Inventory, Not Putaway’</a:t>
            </a:r>
          </a:p>
          <a:p>
            <a:pPr marL="176213" indent="-176213" algn="l">
              <a:buFontTx/>
              <a:buChar char="•"/>
            </a:pPr>
            <a:r>
              <a:rPr lang="en-US" sz="1800" b="1" dirty="0">
                <a:solidFill>
                  <a:schemeClr val="tx2"/>
                </a:solidFill>
                <a:latin typeface="Arial" charset="0"/>
              </a:rPr>
              <a:t>PIX transactions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1824"/>
                                        </p:tgtEl>
                                        <p:attrNameLst>
                                          <p:attrName>style.visibility</p:attrName>
                                        </p:attrNameLst>
                                      </p:cBhvr>
                                      <p:to>
                                        <p:strVal val="visible"/>
                                      </p:to>
                                    </p:set>
                                    <p:animEffect transition="in" filter="fade">
                                      <p:cBhvr>
                                        <p:cTn id="7" dur="1000"/>
                                        <p:tgtEl>
                                          <p:spTgt spid="541824"/>
                                        </p:tgtEl>
                                      </p:cBhvr>
                                    </p:animEffect>
                                    <p:anim calcmode="lin" valueType="num">
                                      <p:cBhvr>
                                        <p:cTn id="8" dur="1000" fill="hold"/>
                                        <p:tgtEl>
                                          <p:spTgt spid="541824"/>
                                        </p:tgtEl>
                                        <p:attrNameLst>
                                          <p:attrName>ppt_x</p:attrName>
                                        </p:attrNameLst>
                                      </p:cBhvr>
                                      <p:tavLst>
                                        <p:tav tm="0">
                                          <p:val>
                                            <p:strVal val="#ppt_x"/>
                                          </p:val>
                                        </p:tav>
                                        <p:tav tm="100000">
                                          <p:val>
                                            <p:strVal val="#ppt_x"/>
                                          </p:val>
                                        </p:tav>
                                      </p:tavLst>
                                    </p:anim>
                                    <p:anim calcmode="lin" valueType="num">
                                      <p:cBhvr>
                                        <p:cTn id="9" dur="1000" fill="hold"/>
                                        <p:tgtEl>
                                          <p:spTgt spid="5418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82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a:xfrm>
            <a:off x="249382" y="279400"/>
            <a:ext cx="8245331" cy="609600"/>
          </a:xfrm>
          <a:noFill/>
          <a:ln/>
        </p:spPr>
        <p:txBody>
          <a:bodyPr/>
          <a:lstStyle/>
          <a:p>
            <a:r>
              <a:rPr lang="en-US" dirty="0"/>
              <a:t>Cycle Counting Scenarios</a:t>
            </a:r>
          </a:p>
        </p:txBody>
      </p:sp>
      <p:sp>
        <p:nvSpPr>
          <p:cNvPr id="542724" name="Rectangle 4"/>
          <p:cNvSpPr>
            <a:spLocks noChangeArrowheads="1"/>
          </p:cNvSpPr>
          <p:nvPr/>
        </p:nvSpPr>
        <p:spPr bwMode="auto">
          <a:xfrm>
            <a:off x="29838" y="2233613"/>
            <a:ext cx="2697162" cy="411162"/>
          </a:xfrm>
          <a:prstGeom prst="rect">
            <a:avLst/>
          </a:prstGeom>
          <a:noFill/>
          <a:ln w="9525">
            <a:noFill/>
            <a:miter lim="800000"/>
            <a:headEnd/>
            <a:tailEnd/>
          </a:ln>
          <a:effectLst/>
        </p:spPr>
        <p:txBody>
          <a:bodyPr/>
          <a:lstStyle/>
          <a:p>
            <a:pPr marL="342900" indent="-342900">
              <a:lnSpc>
                <a:spcPct val="90000"/>
              </a:lnSpc>
              <a:spcBef>
                <a:spcPct val="20000"/>
              </a:spcBef>
            </a:pPr>
            <a:r>
              <a:rPr lang="en-US" b="1" dirty="0">
                <a:latin typeface="Arial" charset="0"/>
              </a:rPr>
              <a:t>WM  Inventory:</a:t>
            </a:r>
          </a:p>
        </p:txBody>
      </p:sp>
      <p:grpSp>
        <p:nvGrpSpPr>
          <p:cNvPr id="2" name="Group 131"/>
          <p:cNvGrpSpPr>
            <a:grpSpLocks/>
          </p:cNvGrpSpPr>
          <p:nvPr/>
        </p:nvGrpSpPr>
        <p:grpSpPr bwMode="auto">
          <a:xfrm>
            <a:off x="146050" y="2679700"/>
            <a:ext cx="2797175" cy="3328988"/>
            <a:chOff x="92" y="1430"/>
            <a:chExt cx="1762" cy="2097"/>
          </a:xfrm>
        </p:grpSpPr>
        <p:sp>
          <p:nvSpPr>
            <p:cNvPr id="542723" name="Rectangle 3"/>
            <p:cNvSpPr>
              <a:spLocks noChangeArrowheads="1"/>
            </p:cNvSpPr>
            <p:nvPr/>
          </p:nvSpPr>
          <p:spPr bwMode="auto">
            <a:xfrm>
              <a:off x="92" y="1430"/>
              <a:ext cx="1762" cy="2087"/>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2725" name="Text Box 5"/>
            <p:cNvSpPr txBox="1">
              <a:spLocks noChangeArrowheads="1"/>
            </p:cNvSpPr>
            <p:nvPr/>
          </p:nvSpPr>
          <p:spPr bwMode="auto">
            <a:xfrm>
              <a:off x="721" y="3239"/>
              <a:ext cx="1060" cy="288"/>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R04</a:t>
              </a:r>
            </a:p>
          </p:txBody>
        </p:sp>
        <p:grpSp>
          <p:nvGrpSpPr>
            <p:cNvPr id="3" name="Group 6"/>
            <p:cNvGrpSpPr>
              <a:grpSpLocks/>
            </p:cNvGrpSpPr>
            <p:nvPr/>
          </p:nvGrpSpPr>
          <p:grpSpPr bwMode="auto">
            <a:xfrm>
              <a:off x="1288" y="1485"/>
              <a:ext cx="432" cy="399"/>
              <a:chOff x="361" y="1944"/>
              <a:chExt cx="682" cy="630"/>
            </a:xfrm>
          </p:grpSpPr>
          <p:sp>
            <p:nvSpPr>
              <p:cNvPr id="542727" name="Freeform 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28" name="Freeform 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29" name="Freeform 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30" name="Freeform 1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31" name="Freeform 1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4" name="Group 12"/>
            <p:cNvGrpSpPr>
              <a:grpSpLocks/>
            </p:cNvGrpSpPr>
            <p:nvPr/>
          </p:nvGrpSpPr>
          <p:grpSpPr bwMode="auto">
            <a:xfrm>
              <a:off x="206" y="1485"/>
              <a:ext cx="432" cy="399"/>
              <a:chOff x="361" y="1944"/>
              <a:chExt cx="682" cy="630"/>
            </a:xfrm>
          </p:grpSpPr>
          <p:sp>
            <p:nvSpPr>
              <p:cNvPr id="542733" name="Freeform 1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34" name="Freeform 1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35" name="Freeform 1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36" name="Freeform 1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37" name="Freeform 1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5" name="Group 18"/>
            <p:cNvGrpSpPr>
              <a:grpSpLocks/>
            </p:cNvGrpSpPr>
            <p:nvPr/>
          </p:nvGrpSpPr>
          <p:grpSpPr bwMode="auto">
            <a:xfrm>
              <a:off x="731" y="1485"/>
              <a:ext cx="432" cy="399"/>
              <a:chOff x="361" y="1944"/>
              <a:chExt cx="682" cy="630"/>
            </a:xfrm>
          </p:grpSpPr>
          <p:sp>
            <p:nvSpPr>
              <p:cNvPr id="542739" name="Freeform 1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40" name="Freeform 2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41" name="Freeform 2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42" name="Freeform 2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43" name="Freeform 2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6" name="Group 24"/>
            <p:cNvGrpSpPr>
              <a:grpSpLocks/>
            </p:cNvGrpSpPr>
            <p:nvPr/>
          </p:nvGrpSpPr>
          <p:grpSpPr bwMode="auto">
            <a:xfrm>
              <a:off x="1288" y="1937"/>
              <a:ext cx="432" cy="399"/>
              <a:chOff x="361" y="1944"/>
              <a:chExt cx="682" cy="630"/>
            </a:xfrm>
          </p:grpSpPr>
          <p:sp>
            <p:nvSpPr>
              <p:cNvPr id="542745" name="Freeform 2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46" name="Freeform 2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47" name="Freeform 2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48" name="Freeform 2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49" name="Freeform 2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7" name="Group 30"/>
            <p:cNvGrpSpPr>
              <a:grpSpLocks/>
            </p:cNvGrpSpPr>
            <p:nvPr/>
          </p:nvGrpSpPr>
          <p:grpSpPr bwMode="auto">
            <a:xfrm>
              <a:off x="206" y="1937"/>
              <a:ext cx="432" cy="399"/>
              <a:chOff x="361" y="1944"/>
              <a:chExt cx="682" cy="630"/>
            </a:xfrm>
          </p:grpSpPr>
          <p:sp>
            <p:nvSpPr>
              <p:cNvPr id="542751" name="Freeform 3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52" name="Freeform 3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53" name="Freeform 3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54" name="Freeform 3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55" name="Freeform 3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8" name="Group 36"/>
            <p:cNvGrpSpPr>
              <a:grpSpLocks/>
            </p:cNvGrpSpPr>
            <p:nvPr/>
          </p:nvGrpSpPr>
          <p:grpSpPr bwMode="auto">
            <a:xfrm>
              <a:off x="731" y="1937"/>
              <a:ext cx="432" cy="399"/>
              <a:chOff x="361" y="1944"/>
              <a:chExt cx="682" cy="630"/>
            </a:xfrm>
          </p:grpSpPr>
          <p:sp>
            <p:nvSpPr>
              <p:cNvPr id="542757" name="Freeform 3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58" name="Freeform 3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59" name="Freeform 3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60" name="Freeform 4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61" name="Freeform 4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9" name="Group 42"/>
            <p:cNvGrpSpPr>
              <a:grpSpLocks/>
            </p:cNvGrpSpPr>
            <p:nvPr/>
          </p:nvGrpSpPr>
          <p:grpSpPr bwMode="auto">
            <a:xfrm>
              <a:off x="206" y="2398"/>
              <a:ext cx="432" cy="399"/>
              <a:chOff x="361" y="1944"/>
              <a:chExt cx="682" cy="630"/>
            </a:xfrm>
          </p:grpSpPr>
          <p:sp>
            <p:nvSpPr>
              <p:cNvPr id="542763" name="Freeform 4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64" name="Freeform 4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65" name="Freeform 4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66" name="Freeform 4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67" name="Freeform 4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0" name="Group 48"/>
            <p:cNvGrpSpPr>
              <a:grpSpLocks/>
            </p:cNvGrpSpPr>
            <p:nvPr/>
          </p:nvGrpSpPr>
          <p:grpSpPr bwMode="auto">
            <a:xfrm>
              <a:off x="731" y="2398"/>
              <a:ext cx="432" cy="399"/>
              <a:chOff x="361" y="1944"/>
              <a:chExt cx="682" cy="630"/>
            </a:xfrm>
          </p:grpSpPr>
          <p:sp>
            <p:nvSpPr>
              <p:cNvPr id="542769" name="Freeform 4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70" name="Freeform 5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71" name="Freeform 5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72" name="Freeform 5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73" name="Freeform 5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1" name="Group 54"/>
            <p:cNvGrpSpPr>
              <a:grpSpLocks/>
            </p:cNvGrpSpPr>
            <p:nvPr/>
          </p:nvGrpSpPr>
          <p:grpSpPr bwMode="auto">
            <a:xfrm>
              <a:off x="206" y="2850"/>
              <a:ext cx="432" cy="399"/>
              <a:chOff x="361" y="1944"/>
              <a:chExt cx="682" cy="630"/>
            </a:xfrm>
          </p:grpSpPr>
          <p:sp>
            <p:nvSpPr>
              <p:cNvPr id="542775" name="Freeform 5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76" name="Freeform 5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77" name="Freeform 5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78" name="Freeform 5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79" name="Freeform 5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2" name="Group 60"/>
            <p:cNvGrpSpPr>
              <a:grpSpLocks/>
            </p:cNvGrpSpPr>
            <p:nvPr/>
          </p:nvGrpSpPr>
          <p:grpSpPr bwMode="auto">
            <a:xfrm>
              <a:off x="731" y="2850"/>
              <a:ext cx="432" cy="399"/>
              <a:chOff x="361" y="1944"/>
              <a:chExt cx="682" cy="630"/>
            </a:xfrm>
          </p:grpSpPr>
          <p:sp>
            <p:nvSpPr>
              <p:cNvPr id="542781" name="Freeform 6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82" name="Freeform 6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83" name="Freeform 6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84" name="Freeform 6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85" name="Freeform 6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grpSp>
        <p:nvGrpSpPr>
          <p:cNvPr id="13" name="Group 86"/>
          <p:cNvGrpSpPr>
            <a:grpSpLocks/>
          </p:cNvGrpSpPr>
          <p:nvPr/>
        </p:nvGrpSpPr>
        <p:grpSpPr bwMode="auto">
          <a:xfrm>
            <a:off x="5006975" y="3070225"/>
            <a:ext cx="685800" cy="633413"/>
            <a:chOff x="361" y="1944"/>
            <a:chExt cx="682" cy="630"/>
          </a:xfrm>
        </p:grpSpPr>
        <p:sp>
          <p:nvSpPr>
            <p:cNvPr id="542807" name="Freeform 8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0" cap="flat" cmpd="sng">
              <a:noFill/>
              <a:prstDash val="solid"/>
              <a:round/>
              <a:headEnd type="none" w="sm" len="sm"/>
              <a:tailEnd type="none" w="sm" len="sm"/>
            </a:ln>
            <a:effectLst/>
          </p:spPr>
          <p:txBody>
            <a:bodyPr wrap="none" anchor="ctr"/>
            <a:lstStyle/>
            <a:p>
              <a:endParaRPr lang="en-US" dirty="0"/>
            </a:p>
          </p:txBody>
        </p:sp>
        <p:sp>
          <p:nvSpPr>
            <p:cNvPr id="542808" name="Freeform 8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0" cap="flat" cmpd="sng">
              <a:noFill/>
              <a:prstDash val="solid"/>
              <a:round/>
              <a:headEnd type="none" w="sm" len="sm"/>
              <a:tailEnd type="none" w="sm" len="sm"/>
            </a:ln>
            <a:effectLst/>
          </p:spPr>
          <p:txBody>
            <a:bodyPr wrap="none" anchor="ctr"/>
            <a:lstStyle/>
            <a:p>
              <a:endParaRPr lang="en-US" dirty="0"/>
            </a:p>
          </p:txBody>
        </p:sp>
        <p:sp>
          <p:nvSpPr>
            <p:cNvPr id="542809" name="Freeform 8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0" cap="flat" cmpd="sng">
              <a:noFill/>
              <a:prstDash val="solid"/>
              <a:round/>
              <a:headEnd type="none" w="med" len="med"/>
              <a:tailEnd type="none" w="med" len="med"/>
            </a:ln>
            <a:effectLst/>
          </p:spPr>
          <p:txBody>
            <a:bodyPr/>
            <a:lstStyle/>
            <a:p>
              <a:endParaRPr lang="en-US" dirty="0"/>
            </a:p>
          </p:txBody>
        </p:sp>
        <p:sp>
          <p:nvSpPr>
            <p:cNvPr id="542810" name="Freeform 9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0">
              <a:noFill/>
              <a:round/>
              <a:headEnd/>
              <a:tailEnd/>
            </a:ln>
          </p:spPr>
          <p:txBody>
            <a:bodyPr/>
            <a:lstStyle/>
            <a:p>
              <a:endParaRPr lang="en-US" dirty="0"/>
            </a:p>
          </p:txBody>
        </p:sp>
        <p:sp>
          <p:nvSpPr>
            <p:cNvPr id="542811" name="Freeform 9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0" cap="flat" cmpd="sng">
              <a:noFill/>
              <a:prstDash val="solid"/>
              <a:round/>
              <a:headEnd type="none" w="med" len="med"/>
              <a:tailEnd type="none" w="med" len="med"/>
            </a:ln>
            <a:effectLst/>
          </p:spPr>
          <p:txBody>
            <a:bodyPr wrap="none" anchor="ctr"/>
            <a:lstStyle/>
            <a:p>
              <a:endParaRPr lang="en-US" dirty="0"/>
            </a:p>
          </p:txBody>
        </p:sp>
      </p:grpSp>
      <p:sp>
        <p:nvSpPr>
          <p:cNvPr id="542848" name="Rectangle 128"/>
          <p:cNvSpPr>
            <a:spLocks noChangeArrowheads="1"/>
          </p:cNvSpPr>
          <p:nvPr/>
        </p:nvSpPr>
        <p:spPr bwMode="auto">
          <a:xfrm>
            <a:off x="6049963" y="2607519"/>
            <a:ext cx="2894012" cy="2616101"/>
          </a:xfrm>
          <a:prstGeom prst="rect">
            <a:avLst/>
          </a:prstGeom>
          <a:solidFill>
            <a:srgbClr val="408885"/>
          </a:solidFill>
          <a:ln w="12700">
            <a:noFill/>
            <a:miter lim="800000"/>
            <a:headEnd type="none" w="sm" len="sm"/>
            <a:tailEnd type="none" w="sm" len="sm"/>
          </a:ln>
          <a:effectLst>
            <a:outerShdw dist="107763" dir="2700000" algn="ctr" rotWithShape="0">
              <a:schemeClr val="bg2"/>
            </a:outerShdw>
          </a:effectLst>
        </p:spPr>
        <p:txBody>
          <a:bodyPr anchor="ctr">
            <a:spAutoFit/>
          </a:bodyPr>
          <a:lstStyle/>
          <a:p>
            <a:pPr marL="225425" indent="-225425" algn="l"/>
            <a:r>
              <a:rPr lang="en-US" sz="2000" b="1" u="sng" dirty="0">
                <a:solidFill>
                  <a:schemeClr val="tx2"/>
                </a:solidFill>
                <a:latin typeface="Arial" charset="0"/>
              </a:rPr>
              <a:t>WM Updates</a:t>
            </a:r>
          </a:p>
          <a:p>
            <a:pPr marL="225425" indent="-225425" algn="l">
              <a:buFontTx/>
              <a:buChar char="•"/>
            </a:pPr>
            <a:r>
              <a:rPr lang="en-US" sz="1800" b="1" i="1" dirty="0">
                <a:solidFill>
                  <a:schemeClr val="tx2"/>
                </a:solidFill>
                <a:latin typeface="Arial" charset="0"/>
              </a:rPr>
              <a:t>Last Cycle Count Date/Time</a:t>
            </a:r>
            <a:r>
              <a:rPr lang="en-US" sz="1800" b="1" dirty="0">
                <a:solidFill>
                  <a:schemeClr val="tx2"/>
                </a:solidFill>
                <a:latin typeface="Arial" charset="0"/>
              </a:rPr>
              <a:t> field updated for Locn R04 and all iLPNs in that location.</a:t>
            </a:r>
          </a:p>
          <a:p>
            <a:pPr marL="225425" indent="-225425" algn="l">
              <a:buFontTx/>
              <a:buChar char="•"/>
            </a:pPr>
            <a:r>
              <a:rPr lang="en-US" sz="1800" b="1" dirty="0">
                <a:solidFill>
                  <a:schemeClr val="tx2"/>
                </a:solidFill>
                <a:latin typeface="Arial" charset="0"/>
              </a:rPr>
              <a:t>iLPN status updated to ‘Deleted’ (99).  </a:t>
            </a:r>
          </a:p>
          <a:p>
            <a:pPr marL="225425" indent="-225425" algn="l">
              <a:buFontTx/>
              <a:buChar char="•"/>
            </a:pPr>
            <a:r>
              <a:rPr lang="en-US" sz="1800" b="1" dirty="0">
                <a:solidFill>
                  <a:schemeClr val="tx2"/>
                </a:solidFill>
                <a:latin typeface="Arial" charset="0"/>
              </a:rPr>
              <a:t> PIX transactions</a:t>
            </a:r>
          </a:p>
        </p:txBody>
      </p:sp>
      <p:sp>
        <p:nvSpPr>
          <p:cNvPr id="542849" name="Rectangle 129"/>
          <p:cNvSpPr>
            <a:spLocks noChangeArrowheads="1"/>
          </p:cNvSpPr>
          <p:nvPr/>
        </p:nvSpPr>
        <p:spPr bwMode="auto">
          <a:xfrm>
            <a:off x="2974763" y="2271713"/>
            <a:ext cx="2201862" cy="423862"/>
          </a:xfrm>
          <a:prstGeom prst="rect">
            <a:avLst/>
          </a:prstGeom>
          <a:noFill/>
          <a:ln w="9525">
            <a:noFill/>
            <a:miter lim="800000"/>
            <a:headEnd/>
            <a:tailEnd/>
          </a:ln>
          <a:effectLst/>
        </p:spPr>
        <p:txBody>
          <a:bodyPr/>
          <a:lstStyle/>
          <a:p>
            <a:pPr marL="342900" indent="-342900">
              <a:lnSpc>
                <a:spcPct val="90000"/>
              </a:lnSpc>
              <a:spcBef>
                <a:spcPct val="20000"/>
              </a:spcBef>
            </a:pPr>
            <a:r>
              <a:rPr lang="en-US" b="1" dirty="0">
                <a:latin typeface="Arial" charset="0"/>
              </a:rPr>
              <a:t>User Count:</a:t>
            </a:r>
          </a:p>
        </p:txBody>
      </p:sp>
      <p:grpSp>
        <p:nvGrpSpPr>
          <p:cNvPr id="14" name="Group 132"/>
          <p:cNvGrpSpPr>
            <a:grpSpLocks/>
          </p:cNvGrpSpPr>
          <p:nvPr/>
        </p:nvGrpSpPr>
        <p:grpSpPr bwMode="auto">
          <a:xfrm>
            <a:off x="3033713" y="2687638"/>
            <a:ext cx="2922587" cy="3313112"/>
            <a:chOff x="1911" y="1435"/>
            <a:chExt cx="1841" cy="2087"/>
          </a:xfrm>
        </p:grpSpPr>
        <p:sp>
          <p:nvSpPr>
            <p:cNvPr id="542786" name="Rectangle 66"/>
            <p:cNvSpPr>
              <a:spLocks noChangeArrowheads="1"/>
            </p:cNvSpPr>
            <p:nvPr/>
          </p:nvSpPr>
          <p:spPr bwMode="auto">
            <a:xfrm>
              <a:off x="1911" y="1435"/>
              <a:ext cx="1841" cy="2087"/>
            </a:xfrm>
            <a:prstGeom prst="rect">
              <a:avLst/>
            </a:prstGeom>
            <a:gradFill rotWithShape="0">
              <a:gsLst>
                <a:gs pos="0">
                  <a:srgbClr val="808080"/>
                </a:gs>
                <a:gs pos="100000">
                  <a:srgbClr val="808080">
                    <a:gamma/>
                    <a:shade val="46275"/>
                    <a:invGamma/>
                  </a:srgbClr>
                </a:gs>
              </a:gsLst>
              <a:path path="shape">
                <a:fillToRect l="50000" t="50000" r="50000" b="50000"/>
              </a:path>
            </a:gradFill>
            <a:ln w="38100">
              <a:solidFill>
                <a:srgbClr val="969696"/>
              </a:solidFill>
              <a:miter lim="800000"/>
              <a:headEnd type="none" w="sm" len="sm"/>
              <a:tailEnd type="none" w="sm" len="sm"/>
            </a:ln>
            <a:effectLst/>
          </p:spPr>
          <p:txBody>
            <a:bodyPr wrap="none" anchor="ctr"/>
            <a:lstStyle/>
            <a:p>
              <a:endParaRPr lang="en-US" dirty="0"/>
            </a:p>
          </p:txBody>
        </p:sp>
        <p:sp>
          <p:nvSpPr>
            <p:cNvPr id="542787" name="Text Box 67"/>
            <p:cNvSpPr txBox="1">
              <a:spLocks noChangeArrowheads="1"/>
            </p:cNvSpPr>
            <p:nvPr/>
          </p:nvSpPr>
          <p:spPr bwMode="auto">
            <a:xfrm>
              <a:off x="2585" y="3225"/>
              <a:ext cx="500" cy="288"/>
            </a:xfrm>
            <a:prstGeom prst="rect">
              <a:avLst/>
            </a:prstGeom>
            <a:noFill/>
            <a:ln w="12700">
              <a:noFill/>
              <a:miter lim="800000"/>
              <a:headEnd type="none" w="sm" len="sm"/>
              <a:tailEnd type="none" w="sm" len="sm"/>
            </a:ln>
            <a:effectLst/>
          </p:spPr>
          <p:txBody>
            <a:bodyPr>
              <a:spAutoFit/>
            </a:bodyPr>
            <a:lstStyle/>
            <a:p>
              <a:pPr algn="l">
                <a:spcBef>
                  <a:spcPct val="50000"/>
                </a:spcBef>
              </a:pPr>
              <a:r>
                <a:rPr lang="en-US" b="1" dirty="0">
                  <a:solidFill>
                    <a:schemeClr val="tx2"/>
                  </a:solidFill>
                  <a:latin typeface="Arial" charset="0"/>
                </a:rPr>
                <a:t>R04</a:t>
              </a:r>
            </a:p>
          </p:txBody>
        </p:sp>
        <p:grpSp>
          <p:nvGrpSpPr>
            <p:cNvPr id="15" name="Group 68"/>
            <p:cNvGrpSpPr>
              <a:grpSpLocks/>
            </p:cNvGrpSpPr>
            <p:nvPr/>
          </p:nvGrpSpPr>
          <p:grpSpPr bwMode="auto">
            <a:xfrm>
              <a:off x="3154" y="1482"/>
              <a:ext cx="432" cy="399"/>
              <a:chOff x="361" y="1944"/>
              <a:chExt cx="682" cy="630"/>
            </a:xfrm>
          </p:grpSpPr>
          <p:sp>
            <p:nvSpPr>
              <p:cNvPr id="542789" name="Freeform 6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90" name="Freeform 7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91" name="Freeform 7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92" name="Freeform 7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93" name="Freeform 7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6" name="Group 74"/>
            <p:cNvGrpSpPr>
              <a:grpSpLocks/>
            </p:cNvGrpSpPr>
            <p:nvPr/>
          </p:nvGrpSpPr>
          <p:grpSpPr bwMode="auto">
            <a:xfrm>
              <a:off x="2072" y="1482"/>
              <a:ext cx="432" cy="399"/>
              <a:chOff x="361" y="1944"/>
              <a:chExt cx="682" cy="630"/>
            </a:xfrm>
          </p:grpSpPr>
          <p:sp>
            <p:nvSpPr>
              <p:cNvPr id="542795" name="Freeform 7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796" name="Freeform 7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797" name="Freeform 7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798" name="Freeform 7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799" name="Freeform 7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7" name="Group 80"/>
            <p:cNvGrpSpPr>
              <a:grpSpLocks/>
            </p:cNvGrpSpPr>
            <p:nvPr/>
          </p:nvGrpSpPr>
          <p:grpSpPr bwMode="auto">
            <a:xfrm>
              <a:off x="2597" y="1482"/>
              <a:ext cx="432" cy="399"/>
              <a:chOff x="361" y="1944"/>
              <a:chExt cx="682" cy="630"/>
            </a:xfrm>
          </p:grpSpPr>
          <p:sp>
            <p:nvSpPr>
              <p:cNvPr id="542801" name="Freeform 8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02" name="Freeform 8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03" name="Freeform 8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04" name="Freeform 8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05" name="Freeform 8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8" name="Group 92"/>
            <p:cNvGrpSpPr>
              <a:grpSpLocks/>
            </p:cNvGrpSpPr>
            <p:nvPr/>
          </p:nvGrpSpPr>
          <p:grpSpPr bwMode="auto">
            <a:xfrm>
              <a:off x="2072" y="1934"/>
              <a:ext cx="432" cy="399"/>
              <a:chOff x="361" y="1944"/>
              <a:chExt cx="682" cy="630"/>
            </a:xfrm>
          </p:grpSpPr>
          <p:sp>
            <p:nvSpPr>
              <p:cNvPr id="542813" name="Freeform 9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14" name="Freeform 9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15" name="Freeform 9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16" name="Freeform 9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17" name="Freeform 9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19" name="Group 98"/>
            <p:cNvGrpSpPr>
              <a:grpSpLocks/>
            </p:cNvGrpSpPr>
            <p:nvPr/>
          </p:nvGrpSpPr>
          <p:grpSpPr bwMode="auto">
            <a:xfrm>
              <a:off x="2597" y="1934"/>
              <a:ext cx="432" cy="399"/>
              <a:chOff x="361" y="1944"/>
              <a:chExt cx="682" cy="630"/>
            </a:xfrm>
          </p:grpSpPr>
          <p:sp>
            <p:nvSpPr>
              <p:cNvPr id="542819" name="Freeform 99"/>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20" name="Freeform 100"/>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21" name="Freeform 101"/>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22" name="Freeform 102"/>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23" name="Freeform 103"/>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0" name="Group 104"/>
            <p:cNvGrpSpPr>
              <a:grpSpLocks/>
            </p:cNvGrpSpPr>
            <p:nvPr/>
          </p:nvGrpSpPr>
          <p:grpSpPr bwMode="auto">
            <a:xfrm>
              <a:off x="2072" y="2395"/>
              <a:ext cx="432" cy="399"/>
              <a:chOff x="361" y="1944"/>
              <a:chExt cx="682" cy="630"/>
            </a:xfrm>
          </p:grpSpPr>
          <p:sp>
            <p:nvSpPr>
              <p:cNvPr id="542825" name="Freeform 105"/>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26" name="Freeform 106"/>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27" name="Freeform 107"/>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28" name="Freeform 108"/>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29" name="Freeform 109"/>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1" name="Group 110"/>
            <p:cNvGrpSpPr>
              <a:grpSpLocks/>
            </p:cNvGrpSpPr>
            <p:nvPr/>
          </p:nvGrpSpPr>
          <p:grpSpPr bwMode="auto">
            <a:xfrm>
              <a:off x="2597" y="2395"/>
              <a:ext cx="432" cy="399"/>
              <a:chOff x="361" y="1944"/>
              <a:chExt cx="682" cy="630"/>
            </a:xfrm>
          </p:grpSpPr>
          <p:sp>
            <p:nvSpPr>
              <p:cNvPr id="542831" name="Freeform 111"/>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32" name="Freeform 112"/>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33" name="Freeform 113"/>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34" name="Freeform 114"/>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35" name="Freeform 115"/>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2" name="Group 116"/>
            <p:cNvGrpSpPr>
              <a:grpSpLocks/>
            </p:cNvGrpSpPr>
            <p:nvPr/>
          </p:nvGrpSpPr>
          <p:grpSpPr bwMode="auto">
            <a:xfrm>
              <a:off x="2072" y="2847"/>
              <a:ext cx="432" cy="399"/>
              <a:chOff x="361" y="1944"/>
              <a:chExt cx="682" cy="630"/>
            </a:xfrm>
          </p:grpSpPr>
          <p:sp>
            <p:nvSpPr>
              <p:cNvPr id="542837" name="Freeform 117"/>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38" name="Freeform 118"/>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39" name="Freeform 119"/>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40" name="Freeform 120"/>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41" name="Freeform 121"/>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grpSp>
          <p:nvGrpSpPr>
            <p:cNvPr id="23" name="Group 122"/>
            <p:cNvGrpSpPr>
              <a:grpSpLocks/>
            </p:cNvGrpSpPr>
            <p:nvPr/>
          </p:nvGrpSpPr>
          <p:grpSpPr bwMode="auto">
            <a:xfrm>
              <a:off x="2597" y="2847"/>
              <a:ext cx="432" cy="399"/>
              <a:chOff x="361" y="1944"/>
              <a:chExt cx="682" cy="630"/>
            </a:xfrm>
          </p:grpSpPr>
          <p:sp>
            <p:nvSpPr>
              <p:cNvPr id="542843" name="Freeform 123"/>
              <p:cNvSpPr>
                <a:spLocks/>
              </p:cNvSpPr>
              <p:nvPr/>
            </p:nvSpPr>
            <p:spPr bwMode="auto">
              <a:xfrm>
                <a:off x="361" y="1944"/>
                <a:ext cx="682" cy="630"/>
              </a:xfrm>
              <a:custGeom>
                <a:avLst/>
                <a:gdLst/>
                <a:ahLst/>
                <a:cxnLst>
                  <a:cxn ang="0">
                    <a:pos x="32" y="540"/>
                  </a:cxn>
                  <a:cxn ang="0">
                    <a:pos x="346" y="640"/>
                  </a:cxn>
                  <a:cxn ang="0">
                    <a:pos x="682" y="550"/>
                  </a:cxn>
                  <a:cxn ang="0">
                    <a:pos x="692" y="138"/>
                  </a:cxn>
                  <a:cxn ang="0">
                    <a:pos x="370" y="0"/>
                  </a:cxn>
                  <a:cxn ang="0">
                    <a:pos x="0" y="86"/>
                  </a:cxn>
                  <a:cxn ang="0">
                    <a:pos x="32" y="540"/>
                  </a:cxn>
                </a:cxnLst>
                <a:rect l="0" t="0" r="r" b="b"/>
                <a:pathLst>
                  <a:path w="692" h="640">
                    <a:moveTo>
                      <a:pt x="32" y="540"/>
                    </a:moveTo>
                    <a:lnTo>
                      <a:pt x="346" y="640"/>
                    </a:lnTo>
                    <a:lnTo>
                      <a:pt x="682" y="550"/>
                    </a:lnTo>
                    <a:lnTo>
                      <a:pt x="692" y="138"/>
                    </a:lnTo>
                    <a:lnTo>
                      <a:pt x="370" y="0"/>
                    </a:lnTo>
                    <a:lnTo>
                      <a:pt x="0" y="86"/>
                    </a:lnTo>
                    <a:lnTo>
                      <a:pt x="32" y="540"/>
                    </a:lnTo>
                    <a:close/>
                  </a:path>
                </a:pathLst>
              </a:custGeom>
              <a:solidFill>
                <a:schemeClr val="bg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542844" name="Freeform 124"/>
              <p:cNvSpPr>
                <a:spLocks/>
              </p:cNvSpPr>
              <p:nvPr/>
            </p:nvSpPr>
            <p:spPr bwMode="auto">
              <a:xfrm>
                <a:off x="383" y="1965"/>
                <a:ext cx="646" cy="588"/>
              </a:xfrm>
              <a:custGeom>
                <a:avLst/>
                <a:gdLst/>
                <a:ahLst/>
                <a:cxnLst>
                  <a:cxn ang="0">
                    <a:pos x="0" y="41"/>
                  </a:cxn>
                  <a:cxn ang="0">
                    <a:pos x="179" y="0"/>
                  </a:cxn>
                  <a:cxn ang="0">
                    <a:pos x="333" y="65"/>
                  </a:cxn>
                  <a:cxn ang="0">
                    <a:pos x="327" y="260"/>
                  </a:cxn>
                  <a:cxn ang="0">
                    <a:pos x="167" y="302"/>
                  </a:cxn>
                  <a:cxn ang="0">
                    <a:pos x="12" y="255"/>
                  </a:cxn>
                  <a:cxn ang="0">
                    <a:pos x="0" y="41"/>
                  </a:cxn>
                </a:cxnLst>
                <a:rect l="0" t="0" r="r" b="b"/>
                <a:pathLst>
                  <a:path w="333" h="302">
                    <a:moveTo>
                      <a:pt x="0" y="41"/>
                    </a:moveTo>
                    <a:lnTo>
                      <a:pt x="179" y="0"/>
                    </a:lnTo>
                    <a:lnTo>
                      <a:pt x="333" y="65"/>
                    </a:lnTo>
                    <a:lnTo>
                      <a:pt x="327" y="260"/>
                    </a:lnTo>
                    <a:lnTo>
                      <a:pt x="167" y="302"/>
                    </a:lnTo>
                    <a:lnTo>
                      <a:pt x="12" y="255"/>
                    </a:lnTo>
                    <a:lnTo>
                      <a:pt x="0" y="41"/>
                    </a:lnTo>
                    <a:close/>
                  </a:path>
                </a:pathLst>
              </a:custGeom>
              <a:solidFill>
                <a:schemeClr val="bg2"/>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542845" name="Freeform 125"/>
              <p:cNvSpPr>
                <a:spLocks/>
              </p:cNvSpPr>
              <p:nvPr/>
            </p:nvSpPr>
            <p:spPr bwMode="auto">
              <a:xfrm>
                <a:off x="447" y="1989"/>
                <a:ext cx="543" cy="193"/>
              </a:xfrm>
              <a:custGeom>
                <a:avLst/>
                <a:gdLst/>
                <a:ahLst/>
                <a:cxnLst>
                  <a:cxn ang="0">
                    <a:pos x="0" y="36"/>
                  </a:cxn>
                  <a:cxn ang="0">
                    <a:pos x="145" y="0"/>
                  </a:cxn>
                  <a:cxn ang="0">
                    <a:pos x="280" y="57"/>
                  </a:cxn>
                  <a:cxn ang="0">
                    <a:pos x="142" y="100"/>
                  </a:cxn>
                  <a:cxn ang="0">
                    <a:pos x="0" y="36"/>
                  </a:cxn>
                </a:cxnLst>
                <a:rect l="0" t="0" r="r" b="b"/>
                <a:pathLst>
                  <a:path w="280" h="100">
                    <a:moveTo>
                      <a:pt x="0" y="36"/>
                    </a:moveTo>
                    <a:lnTo>
                      <a:pt x="145" y="0"/>
                    </a:lnTo>
                    <a:lnTo>
                      <a:pt x="280" y="57"/>
                    </a:lnTo>
                    <a:lnTo>
                      <a:pt x="142" y="100"/>
                    </a:lnTo>
                    <a:lnTo>
                      <a:pt x="0" y="36"/>
                    </a:lnTo>
                    <a:close/>
                  </a:path>
                </a:pathLst>
              </a:custGeom>
              <a:solidFill>
                <a:srgbClr val="FFF2CC"/>
              </a:solidFill>
              <a:ln w="9525" cap="flat" cmpd="sng">
                <a:solidFill>
                  <a:schemeClr val="bg2"/>
                </a:solidFill>
                <a:prstDash val="solid"/>
                <a:round/>
                <a:headEnd type="none" w="med" len="med"/>
                <a:tailEnd type="none" w="med" len="med"/>
              </a:ln>
              <a:effectLst/>
            </p:spPr>
            <p:txBody>
              <a:bodyPr/>
              <a:lstStyle/>
              <a:p>
                <a:endParaRPr lang="en-US" dirty="0"/>
              </a:p>
            </p:txBody>
          </p:sp>
          <p:sp>
            <p:nvSpPr>
              <p:cNvPr id="542846" name="Freeform 126"/>
              <p:cNvSpPr>
                <a:spLocks/>
              </p:cNvSpPr>
              <p:nvPr/>
            </p:nvSpPr>
            <p:spPr bwMode="auto">
              <a:xfrm>
                <a:off x="414" y="2102"/>
                <a:ext cx="290" cy="404"/>
              </a:xfrm>
              <a:custGeom>
                <a:avLst/>
                <a:gdLst/>
                <a:ahLst/>
                <a:cxnLst>
                  <a:cxn ang="0">
                    <a:pos x="60" y="0"/>
                  </a:cxn>
                  <a:cxn ang="0">
                    <a:pos x="966" y="469"/>
                  </a:cxn>
                  <a:cxn ang="0">
                    <a:pos x="939" y="1267"/>
                  </a:cxn>
                  <a:cxn ang="0">
                    <a:pos x="0" y="1089"/>
                  </a:cxn>
                  <a:cxn ang="0">
                    <a:pos x="60" y="0"/>
                  </a:cxn>
                  <a:cxn ang="0">
                    <a:pos x="60" y="0"/>
                  </a:cxn>
                </a:cxnLst>
                <a:rect l="0" t="0" r="r" b="b"/>
                <a:pathLst>
                  <a:path w="966" h="1267">
                    <a:moveTo>
                      <a:pt x="60" y="0"/>
                    </a:moveTo>
                    <a:lnTo>
                      <a:pt x="966" y="469"/>
                    </a:lnTo>
                    <a:lnTo>
                      <a:pt x="939" y="1267"/>
                    </a:lnTo>
                    <a:lnTo>
                      <a:pt x="0" y="1089"/>
                    </a:lnTo>
                    <a:lnTo>
                      <a:pt x="60" y="0"/>
                    </a:lnTo>
                    <a:lnTo>
                      <a:pt x="60" y="0"/>
                    </a:lnTo>
                    <a:close/>
                  </a:path>
                </a:pathLst>
              </a:custGeom>
              <a:solidFill>
                <a:srgbClr val="FFCC7F"/>
              </a:solidFill>
              <a:ln w="9525">
                <a:solidFill>
                  <a:schemeClr val="bg2"/>
                </a:solidFill>
                <a:round/>
                <a:headEnd/>
                <a:tailEnd/>
              </a:ln>
            </p:spPr>
            <p:txBody>
              <a:bodyPr/>
              <a:lstStyle/>
              <a:p>
                <a:endParaRPr lang="en-US" dirty="0"/>
              </a:p>
            </p:txBody>
          </p:sp>
          <p:sp>
            <p:nvSpPr>
              <p:cNvPr id="542847" name="Freeform 127"/>
              <p:cNvSpPr>
                <a:spLocks/>
              </p:cNvSpPr>
              <p:nvPr/>
            </p:nvSpPr>
            <p:spPr bwMode="auto">
              <a:xfrm>
                <a:off x="571" y="2318"/>
                <a:ext cx="92" cy="158"/>
              </a:xfrm>
              <a:custGeom>
                <a:avLst/>
                <a:gdLst/>
                <a:ahLst/>
                <a:cxnLst>
                  <a:cxn ang="0">
                    <a:pos x="0" y="178"/>
                  </a:cxn>
                  <a:cxn ang="0">
                    <a:pos x="134" y="234"/>
                  </a:cxn>
                  <a:cxn ang="0">
                    <a:pos x="132" y="64"/>
                  </a:cxn>
                  <a:cxn ang="0">
                    <a:pos x="0" y="0"/>
                  </a:cxn>
                  <a:cxn ang="0">
                    <a:pos x="0" y="178"/>
                  </a:cxn>
                </a:cxnLst>
                <a:rect l="0" t="0" r="r" b="b"/>
                <a:pathLst>
                  <a:path w="134" h="234">
                    <a:moveTo>
                      <a:pt x="0" y="178"/>
                    </a:moveTo>
                    <a:lnTo>
                      <a:pt x="134" y="234"/>
                    </a:lnTo>
                    <a:lnTo>
                      <a:pt x="132" y="64"/>
                    </a:lnTo>
                    <a:lnTo>
                      <a:pt x="0" y="0"/>
                    </a:lnTo>
                    <a:lnTo>
                      <a:pt x="0" y="178"/>
                    </a:lnTo>
                    <a:close/>
                  </a:path>
                </a:pathLst>
              </a:custGeom>
              <a:solidFill>
                <a:schemeClr val="tx1"/>
              </a:solidFill>
              <a:ln w="19050" cap="flat" cmpd="sng">
                <a:solidFill>
                  <a:schemeClr val="bg2"/>
                </a:solidFill>
                <a:prstDash val="solid"/>
                <a:round/>
                <a:headEnd type="none" w="med" len="med"/>
                <a:tailEnd type="none" w="med" len="med"/>
              </a:ln>
              <a:effectLst/>
            </p:spPr>
            <p:txBody>
              <a:bodyPr wrap="none" anchor="ctr"/>
              <a:lstStyle/>
              <a:p>
                <a:endParaRPr lang="en-US" dirty="0"/>
              </a:p>
            </p:txBody>
          </p:sp>
        </p:grpSp>
        <p:sp>
          <p:nvSpPr>
            <p:cNvPr id="542850" name="Text Box 130"/>
            <p:cNvSpPr txBox="1">
              <a:spLocks noChangeArrowheads="1"/>
            </p:cNvSpPr>
            <p:nvPr/>
          </p:nvSpPr>
          <p:spPr bwMode="auto">
            <a:xfrm>
              <a:off x="3158" y="1796"/>
              <a:ext cx="463" cy="634"/>
            </a:xfrm>
            <a:prstGeom prst="rect">
              <a:avLst/>
            </a:prstGeom>
            <a:noFill/>
            <a:ln w="12700">
              <a:noFill/>
              <a:miter lim="800000"/>
              <a:headEnd type="none" w="sm" len="sm"/>
              <a:tailEnd type="none" w="sm" len="sm"/>
            </a:ln>
            <a:effectLst/>
          </p:spPr>
          <p:txBody>
            <a:bodyPr wrap="none">
              <a:spAutoFit/>
            </a:bodyPr>
            <a:lstStyle/>
            <a:p>
              <a:pPr algn="l"/>
              <a:r>
                <a:rPr lang="en-US" sz="6000" b="1" dirty="0">
                  <a:solidFill>
                    <a:srgbClr val="FF0000"/>
                  </a:solidFill>
                </a:rPr>
                <a:t>X</a:t>
              </a:r>
              <a:endParaRPr lang="en-US" b="1" dirty="0"/>
            </a:p>
          </p:txBody>
        </p:sp>
      </p:grpSp>
      <p:sp>
        <p:nvSpPr>
          <p:cNvPr id="542853" name="Rectangle 133"/>
          <p:cNvSpPr>
            <a:spLocks noGrp="1" noChangeArrowheads="1"/>
          </p:cNvSpPr>
          <p:nvPr>
            <p:ph type="body" idx="1"/>
          </p:nvPr>
        </p:nvSpPr>
        <p:spPr>
          <a:xfrm>
            <a:off x="227013" y="1009403"/>
            <a:ext cx="8674100" cy="1065460"/>
          </a:xfrm>
          <a:noFill/>
          <a:ln/>
        </p:spPr>
        <p:txBody>
          <a:bodyPr/>
          <a:lstStyle/>
          <a:p>
            <a:pPr marL="0" indent="0">
              <a:lnSpc>
                <a:spcPct val="80000"/>
              </a:lnSpc>
              <a:buNone/>
            </a:pPr>
            <a:r>
              <a:rPr lang="en-US" sz="2400" dirty="0"/>
              <a:t>User cycle counts location R04 and counts 9 iLPNs instead of 10. (Option set to Delete iLPNs)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2848"/>
                                        </p:tgtEl>
                                        <p:attrNameLst>
                                          <p:attrName>style.visibility</p:attrName>
                                        </p:attrNameLst>
                                      </p:cBhvr>
                                      <p:to>
                                        <p:strVal val="visible"/>
                                      </p:to>
                                    </p:set>
                                    <p:animEffect transition="in" filter="fade">
                                      <p:cBhvr>
                                        <p:cTn id="7" dur="1000"/>
                                        <p:tgtEl>
                                          <p:spTgt spid="542848"/>
                                        </p:tgtEl>
                                      </p:cBhvr>
                                    </p:animEffect>
                                    <p:anim calcmode="lin" valueType="num">
                                      <p:cBhvr>
                                        <p:cTn id="8" dur="1000" fill="hold"/>
                                        <p:tgtEl>
                                          <p:spTgt spid="542848"/>
                                        </p:tgtEl>
                                        <p:attrNameLst>
                                          <p:attrName>ppt_x</p:attrName>
                                        </p:attrNameLst>
                                      </p:cBhvr>
                                      <p:tavLst>
                                        <p:tav tm="0">
                                          <p:val>
                                            <p:strVal val="#ppt_x"/>
                                          </p:val>
                                        </p:tav>
                                        <p:tav tm="100000">
                                          <p:val>
                                            <p:strVal val="#ppt_x"/>
                                          </p:val>
                                        </p:tav>
                                      </p:tavLst>
                                    </p:anim>
                                    <p:anim calcmode="lin" valueType="num">
                                      <p:cBhvr>
                                        <p:cTn id="9" dur="1000" fill="hold"/>
                                        <p:tgtEl>
                                          <p:spTgt spid="5428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4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en-US" dirty="0"/>
              <a:t>Handling Lost Cases	</a:t>
            </a:r>
          </a:p>
        </p:txBody>
      </p:sp>
      <p:pic>
        <p:nvPicPr>
          <p:cNvPr id="657411" name="Picture 3" descr="monster consuming case"/>
          <p:cNvPicPr>
            <a:picLocks noChangeAspect="1" noChangeArrowheads="1"/>
          </p:cNvPicPr>
          <p:nvPr/>
        </p:nvPicPr>
        <p:blipFill>
          <a:blip r:embed="rId2" cstate="print"/>
          <a:srcRect/>
          <a:stretch>
            <a:fillRect/>
          </a:stretch>
        </p:blipFill>
        <p:spPr bwMode="auto">
          <a:xfrm>
            <a:off x="5830784" y="1285751"/>
            <a:ext cx="1837464" cy="3358474"/>
          </a:xfrm>
          <a:prstGeom prst="rect">
            <a:avLst/>
          </a:prstGeom>
          <a:noFill/>
        </p:spPr>
      </p:pic>
      <p:grpSp>
        <p:nvGrpSpPr>
          <p:cNvPr id="2" name="Group 4"/>
          <p:cNvGrpSpPr>
            <a:grpSpLocks/>
          </p:cNvGrpSpPr>
          <p:nvPr/>
        </p:nvGrpSpPr>
        <p:grpSpPr bwMode="auto">
          <a:xfrm>
            <a:off x="2052638" y="2236788"/>
            <a:ext cx="1423987" cy="1874837"/>
            <a:chOff x="2582" y="1807"/>
            <a:chExt cx="897" cy="1181"/>
          </a:xfrm>
        </p:grpSpPr>
        <p:grpSp>
          <p:nvGrpSpPr>
            <p:cNvPr id="3" name="Group 5"/>
            <p:cNvGrpSpPr>
              <a:grpSpLocks/>
            </p:cNvGrpSpPr>
            <p:nvPr/>
          </p:nvGrpSpPr>
          <p:grpSpPr bwMode="auto">
            <a:xfrm>
              <a:off x="2747" y="1807"/>
              <a:ext cx="732" cy="791"/>
              <a:chOff x="4084" y="2901"/>
              <a:chExt cx="1150" cy="1043"/>
            </a:xfrm>
          </p:grpSpPr>
          <p:sp>
            <p:nvSpPr>
              <p:cNvPr id="657414" name="Freeform 6"/>
              <p:cNvSpPr>
                <a:spLocks/>
              </p:cNvSpPr>
              <p:nvPr/>
            </p:nvSpPr>
            <p:spPr bwMode="auto">
              <a:xfrm>
                <a:off x="4128" y="2984"/>
                <a:ext cx="1106" cy="952"/>
              </a:xfrm>
              <a:custGeom>
                <a:avLst/>
                <a:gdLst/>
                <a:ahLst/>
                <a:cxnLst>
                  <a:cxn ang="0">
                    <a:pos x="0" y="224"/>
                  </a:cxn>
                  <a:cxn ang="0">
                    <a:pos x="146" y="580"/>
                  </a:cxn>
                  <a:cxn ang="0">
                    <a:pos x="190" y="594"/>
                  </a:cxn>
                  <a:cxn ang="0">
                    <a:pos x="292" y="556"/>
                  </a:cxn>
                  <a:cxn ang="0">
                    <a:pos x="446" y="444"/>
                  </a:cxn>
                  <a:cxn ang="0">
                    <a:pos x="520" y="334"/>
                  </a:cxn>
                  <a:cxn ang="0">
                    <a:pos x="540" y="320"/>
                  </a:cxn>
                  <a:cxn ang="0">
                    <a:pos x="642" y="336"/>
                  </a:cxn>
                  <a:cxn ang="0">
                    <a:pos x="746" y="348"/>
                  </a:cxn>
                  <a:cxn ang="0">
                    <a:pos x="808" y="340"/>
                  </a:cxn>
                  <a:cxn ang="0">
                    <a:pos x="834" y="336"/>
                  </a:cxn>
                  <a:cxn ang="0">
                    <a:pos x="860" y="352"/>
                  </a:cxn>
                  <a:cxn ang="0">
                    <a:pos x="894" y="352"/>
                  </a:cxn>
                  <a:cxn ang="0">
                    <a:pos x="942" y="316"/>
                  </a:cxn>
                  <a:cxn ang="0">
                    <a:pos x="984" y="270"/>
                  </a:cxn>
                  <a:cxn ang="0">
                    <a:pos x="996" y="240"/>
                  </a:cxn>
                  <a:cxn ang="0">
                    <a:pos x="1036" y="242"/>
                  </a:cxn>
                  <a:cxn ang="0">
                    <a:pos x="1048" y="266"/>
                  </a:cxn>
                  <a:cxn ang="0">
                    <a:pos x="1042" y="314"/>
                  </a:cxn>
                  <a:cxn ang="0">
                    <a:pos x="978" y="410"/>
                  </a:cxn>
                  <a:cxn ang="0">
                    <a:pos x="894" y="492"/>
                  </a:cxn>
                  <a:cxn ang="0">
                    <a:pos x="806" y="534"/>
                  </a:cxn>
                  <a:cxn ang="0">
                    <a:pos x="682" y="548"/>
                  </a:cxn>
                  <a:cxn ang="0">
                    <a:pos x="468" y="532"/>
                  </a:cxn>
                  <a:cxn ang="0">
                    <a:pos x="428" y="558"/>
                  </a:cxn>
                  <a:cxn ang="0">
                    <a:pos x="400" y="614"/>
                  </a:cxn>
                  <a:cxn ang="0">
                    <a:pos x="396" y="690"/>
                  </a:cxn>
                  <a:cxn ang="0">
                    <a:pos x="438" y="806"/>
                  </a:cxn>
                  <a:cxn ang="0">
                    <a:pos x="526" y="952"/>
                  </a:cxn>
                  <a:cxn ang="0">
                    <a:pos x="544" y="934"/>
                  </a:cxn>
                  <a:cxn ang="0">
                    <a:pos x="568" y="918"/>
                  </a:cxn>
                  <a:cxn ang="0">
                    <a:pos x="486" y="762"/>
                  </a:cxn>
                  <a:cxn ang="0">
                    <a:pos x="462" y="664"/>
                  </a:cxn>
                  <a:cxn ang="0">
                    <a:pos x="462" y="630"/>
                  </a:cxn>
                  <a:cxn ang="0">
                    <a:pos x="482" y="598"/>
                  </a:cxn>
                  <a:cxn ang="0">
                    <a:pos x="518" y="582"/>
                  </a:cxn>
                  <a:cxn ang="0">
                    <a:pos x="714" y="602"/>
                  </a:cxn>
                  <a:cxn ang="0">
                    <a:pos x="780" y="596"/>
                  </a:cxn>
                  <a:cxn ang="0">
                    <a:pos x="896" y="548"/>
                  </a:cxn>
                  <a:cxn ang="0">
                    <a:pos x="1006" y="458"/>
                  </a:cxn>
                  <a:cxn ang="0">
                    <a:pos x="1084" y="344"/>
                  </a:cxn>
                  <a:cxn ang="0">
                    <a:pos x="1106" y="242"/>
                  </a:cxn>
                  <a:cxn ang="0">
                    <a:pos x="1056" y="184"/>
                  </a:cxn>
                  <a:cxn ang="0">
                    <a:pos x="984" y="168"/>
                  </a:cxn>
                  <a:cxn ang="0">
                    <a:pos x="916" y="72"/>
                  </a:cxn>
                  <a:cxn ang="0">
                    <a:pos x="856" y="54"/>
                  </a:cxn>
                  <a:cxn ang="0">
                    <a:pos x="784" y="48"/>
                  </a:cxn>
                  <a:cxn ang="0">
                    <a:pos x="634" y="50"/>
                  </a:cxn>
                  <a:cxn ang="0">
                    <a:pos x="574" y="58"/>
                  </a:cxn>
                  <a:cxn ang="0">
                    <a:pos x="516" y="62"/>
                  </a:cxn>
                  <a:cxn ang="0">
                    <a:pos x="464" y="50"/>
                  </a:cxn>
                  <a:cxn ang="0">
                    <a:pos x="386" y="6"/>
                  </a:cxn>
                  <a:cxn ang="0">
                    <a:pos x="302" y="0"/>
                  </a:cxn>
                  <a:cxn ang="0">
                    <a:pos x="82" y="136"/>
                  </a:cxn>
                  <a:cxn ang="0">
                    <a:pos x="0" y="224"/>
                  </a:cxn>
                </a:cxnLst>
                <a:rect l="0" t="0" r="r" b="b"/>
                <a:pathLst>
                  <a:path w="1106" h="952">
                    <a:moveTo>
                      <a:pt x="0" y="224"/>
                    </a:moveTo>
                    <a:lnTo>
                      <a:pt x="146" y="580"/>
                    </a:lnTo>
                    <a:lnTo>
                      <a:pt x="190" y="594"/>
                    </a:lnTo>
                    <a:lnTo>
                      <a:pt x="292" y="556"/>
                    </a:lnTo>
                    <a:lnTo>
                      <a:pt x="446" y="444"/>
                    </a:lnTo>
                    <a:lnTo>
                      <a:pt x="520" y="334"/>
                    </a:lnTo>
                    <a:lnTo>
                      <a:pt x="540" y="320"/>
                    </a:lnTo>
                    <a:lnTo>
                      <a:pt x="642" y="336"/>
                    </a:lnTo>
                    <a:lnTo>
                      <a:pt x="746" y="348"/>
                    </a:lnTo>
                    <a:lnTo>
                      <a:pt x="808" y="340"/>
                    </a:lnTo>
                    <a:lnTo>
                      <a:pt x="834" y="336"/>
                    </a:lnTo>
                    <a:lnTo>
                      <a:pt x="860" y="352"/>
                    </a:lnTo>
                    <a:lnTo>
                      <a:pt x="894" y="352"/>
                    </a:lnTo>
                    <a:lnTo>
                      <a:pt x="942" y="316"/>
                    </a:lnTo>
                    <a:lnTo>
                      <a:pt x="984" y="270"/>
                    </a:lnTo>
                    <a:lnTo>
                      <a:pt x="996" y="240"/>
                    </a:lnTo>
                    <a:lnTo>
                      <a:pt x="1036" y="242"/>
                    </a:lnTo>
                    <a:lnTo>
                      <a:pt x="1048" y="266"/>
                    </a:lnTo>
                    <a:lnTo>
                      <a:pt x="1042" y="314"/>
                    </a:lnTo>
                    <a:lnTo>
                      <a:pt x="978" y="410"/>
                    </a:lnTo>
                    <a:lnTo>
                      <a:pt x="894" y="492"/>
                    </a:lnTo>
                    <a:lnTo>
                      <a:pt x="806" y="534"/>
                    </a:lnTo>
                    <a:lnTo>
                      <a:pt x="682" y="548"/>
                    </a:lnTo>
                    <a:lnTo>
                      <a:pt x="468" y="532"/>
                    </a:lnTo>
                    <a:lnTo>
                      <a:pt x="428" y="558"/>
                    </a:lnTo>
                    <a:lnTo>
                      <a:pt x="400" y="614"/>
                    </a:lnTo>
                    <a:lnTo>
                      <a:pt x="396" y="690"/>
                    </a:lnTo>
                    <a:lnTo>
                      <a:pt x="438" y="806"/>
                    </a:lnTo>
                    <a:lnTo>
                      <a:pt x="526" y="952"/>
                    </a:lnTo>
                    <a:lnTo>
                      <a:pt x="544" y="934"/>
                    </a:lnTo>
                    <a:lnTo>
                      <a:pt x="568" y="918"/>
                    </a:lnTo>
                    <a:lnTo>
                      <a:pt x="486" y="762"/>
                    </a:lnTo>
                    <a:lnTo>
                      <a:pt x="462" y="664"/>
                    </a:lnTo>
                    <a:lnTo>
                      <a:pt x="462" y="630"/>
                    </a:lnTo>
                    <a:lnTo>
                      <a:pt x="482" y="598"/>
                    </a:lnTo>
                    <a:lnTo>
                      <a:pt x="518" y="582"/>
                    </a:lnTo>
                    <a:lnTo>
                      <a:pt x="714" y="602"/>
                    </a:lnTo>
                    <a:lnTo>
                      <a:pt x="780" y="596"/>
                    </a:lnTo>
                    <a:lnTo>
                      <a:pt x="896" y="548"/>
                    </a:lnTo>
                    <a:lnTo>
                      <a:pt x="1006" y="458"/>
                    </a:lnTo>
                    <a:lnTo>
                      <a:pt x="1084" y="344"/>
                    </a:lnTo>
                    <a:lnTo>
                      <a:pt x="1106" y="242"/>
                    </a:lnTo>
                    <a:lnTo>
                      <a:pt x="1056" y="184"/>
                    </a:lnTo>
                    <a:lnTo>
                      <a:pt x="984" y="168"/>
                    </a:lnTo>
                    <a:lnTo>
                      <a:pt x="916" y="72"/>
                    </a:lnTo>
                    <a:lnTo>
                      <a:pt x="856" y="54"/>
                    </a:lnTo>
                    <a:lnTo>
                      <a:pt x="784" y="48"/>
                    </a:lnTo>
                    <a:lnTo>
                      <a:pt x="634" y="50"/>
                    </a:lnTo>
                    <a:lnTo>
                      <a:pt x="574" y="58"/>
                    </a:lnTo>
                    <a:lnTo>
                      <a:pt x="516" y="62"/>
                    </a:lnTo>
                    <a:lnTo>
                      <a:pt x="464" y="50"/>
                    </a:lnTo>
                    <a:lnTo>
                      <a:pt x="386" y="6"/>
                    </a:lnTo>
                    <a:lnTo>
                      <a:pt x="302" y="0"/>
                    </a:lnTo>
                    <a:lnTo>
                      <a:pt x="82" y="136"/>
                    </a:lnTo>
                    <a:lnTo>
                      <a:pt x="0" y="224"/>
                    </a:lnTo>
                    <a:close/>
                  </a:path>
                </a:pathLst>
              </a:custGeom>
              <a:solidFill>
                <a:schemeClr val="tx1"/>
              </a:solidFill>
              <a:ln w="12700" cap="flat" cmpd="sng">
                <a:noFill/>
                <a:prstDash val="solid"/>
                <a:round/>
                <a:headEnd type="none" w="sm" len="sm"/>
                <a:tailEnd type="none" w="sm" len="sm"/>
              </a:ln>
              <a:effectLst/>
            </p:spPr>
            <p:txBody>
              <a:bodyPr/>
              <a:lstStyle/>
              <a:p>
                <a:endParaRPr lang="en-US" dirty="0"/>
              </a:p>
            </p:txBody>
          </p:sp>
          <p:grpSp>
            <p:nvGrpSpPr>
              <p:cNvPr id="4" name="Group 7"/>
              <p:cNvGrpSpPr>
                <a:grpSpLocks/>
              </p:cNvGrpSpPr>
              <p:nvPr/>
            </p:nvGrpSpPr>
            <p:grpSpPr bwMode="auto">
              <a:xfrm>
                <a:off x="4084" y="2901"/>
                <a:ext cx="1136" cy="1043"/>
                <a:chOff x="4308" y="2771"/>
                <a:chExt cx="1136" cy="1043"/>
              </a:xfrm>
            </p:grpSpPr>
            <p:sp>
              <p:nvSpPr>
                <p:cNvPr id="657416" name="Freeform 8"/>
                <p:cNvSpPr>
                  <a:spLocks/>
                </p:cNvSpPr>
                <p:nvPr/>
              </p:nvSpPr>
              <p:spPr bwMode="auto">
                <a:xfrm rot="2316092">
                  <a:off x="4628" y="2771"/>
                  <a:ext cx="648" cy="476"/>
                </a:xfrm>
                <a:custGeom>
                  <a:avLst/>
                  <a:gdLst/>
                  <a:ahLst/>
                  <a:cxnLst>
                    <a:cxn ang="0">
                      <a:pos x="0" y="998"/>
                    </a:cxn>
                    <a:cxn ang="0">
                      <a:pos x="106" y="861"/>
                    </a:cxn>
                    <a:cxn ang="0">
                      <a:pos x="266" y="802"/>
                    </a:cxn>
                    <a:cxn ang="0">
                      <a:pos x="574" y="768"/>
                    </a:cxn>
                    <a:cxn ang="0">
                      <a:pos x="1615" y="0"/>
                    </a:cxn>
                    <a:cxn ang="0">
                      <a:pos x="2063" y="129"/>
                    </a:cxn>
                    <a:cxn ang="0">
                      <a:pos x="2053" y="281"/>
                    </a:cxn>
                    <a:cxn ang="0">
                      <a:pos x="1123" y="1008"/>
                    </a:cxn>
                    <a:cxn ang="0">
                      <a:pos x="1051" y="1446"/>
                    </a:cxn>
                    <a:cxn ang="0">
                      <a:pos x="0" y="998"/>
                    </a:cxn>
                    <a:cxn ang="0">
                      <a:pos x="0" y="998"/>
                    </a:cxn>
                  </a:cxnLst>
                  <a:rect l="0" t="0" r="r" b="b"/>
                  <a:pathLst>
                    <a:path w="2063" h="1446">
                      <a:moveTo>
                        <a:pt x="0" y="998"/>
                      </a:moveTo>
                      <a:lnTo>
                        <a:pt x="106" y="861"/>
                      </a:lnTo>
                      <a:lnTo>
                        <a:pt x="266" y="802"/>
                      </a:lnTo>
                      <a:lnTo>
                        <a:pt x="574" y="768"/>
                      </a:lnTo>
                      <a:lnTo>
                        <a:pt x="1615" y="0"/>
                      </a:lnTo>
                      <a:lnTo>
                        <a:pt x="2063" y="129"/>
                      </a:lnTo>
                      <a:lnTo>
                        <a:pt x="2053" y="281"/>
                      </a:lnTo>
                      <a:lnTo>
                        <a:pt x="1123" y="1008"/>
                      </a:lnTo>
                      <a:lnTo>
                        <a:pt x="1051" y="1446"/>
                      </a:lnTo>
                      <a:lnTo>
                        <a:pt x="0" y="998"/>
                      </a:lnTo>
                      <a:lnTo>
                        <a:pt x="0" y="998"/>
                      </a:lnTo>
                      <a:close/>
                    </a:path>
                  </a:pathLst>
                </a:custGeom>
                <a:solidFill>
                  <a:srgbClr val="FFFFFF"/>
                </a:solidFill>
                <a:ln w="9525">
                  <a:noFill/>
                  <a:round/>
                  <a:headEnd/>
                  <a:tailEnd/>
                </a:ln>
              </p:spPr>
              <p:txBody>
                <a:bodyPr/>
                <a:lstStyle/>
                <a:p>
                  <a:endParaRPr lang="en-US" dirty="0"/>
                </a:p>
              </p:txBody>
            </p:sp>
            <p:sp>
              <p:nvSpPr>
                <p:cNvPr id="657417" name="Freeform 9"/>
                <p:cNvSpPr>
                  <a:spLocks/>
                </p:cNvSpPr>
                <p:nvPr/>
              </p:nvSpPr>
              <p:spPr bwMode="auto">
                <a:xfrm rot="2316092">
                  <a:off x="4894" y="2914"/>
                  <a:ext cx="353" cy="900"/>
                </a:xfrm>
                <a:custGeom>
                  <a:avLst/>
                  <a:gdLst/>
                  <a:ahLst/>
                  <a:cxnLst>
                    <a:cxn ang="0">
                      <a:pos x="548" y="93"/>
                    </a:cxn>
                    <a:cxn ang="0">
                      <a:pos x="630" y="166"/>
                    </a:cxn>
                    <a:cxn ang="0">
                      <a:pos x="797" y="80"/>
                    </a:cxn>
                    <a:cxn ang="0">
                      <a:pos x="879" y="99"/>
                    </a:cxn>
                    <a:cxn ang="0">
                      <a:pos x="966" y="174"/>
                    </a:cxn>
                    <a:cxn ang="0">
                      <a:pos x="1040" y="324"/>
                    </a:cxn>
                    <a:cxn ang="0">
                      <a:pos x="1047" y="492"/>
                    </a:cxn>
                    <a:cxn ang="0">
                      <a:pos x="1025" y="818"/>
                    </a:cxn>
                    <a:cxn ang="0">
                      <a:pos x="984" y="1017"/>
                    </a:cxn>
                    <a:cxn ang="0">
                      <a:pos x="906" y="1204"/>
                    </a:cxn>
                    <a:cxn ang="0">
                      <a:pos x="799" y="1344"/>
                    </a:cxn>
                    <a:cxn ang="0">
                      <a:pos x="676" y="1478"/>
                    </a:cxn>
                    <a:cxn ang="0">
                      <a:pos x="552" y="1564"/>
                    </a:cxn>
                    <a:cxn ang="0">
                      <a:pos x="357" y="1687"/>
                    </a:cxn>
                    <a:cxn ang="0">
                      <a:pos x="124" y="1832"/>
                    </a:cxn>
                    <a:cxn ang="0">
                      <a:pos x="63" y="1872"/>
                    </a:cxn>
                    <a:cxn ang="0">
                      <a:pos x="7" y="1951"/>
                    </a:cxn>
                    <a:cxn ang="0">
                      <a:pos x="0" y="2070"/>
                    </a:cxn>
                    <a:cxn ang="0">
                      <a:pos x="52" y="2251"/>
                    </a:cxn>
                    <a:cxn ang="0">
                      <a:pos x="249" y="2431"/>
                    </a:cxn>
                    <a:cxn ang="0">
                      <a:pos x="912" y="2728"/>
                    </a:cxn>
                    <a:cxn ang="0">
                      <a:pos x="935" y="2631"/>
                    </a:cxn>
                    <a:cxn ang="0">
                      <a:pos x="479" y="2448"/>
                    </a:cxn>
                    <a:cxn ang="0">
                      <a:pos x="304" y="2348"/>
                    </a:cxn>
                    <a:cxn ang="0">
                      <a:pos x="190" y="2257"/>
                    </a:cxn>
                    <a:cxn ang="0">
                      <a:pos x="109" y="2152"/>
                    </a:cxn>
                    <a:cxn ang="0">
                      <a:pos x="84" y="2038"/>
                    </a:cxn>
                    <a:cxn ang="0">
                      <a:pos x="126" y="1930"/>
                    </a:cxn>
                    <a:cxn ang="0">
                      <a:pos x="244" y="1833"/>
                    </a:cxn>
                    <a:cxn ang="0">
                      <a:pos x="687" y="1574"/>
                    </a:cxn>
                    <a:cxn ang="0">
                      <a:pos x="850" y="1402"/>
                    </a:cxn>
                    <a:cxn ang="0">
                      <a:pos x="963" y="1243"/>
                    </a:cxn>
                    <a:cxn ang="0">
                      <a:pos x="1051" y="1046"/>
                    </a:cxn>
                    <a:cxn ang="0">
                      <a:pos x="1112" y="770"/>
                    </a:cxn>
                    <a:cxn ang="0">
                      <a:pos x="1125" y="582"/>
                    </a:cxn>
                    <a:cxn ang="0">
                      <a:pos x="1111" y="327"/>
                    </a:cxn>
                    <a:cxn ang="0">
                      <a:pos x="1076" y="219"/>
                    </a:cxn>
                    <a:cxn ang="0">
                      <a:pos x="1018" y="115"/>
                    </a:cxn>
                    <a:cxn ang="0">
                      <a:pos x="959" y="57"/>
                    </a:cxn>
                    <a:cxn ang="0">
                      <a:pos x="861" y="6"/>
                    </a:cxn>
                    <a:cxn ang="0">
                      <a:pos x="766" y="0"/>
                    </a:cxn>
                    <a:cxn ang="0">
                      <a:pos x="651" y="46"/>
                    </a:cxn>
                    <a:cxn ang="0">
                      <a:pos x="548" y="93"/>
                    </a:cxn>
                    <a:cxn ang="0">
                      <a:pos x="548" y="93"/>
                    </a:cxn>
                  </a:cxnLst>
                  <a:rect l="0" t="0" r="r" b="b"/>
                  <a:pathLst>
                    <a:path w="1125" h="2728">
                      <a:moveTo>
                        <a:pt x="548" y="93"/>
                      </a:moveTo>
                      <a:lnTo>
                        <a:pt x="630" y="166"/>
                      </a:lnTo>
                      <a:lnTo>
                        <a:pt x="797" y="80"/>
                      </a:lnTo>
                      <a:lnTo>
                        <a:pt x="879" y="99"/>
                      </a:lnTo>
                      <a:lnTo>
                        <a:pt x="966" y="174"/>
                      </a:lnTo>
                      <a:lnTo>
                        <a:pt x="1040" y="324"/>
                      </a:lnTo>
                      <a:lnTo>
                        <a:pt x="1047" y="492"/>
                      </a:lnTo>
                      <a:lnTo>
                        <a:pt x="1025" y="818"/>
                      </a:lnTo>
                      <a:lnTo>
                        <a:pt x="984" y="1017"/>
                      </a:lnTo>
                      <a:lnTo>
                        <a:pt x="906" y="1204"/>
                      </a:lnTo>
                      <a:lnTo>
                        <a:pt x="799" y="1344"/>
                      </a:lnTo>
                      <a:lnTo>
                        <a:pt x="676" y="1478"/>
                      </a:lnTo>
                      <a:lnTo>
                        <a:pt x="552" y="1564"/>
                      </a:lnTo>
                      <a:lnTo>
                        <a:pt x="357" y="1687"/>
                      </a:lnTo>
                      <a:lnTo>
                        <a:pt x="124" y="1832"/>
                      </a:lnTo>
                      <a:lnTo>
                        <a:pt x="63" y="1872"/>
                      </a:lnTo>
                      <a:lnTo>
                        <a:pt x="7" y="1951"/>
                      </a:lnTo>
                      <a:lnTo>
                        <a:pt x="0" y="2070"/>
                      </a:lnTo>
                      <a:lnTo>
                        <a:pt x="52" y="2251"/>
                      </a:lnTo>
                      <a:lnTo>
                        <a:pt x="249" y="2431"/>
                      </a:lnTo>
                      <a:lnTo>
                        <a:pt x="912" y="2728"/>
                      </a:lnTo>
                      <a:lnTo>
                        <a:pt x="935" y="2631"/>
                      </a:lnTo>
                      <a:lnTo>
                        <a:pt x="479" y="2448"/>
                      </a:lnTo>
                      <a:lnTo>
                        <a:pt x="304" y="2348"/>
                      </a:lnTo>
                      <a:lnTo>
                        <a:pt x="190" y="2257"/>
                      </a:lnTo>
                      <a:lnTo>
                        <a:pt x="109" y="2152"/>
                      </a:lnTo>
                      <a:lnTo>
                        <a:pt x="84" y="2038"/>
                      </a:lnTo>
                      <a:lnTo>
                        <a:pt x="126" y="1930"/>
                      </a:lnTo>
                      <a:lnTo>
                        <a:pt x="244" y="1833"/>
                      </a:lnTo>
                      <a:lnTo>
                        <a:pt x="687" y="1574"/>
                      </a:lnTo>
                      <a:lnTo>
                        <a:pt x="850" y="1402"/>
                      </a:lnTo>
                      <a:lnTo>
                        <a:pt x="963" y="1243"/>
                      </a:lnTo>
                      <a:lnTo>
                        <a:pt x="1051" y="1046"/>
                      </a:lnTo>
                      <a:lnTo>
                        <a:pt x="1112" y="770"/>
                      </a:lnTo>
                      <a:lnTo>
                        <a:pt x="1125" y="582"/>
                      </a:lnTo>
                      <a:lnTo>
                        <a:pt x="1111" y="327"/>
                      </a:lnTo>
                      <a:lnTo>
                        <a:pt x="1076" y="219"/>
                      </a:lnTo>
                      <a:lnTo>
                        <a:pt x="1018" y="115"/>
                      </a:lnTo>
                      <a:lnTo>
                        <a:pt x="959" y="57"/>
                      </a:lnTo>
                      <a:lnTo>
                        <a:pt x="861" y="6"/>
                      </a:lnTo>
                      <a:lnTo>
                        <a:pt x="766" y="0"/>
                      </a:lnTo>
                      <a:lnTo>
                        <a:pt x="651" y="46"/>
                      </a:lnTo>
                      <a:lnTo>
                        <a:pt x="548" y="93"/>
                      </a:lnTo>
                      <a:lnTo>
                        <a:pt x="548" y="93"/>
                      </a:lnTo>
                      <a:close/>
                    </a:path>
                  </a:pathLst>
                </a:custGeom>
                <a:solidFill>
                  <a:srgbClr val="D1BDBD"/>
                </a:solidFill>
                <a:ln w="9525">
                  <a:noFill/>
                  <a:round/>
                  <a:headEnd/>
                  <a:tailEnd/>
                </a:ln>
              </p:spPr>
              <p:txBody>
                <a:bodyPr/>
                <a:lstStyle/>
                <a:p>
                  <a:endParaRPr lang="en-US" dirty="0"/>
                </a:p>
              </p:txBody>
            </p:sp>
            <p:sp>
              <p:nvSpPr>
                <p:cNvPr id="657418" name="Freeform 10"/>
                <p:cNvSpPr>
                  <a:spLocks/>
                </p:cNvSpPr>
                <p:nvPr/>
              </p:nvSpPr>
              <p:spPr bwMode="auto">
                <a:xfrm rot="2316092">
                  <a:off x="4745" y="3413"/>
                  <a:ext cx="134" cy="192"/>
                </a:xfrm>
                <a:custGeom>
                  <a:avLst/>
                  <a:gdLst/>
                  <a:ahLst/>
                  <a:cxnLst>
                    <a:cxn ang="0">
                      <a:pos x="44" y="0"/>
                    </a:cxn>
                    <a:cxn ang="0">
                      <a:pos x="25" y="84"/>
                    </a:cxn>
                    <a:cxn ang="0">
                      <a:pos x="30" y="141"/>
                    </a:cxn>
                    <a:cxn ang="0">
                      <a:pos x="41" y="199"/>
                    </a:cxn>
                    <a:cxn ang="0">
                      <a:pos x="75" y="262"/>
                    </a:cxn>
                    <a:cxn ang="0">
                      <a:pos x="122" y="335"/>
                    </a:cxn>
                    <a:cxn ang="0">
                      <a:pos x="173" y="400"/>
                    </a:cxn>
                    <a:cxn ang="0">
                      <a:pos x="284" y="485"/>
                    </a:cxn>
                    <a:cxn ang="0">
                      <a:pos x="428" y="587"/>
                    </a:cxn>
                    <a:cxn ang="0">
                      <a:pos x="209" y="487"/>
                    </a:cxn>
                    <a:cxn ang="0">
                      <a:pos x="65" y="342"/>
                    </a:cxn>
                    <a:cxn ang="0">
                      <a:pos x="0" y="142"/>
                    </a:cxn>
                    <a:cxn ang="0">
                      <a:pos x="8" y="64"/>
                    </a:cxn>
                    <a:cxn ang="0">
                      <a:pos x="44" y="0"/>
                    </a:cxn>
                    <a:cxn ang="0">
                      <a:pos x="44" y="0"/>
                    </a:cxn>
                  </a:cxnLst>
                  <a:rect l="0" t="0" r="r" b="b"/>
                  <a:pathLst>
                    <a:path w="428" h="587">
                      <a:moveTo>
                        <a:pt x="44" y="0"/>
                      </a:moveTo>
                      <a:lnTo>
                        <a:pt x="25" y="84"/>
                      </a:lnTo>
                      <a:lnTo>
                        <a:pt x="30" y="141"/>
                      </a:lnTo>
                      <a:lnTo>
                        <a:pt x="41" y="199"/>
                      </a:lnTo>
                      <a:lnTo>
                        <a:pt x="75" y="262"/>
                      </a:lnTo>
                      <a:lnTo>
                        <a:pt x="122" y="335"/>
                      </a:lnTo>
                      <a:lnTo>
                        <a:pt x="173" y="400"/>
                      </a:lnTo>
                      <a:lnTo>
                        <a:pt x="284" y="485"/>
                      </a:lnTo>
                      <a:lnTo>
                        <a:pt x="428" y="587"/>
                      </a:lnTo>
                      <a:lnTo>
                        <a:pt x="209" y="487"/>
                      </a:lnTo>
                      <a:lnTo>
                        <a:pt x="65" y="342"/>
                      </a:lnTo>
                      <a:lnTo>
                        <a:pt x="0" y="142"/>
                      </a:lnTo>
                      <a:lnTo>
                        <a:pt x="8" y="64"/>
                      </a:lnTo>
                      <a:lnTo>
                        <a:pt x="44" y="0"/>
                      </a:lnTo>
                      <a:lnTo>
                        <a:pt x="44" y="0"/>
                      </a:lnTo>
                      <a:close/>
                    </a:path>
                  </a:pathLst>
                </a:custGeom>
                <a:solidFill>
                  <a:srgbClr val="A39494"/>
                </a:solidFill>
                <a:ln w="9525">
                  <a:noFill/>
                  <a:round/>
                  <a:headEnd/>
                  <a:tailEnd/>
                </a:ln>
              </p:spPr>
              <p:txBody>
                <a:bodyPr/>
                <a:lstStyle/>
                <a:p>
                  <a:endParaRPr lang="en-US" dirty="0"/>
                </a:p>
              </p:txBody>
            </p:sp>
            <p:sp>
              <p:nvSpPr>
                <p:cNvPr id="657419" name="Freeform 11"/>
                <p:cNvSpPr>
                  <a:spLocks/>
                </p:cNvSpPr>
                <p:nvPr/>
              </p:nvSpPr>
              <p:spPr bwMode="auto">
                <a:xfrm rot="2316092">
                  <a:off x="5194" y="3025"/>
                  <a:ext cx="154" cy="447"/>
                </a:xfrm>
                <a:custGeom>
                  <a:avLst/>
                  <a:gdLst/>
                  <a:ahLst/>
                  <a:cxnLst>
                    <a:cxn ang="0">
                      <a:pos x="0" y="91"/>
                    </a:cxn>
                    <a:cxn ang="0">
                      <a:pos x="100" y="25"/>
                    </a:cxn>
                    <a:cxn ang="0">
                      <a:pos x="162" y="1"/>
                    </a:cxn>
                    <a:cxn ang="0">
                      <a:pos x="220" y="0"/>
                    </a:cxn>
                    <a:cxn ang="0">
                      <a:pos x="296" y="13"/>
                    </a:cxn>
                    <a:cxn ang="0">
                      <a:pos x="364" y="52"/>
                    </a:cxn>
                    <a:cxn ang="0">
                      <a:pos x="418" y="125"/>
                    </a:cxn>
                    <a:cxn ang="0">
                      <a:pos x="454" y="210"/>
                    </a:cxn>
                    <a:cxn ang="0">
                      <a:pos x="486" y="311"/>
                    </a:cxn>
                    <a:cxn ang="0">
                      <a:pos x="493" y="444"/>
                    </a:cxn>
                    <a:cxn ang="0">
                      <a:pos x="490" y="559"/>
                    </a:cxn>
                    <a:cxn ang="0">
                      <a:pos x="480" y="759"/>
                    </a:cxn>
                    <a:cxn ang="0">
                      <a:pos x="444" y="917"/>
                    </a:cxn>
                    <a:cxn ang="0">
                      <a:pos x="390" y="1061"/>
                    </a:cxn>
                    <a:cxn ang="0">
                      <a:pos x="330" y="1182"/>
                    </a:cxn>
                    <a:cxn ang="0">
                      <a:pos x="256" y="1294"/>
                    </a:cxn>
                    <a:cxn ang="0">
                      <a:pos x="188" y="1356"/>
                    </a:cxn>
                    <a:cxn ang="0">
                      <a:pos x="317" y="1176"/>
                    </a:cxn>
                    <a:cxn ang="0">
                      <a:pos x="408" y="958"/>
                    </a:cxn>
                    <a:cxn ang="0">
                      <a:pos x="462" y="679"/>
                    </a:cxn>
                    <a:cxn ang="0">
                      <a:pos x="431" y="258"/>
                    </a:cxn>
                    <a:cxn ang="0">
                      <a:pos x="330" y="81"/>
                    </a:cxn>
                    <a:cxn ang="0">
                      <a:pos x="219" y="31"/>
                    </a:cxn>
                    <a:cxn ang="0">
                      <a:pos x="65" y="139"/>
                    </a:cxn>
                    <a:cxn ang="0">
                      <a:pos x="0" y="91"/>
                    </a:cxn>
                    <a:cxn ang="0">
                      <a:pos x="0" y="91"/>
                    </a:cxn>
                  </a:cxnLst>
                  <a:rect l="0" t="0" r="r" b="b"/>
                  <a:pathLst>
                    <a:path w="493" h="1356">
                      <a:moveTo>
                        <a:pt x="0" y="91"/>
                      </a:moveTo>
                      <a:lnTo>
                        <a:pt x="100" y="25"/>
                      </a:lnTo>
                      <a:lnTo>
                        <a:pt x="162" y="1"/>
                      </a:lnTo>
                      <a:lnTo>
                        <a:pt x="220" y="0"/>
                      </a:lnTo>
                      <a:lnTo>
                        <a:pt x="296" y="13"/>
                      </a:lnTo>
                      <a:lnTo>
                        <a:pt x="364" y="52"/>
                      </a:lnTo>
                      <a:lnTo>
                        <a:pt x="418" y="125"/>
                      </a:lnTo>
                      <a:lnTo>
                        <a:pt x="454" y="210"/>
                      </a:lnTo>
                      <a:lnTo>
                        <a:pt x="486" y="311"/>
                      </a:lnTo>
                      <a:lnTo>
                        <a:pt x="493" y="444"/>
                      </a:lnTo>
                      <a:lnTo>
                        <a:pt x="490" y="559"/>
                      </a:lnTo>
                      <a:lnTo>
                        <a:pt x="480" y="759"/>
                      </a:lnTo>
                      <a:lnTo>
                        <a:pt x="444" y="917"/>
                      </a:lnTo>
                      <a:lnTo>
                        <a:pt x="390" y="1061"/>
                      </a:lnTo>
                      <a:lnTo>
                        <a:pt x="330" y="1182"/>
                      </a:lnTo>
                      <a:lnTo>
                        <a:pt x="256" y="1294"/>
                      </a:lnTo>
                      <a:lnTo>
                        <a:pt x="188" y="1356"/>
                      </a:lnTo>
                      <a:lnTo>
                        <a:pt x="317" y="1176"/>
                      </a:lnTo>
                      <a:lnTo>
                        <a:pt x="408" y="958"/>
                      </a:lnTo>
                      <a:lnTo>
                        <a:pt x="462" y="679"/>
                      </a:lnTo>
                      <a:lnTo>
                        <a:pt x="431" y="258"/>
                      </a:lnTo>
                      <a:lnTo>
                        <a:pt x="330" y="81"/>
                      </a:lnTo>
                      <a:lnTo>
                        <a:pt x="219" y="31"/>
                      </a:lnTo>
                      <a:lnTo>
                        <a:pt x="65" y="139"/>
                      </a:lnTo>
                      <a:lnTo>
                        <a:pt x="0" y="91"/>
                      </a:lnTo>
                      <a:lnTo>
                        <a:pt x="0" y="91"/>
                      </a:lnTo>
                      <a:close/>
                    </a:path>
                  </a:pathLst>
                </a:custGeom>
                <a:solidFill>
                  <a:srgbClr val="A39494"/>
                </a:solidFill>
                <a:ln w="9525">
                  <a:noFill/>
                  <a:round/>
                  <a:headEnd/>
                  <a:tailEnd/>
                </a:ln>
              </p:spPr>
              <p:txBody>
                <a:bodyPr/>
                <a:lstStyle/>
                <a:p>
                  <a:endParaRPr lang="en-US" dirty="0"/>
                </a:p>
              </p:txBody>
            </p:sp>
            <p:sp>
              <p:nvSpPr>
                <p:cNvPr id="657420" name="Freeform 12"/>
                <p:cNvSpPr>
                  <a:spLocks/>
                </p:cNvSpPr>
                <p:nvPr/>
              </p:nvSpPr>
              <p:spPr bwMode="auto">
                <a:xfrm rot="2316092">
                  <a:off x="4552" y="3321"/>
                  <a:ext cx="94" cy="129"/>
                </a:xfrm>
                <a:custGeom>
                  <a:avLst/>
                  <a:gdLst/>
                  <a:ahLst/>
                  <a:cxnLst>
                    <a:cxn ang="0">
                      <a:pos x="133" y="0"/>
                    </a:cxn>
                    <a:cxn ang="0">
                      <a:pos x="0" y="391"/>
                    </a:cxn>
                    <a:cxn ang="0">
                      <a:pos x="101" y="390"/>
                    </a:cxn>
                    <a:cxn ang="0">
                      <a:pos x="251" y="162"/>
                    </a:cxn>
                    <a:cxn ang="0">
                      <a:pos x="297" y="52"/>
                    </a:cxn>
                    <a:cxn ang="0">
                      <a:pos x="133" y="0"/>
                    </a:cxn>
                    <a:cxn ang="0">
                      <a:pos x="133" y="0"/>
                    </a:cxn>
                  </a:cxnLst>
                  <a:rect l="0" t="0" r="r" b="b"/>
                  <a:pathLst>
                    <a:path w="297" h="391">
                      <a:moveTo>
                        <a:pt x="133" y="0"/>
                      </a:moveTo>
                      <a:lnTo>
                        <a:pt x="0" y="391"/>
                      </a:lnTo>
                      <a:lnTo>
                        <a:pt x="101" y="390"/>
                      </a:lnTo>
                      <a:lnTo>
                        <a:pt x="251" y="162"/>
                      </a:lnTo>
                      <a:lnTo>
                        <a:pt x="297" y="52"/>
                      </a:lnTo>
                      <a:lnTo>
                        <a:pt x="133" y="0"/>
                      </a:lnTo>
                      <a:lnTo>
                        <a:pt x="133" y="0"/>
                      </a:lnTo>
                      <a:close/>
                    </a:path>
                  </a:pathLst>
                </a:custGeom>
                <a:solidFill>
                  <a:srgbClr val="8989A8"/>
                </a:solidFill>
                <a:ln w="9525">
                  <a:noFill/>
                  <a:round/>
                  <a:headEnd/>
                  <a:tailEnd/>
                </a:ln>
              </p:spPr>
              <p:txBody>
                <a:bodyPr/>
                <a:lstStyle/>
                <a:p>
                  <a:endParaRPr lang="en-US" dirty="0"/>
                </a:p>
              </p:txBody>
            </p:sp>
            <p:sp>
              <p:nvSpPr>
                <p:cNvPr id="657421" name="Freeform 13"/>
                <p:cNvSpPr>
                  <a:spLocks/>
                </p:cNvSpPr>
                <p:nvPr/>
              </p:nvSpPr>
              <p:spPr bwMode="auto">
                <a:xfrm rot="2316092">
                  <a:off x="4548" y="3317"/>
                  <a:ext cx="74" cy="130"/>
                </a:xfrm>
                <a:custGeom>
                  <a:avLst/>
                  <a:gdLst/>
                  <a:ahLst/>
                  <a:cxnLst>
                    <a:cxn ang="0">
                      <a:pos x="238" y="0"/>
                    </a:cxn>
                    <a:cxn ang="0">
                      <a:pos x="66" y="389"/>
                    </a:cxn>
                    <a:cxn ang="0">
                      <a:pos x="0" y="367"/>
                    </a:cxn>
                    <a:cxn ang="0">
                      <a:pos x="119" y="3"/>
                    </a:cxn>
                    <a:cxn ang="0">
                      <a:pos x="238" y="0"/>
                    </a:cxn>
                    <a:cxn ang="0">
                      <a:pos x="238" y="0"/>
                    </a:cxn>
                  </a:cxnLst>
                  <a:rect l="0" t="0" r="r" b="b"/>
                  <a:pathLst>
                    <a:path w="238" h="389">
                      <a:moveTo>
                        <a:pt x="238" y="0"/>
                      </a:moveTo>
                      <a:lnTo>
                        <a:pt x="66" y="389"/>
                      </a:lnTo>
                      <a:lnTo>
                        <a:pt x="0" y="367"/>
                      </a:lnTo>
                      <a:lnTo>
                        <a:pt x="119" y="3"/>
                      </a:lnTo>
                      <a:lnTo>
                        <a:pt x="238" y="0"/>
                      </a:lnTo>
                      <a:lnTo>
                        <a:pt x="238" y="0"/>
                      </a:lnTo>
                      <a:close/>
                    </a:path>
                  </a:pathLst>
                </a:custGeom>
                <a:solidFill>
                  <a:srgbClr val="5C5C73"/>
                </a:solidFill>
                <a:ln w="9525">
                  <a:noFill/>
                  <a:round/>
                  <a:headEnd/>
                  <a:tailEnd/>
                </a:ln>
              </p:spPr>
              <p:txBody>
                <a:bodyPr/>
                <a:lstStyle/>
                <a:p>
                  <a:endParaRPr lang="en-US" dirty="0"/>
                </a:p>
              </p:txBody>
            </p:sp>
            <p:sp>
              <p:nvSpPr>
                <p:cNvPr id="657422" name="Freeform 14"/>
                <p:cNvSpPr>
                  <a:spLocks/>
                </p:cNvSpPr>
                <p:nvPr/>
              </p:nvSpPr>
              <p:spPr bwMode="auto">
                <a:xfrm rot="2316092">
                  <a:off x="4397" y="2976"/>
                  <a:ext cx="40" cy="140"/>
                </a:xfrm>
                <a:custGeom>
                  <a:avLst/>
                  <a:gdLst/>
                  <a:ahLst/>
                  <a:cxnLst>
                    <a:cxn ang="0">
                      <a:pos x="130" y="0"/>
                    </a:cxn>
                    <a:cxn ang="0">
                      <a:pos x="0" y="342"/>
                    </a:cxn>
                    <a:cxn ang="0">
                      <a:pos x="13" y="378"/>
                    </a:cxn>
                    <a:cxn ang="0">
                      <a:pos x="130" y="427"/>
                    </a:cxn>
                    <a:cxn ang="0">
                      <a:pos x="130" y="0"/>
                    </a:cxn>
                    <a:cxn ang="0">
                      <a:pos x="130" y="0"/>
                    </a:cxn>
                  </a:cxnLst>
                  <a:rect l="0" t="0" r="r" b="b"/>
                  <a:pathLst>
                    <a:path w="130" h="427">
                      <a:moveTo>
                        <a:pt x="130" y="0"/>
                      </a:moveTo>
                      <a:lnTo>
                        <a:pt x="0" y="342"/>
                      </a:lnTo>
                      <a:lnTo>
                        <a:pt x="13" y="378"/>
                      </a:lnTo>
                      <a:lnTo>
                        <a:pt x="130" y="427"/>
                      </a:lnTo>
                      <a:lnTo>
                        <a:pt x="130" y="0"/>
                      </a:lnTo>
                      <a:lnTo>
                        <a:pt x="130" y="0"/>
                      </a:lnTo>
                      <a:close/>
                    </a:path>
                  </a:pathLst>
                </a:custGeom>
                <a:solidFill>
                  <a:srgbClr val="B8B8D9"/>
                </a:solidFill>
                <a:ln w="9525">
                  <a:noFill/>
                  <a:round/>
                  <a:headEnd/>
                  <a:tailEnd/>
                </a:ln>
              </p:spPr>
              <p:txBody>
                <a:bodyPr/>
                <a:lstStyle/>
                <a:p>
                  <a:endParaRPr lang="en-US" dirty="0"/>
                </a:p>
              </p:txBody>
            </p:sp>
            <p:sp>
              <p:nvSpPr>
                <p:cNvPr id="657423" name="Freeform 15"/>
                <p:cNvSpPr>
                  <a:spLocks/>
                </p:cNvSpPr>
                <p:nvPr/>
              </p:nvSpPr>
              <p:spPr bwMode="auto">
                <a:xfrm rot="2316092">
                  <a:off x="4341" y="3027"/>
                  <a:ext cx="279" cy="253"/>
                </a:xfrm>
                <a:custGeom>
                  <a:avLst/>
                  <a:gdLst/>
                  <a:ahLst/>
                  <a:cxnLst>
                    <a:cxn ang="0">
                      <a:pos x="9" y="347"/>
                    </a:cxn>
                    <a:cxn ang="0">
                      <a:pos x="105" y="0"/>
                    </a:cxn>
                    <a:cxn ang="0">
                      <a:pos x="886" y="398"/>
                    </a:cxn>
                    <a:cxn ang="0">
                      <a:pos x="766" y="768"/>
                    </a:cxn>
                    <a:cxn ang="0">
                      <a:pos x="100" y="454"/>
                    </a:cxn>
                    <a:cxn ang="0">
                      <a:pos x="134" y="78"/>
                    </a:cxn>
                    <a:cxn ang="0">
                      <a:pos x="22" y="421"/>
                    </a:cxn>
                    <a:cxn ang="0">
                      <a:pos x="0" y="384"/>
                    </a:cxn>
                    <a:cxn ang="0">
                      <a:pos x="9" y="347"/>
                    </a:cxn>
                    <a:cxn ang="0">
                      <a:pos x="9" y="347"/>
                    </a:cxn>
                  </a:cxnLst>
                  <a:rect l="0" t="0" r="r" b="b"/>
                  <a:pathLst>
                    <a:path w="886" h="768">
                      <a:moveTo>
                        <a:pt x="9" y="347"/>
                      </a:moveTo>
                      <a:lnTo>
                        <a:pt x="105" y="0"/>
                      </a:lnTo>
                      <a:lnTo>
                        <a:pt x="886" y="398"/>
                      </a:lnTo>
                      <a:lnTo>
                        <a:pt x="766" y="768"/>
                      </a:lnTo>
                      <a:lnTo>
                        <a:pt x="100" y="454"/>
                      </a:lnTo>
                      <a:lnTo>
                        <a:pt x="134" y="78"/>
                      </a:lnTo>
                      <a:lnTo>
                        <a:pt x="22" y="421"/>
                      </a:lnTo>
                      <a:lnTo>
                        <a:pt x="0" y="384"/>
                      </a:lnTo>
                      <a:lnTo>
                        <a:pt x="9" y="347"/>
                      </a:lnTo>
                      <a:lnTo>
                        <a:pt x="9" y="347"/>
                      </a:lnTo>
                      <a:close/>
                    </a:path>
                  </a:pathLst>
                </a:custGeom>
                <a:solidFill>
                  <a:srgbClr val="8989A8"/>
                </a:solidFill>
                <a:ln w="9525">
                  <a:noFill/>
                  <a:round/>
                  <a:headEnd/>
                  <a:tailEnd/>
                </a:ln>
              </p:spPr>
              <p:txBody>
                <a:bodyPr/>
                <a:lstStyle/>
                <a:p>
                  <a:endParaRPr lang="en-US" dirty="0"/>
                </a:p>
              </p:txBody>
            </p:sp>
            <p:sp>
              <p:nvSpPr>
                <p:cNvPr id="657424" name="Freeform 16"/>
                <p:cNvSpPr>
                  <a:spLocks/>
                </p:cNvSpPr>
                <p:nvPr/>
              </p:nvSpPr>
              <p:spPr bwMode="auto">
                <a:xfrm rot="2316092">
                  <a:off x="4913" y="2916"/>
                  <a:ext cx="331" cy="376"/>
                </a:xfrm>
                <a:custGeom>
                  <a:avLst/>
                  <a:gdLst/>
                  <a:ahLst/>
                  <a:cxnLst>
                    <a:cxn ang="0">
                      <a:pos x="50" y="1139"/>
                    </a:cxn>
                    <a:cxn ang="0">
                      <a:pos x="40" y="1064"/>
                    </a:cxn>
                    <a:cxn ang="0">
                      <a:pos x="20" y="997"/>
                    </a:cxn>
                    <a:cxn ang="0">
                      <a:pos x="6" y="920"/>
                    </a:cxn>
                    <a:cxn ang="0">
                      <a:pos x="0" y="843"/>
                    </a:cxn>
                    <a:cxn ang="0">
                      <a:pos x="29" y="780"/>
                    </a:cxn>
                    <a:cxn ang="0">
                      <a:pos x="88" y="715"/>
                    </a:cxn>
                    <a:cxn ang="0">
                      <a:pos x="198" y="642"/>
                    </a:cxn>
                    <a:cxn ang="0">
                      <a:pos x="375" y="518"/>
                    </a:cxn>
                    <a:cxn ang="0">
                      <a:pos x="597" y="365"/>
                    </a:cxn>
                    <a:cxn ang="0">
                      <a:pos x="1048" y="0"/>
                    </a:cxn>
                    <a:cxn ang="0">
                      <a:pos x="1054" y="112"/>
                    </a:cxn>
                    <a:cxn ang="0">
                      <a:pos x="124" y="859"/>
                    </a:cxn>
                    <a:cxn ang="0">
                      <a:pos x="50" y="1139"/>
                    </a:cxn>
                    <a:cxn ang="0">
                      <a:pos x="50" y="1139"/>
                    </a:cxn>
                  </a:cxnLst>
                  <a:rect l="0" t="0" r="r" b="b"/>
                  <a:pathLst>
                    <a:path w="1054" h="1139">
                      <a:moveTo>
                        <a:pt x="50" y="1139"/>
                      </a:moveTo>
                      <a:lnTo>
                        <a:pt x="40" y="1064"/>
                      </a:lnTo>
                      <a:lnTo>
                        <a:pt x="20" y="997"/>
                      </a:lnTo>
                      <a:lnTo>
                        <a:pt x="6" y="920"/>
                      </a:lnTo>
                      <a:lnTo>
                        <a:pt x="0" y="843"/>
                      </a:lnTo>
                      <a:lnTo>
                        <a:pt x="29" y="780"/>
                      </a:lnTo>
                      <a:lnTo>
                        <a:pt x="88" y="715"/>
                      </a:lnTo>
                      <a:lnTo>
                        <a:pt x="198" y="642"/>
                      </a:lnTo>
                      <a:lnTo>
                        <a:pt x="375" y="518"/>
                      </a:lnTo>
                      <a:lnTo>
                        <a:pt x="597" y="365"/>
                      </a:lnTo>
                      <a:lnTo>
                        <a:pt x="1048" y="0"/>
                      </a:lnTo>
                      <a:lnTo>
                        <a:pt x="1054" y="112"/>
                      </a:lnTo>
                      <a:lnTo>
                        <a:pt x="124" y="859"/>
                      </a:lnTo>
                      <a:lnTo>
                        <a:pt x="50" y="1139"/>
                      </a:lnTo>
                      <a:lnTo>
                        <a:pt x="50" y="1139"/>
                      </a:lnTo>
                      <a:close/>
                    </a:path>
                  </a:pathLst>
                </a:custGeom>
                <a:solidFill>
                  <a:srgbClr val="E8D9D9"/>
                </a:solidFill>
                <a:ln w="9525">
                  <a:noFill/>
                  <a:round/>
                  <a:headEnd/>
                  <a:tailEnd/>
                </a:ln>
              </p:spPr>
              <p:txBody>
                <a:bodyPr/>
                <a:lstStyle/>
                <a:p>
                  <a:endParaRPr lang="en-US" dirty="0"/>
                </a:p>
              </p:txBody>
            </p:sp>
            <p:sp>
              <p:nvSpPr>
                <p:cNvPr id="657425" name="Freeform 17"/>
                <p:cNvSpPr>
                  <a:spLocks/>
                </p:cNvSpPr>
                <p:nvPr/>
              </p:nvSpPr>
              <p:spPr bwMode="auto">
                <a:xfrm rot="2316092">
                  <a:off x="4553" y="2924"/>
                  <a:ext cx="359" cy="221"/>
                </a:xfrm>
                <a:custGeom>
                  <a:avLst/>
                  <a:gdLst/>
                  <a:ahLst/>
                  <a:cxnLst>
                    <a:cxn ang="0">
                      <a:pos x="152" y="0"/>
                    </a:cxn>
                    <a:cxn ang="0">
                      <a:pos x="135" y="40"/>
                    </a:cxn>
                    <a:cxn ang="0">
                      <a:pos x="142" y="108"/>
                    </a:cxn>
                    <a:cxn ang="0">
                      <a:pos x="192" y="141"/>
                    </a:cxn>
                    <a:cxn ang="0">
                      <a:pos x="290" y="111"/>
                    </a:cxn>
                    <a:cxn ang="0">
                      <a:pos x="873" y="360"/>
                    </a:cxn>
                    <a:cxn ang="0">
                      <a:pos x="958" y="424"/>
                    </a:cxn>
                    <a:cxn ang="0">
                      <a:pos x="1039" y="424"/>
                    </a:cxn>
                    <a:cxn ang="0">
                      <a:pos x="1079" y="386"/>
                    </a:cxn>
                    <a:cxn ang="0">
                      <a:pos x="1105" y="299"/>
                    </a:cxn>
                    <a:cxn ang="0">
                      <a:pos x="1142" y="409"/>
                    </a:cxn>
                    <a:cxn ang="0">
                      <a:pos x="1029" y="672"/>
                    </a:cxn>
                    <a:cxn ang="0">
                      <a:pos x="0" y="210"/>
                    </a:cxn>
                    <a:cxn ang="0">
                      <a:pos x="61" y="61"/>
                    </a:cxn>
                    <a:cxn ang="0">
                      <a:pos x="152" y="0"/>
                    </a:cxn>
                    <a:cxn ang="0">
                      <a:pos x="152" y="0"/>
                    </a:cxn>
                  </a:cxnLst>
                  <a:rect l="0" t="0" r="r" b="b"/>
                  <a:pathLst>
                    <a:path w="1142" h="672">
                      <a:moveTo>
                        <a:pt x="152" y="0"/>
                      </a:moveTo>
                      <a:lnTo>
                        <a:pt x="135" y="40"/>
                      </a:lnTo>
                      <a:lnTo>
                        <a:pt x="142" y="108"/>
                      </a:lnTo>
                      <a:lnTo>
                        <a:pt x="192" y="141"/>
                      </a:lnTo>
                      <a:lnTo>
                        <a:pt x="290" y="111"/>
                      </a:lnTo>
                      <a:lnTo>
                        <a:pt x="873" y="360"/>
                      </a:lnTo>
                      <a:lnTo>
                        <a:pt x="958" y="424"/>
                      </a:lnTo>
                      <a:lnTo>
                        <a:pt x="1039" y="424"/>
                      </a:lnTo>
                      <a:lnTo>
                        <a:pt x="1079" y="386"/>
                      </a:lnTo>
                      <a:lnTo>
                        <a:pt x="1105" y="299"/>
                      </a:lnTo>
                      <a:lnTo>
                        <a:pt x="1142" y="409"/>
                      </a:lnTo>
                      <a:lnTo>
                        <a:pt x="1029" y="672"/>
                      </a:lnTo>
                      <a:lnTo>
                        <a:pt x="0" y="210"/>
                      </a:lnTo>
                      <a:lnTo>
                        <a:pt x="61" y="61"/>
                      </a:lnTo>
                      <a:lnTo>
                        <a:pt x="152" y="0"/>
                      </a:lnTo>
                      <a:lnTo>
                        <a:pt x="152" y="0"/>
                      </a:lnTo>
                      <a:close/>
                    </a:path>
                  </a:pathLst>
                </a:custGeom>
                <a:solidFill>
                  <a:srgbClr val="E8D9D9"/>
                </a:solidFill>
                <a:ln w="9525">
                  <a:noFill/>
                  <a:round/>
                  <a:headEnd/>
                  <a:tailEnd/>
                </a:ln>
              </p:spPr>
              <p:txBody>
                <a:bodyPr/>
                <a:lstStyle/>
                <a:p>
                  <a:endParaRPr lang="en-US" dirty="0"/>
                </a:p>
              </p:txBody>
            </p:sp>
            <p:sp>
              <p:nvSpPr>
                <p:cNvPr id="657426" name="Freeform 18"/>
                <p:cNvSpPr>
                  <a:spLocks/>
                </p:cNvSpPr>
                <p:nvPr/>
              </p:nvSpPr>
              <p:spPr bwMode="auto">
                <a:xfrm rot="2316092">
                  <a:off x="4702" y="2792"/>
                  <a:ext cx="590" cy="383"/>
                </a:xfrm>
                <a:custGeom>
                  <a:avLst/>
                  <a:gdLst/>
                  <a:ahLst/>
                  <a:cxnLst>
                    <a:cxn ang="0">
                      <a:pos x="0" y="860"/>
                    </a:cxn>
                    <a:cxn ang="0">
                      <a:pos x="60" y="848"/>
                    </a:cxn>
                    <a:cxn ang="0">
                      <a:pos x="124" y="853"/>
                    </a:cxn>
                    <a:cxn ang="0">
                      <a:pos x="299" y="941"/>
                    </a:cxn>
                    <a:cxn ang="0">
                      <a:pos x="684" y="1120"/>
                    </a:cxn>
                    <a:cxn ang="0">
                      <a:pos x="815" y="1162"/>
                    </a:cxn>
                    <a:cxn ang="0">
                      <a:pos x="799" y="1031"/>
                    </a:cxn>
                    <a:cxn ang="0">
                      <a:pos x="817" y="951"/>
                    </a:cxn>
                    <a:cxn ang="0">
                      <a:pos x="877" y="862"/>
                    </a:cxn>
                    <a:cxn ang="0">
                      <a:pos x="1029" y="755"/>
                    </a:cxn>
                    <a:cxn ang="0">
                      <a:pos x="1881" y="123"/>
                    </a:cxn>
                    <a:cxn ang="0">
                      <a:pos x="1819" y="73"/>
                    </a:cxn>
                    <a:cxn ang="0">
                      <a:pos x="1505" y="0"/>
                    </a:cxn>
                    <a:cxn ang="0">
                      <a:pos x="1195" y="153"/>
                    </a:cxn>
                    <a:cxn ang="0">
                      <a:pos x="723" y="523"/>
                    </a:cxn>
                    <a:cxn ang="0">
                      <a:pos x="536" y="712"/>
                    </a:cxn>
                    <a:cxn ang="0">
                      <a:pos x="425" y="762"/>
                    </a:cxn>
                    <a:cxn ang="0">
                      <a:pos x="356" y="787"/>
                    </a:cxn>
                    <a:cxn ang="0">
                      <a:pos x="255" y="801"/>
                    </a:cxn>
                    <a:cxn ang="0">
                      <a:pos x="184" y="801"/>
                    </a:cxn>
                    <a:cxn ang="0">
                      <a:pos x="104" y="813"/>
                    </a:cxn>
                    <a:cxn ang="0">
                      <a:pos x="28" y="830"/>
                    </a:cxn>
                    <a:cxn ang="0">
                      <a:pos x="0" y="860"/>
                    </a:cxn>
                    <a:cxn ang="0">
                      <a:pos x="0" y="860"/>
                    </a:cxn>
                  </a:cxnLst>
                  <a:rect l="0" t="0" r="r" b="b"/>
                  <a:pathLst>
                    <a:path w="1881" h="1162">
                      <a:moveTo>
                        <a:pt x="0" y="860"/>
                      </a:moveTo>
                      <a:lnTo>
                        <a:pt x="60" y="848"/>
                      </a:lnTo>
                      <a:lnTo>
                        <a:pt x="124" y="853"/>
                      </a:lnTo>
                      <a:lnTo>
                        <a:pt x="299" y="941"/>
                      </a:lnTo>
                      <a:lnTo>
                        <a:pt x="684" y="1120"/>
                      </a:lnTo>
                      <a:lnTo>
                        <a:pt x="815" y="1162"/>
                      </a:lnTo>
                      <a:lnTo>
                        <a:pt x="799" y="1031"/>
                      </a:lnTo>
                      <a:lnTo>
                        <a:pt x="817" y="951"/>
                      </a:lnTo>
                      <a:lnTo>
                        <a:pt x="877" y="862"/>
                      </a:lnTo>
                      <a:lnTo>
                        <a:pt x="1029" y="755"/>
                      </a:lnTo>
                      <a:lnTo>
                        <a:pt x="1881" y="123"/>
                      </a:lnTo>
                      <a:lnTo>
                        <a:pt x="1819" y="73"/>
                      </a:lnTo>
                      <a:lnTo>
                        <a:pt x="1505" y="0"/>
                      </a:lnTo>
                      <a:lnTo>
                        <a:pt x="1195" y="153"/>
                      </a:lnTo>
                      <a:lnTo>
                        <a:pt x="723" y="523"/>
                      </a:lnTo>
                      <a:lnTo>
                        <a:pt x="536" y="712"/>
                      </a:lnTo>
                      <a:lnTo>
                        <a:pt x="425" y="762"/>
                      </a:lnTo>
                      <a:lnTo>
                        <a:pt x="356" y="787"/>
                      </a:lnTo>
                      <a:lnTo>
                        <a:pt x="255" y="801"/>
                      </a:lnTo>
                      <a:lnTo>
                        <a:pt x="184" y="801"/>
                      </a:lnTo>
                      <a:lnTo>
                        <a:pt x="104" y="813"/>
                      </a:lnTo>
                      <a:lnTo>
                        <a:pt x="28" y="830"/>
                      </a:lnTo>
                      <a:lnTo>
                        <a:pt x="0" y="860"/>
                      </a:lnTo>
                      <a:lnTo>
                        <a:pt x="0" y="860"/>
                      </a:lnTo>
                      <a:close/>
                    </a:path>
                  </a:pathLst>
                </a:custGeom>
                <a:solidFill>
                  <a:srgbClr val="E8D9D9"/>
                </a:solidFill>
                <a:ln w="9525">
                  <a:noFill/>
                  <a:round/>
                  <a:headEnd/>
                  <a:tailEnd/>
                </a:ln>
              </p:spPr>
              <p:txBody>
                <a:bodyPr/>
                <a:lstStyle/>
                <a:p>
                  <a:endParaRPr lang="en-US" dirty="0"/>
                </a:p>
              </p:txBody>
            </p:sp>
            <p:sp>
              <p:nvSpPr>
                <p:cNvPr id="657427" name="Freeform 19"/>
                <p:cNvSpPr>
                  <a:spLocks/>
                </p:cNvSpPr>
                <p:nvPr/>
              </p:nvSpPr>
              <p:spPr bwMode="auto">
                <a:xfrm rot="2316092">
                  <a:off x="4786" y="2828"/>
                  <a:ext cx="500" cy="444"/>
                </a:xfrm>
                <a:custGeom>
                  <a:avLst/>
                  <a:gdLst/>
                  <a:ahLst/>
                  <a:cxnLst>
                    <a:cxn ang="0">
                      <a:pos x="550" y="1346"/>
                    </a:cxn>
                    <a:cxn ang="0">
                      <a:pos x="555" y="1218"/>
                    </a:cxn>
                    <a:cxn ang="0">
                      <a:pos x="530" y="1115"/>
                    </a:cxn>
                    <a:cxn ang="0">
                      <a:pos x="513" y="1038"/>
                    </a:cxn>
                    <a:cxn ang="0">
                      <a:pos x="530" y="951"/>
                    </a:cxn>
                    <a:cxn ang="0">
                      <a:pos x="582" y="888"/>
                    </a:cxn>
                    <a:cxn ang="0">
                      <a:pos x="659" y="827"/>
                    </a:cxn>
                    <a:cxn ang="0">
                      <a:pos x="838" y="722"/>
                    </a:cxn>
                    <a:cxn ang="0">
                      <a:pos x="1061" y="581"/>
                    </a:cxn>
                    <a:cxn ang="0">
                      <a:pos x="1505" y="232"/>
                    </a:cxn>
                    <a:cxn ang="0">
                      <a:pos x="1517" y="176"/>
                    </a:cxn>
                    <a:cxn ang="0">
                      <a:pos x="1488" y="118"/>
                    </a:cxn>
                    <a:cxn ang="0">
                      <a:pos x="1261" y="53"/>
                    </a:cxn>
                    <a:cxn ang="0">
                      <a:pos x="1162" y="45"/>
                    </a:cxn>
                    <a:cxn ang="0">
                      <a:pos x="1020" y="78"/>
                    </a:cxn>
                    <a:cxn ang="0">
                      <a:pos x="944" y="128"/>
                    </a:cxn>
                    <a:cxn ang="0">
                      <a:pos x="802" y="237"/>
                    </a:cxn>
                    <a:cxn ang="0">
                      <a:pos x="597" y="380"/>
                    </a:cxn>
                    <a:cxn ang="0">
                      <a:pos x="472" y="495"/>
                    </a:cxn>
                    <a:cxn ang="0">
                      <a:pos x="355" y="616"/>
                    </a:cxn>
                    <a:cxn ang="0">
                      <a:pos x="264" y="707"/>
                    </a:cxn>
                    <a:cxn ang="0">
                      <a:pos x="178" y="750"/>
                    </a:cxn>
                    <a:cxn ang="0">
                      <a:pos x="72" y="790"/>
                    </a:cxn>
                    <a:cxn ang="0">
                      <a:pos x="0" y="790"/>
                    </a:cxn>
                    <a:cxn ang="0">
                      <a:pos x="138" y="727"/>
                    </a:cxn>
                    <a:cxn ang="0">
                      <a:pos x="313" y="586"/>
                    </a:cxn>
                    <a:cxn ang="0">
                      <a:pos x="599" y="324"/>
                    </a:cxn>
                    <a:cxn ang="0">
                      <a:pos x="987" y="36"/>
                    </a:cxn>
                    <a:cxn ang="0">
                      <a:pos x="1135" y="0"/>
                    </a:cxn>
                    <a:cxn ang="0">
                      <a:pos x="1218" y="0"/>
                    </a:cxn>
                    <a:cxn ang="0">
                      <a:pos x="1467" y="71"/>
                    </a:cxn>
                    <a:cxn ang="0">
                      <a:pos x="1529" y="94"/>
                    </a:cxn>
                    <a:cxn ang="0">
                      <a:pos x="1594" y="179"/>
                    </a:cxn>
                    <a:cxn ang="0">
                      <a:pos x="1577" y="350"/>
                    </a:cxn>
                    <a:cxn ang="0">
                      <a:pos x="629" y="1127"/>
                    </a:cxn>
                    <a:cxn ang="0">
                      <a:pos x="550" y="1346"/>
                    </a:cxn>
                    <a:cxn ang="0">
                      <a:pos x="550" y="1346"/>
                    </a:cxn>
                  </a:cxnLst>
                  <a:rect l="0" t="0" r="r" b="b"/>
                  <a:pathLst>
                    <a:path w="1594" h="1346">
                      <a:moveTo>
                        <a:pt x="550" y="1346"/>
                      </a:moveTo>
                      <a:lnTo>
                        <a:pt x="555" y="1218"/>
                      </a:lnTo>
                      <a:lnTo>
                        <a:pt x="530" y="1115"/>
                      </a:lnTo>
                      <a:lnTo>
                        <a:pt x="513" y="1038"/>
                      </a:lnTo>
                      <a:lnTo>
                        <a:pt x="530" y="951"/>
                      </a:lnTo>
                      <a:lnTo>
                        <a:pt x="582" y="888"/>
                      </a:lnTo>
                      <a:lnTo>
                        <a:pt x="659" y="827"/>
                      </a:lnTo>
                      <a:lnTo>
                        <a:pt x="838" y="722"/>
                      </a:lnTo>
                      <a:lnTo>
                        <a:pt x="1061" y="581"/>
                      </a:lnTo>
                      <a:lnTo>
                        <a:pt x="1505" y="232"/>
                      </a:lnTo>
                      <a:lnTo>
                        <a:pt x="1517" y="176"/>
                      </a:lnTo>
                      <a:lnTo>
                        <a:pt x="1488" y="118"/>
                      </a:lnTo>
                      <a:lnTo>
                        <a:pt x="1261" y="53"/>
                      </a:lnTo>
                      <a:lnTo>
                        <a:pt x="1162" y="45"/>
                      </a:lnTo>
                      <a:lnTo>
                        <a:pt x="1020" y="78"/>
                      </a:lnTo>
                      <a:lnTo>
                        <a:pt x="944" y="128"/>
                      </a:lnTo>
                      <a:lnTo>
                        <a:pt x="802" y="237"/>
                      </a:lnTo>
                      <a:lnTo>
                        <a:pt x="597" y="380"/>
                      </a:lnTo>
                      <a:lnTo>
                        <a:pt x="472" y="495"/>
                      </a:lnTo>
                      <a:lnTo>
                        <a:pt x="355" y="616"/>
                      </a:lnTo>
                      <a:lnTo>
                        <a:pt x="264" y="707"/>
                      </a:lnTo>
                      <a:lnTo>
                        <a:pt x="178" y="750"/>
                      </a:lnTo>
                      <a:lnTo>
                        <a:pt x="72" y="790"/>
                      </a:lnTo>
                      <a:lnTo>
                        <a:pt x="0" y="790"/>
                      </a:lnTo>
                      <a:lnTo>
                        <a:pt x="138" y="727"/>
                      </a:lnTo>
                      <a:lnTo>
                        <a:pt x="313" y="586"/>
                      </a:lnTo>
                      <a:lnTo>
                        <a:pt x="599" y="324"/>
                      </a:lnTo>
                      <a:lnTo>
                        <a:pt x="987" y="36"/>
                      </a:lnTo>
                      <a:lnTo>
                        <a:pt x="1135" y="0"/>
                      </a:lnTo>
                      <a:lnTo>
                        <a:pt x="1218" y="0"/>
                      </a:lnTo>
                      <a:lnTo>
                        <a:pt x="1467" y="71"/>
                      </a:lnTo>
                      <a:lnTo>
                        <a:pt x="1529" y="94"/>
                      </a:lnTo>
                      <a:lnTo>
                        <a:pt x="1594" y="179"/>
                      </a:lnTo>
                      <a:lnTo>
                        <a:pt x="1577" y="350"/>
                      </a:lnTo>
                      <a:lnTo>
                        <a:pt x="629" y="1127"/>
                      </a:lnTo>
                      <a:lnTo>
                        <a:pt x="550" y="1346"/>
                      </a:lnTo>
                      <a:lnTo>
                        <a:pt x="550" y="1346"/>
                      </a:lnTo>
                      <a:close/>
                    </a:path>
                  </a:pathLst>
                </a:custGeom>
                <a:solidFill>
                  <a:srgbClr val="D1BDBD"/>
                </a:solidFill>
                <a:ln w="9525">
                  <a:noFill/>
                  <a:round/>
                  <a:headEnd/>
                  <a:tailEnd/>
                </a:ln>
              </p:spPr>
              <p:txBody>
                <a:bodyPr/>
                <a:lstStyle/>
                <a:p>
                  <a:endParaRPr lang="en-US" dirty="0"/>
                </a:p>
              </p:txBody>
            </p:sp>
            <p:sp>
              <p:nvSpPr>
                <p:cNvPr id="657428" name="Freeform 20"/>
                <p:cNvSpPr>
                  <a:spLocks/>
                </p:cNvSpPr>
                <p:nvPr/>
              </p:nvSpPr>
              <p:spPr bwMode="auto">
                <a:xfrm rot="2316092">
                  <a:off x="4449" y="2888"/>
                  <a:ext cx="422" cy="408"/>
                </a:xfrm>
                <a:custGeom>
                  <a:avLst/>
                  <a:gdLst/>
                  <a:ahLst/>
                  <a:cxnLst>
                    <a:cxn ang="0">
                      <a:pos x="330" y="0"/>
                    </a:cxn>
                    <a:cxn ang="0">
                      <a:pos x="281" y="81"/>
                    </a:cxn>
                    <a:cxn ang="0">
                      <a:pos x="267" y="131"/>
                    </a:cxn>
                    <a:cxn ang="0">
                      <a:pos x="281" y="191"/>
                    </a:cxn>
                    <a:cxn ang="0">
                      <a:pos x="330" y="257"/>
                    </a:cxn>
                    <a:cxn ang="0">
                      <a:pos x="1046" y="568"/>
                    </a:cxn>
                    <a:cxn ang="0">
                      <a:pos x="1110" y="559"/>
                    </a:cxn>
                    <a:cxn ang="0">
                      <a:pos x="1174" y="528"/>
                    </a:cxn>
                    <a:cxn ang="0">
                      <a:pos x="1248" y="473"/>
                    </a:cxn>
                    <a:cxn ang="0">
                      <a:pos x="1298" y="397"/>
                    </a:cxn>
                    <a:cxn ang="0">
                      <a:pos x="1308" y="241"/>
                    </a:cxn>
                    <a:cxn ang="0">
                      <a:pos x="1342" y="528"/>
                    </a:cxn>
                    <a:cxn ang="0">
                      <a:pos x="1140" y="1243"/>
                    </a:cxn>
                    <a:cxn ang="0">
                      <a:pos x="933" y="1203"/>
                    </a:cxn>
                    <a:cxn ang="0">
                      <a:pos x="0" y="719"/>
                    </a:cxn>
                    <a:cxn ang="0">
                      <a:pos x="173" y="156"/>
                    </a:cxn>
                    <a:cxn ang="0">
                      <a:pos x="256" y="60"/>
                    </a:cxn>
                    <a:cxn ang="0">
                      <a:pos x="330" y="0"/>
                    </a:cxn>
                    <a:cxn ang="0">
                      <a:pos x="330" y="0"/>
                    </a:cxn>
                  </a:cxnLst>
                  <a:rect l="0" t="0" r="r" b="b"/>
                  <a:pathLst>
                    <a:path w="1342" h="1243">
                      <a:moveTo>
                        <a:pt x="330" y="0"/>
                      </a:moveTo>
                      <a:lnTo>
                        <a:pt x="281" y="81"/>
                      </a:lnTo>
                      <a:lnTo>
                        <a:pt x="267" y="131"/>
                      </a:lnTo>
                      <a:lnTo>
                        <a:pt x="281" y="191"/>
                      </a:lnTo>
                      <a:lnTo>
                        <a:pt x="330" y="257"/>
                      </a:lnTo>
                      <a:lnTo>
                        <a:pt x="1046" y="568"/>
                      </a:lnTo>
                      <a:lnTo>
                        <a:pt x="1110" y="559"/>
                      </a:lnTo>
                      <a:lnTo>
                        <a:pt x="1174" y="528"/>
                      </a:lnTo>
                      <a:lnTo>
                        <a:pt x="1248" y="473"/>
                      </a:lnTo>
                      <a:lnTo>
                        <a:pt x="1298" y="397"/>
                      </a:lnTo>
                      <a:lnTo>
                        <a:pt x="1308" y="241"/>
                      </a:lnTo>
                      <a:lnTo>
                        <a:pt x="1342" y="528"/>
                      </a:lnTo>
                      <a:lnTo>
                        <a:pt x="1140" y="1243"/>
                      </a:lnTo>
                      <a:lnTo>
                        <a:pt x="933" y="1203"/>
                      </a:lnTo>
                      <a:lnTo>
                        <a:pt x="0" y="719"/>
                      </a:lnTo>
                      <a:lnTo>
                        <a:pt x="173" y="156"/>
                      </a:lnTo>
                      <a:lnTo>
                        <a:pt x="256" y="60"/>
                      </a:lnTo>
                      <a:lnTo>
                        <a:pt x="330" y="0"/>
                      </a:lnTo>
                      <a:lnTo>
                        <a:pt x="330" y="0"/>
                      </a:lnTo>
                      <a:close/>
                    </a:path>
                  </a:pathLst>
                </a:custGeom>
                <a:solidFill>
                  <a:srgbClr val="D1BDBD"/>
                </a:solidFill>
                <a:ln w="9525">
                  <a:noFill/>
                  <a:round/>
                  <a:headEnd/>
                  <a:tailEnd/>
                </a:ln>
              </p:spPr>
              <p:txBody>
                <a:bodyPr/>
                <a:lstStyle/>
                <a:p>
                  <a:endParaRPr lang="en-US" dirty="0"/>
                </a:p>
              </p:txBody>
            </p:sp>
            <p:sp>
              <p:nvSpPr>
                <p:cNvPr id="657429" name="Freeform 21"/>
                <p:cNvSpPr>
                  <a:spLocks/>
                </p:cNvSpPr>
                <p:nvPr/>
              </p:nvSpPr>
              <p:spPr bwMode="auto">
                <a:xfrm rot="2316092">
                  <a:off x="4804" y="2877"/>
                  <a:ext cx="389" cy="653"/>
                </a:xfrm>
                <a:custGeom>
                  <a:avLst/>
                  <a:gdLst/>
                  <a:ahLst/>
                  <a:cxnLst>
                    <a:cxn ang="0">
                      <a:pos x="9" y="1946"/>
                    </a:cxn>
                    <a:cxn ang="0">
                      <a:pos x="0" y="1842"/>
                    </a:cxn>
                    <a:cxn ang="0">
                      <a:pos x="5" y="1746"/>
                    </a:cxn>
                    <a:cxn ang="0">
                      <a:pos x="46" y="1575"/>
                    </a:cxn>
                    <a:cxn ang="0">
                      <a:pos x="114" y="1407"/>
                    </a:cxn>
                    <a:cxn ang="0">
                      <a:pos x="165" y="1283"/>
                    </a:cxn>
                    <a:cxn ang="0">
                      <a:pos x="195" y="1171"/>
                    </a:cxn>
                    <a:cxn ang="0">
                      <a:pos x="190" y="1082"/>
                    </a:cxn>
                    <a:cxn ang="0">
                      <a:pos x="161" y="958"/>
                    </a:cxn>
                    <a:cxn ang="0">
                      <a:pos x="170" y="867"/>
                    </a:cxn>
                    <a:cxn ang="0">
                      <a:pos x="256" y="780"/>
                    </a:cxn>
                    <a:cxn ang="0">
                      <a:pos x="419" y="684"/>
                    </a:cxn>
                    <a:cxn ang="0">
                      <a:pos x="622" y="558"/>
                    </a:cxn>
                    <a:cxn ang="0">
                      <a:pos x="801" y="413"/>
                    </a:cxn>
                    <a:cxn ang="0">
                      <a:pos x="991" y="270"/>
                    </a:cxn>
                    <a:cxn ang="0">
                      <a:pos x="1159" y="128"/>
                    </a:cxn>
                    <a:cxn ang="0">
                      <a:pos x="1174" y="71"/>
                    </a:cxn>
                    <a:cxn ang="0">
                      <a:pos x="1144" y="0"/>
                    </a:cxn>
                    <a:cxn ang="0">
                      <a:pos x="1222" y="66"/>
                    </a:cxn>
                    <a:cxn ang="0">
                      <a:pos x="1240" y="287"/>
                    </a:cxn>
                    <a:cxn ang="0">
                      <a:pos x="1154" y="518"/>
                    </a:cxn>
                    <a:cxn ang="0">
                      <a:pos x="1056" y="544"/>
                    </a:cxn>
                    <a:cxn ang="0">
                      <a:pos x="884" y="693"/>
                    </a:cxn>
                    <a:cxn ang="0">
                      <a:pos x="685" y="851"/>
                    </a:cxn>
                    <a:cxn ang="0">
                      <a:pos x="256" y="1109"/>
                    </a:cxn>
                    <a:cxn ang="0">
                      <a:pos x="231" y="1243"/>
                    </a:cxn>
                    <a:cxn ang="0">
                      <a:pos x="257" y="1523"/>
                    </a:cxn>
                    <a:cxn ang="0">
                      <a:pos x="238" y="1679"/>
                    </a:cxn>
                    <a:cxn ang="0">
                      <a:pos x="159" y="1978"/>
                    </a:cxn>
                    <a:cxn ang="0">
                      <a:pos x="9" y="1946"/>
                    </a:cxn>
                    <a:cxn ang="0">
                      <a:pos x="9" y="1946"/>
                    </a:cxn>
                  </a:cxnLst>
                  <a:rect l="0" t="0" r="r" b="b"/>
                  <a:pathLst>
                    <a:path w="1240" h="1978">
                      <a:moveTo>
                        <a:pt x="9" y="1946"/>
                      </a:moveTo>
                      <a:lnTo>
                        <a:pt x="0" y="1842"/>
                      </a:lnTo>
                      <a:lnTo>
                        <a:pt x="5" y="1746"/>
                      </a:lnTo>
                      <a:lnTo>
                        <a:pt x="46" y="1575"/>
                      </a:lnTo>
                      <a:lnTo>
                        <a:pt x="114" y="1407"/>
                      </a:lnTo>
                      <a:lnTo>
                        <a:pt x="165" y="1283"/>
                      </a:lnTo>
                      <a:lnTo>
                        <a:pt x="195" y="1171"/>
                      </a:lnTo>
                      <a:lnTo>
                        <a:pt x="190" y="1082"/>
                      </a:lnTo>
                      <a:lnTo>
                        <a:pt x="161" y="958"/>
                      </a:lnTo>
                      <a:lnTo>
                        <a:pt x="170" y="867"/>
                      </a:lnTo>
                      <a:lnTo>
                        <a:pt x="256" y="780"/>
                      </a:lnTo>
                      <a:lnTo>
                        <a:pt x="419" y="684"/>
                      </a:lnTo>
                      <a:lnTo>
                        <a:pt x="622" y="558"/>
                      </a:lnTo>
                      <a:lnTo>
                        <a:pt x="801" y="413"/>
                      </a:lnTo>
                      <a:lnTo>
                        <a:pt x="991" y="270"/>
                      </a:lnTo>
                      <a:lnTo>
                        <a:pt x="1159" y="128"/>
                      </a:lnTo>
                      <a:lnTo>
                        <a:pt x="1174" y="71"/>
                      </a:lnTo>
                      <a:lnTo>
                        <a:pt x="1144" y="0"/>
                      </a:lnTo>
                      <a:lnTo>
                        <a:pt x="1222" y="66"/>
                      </a:lnTo>
                      <a:lnTo>
                        <a:pt x="1240" y="287"/>
                      </a:lnTo>
                      <a:lnTo>
                        <a:pt x="1154" y="518"/>
                      </a:lnTo>
                      <a:lnTo>
                        <a:pt x="1056" y="544"/>
                      </a:lnTo>
                      <a:lnTo>
                        <a:pt x="884" y="693"/>
                      </a:lnTo>
                      <a:lnTo>
                        <a:pt x="685" y="851"/>
                      </a:lnTo>
                      <a:lnTo>
                        <a:pt x="256" y="1109"/>
                      </a:lnTo>
                      <a:lnTo>
                        <a:pt x="231" y="1243"/>
                      </a:lnTo>
                      <a:lnTo>
                        <a:pt x="257" y="1523"/>
                      </a:lnTo>
                      <a:lnTo>
                        <a:pt x="238" y="1679"/>
                      </a:lnTo>
                      <a:lnTo>
                        <a:pt x="159" y="1978"/>
                      </a:lnTo>
                      <a:lnTo>
                        <a:pt x="9" y="1946"/>
                      </a:lnTo>
                      <a:lnTo>
                        <a:pt x="9" y="1946"/>
                      </a:lnTo>
                      <a:close/>
                    </a:path>
                  </a:pathLst>
                </a:custGeom>
                <a:solidFill>
                  <a:srgbClr val="A39494"/>
                </a:solidFill>
                <a:ln w="9525">
                  <a:noFill/>
                  <a:round/>
                  <a:headEnd/>
                  <a:tailEnd/>
                </a:ln>
              </p:spPr>
              <p:txBody>
                <a:bodyPr/>
                <a:lstStyle/>
                <a:p>
                  <a:endParaRPr lang="en-US" dirty="0"/>
                </a:p>
              </p:txBody>
            </p:sp>
            <p:sp>
              <p:nvSpPr>
                <p:cNvPr id="657430" name="Freeform 22"/>
                <p:cNvSpPr>
                  <a:spLocks/>
                </p:cNvSpPr>
                <p:nvPr/>
              </p:nvSpPr>
              <p:spPr bwMode="auto">
                <a:xfrm rot="2316092">
                  <a:off x="4308" y="3054"/>
                  <a:ext cx="436" cy="335"/>
                </a:xfrm>
                <a:custGeom>
                  <a:avLst/>
                  <a:gdLst/>
                  <a:ahLst/>
                  <a:cxnLst>
                    <a:cxn ang="0">
                      <a:pos x="93" y="0"/>
                    </a:cxn>
                    <a:cxn ang="0">
                      <a:pos x="137" y="49"/>
                    </a:cxn>
                    <a:cxn ang="0">
                      <a:pos x="1105" y="528"/>
                    </a:cxn>
                    <a:cxn ang="0">
                      <a:pos x="1386" y="532"/>
                    </a:cxn>
                    <a:cxn ang="0">
                      <a:pos x="1339" y="655"/>
                    </a:cxn>
                    <a:cxn ang="0">
                      <a:pos x="1205" y="632"/>
                    </a:cxn>
                    <a:cxn ang="0">
                      <a:pos x="1093" y="925"/>
                    </a:cxn>
                    <a:cxn ang="0">
                      <a:pos x="1121" y="931"/>
                    </a:cxn>
                    <a:cxn ang="0">
                      <a:pos x="1256" y="772"/>
                    </a:cxn>
                    <a:cxn ang="0">
                      <a:pos x="1308" y="732"/>
                    </a:cxn>
                    <a:cxn ang="0">
                      <a:pos x="1144" y="990"/>
                    </a:cxn>
                    <a:cxn ang="0">
                      <a:pos x="1046" y="1017"/>
                    </a:cxn>
                    <a:cxn ang="0">
                      <a:pos x="39" y="477"/>
                    </a:cxn>
                    <a:cxn ang="0">
                      <a:pos x="694" y="757"/>
                    </a:cxn>
                    <a:cxn ang="0">
                      <a:pos x="85" y="407"/>
                    </a:cxn>
                    <a:cxn ang="0">
                      <a:pos x="715" y="692"/>
                    </a:cxn>
                    <a:cxn ang="0">
                      <a:pos x="106" y="334"/>
                    </a:cxn>
                    <a:cxn ang="0">
                      <a:pos x="741" y="619"/>
                    </a:cxn>
                    <a:cxn ang="0">
                      <a:pos x="124" y="268"/>
                    </a:cxn>
                    <a:cxn ang="0">
                      <a:pos x="760" y="557"/>
                    </a:cxn>
                    <a:cxn ang="0">
                      <a:pos x="145" y="211"/>
                    </a:cxn>
                    <a:cxn ang="0">
                      <a:pos x="780" y="492"/>
                    </a:cxn>
                    <a:cxn ang="0">
                      <a:pos x="163" y="148"/>
                    </a:cxn>
                    <a:cxn ang="0">
                      <a:pos x="809" y="427"/>
                    </a:cxn>
                    <a:cxn ang="0">
                      <a:pos x="112" y="65"/>
                    </a:cxn>
                    <a:cxn ang="0">
                      <a:pos x="8" y="455"/>
                    </a:cxn>
                    <a:cxn ang="0">
                      <a:pos x="0" y="398"/>
                    </a:cxn>
                    <a:cxn ang="0">
                      <a:pos x="93" y="0"/>
                    </a:cxn>
                    <a:cxn ang="0">
                      <a:pos x="93" y="0"/>
                    </a:cxn>
                  </a:cxnLst>
                  <a:rect l="0" t="0" r="r" b="b"/>
                  <a:pathLst>
                    <a:path w="1386" h="1017">
                      <a:moveTo>
                        <a:pt x="93" y="0"/>
                      </a:moveTo>
                      <a:lnTo>
                        <a:pt x="137" y="49"/>
                      </a:lnTo>
                      <a:lnTo>
                        <a:pt x="1105" y="528"/>
                      </a:lnTo>
                      <a:lnTo>
                        <a:pt x="1386" y="532"/>
                      </a:lnTo>
                      <a:lnTo>
                        <a:pt x="1339" y="655"/>
                      </a:lnTo>
                      <a:lnTo>
                        <a:pt x="1205" y="632"/>
                      </a:lnTo>
                      <a:lnTo>
                        <a:pt x="1093" y="925"/>
                      </a:lnTo>
                      <a:lnTo>
                        <a:pt x="1121" y="931"/>
                      </a:lnTo>
                      <a:lnTo>
                        <a:pt x="1256" y="772"/>
                      </a:lnTo>
                      <a:lnTo>
                        <a:pt x="1308" y="732"/>
                      </a:lnTo>
                      <a:lnTo>
                        <a:pt x="1144" y="990"/>
                      </a:lnTo>
                      <a:lnTo>
                        <a:pt x="1046" y="1017"/>
                      </a:lnTo>
                      <a:lnTo>
                        <a:pt x="39" y="477"/>
                      </a:lnTo>
                      <a:lnTo>
                        <a:pt x="694" y="757"/>
                      </a:lnTo>
                      <a:lnTo>
                        <a:pt x="85" y="407"/>
                      </a:lnTo>
                      <a:lnTo>
                        <a:pt x="715" y="692"/>
                      </a:lnTo>
                      <a:lnTo>
                        <a:pt x="106" y="334"/>
                      </a:lnTo>
                      <a:lnTo>
                        <a:pt x="741" y="619"/>
                      </a:lnTo>
                      <a:lnTo>
                        <a:pt x="124" y="268"/>
                      </a:lnTo>
                      <a:lnTo>
                        <a:pt x="760" y="557"/>
                      </a:lnTo>
                      <a:lnTo>
                        <a:pt x="145" y="211"/>
                      </a:lnTo>
                      <a:lnTo>
                        <a:pt x="780" y="492"/>
                      </a:lnTo>
                      <a:lnTo>
                        <a:pt x="163" y="148"/>
                      </a:lnTo>
                      <a:lnTo>
                        <a:pt x="809" y="427"/>
                      </a:lnTo>
                      <a:lnTo>
                        <a:pt x="112" y="65"/>
                      </a:lnTo>
                      <a:lnTo>
                        <a:pt x="8" y="455"/>
                      </a:lnTo>
                      <a:lnTo>
                        <a:pt x="0" y="398"/>
                      </a:lnTo>
                      <a:lnTo>
                        <a:pt x="93" y="0"/>
                      </a:lnTo>
                      <a:lnTo>
                        <a:pt x="93" y="0"/>
                      </a:lnTo>
                      <a:close/>
                    </a:path>
                  </a:pathLst>
                </a:custGeom>
                <a:solidFill>
                  <a:srgbClr val="000000"/>
                </a:solidFill>
                <a:ln w="9525">
                  <a:noFill/>
                  <a:round/>
                  <a:headEnd/>
                  <a:tailEnd/>
                </a:ln>
              </p:spPr>
              <p:txBody>
                <a:bodyPr/>
                <a:lstStyle/>
                <a:p>
                  <a:endParaRPr lang="en-US" dirty="0"/>
                </a:p>
              </p:txBody>
            </p:sp>
            <p:sp>
              <p:nvSpPr>
                <p:cNvPr id="657431" name="Freeform 23"/>
                <p:cNvSpPr>
                  <a:spLocks/>
                </p:cNvSpPr>
                <p:nvPr/>
              </p:nvSpPr>
              <p:spPr bwMode="auto">
                <a:xfrm rot="2316092">
                  <a:off x="4535" y="2807"/>
                  <a:ext cx="144" cy="249"/>
                </a:xfrm>
                <a:custGeom>
                  <a:avLst/>
                  <a:gdLst/>
                  <a:ahLst/>
                  <a:cxnLst>
                    <a:cxn ang="0">
                      <a:pos x="0" y="726"/>
                    </a:cxn>
                    <a:cxn ang="0">
                      <a:pos x="157" y="254"/>
                    </a:cxn>
                    <a:cxn ang="0">
                      <a:pos x="219" y="137"/>
                    </a:cxn>
                    <a:cxn ang="0">
                      <a:pos x="288" y="64"/>
                    </a:cxn>
                    <a:cxn ang="0">
                      <a:pos x="375" y="17"/>
                    </a:cxn>
                    <a:cxn ang="0">
                      <a:pos x="460" y="0"/>
                    </a:cxn>
                    <a:cxn ang="0">
                      <a:pos x="360" y="48"/>
                    </a:cxn>
                    <a:cxn ang="0">
                      <a:pos x="288" y="95"/>
                    </a:cxn>
                    <a:cxn ang="0">
                      <a:pos x="229" y="178"/>
                    </a:cxn>
                    <a:cxn ang="0">
                      <a:pos x="179" y="276"/>
                    </a:cxn>
                    <a:cxn ang="0">
                      <a:pos x="29" y="755"/>
                    </a:cxn>
                    <a:cxn ang="0">
                      <a:pos x="0" y="726"/>
                    </a:cxn>
                    <a:cxn ang="0">
                      <a:pos x="0" y="726"/>
                    </a:cxn>
                  </a:cxnLst>
                  <a:rect l="0" t="0" r="r" b="b"/>
                  <a:pathLst>
                    <a:path w="460" h="755">
                      <a:moveTo>
                        <a:pt x="0" y="726"/>
                      </a:moveTo>
                      <a:lnTo>
                        <a:pt x="157" y="254"/>
                      </a:lnTo>
                      <a:lnTo>
                        <a:pt x="219" y="137"/>
                      </a:lnTo>
                      <a:lnTo>
                        <a:pt x="288" y="64"/>
                      </a:lnTo>
                      <a:lnTo>
                        <a:pt x="375" y="17"/>
                      </a:lnTo>
                      <a:lnTo>
                        <a:pt x="460" y="0"/>
                      </a:lnTo>
                      <a:lnTo>
                        <a:pt x="360" y="48"/>
                      </a:lnTo>
                      <a:lnTo>
                        <a:pt x="288" y="95"/>
                      </a:lnTo>
                      <a:lnTo>
                        <a:pt x="229" y="178"/>
                      </a:lnTo>
                      <a:lnTo>
                        <a:pt x="179" y="276"/>
                      </a:lnTo>
                      <a:lnTo>
                        <a:pt x="29" y="755"/>
                      </a:lnTo>
                      <a:lnTo>
                        <a:pt x="0" y="726"/>
                      </a:lnTo>
                      <a:lnTo>
                        <a:pt x="0" y="726"/>
                      </a:lnTo>
                      <a:close/>
                    </a:path>
                  </a:pathLst>
                </a:custGeom>
                <a:solidFill>
                  <a:srgbClr val="000000"/>
                </a:solidFill>
                <a:ln w="9525">
                  <a:noFill/>
                  <a:round/>
                  <a:headEnd/>
                  <a:tailEnd/>
                </a:ln>
              </p:spPr>
              <p:txBody>
                <a:bodyPr/>
                <a:lstStyle/>
                <a:p>
                  <a:endParaRPr lang="en-US" dirty="0"/>
                </a:p>
              </p:txBody>
            </p:sp>
            <p:sp>
              <p:nvSpPr>
                <p:cNvPr id="657432" name="Freeform 24"/>
                <p:cNvSpPr>
                  <a:spLocks/>
                </p:cNvSpPr>
                <p:nvPr/>
              </p:nvSpPr>
              <p:spPr bwMode="auto">
                <a:xfrm rot="2316092">
                  <a:off x="4846" y="2832"/>
                  <a:ext cx="456" cy="262"/>
                </a:xfrm>
                <a:custGeom>
                  <a:avLst/>
                  <a:gdLst/>
                  <a:ahLst/>
                  <a:cxnLst>
                    <a:cxn ang="0">
                      <a:pos x="0" y="797"/>
                    </a:cxn>
                    <a:cxn ang="0">
                      <a:pos x="133" y="753"/>
                    </a:cxn>
                    <a:cxn ang="0">
                      <a:pos x="221" y="705"/>
                    </a:cxn>
                    <a:cxn ang="0">
                      <a:pos x="337" y="601"/>
                    </a:cxn>
                    <a:cxn ang="0">
                      <a:pos x="551" y="394"/>
                    </a:cxn>
                    <a:cxn ang="0">
                      <a:pos x="991" y="67"/>
                    </a:cxn>
                    <a:cxn ang="0">
                      <a:pos x="1108" y="28"/>
                    </a:cxn>
                    <a:cxn ang="0">
                      <a:pos x="1218" y="20"/>
                    </a:cxn>
                    <a:cxn ang="0">
                      <a:pos x="1451" y="69"/>
                    </a:cxn>
                    <a:cxn ang="0">
                      <a:pos x="1214" y="0"/>
                    </a:cxn>
                    <a:cxn ang="0">
                      <a:pos x="1097" y="0"/>
                    </a:cxn>
                    <a:cxn ang="0">
                      <a:pos x="991" y="32"/>
                    </a:cxn>
                    <a:cxn ang="0">
                      <a:pos x="910" y="77"/>
                    </a:cxn>
                    <a:cxn ang="0">
                      <a:pos x="719" y="213"/>
                    </a:cxn>
                    <a:cxn ang="0">
                      <a:pos x="480" y="397"/>
                    </a:cxn>
                    <a:cxn ang="0">
                      <a:pos x="320" y="550"/>
                    </a:cxn>
                    <a:cxn ang="0">
                      <a:pos x="239" y="648"/>
                    </a:cxn>
                    <a:cxn ang="0">
                      <a:pos x="162" y="709"/>
                    </a:cxn>
                    <a:cxn ang="0">
                      <a:pos x="96" y="750"/>
                    </a:cxn>
                    <a:cxn ang="0">
                      <a:pos x="0" y="797"/>
                    </a:cxn>
                    <a:cxn ang="0">
                      <a:pos x="0" y="797"/>
                    </a:cxn>
                  </a:cxnLst>
                  <a:rect l="0" t="0" r="r" b="b"/>
                  <a:pathLst>
                    <a:path w="1451" h="797">
                      <a:moveTo>
                        <a:pt x="0" y="797"/>
                      </a:moveTo>
                      <a:lnTo>
                        <a:pt x="133" y="753"/>
                      </a:lnTo>
                      <a:lnTo>
                        <a:pt x="221" y="705"/>
                      </a:lnTo>
                      <a:lnTo>
                        <a:pt x="337" y="601"/>
                      </a:lnTo>
                      <a:lnTo>
                        <a:pt x="551" y="394"/>
                      </a:lnTo>
                      <a:lnTo>
                        <a:pt x="991" y="67"/>
                      </a:lnTo>
                      <a:lnTo>
                        <a:pt x="1108" y="28"/>
                      </a:lnTo>
                      <a:lnTo>
                        <a:pt x="1218" y="20"/>
                      </a:lnTo>
                      <a:lnTo>
                        <a:pt x="1451" y="69"/>
                      </a:lnTo>
                      <a:lnTo>
                        <a:pt x="1214" y="0"/>
                      </a:lnTo>
                      <a:lnTo>
                        <a:pt x="1097" y="0"/>
                      </a:lnTo>
                      <a:lnTo>
                        <a:pt x="991" y="32"/>
                      </a:lnTo>
                      <a:lnTo>
                        <a:pt x="910" y="77"/>
                      </a:lnTo>
                      <a:lnTo>
                        <a:pt x="719" y="213"/>
                      </a:lnTo>
                      <a:lnTo>
                        <a:pt x="480" y="397"/>
                      </a:lnTo>
                      <a:lnTo>
                        <a:pt x="320" y="550"/>
                      </a:lnTo>
                      <a:lnTo>
                        <a:pt x="239" y="648"/>
                      </a:lnTo>
                      <a:lnTo>
                        <a:pt x="162" y="709"/>
                      </a:lnTo>
                      <a:lnTo>
                        <a:pt x="96" y="750"/>
                      </a:lnTo>
                      <a:lnTo>
                        <a:pt x="0" y="797"/>
                      </a:lnTo>
                      <a:lnTo>
                        <a:pt x="0" y="797"/>
                      </a:lnTo>
                      <a:close/>
                    </a:path>
                  </a:pathLst>
                </a:custGeom>
                <a:solidFill>
                  <a:srgbClr val="000000"/>
                </a:solidFill>
                <a:ln w="9525">
                  <a:noFill/>
                  <a:round/>
                  <a:headEnd/>
                  <a:tailEnd/>
                </a:ln>
              </p:spPr>
              <p:txBody>
                <a:bodyPr/>
                <a:lstStyle/>
                <a:p>
                  <a:endParaRPr lang="en-US" dirty="0"/>
                </a:p>
              </p:txBody>
            </p:sp>
            <p:sp>
              <p:nvSpPr>
                <p:cNvPr id="657433" name="Freeform 25"/>
                <p:cNvSpPr>
                  <a:spLocks/>
                </p:cNvSpPr>
                <p:nvPr/>
              </p:nvSpPr>
              <p:spPr bwMode="auto">
                <a:xfrm rot="2316092">
                  <a:off x="4947" y="2928"/>
                  <a:ext cx="334" cy="367"/>
                </a:xfrm>
                <a:custGeom>
                  <a:avLst/>
                  <a:gdLst/>
                  <a:ahLst/>
                  <a:cxnLst>
                    <a:cxn ang="0">
                      <a:pos x="952" y="0"/>
                    </a:cxn>
                    <a:cxn ang="0">
                      <a:pos x="1000" y="51"/>
                    </a:cxn>
                    <a:cxn ang="0">
                      <a:pos x="1015" y="130"/>
                    </a:cxn>
                    <a:cxn ang="0">
                      <a:pos x="896" y="263"/>
                    </a:cxn>
                    <a:cxn ang="0">
                      <a:pos x="607" y="467"/>
                    </a:cxn>
                    <a:cxn ang="0">
                      <a:pos x="461" y="604"/>
                    </a:cxn>
                    <a:cxn ang="0">
                      <a:pos x="202" y="749"/>
                    </a:cxn>
                    <a:cxn ang="0">
                      <a:pos x="65" y="836"/>
                    </a:cxn>
                    <a:cxn ang="0">
                      <a:pos x="0" y="924"/>
                    </a:cxn>
                    <a:cxn ang="0">
                      <a:pos x="0" y="1010"/>
                    </a:cxn>
                    <a:cxn ang="0">
                      <a:pos x="31" y="1102"/>
                    </a:cxn>
                    <a:cxn ang="0">
                      <a:pos x="56" y="946"/>
                    </a:cxn>
                    <a:cxn ang="0">
                      <a:pos x="106" y="885"/>
                    </a:cxn>
                    <a:cxn ang="0">
                      <a:pos x="309" y="776"/>
                    </a:cxn>
                    <a:cxn ang="0">
                      <a:pos x="582" y="615"/>
                    </a:cxn>
                    <a:cxn ang="0">
                      <a:pos x="734" y="457"/>
                    </a:cxn>
                    <a:cxn ang="0">
                      <a:pos x="993" y="269"/>
                    </a:cxn>
                    <a:cxn ang="0">
                      <a:pos x="990" y="346"/>
                    </a:cxn>
                    <a:cxn ang="0">
                      <a:pos x="678" y="604"/>
                    </a:cxn>
                    <a:cxn ang="0">
                      <a:pos x="515" y="736"/>
                    </a:cxn>
                    <a:cxn ang="0">
                      <a:pos x="320" y="857"/>
                    </a:cxn>
                    <a:cxn ang="0">
                      <a:pos x="187" y="953"/>
                    </a:cxn>
                    <a:cxn ang="0">
                      <a:pos x="314" y="895"/>
                    </a:cxn>
                    <a:cxn ang="0">
                      <a:pos x="457" y="816"/>
                    </a:cxn>
                    <a:cxn ang="0">
                      <a:pos x="603" y="711"/>
                    </a:cxn>
                    <a:cxn ang="0">
                      <a:pos x="912" y="441"/>
                    </a:cxn>
                    <a:cxn ang="0">
                      <a:pos x="985" y="403"/>
                    </a:cxn>
                    <a:cxn ang="0">
                      <a:pos x="971" y="477"/>
                    </a:cxn>
                    <a:cxn ang="0">
                      <a:pos x="925" y="514"/>
                    </a:cxn>
                    <a:cxn ang="0">
                      <a:pos x="846" y="527"/>
                    </a:cxn>
                    <a:cxn ang="0">
                      <a:pos x="775" y="612"/>
                    </a:cxn>
                    <a:cxn ang="0">
                      <a:pos x="614" y="749"/>
                    </a:cxn>
                    <a:cxn ang="0">
                      <a:pos x="438" y="871"/>
                    </a:cxn>
                    <a:cxn ang="0">
                      <a:pos x="110" y="1032"/>
                    </a:cxn>
                    <a:cxn ang="0">
                      <a:pos x="57" y="1111"/>
                    </a:cxn>
                    <a:cxn ang="0">
                      <a:pos x="507" y="872"/>
                    </a:cxn>
                    <a:cxn ang="0">
                      <a:pos x="695" y="747"/>
                    </a:cxn>
                    <a:cxn ang="0">
                      <a:pos x="859" y="571"/>
                    </a:cxn>
                    <a:cxn ang="0">
                      <a:pos x="958" y="561"/>
                    </a:cxn>
                    <a:cxn ang="0">
                      <a:pos x="1012" y="508"/>
                    </a:cxn>
                    <a:cxn ang="0">
                      <a:pos x="1049" y="397"/>
                    </a:cxn>
                    <a:cxn ang="0">
                      <a:pos x="1066" y="247"/>
                    </a:cxn>
                    <a:cxn ang="0">
                      <a:pos x="1049" y="114"/>
                    </a:cxn>
                    <a:cxn ang="0">
                      <a:pos x="1021" y="41"/>
                    </a:cxn>
                    <a:cxn ang="0">
                      <a:pos x="952" y="0"/>
                    </a:cxn>
                    <a:cxn ang="0">
                      <a:pos x="952" y="0"/>
                    </a:cxn>
                  </a:cxnLst>
                  <a:rect l="0" t="0" r="r" b="b"/>
                  <a:pathLst>
                    <a:path w="1066" h="1111">
                      <a:moveTo>
                        <a:pt x="952" y="0"/>
                      </a:moveTo>
                      <a:lnTo>
                        <a:pt x="1000" y="51"/>
                      </a:lnTo>
                      <a:lnTo>
                        <a:pt x="1015" y="130"/>
                      </a:lnTo>
                      <a:lnTo>
                        <a:pt x="896" y="263"/>
                      </a:lnTo>
                      <a:lnTo>
                        <a:pt x="607" y="467"/>
                      </a:lnTo>
                      <a:lnTo>
                        <a:pt x="461" y="604"/>
                      </a:lnTo>
                      <a:lnTo>
                        <a:pt x="202" y="749"/>
                      </a:lnTo>
                      <a:lnTo>
                        <a:pt x="65" y="836"/>
                      </a:lnTo>
                      <a:lnTo>
                        <a:pt x="0" y="924"/>
                      </a:lnTo>
                      <a:lnTo>
                        <a:pt x="0" y="1010"/>
                      </a:lnTo>
                      <a:lnTo>
                        <a:pt x="31" y="1102"/>
                      </a:lnTo>
                      <a:lnTo>
                        <a:pt x="56" y="946"/>
                      </a:lnTo>
                      <a:lnTo>
                        <a:pt x="106" y="885"/>
                      </a:lnTo>
                      <a:lnTo>
                        <a:pt x="309" y="776"/>
                      </a:lnTo>
                      <a:lnTo>
                        <a:pt x="582" y="615"/>
                      </a:lnTo>
                      <a:lnTo>
                        <a:pt x="734" y="457"/>
                      </a:lnTo>
                      <a:lnTo>
                        <a:pt x="993" y="269"/>
                      </a:lnTo>
                      <a:lnTo>
                        <a:pt x="990" y="346"/>
                      </a:lnTo>
                      <a:lnTo>
                        <a:pt x="678" y="604"/>
                      </a:lnTo>
                      <a:lnTo>
                        <a:pt x="515" y="736"/>
                      </a:lnTo>
                      <a:lnTo>
                        <a:pt x="320" y="857"/>
                      </a:lnTo>
                      <a:lnTo>
                        <a:pt x="187" y="953"/>
                      </a:lnTo>
                      <a:lnTo>
                        <a:pt x="314" y="895"/>
                      </a:lnTo>
                      <a:lnTo>
                        <a:pt x="457" y="816"/>
                      </a:lnTo>
                      <a:lnTo>
                        <a:pt x="603" y="711"/>
                      </a:lnTo>
                      <a:lnTo>
                        <a:pt x="912" y="441"/>
                      </a:lnTo>
                      <a:lnTo>
                        <a:pt x="985" y="403"/>
                      </a:lnTo>
                      <a:lnTo>
                        <a:pt x="971" y="477"/>
                      </a:lnTo>
                      <a:lnTo>
                        <a:pt x="925" y="514"/>
                      </a:lnTo>
                      <a:lnTo>
                        <a:pt x="846" y="527"/>
                      </a:lnTo>
                      <a:lnTo>
                        <a:pt x="775" y="612"/>
                      </a:lnTo>
                      <a:lnTo>
                        <a:pt x="614" y="749"/>
                      </a:lnTo>
                      <a:lnTo>
                        <a:pt x="438" y="871"/>
                      </a:lnTo>
                      <a:lnTo>
                        <a:pt x="110" y="1032"/>
                      </a:lnTo>
                      <a:lnTo>
                        <a:pt x="57" y="1111"/>
                      </a:lnTo>
                      <a:lnTo>
                        <a:pt x="507" y="872"/>
                      </a:lnTo>
                      <a:lnTo>
                        <a:pt x="695" y="747"/>
                      </a:lnTo>
                      <a:lnTo>
                        <a:pt x="859" y="571"/>
                      </a:lnTo>
                      <a:lnTo>
                        <a:pt x="958" y="561"/>
                      </a:lnTo>
                      <a:lnTo>
                        <a:pt x="1012" y="508"/>
                      </a:lnTo>
                      <a:lnTo>
                        <a:pt x="1049" y="397"/>
                      </a:lnTo>
                      <a:lnTo>
                        <a:pt x="1066" y="247"/>
                      </a:lnTo>
                      <a:lnTo>
                        <a:pt x="1049" y="114"/>
                      </a:lnTo>
                      <a:lnTo>
                        <a:pt x="1021" y="41"/>
                      </a:lnTo>
                      <a:lnTo>
                        <a:pt x="952" y="0"/>
                      </a:lnTo>
                      <a:lnTo>
                        <a:pt x="952" y="0"/>
                      </a:lnTo>
                      <a:close/>
                    </a:path>
                  </a:pathLst>
                </a:custGeom>
                <a:solidFill>
                  <a:srgbClr val="000000"/>
                </a:solidFill>
                <a:ln w="9525">
                  <a:noFill/>
                  <a:round/>
                  <a:headEnd/>
                  <a:tailEnd/>
                </a:ln>
              </p:spPr>
              <p:txBody>
                <a:bodyPr/>
                <a:lstStyle/>
                <a:p>
                  <a:endParaRPr lang="en-US" dirty="0"/>
                </a:p>
              </p:txBody>
            </p:sp>
            <p:sp>
              <p:nvSpPr>
                <p:cNvPr id="657434" name="Freeform 26"/>
                <p:cNvSpPr>
                  <a:spLocks/>
                </p:cNvSpPr>
                <p:nvPr/>
              </p:nvSpPr>
              <p:spPr bwMode="auto">
                <a:xfrm rot="2316092">
                  <a:off x="4737" y="3120"/>
                  <a:ext cx="68" cy="261"/>
                </a:xfrm>
                <a:custGeom>
                  <a:avLst/>
                  <a:gdLst/>
                  <a:ahLst/>
                  <a:cxnLst>
                    <a:cxn ang="0">
                      <a:pos x="194" y="560"/>
                    </a:cxn>
                    <a:cxn ang="0">
                      <a:pos x="126" y="793"/>
                    </a:cxn>
                    <a:cxn ang="0">
                      <a:pos x="75" y="791"/>
                    </a:cxn>
                    <a:cxn ang="0">
                      <a:pos x="99" y="678"/>
                    </a:cxn>
                    <a:cxn ang="0">
                      <a:pos x="70" y="680"/>
                    </a:cxn>
                    <a:cxn ang="0">
                      <a:pos x="41" y="788"/>
                    </a:cxn>
                    <a:cxn ang="0">
                      <a:pos x="11" y="776"/>
                    </a:cxn>
                    <a:cxn ang="0">
                      <a:pos x="0" y="706"/>
                    </a:cxn>
                    <a:cxn ang="0">
                      <a:pos x="10" y="589"/>
                    </a:cxn>
                    <a:cxn ang="0">
                      <a:pos x="43" y="473"/>
                    </a:cxn>
                    <a:cxn ang="0">
                      <a:pos x="91" y="358"/>
                    </a:cxn>
                    <a:cxn ang="0">
                      <a:pos x="134" y="233"/>
                    </a:cxn>
                    <a:cxn ang="0">
                      <a:pos x="159" y="141"/>
                    </a:cxn>
                    <a:cxn ang="0">
                      <a:pos x="185" y="0"/>
                    </a:cxn>
                    <a:cxn ang="0">
                      <a:pos x="212" y="141"/>
                    </a:cxn>
                    <a:cxn ang="0">
                      <a:pos x="217" y="276"/>
                    </a:cxn>
                    <a:cxn ang="0">
                      <a:pos x="215" y="404"/>
                    </a:cxn>
                    <a:cxn ang="0">
                      <a:pos x="206" y="470"/>
                    </a:cxn>
                    <a:cxn ang="0">
                      <a:pos x="172" y="409"/>
                    </a:cxn>
                    <a:cxn ang="0">
                      <a:pos x="140" y="529"/>
                    </a:cxn>
                    <a:cxn ang="0">
                      <a:pos x="111" y="721"/>
                    </a:cxn>
                    <a:cxn ang="0">
                      <a:pos x="194" y="560"/>
                    </a:cxn>
                    <a:cxn ang="0">
                      <a:pos x="194" y="560"/>
                    </a:cxn>
                  </a:cxnLst>
                  <a:rect l="0" t="0" r="r" b="b"/>
                  <a:pathLst>
                    <a:path w="217" h="793">
                      <a:moveTo>
                        <a:pt x="194" y="560"/>
                      </a:moveTo>
                      <a:lnTo>
                        <a:pt x="126" y="793"/>
                      </a:lnTo>
                      <a:lnTo>
                        <a:pt x="75" y="791"/>
                      </a:lnTo>
                      <a:lnTo>
                        <a:pt x="99" y="678"/>
                      </a:lnTo>
                      <a:lnTo>
                        <a:pt x="70" y="680"/>
                      </a:lnTo>
                      <a:lnTo>
                        <a:pt x="41" y="788"/>
                      </a:lnTo>
                      <a:lnTo>
                        <a:pt x="11" y="776"/>
                      </a:lnTo>
                      <a:lnTo>
                        <a:pt x="0" y="706"/>
                      </a:lnTo>
                      <a:lnTo>
                        <a:pt x="10" y="589"/>
                      </a:lnTo>
                      <a:lnTo>
                        <a:pt x="43" y="473"/>
                      </a:lnTo>
                      <a:lnTo>
                        <a:pt x="91" y="358"/>
                      </a:lnTo>
                      <a:lnTo>
                        <a:pt x="134" y="233"/>
                      </a:lnTo>
                      <a:lnTo>
                        <a:pt x="159" y="141"/>
                      </a:lnTo>
                      <a:lnTo>
                        <a:pt x="185" y="0"/>
                      </a:lnTo>
                      <a:lnTo>
                        <a:pt x="212" y="141"/>
                      </a:lnTo>
                      <a:lnTo>
                        <a:pt x="217" y="276"/>
                      </a:lnTo>
                      <a:lnTo>
                        <a:pt x="215" y="404"/>
                      </a:lnTo>
                      <a:lnTo>
                        <a:pt x="206" y="470"/>
                      </a:lnTo>
                      <a:lnTo>
                        <a:pt x="172" y="409"/>
                      </a:lnTo>
                      <a:lnTo>
                        <a:pt x="140" y="529"/>
                      </a:lnTo>
                      <a:lnTo>
                        <a:pt x="111" y="721"/>
                      </a:lnTo>
                      <a:lnTo>
                        <a:pt x="194" y="560"/>
                      </a:lnTo>
                      <a:lnTo>
                        <a:pt x="194" y="560"/>
                      </a:lnTo>
                      <a:close/>
                    </a:path>
                  </a:pathLst>
                </a:custGeom>
                <a:solidFill>
                  <a:srgbClr val="000000"/>
                </a:solidFill>
                <a:ln w="9525">
                  <a:noFill/>
                  <a:round/>
                  <a:headEnd/>
                  <a:tailEnd/>
                </a:ln>
              </p:spPr>
              <p:txBody>
                <a:bodyPr/>
                <a:lstStyle/>
                <a:p>
                  <a:endParaRPr lang="en-US" dirty="0"/>
                </a:p>
              </p:txBody>
            </p:sp>
            <p:sp>
              <p:nvSpPr>
                <p:cNvPr id="657435" name="Freeform 27"/>
                <p:cNvSpPr>
                  <a:spLocks/>
                </p:cNvSpPr>
                <p:nvPr/>
              </p:nvSpPr>
              <p:spPr bwMode="auto">
                <a:xfrm rot="2316092">
                  <a:off x="4883" y="2921"/>
                  <a:ext cx="343" cy="887"/>
                </a:xfrm>
                <a:custGeom>
                  <a:avLst/>
                  <a:gdLst/>
                  <a:ahLst/>
                  <a:cxnLst>
                    <a:cxn ang="0">
                      <a:pos x="692" y="154"/>
                    </a:cxn>
                    <a:cxn ang="0">
                      <a:pos x="754" y="98"/>
                    </a:cxn>
                    <a:cxn ang="0">
                      <a:pos x="798" y="71"/>
                    </a:cxn>
                    <a:cxn ang="0">
                      <a:pos x="853" y="54"/>
                    </a:cxn>
                    <a:cxn ang="0">
                      <a:pos x="899" y="65"/>
                    </a:cxn>
                    <a:cxn ang="0">
                      <a:pos x="948" y="111"/>
                    </a:cxn>
                    <a:cxn ang="0">
                      <a:pos x="986" y="163"/>
                    </a:cxn>
                    <a:cxn ang="0">
                      <a:pos x="1024" y="254"/>
                    </a:cxn>
                    <a:cxn ang="0">
                      <a:pos x="1048" y="400"/>
                    </a:cxn>
                    <a:cxn ang="0">
                      <a:pos x="1055" y="519"/>
                    </a:cxn>
                    <a:cxn ang="0">
                      <a:pos x="1046" y="687"/>
                    </a:cxn>
                    <a:cxn ang="0">
                      <a:pos x="1003" y="942"/>
                    </a:cxn>
                    <a:cxn ang="0">
                      <a:pos x="912" y="1158"/>
                    </a:cxn>
                    <a:cxn ang="0">
                      <a:pos x="823" y="1283"/>
                    </a:cxn>
                    <a:cxn ang="0">
                      <a:pos x="691" y="1420"/>
                    </a:cxn>
                    <a:cxn ang="0">
                      <a:pos x="564" y="1514"/>
                    </a:cxn>
                    <a:cxn ang="0">
                      <a:pos x="309" y="1671"/>
                    </a:cxn>
                    <a:cxn ang="0">
                      <a:pos x="84" y="1817"/>
                    </a:cxn>
                    <a:cxn ang="0">
                      <a:pos x="40" y="1868"/>
                    </a:cxn>
                    <a:cxn ang="0">
                      <a:pos x="7" y="1939"/>
                    </a:cxn>
                    <a:cxn ang="0">
                      <a:pos x="0" y="2021"/>
                    </a:cxn>
                    <a:cxn ang="0">
                      <a:pos x="20" y="2111"/>
                    </a:cxn>
                    <a:cxn ang="0">
                      <a:pos x="60" y="2201"/>
                    </a:cxn>
                    <a:cxn ang="0">
                      <a:pos x="122" y="2278"/>
                    </a:cxn>
                    <a:cxn ang="0">
                      <a:pos x="209" y="2352"/>
                    </a:cxn>
                    <a:cxn ang="0">
                      <a:pos x="323" y="2427"/>
                    </a:cxn>
                    <a:cxn ang="0">
                      <a:pos x="556" y="2537"/>
                    </a:cxn>
                    <a:cxn ang="0">
                      <a:pos x="951" y="2692"/>
                    </a:cxn>
                    <a:cxn ang="0">
                      <a:pos x="923" y="2634"/>
                    </a:cxn>
                    <a:cxn ang="0">
                      <a:pos x="673" y="2537"/>
                    </a:cxn>
                    <a:cxn ang="0">
                      <a:pos x="431" y="2429"/>
                    </a:cxn>
                    <a:cxn ang="0">
                      <a:pos x="268" y="2339"/>
                    </a:cxn>
                    <a:cxn ang="0">
                      <a:pos x="151" y="2243"/>
                    </a:cxn>
                    <a:cxn ang="0">
                      <a:pos x="96" y="2162"/>
                    </a:cxn>
                    <a:cxn ang="0">
                      <a:pos x="51" y="2084"/>
                    </a:cxn>
                    <a:cxn ang="0">
                      <a:pos x="36" y="2015"/>
                    </a:cxn>
                    <a:cxn ang="0">
                      <a:pos x="36" y="1934"/>
                    </a:cxn>
                    <a:cxn ang="0">
                      <a:pos x="60" y="1863"/>
                    </a:cxn>
                    <a:cxn ang="0">
                      <a:pos x="105" y="1820"/>
                    </a:cxn>
                    <a:cxn ang="0">
                      <a:pos x="204" y="1756"/>
                    </a:cxn>
                    <a:cxn ang="0">
                      <a:pos x="436" y="1611"/>
                    </a:cxn>
                    <a:cxn ang="0">
                      <a:pos x="618" y="1497"/>
                    </a:cxn>
                    <a:cxn ang="0">
                      <a:pos x="753" y="1388"/>
                    </a:cxn>
                    <a:cxn ang="0">
                      <a:pos x="836" y="1298"/>
                    </a:cxn>
                    <a:cxn ang="0">
                      <a:pos x="905" y="1204"/>
                    </a:cxn>
                    <a:cxn ang="0">
                      <a:pos x="970" y="1089"/>
                    </a:cxn>
                    <a:cxn ang="0">
                      <a:pos x="1014" y="989"/>
                    </a:cxn>
                    <a:cxn ang="0">
                      <a:pos x="1045" y="886"/>
                    </a:cxn>
                    <a:cxn ang="0">
                      <a:pos x="1080" y="720"/>
                    </a:cxn>
                    <a:cxn ang="0">
                      <a:pos x="1092" y="556"/>
                    </a:cxn>
                    <a:cxn ang="0">
                      <a:pos x="1092" y="440"/>
                    </a:cxn>
                    <a:cxn ang="0">
                      <a:pos x="1076" y="283"/>
                    </a:cxn>
                    <a:cxn ang="0">
                      <a:pos x="1049" y="203"/>
                    </a:cxn>
                    <a:cxn ang="0">
                      <a:pos x="1014" y="127"/>
                    </a:cxn>
                    <a:cxn ang="0">
                      <a:pos x="967" y="61"/>
                    </a:cxn>
                    <a:cxn ang="0">
                      <a:pos x="901" y="12"/>
                    </a:cxn>
                    <a:cxn ang="0">
                      <a:pos x="839" y="0"/>
                    </a:cxn>
                    <a:cxn ang="0">
                      <a:pos x="784" y="0"/>
                    </a:cxn>
                    <a:cxn ang="0">
                      <a:pos x="726" y="21"/>
                    </a:cxn>
                    <a:cxn ang="0">
                      <a:pos x="623" y="86"/>
                    </a:cxn>
                    <a:cxn ang="0">
                      <a:pos x="692" y="154"/>
                    </a:cxn>
                    <a:cxn ang="0">
                      <a:pos x="692" y="154"/>
                    </a:cxn>
                  </a:cxnLst>
                  <a:rect l="0" t="0" r="r" b="b"/>
                  <a:pathLst>
                    <a:path w="1092" h="2692">
                      <a:moveTo>
                        <a:pt x="692" y="154"/>
                      </a:moveTo>
                      <a:lnTo>
                        <a:pt x="754" y="98"/>
                      </a:lnTo>
                      <a:lnTo>
                        <a:pt x="798" y="71"/>
                      </a:lnTo>
                      <a:lnTo>
                        <a:pt x="853" y="54"/>
                      </a:lnTo>
                      <a:lnTo>
                        <a:pt x="899" y="65"/>
                      </a:lnTo>
                      <a:lnTo>
                        <a:pt x="948" y="111"/>
                      </a:lnTo>
                      <a:lnTo>
                        <a:pt x="986" y="163"/>
                      </a:lnTo>
                      <a:lnTo>
                        <a:pt x="1024" y="254"/>
                      </a:lnTo>
                      <a:lnTo>
                        <a:pt x="1048" y="400"/>
                      </a:lnTo>
                      <a:lnTo>
                        <a:pt x="1055" y="519"/>
                      </a:lnTo>
                      <a:lnTo>
                        <a:pt x="1046" y="687"/>
                      </a:lnTo>
                      <a:lnTo>
                        <a:pt x="1003" y="942"/>
                      </a:lnTo>
                      <a:lnTo>
                        <a:pt x="912" y="1158"/>
                      </a:lnTo>
                      <a:lnTo>
                        <a:pt x="823" y="1283"/>
                      </a:lnTo>
                      <a:lnTo>
                        <a:pt x="691" y="1420"/>
                      </a:lnTo>
                      <a:lnTo>
                        <a:pt x="564" y="1514"/>
                      </a:lnTo>
                      <a:lnTo>
                        <a:pt x="309" y="1671"/>
                      </a:lnTo>
                      <a:lnTo>
                        <a:pt x="84" y="1817"/>
                      </a:lnTo>
                      <a:lnTo>
                        <a:pt x="40" y="1868"/>
                      </a:lnTo>
                      <a:lnTo>
                        <a:pt x="7" y="1939"/>
                      </a:lnTo>
                      <a:lnTo>
                        <a:pt x="0" y="2021"/>
                      </a:lnTo>
                      <a:lnTo>
                        <a:pt x="20" y="2111"/>
                      </a:lnTo>
                      <a:lnTo>
                        <a:pt x="60" y="2201"/>
                      </a:lnTo>
                      <a:lnTo>
                        <a:pt x="122" y="2278"/>
                      </a:lnTo>
                      <a:lnTo>
                        <a:pt x="209" y="2352"/>
                      </a:lnTo>
                      <a:lnTo>
                        <a:pt x="323" y="2427"/>
                      </a:lnTo>
                      <a:lnTo>
                        <a:pt x="556" y="2537"/>
                      </a:lnTo>
                      <a:lnTo>
                        <a:pt x="951" y="2692"/>
                      </a:lnTo>
                      <a:lnTo>
                        <a:pt x="923" y="2634"/>
                      </a:lnTo>
                      <a:lnTo>
                        <a:pt x="673" y="2537"/>
                      </a:lnTo>
                      <a:lnTo>
                        <a:pt x="431" y="2429"/>
                      </a:lnTo>
                      <a:lnTo>
                        <a:pt x="268" y="2339"/>
                      </a:lnTo>
                      <a:lnTo>
                        <a:pt x="151" y="2243"/>
                      </a:lnTo>
                      <a:lnTo>
                        <a:pt x="96" y="2162"/>
                      </a:lnTo>
                      <a:lnTo>
                        <a:pt x="51" y="2084"/>
                      </a:lnTo>
                      <a:lnTo>
                        <a:pt x="36" y="2015"/>
                      </a:lnTo>
                      <a:lnTo>
                        <a:pt x="36" y="1934"/>
                      </a:lnTo>
                      <a:lnTo>
                        <a:pt x="60" y="1863"/>
                      </a:lnTo>
                      <a:lnTo>
                        <a:pt x="105" y="1820"/>
                      </a:lnTo>
                      <a:lnTo>
                        <a:pt x="204" y="1756"/>
                      </a:lnTo>
                      <a:lnTo>
                        <a:pt x="436" y="1611"/>
                      </a:lnTo>
                      <a:lnTo>
                        <a:pt x="618" y="1497"/>
                      </a:lnTo>
                      <a:lnTo>
                        <a:pt x="753" y="1388"/>
                      </a:lnTo>
                      <a:lnTo>
                        <a:pt x="836" y="1298"/>
                      </a:lnTo>
                      <a:lnTo>
                        <a:pt x="905" y="1204"/>
                      </a:lnTo>
                      <a:lnTo>
                        <a:pt x="970" y="1089"/>
                      </a:lnTo>
                      <a:lnTo>
                        <a:pt x="1014" y="989"/>
                      </a:lnTo>
                      <a:lnTo>
                        <a:pt x="1045" y="886"/>
                      </a:lnTo>
                      <a:lnTo>
                        <a:pt x="1080" y="720"/>
                      </a:lnTo>
                      <a:lnTo>
                        <a:pt x="1092" y="556"/>
                      </a:lnTo>
                      <a:lnTo>
                        <a:pt x="1092" y="440"/>
                      </a:lnTo>
                      <a:lnTo>
                        <a:pt x="1076" y="283"/>
                      </a:lnTo>
                      <a:lnTo>
                        <a:pt x="1049" y="203"/>
                      </a:lnTo>
                      <a:lnTo>
                        <a:pt x="1014" y="127"/>
                      </a:lnTo>
                      <a:lnTo>
                        <a:pt x="967" y="61"/>
                      </a:lnTo>
                      <a:lnTo>
                        <a:pt x="901" y="12"/>
                      </a:lnTo>
                      <a:lnTo>
                        <a:pt x="839" y="0"/>
                      </a:lnTo>
                      <a:lnTo>
                        <a:pt x="784" y="0"/>
                      </a:lnTo>
                      <a:lnTo>
                        <a:pt x="726" y="21"/>
                      </a:lnTo>
                      <a:lnTo>
                        <a:pt x="623" y="86"/>
                      </a:lnTo>
                      <a:lnTo>
                        <a:pt x="692" y="154"/>
                      </a:lnTo>
                      <a:lnTo>
                        <a:pt x="692" y="154"/>
                      </a:lnTo>
                      <a:close/>
                    </a:path>
                  </a:pathLst>
                </a:custGeom>
                <a:solidFill>
                  <a:srgbClr val="000000"/>
                </a:solidFill>
                <a:ln w="9525">
                  <a:noFill/>
                  <a:round/>
                  <a:headEnd/>
                  <a:tailEnd/>
                </a:ln>
              </p:spPr>
              <p:txBody>
                <a:bodyPr/>
                <a:lstStyle/>
                <a:p>
                  <a:endParaRPr lang="en-US" dirty="0"/>
                </a:p>
              </p:txBody>
            </p:sp>
            <p:sp>
              <p:nvSpPr>
                <p:cNvPr id="657436" name="Freeform 28"/>
                <p:cNvSpPr>
                  <a:spLocks/>
                </p:cNvSpPr>
                <p:nvPr/>
              </p:nvSpPr>
              <p:spPr bwMode="auto">
                <a:xfrm rot="2316092">
                  <a:off x="4845" y="3147"/>
                  <a:ext cx="327" cy="620"/>
                </a:xfrm>
                <a:custGeom>
                  <a:avLst/>
                  <a:gdLst/>
                  <a:ahLst/>
                  <a:cxnLst>
                    <a:cxn ang="0">
                      <a:pos x="838" y="1881"/>
                    </a:cxn>
                    <a:cxn ang="0">
                      <a:pos x="718" y="1826"/>
                    </a:cxn>
                    <a:cxn ang="0">
                      <a:pos x="544" y="1753"/>
                    </a:cxn>
                    <a:cxn ang="0">
                      <a:pos x="308" y="1643"/>
                    </a:cxn>
                    <a:cxn ang="0">
                      <a:pos x="207" y="1571"/>
                    </a:cxn>
                    <a:cxn ang="0">
                      <a:pos x="111" y="1494"/>
                    </a:cxn>
                    <a:cxn ang="0">
                      <a:pos x="44" y="1411"/>
                    </a:cxn>
                    <a:cxn ang="0">
                      <a:pos x="14" y="1353"/>
                    </a:cxn>
                    <a:cxn ang="0">
                      <a:pos x="0" y="1278"/>
                    </a:cxn>
                    <a:cxn ang="0">
                      <a:pos x="14" y="1204"/>
                    </a:cxn>
                    <a:cxn ang="0">
                      <a:pos x="69" y="1126"/>
                    </a:cxn>
                    <a:cxn ang="0">
                      <a:pos x="164" y="1059"/>
                    </a:cxn>
                    <a:cxn ang="0">
                      <a:pos x="350" y="958"/>
                    </a:cxn>
                    <a:cxn ang="0">
                      <a:pos x="495" y="873"/>
                    </a:cxn>
                    <a:cxn ang="0">
                      <a:pos x="608" y="784"/>
                    </a:cxn>
                    <a:cxn ang="0">
                      <a:pos x="749" y="658"/>
                    </a:cxn>
                    <a:cxn ang="0">
                      <a:pos x="816" y="571"/>
                    </a:cxn>
                    <a:cxn ang="0">
                      <a:pos x="882" y="468"/>
                    </a:cxn>
                    <a:cxn ang="0">
                      <a:pos x="962" y="299"/>
                    </a:cxn>
                    <a:cxn ang="0">
                      <a:pos x="1013" y="128"/>
                    </a:cxn>
                    <a:cxn ang="0">
                      <a:pos x="1043" y="0"/>
                    </a:cxn>
                    <a:cxn ang="0">
                      <a:pos x="1031" y="126"/>
                    </a:cxn>
                    <a:cxn ang="0">
                      <a:pos x="994" y="259"/>
                    </a:cxn>
                    <a:cxn ang="0">
                      <a:pos x="947" y="384"/>
                    </a:cxn>
                    <a:cxn ang="0">
                      <a:pos x="890" y="513"/>
                    </a:cxn>
                    <a:cxn ang="0">
                      <a:pos x="815" y="618"/>
                    </a:cxn>
                    <a:cxn ang="0">
                      <a:pos x="732" y="719"/>
                    </a:cxn>
                    <a:cxn ang="0">
                      <a:pos x="610" y="832"/>
                    </a:cxn>
                    <a:cxn ang="0">
                      <a:pos x="447" y="941"/>
                    </a:cxn>
                    <a:cxn ang="0">
                      <a:pos x="291" y="1033"/>
                    </a:cxn>
                    <a:cxn ang="0">
                      <a:pos x="187" y="1091"/>
                    </a:cxn>
                    <a:cxn ang="0">
                      <a:pos x="96" y="1152"/>
                    </a:cxn>
                    <a:cxn ang="0">
                      <a:pos x="54" y="1215"/>
                    </a:cxn>
                    <a:cxn ang="0">
                      <a:pos x="32" y="1278"/>
                    </a:cxn>
                    <a:cxn ang="0">
                      <a:pos x="42" y="1358"/>
                    </a:cxn>
                    <a:cxn ang="0">
                      <a:pos x="69" y="1419"/>
                    </a:cxn>
                    <a:cxn ang="0">
                      <a:pos x="115" y="1476"/>
                    </a:cxn>
                    <a:cxn ang="0">
                      <a:pos x="176" y="1527"/>
                    </a:cxn>
                    <a:cxn ang="0">
                      <a:pos x="274" y="1601"/>
                    </a:cxn>
                    <a:cxn ang="0">
                      <a:pos x="385" y="1665"/>
                    </a:cxn>
                    <a:cxn ang="0">
                      <a:pos x="537" y="1730"/>
                    </a:cxn>
                    <a:cxn ang="0">
                      <a:pos x="873" y="1873"/>
                    </a:cxn>
                    <a:cxn ang="0">
                      <a:pos x="838" y="1881"/>
                    </a:cxn>
                    <a:cxn ang="0">
                      <a:pos x="838" y="1881"/>
                    </a:cxn>
                  </a:cxnLst>
                  <a:rect l="0" t="0" r="r" b="b"/>
                  <a:pathLst>
                    <a:path w="1043" h="1881">
                      <a:moveTo>
                        <a:pt x="838" y="1881"/>
                      </a:moveTo>
                      <a:lnTo>
                        <a:pt x="718" y="1826"/>
                      </a:lnTo>
                      <a:lnTo>
                        <a:pt x="544" y="1753"/>
                      </a:lnTo>
                      <a:lnTo>
                        <a:pt x="308" y="1643"/>
                      </a:lnTo>
                      <a:lnTo>
                        <a:pt x="207" y="1571"/>
                      </a:lnTo>
                      <a:lnTo>
                        <a:pt x="111" y="1494"/>
                      </a:lnTo>
                      <a:lnTo>
                        <a:pt x="44" y="1411"/>
                      </a:lnTo>
                      <a:lnTo>
                        <a:pt x="14" y="1353"/>
                      </a:lnTo>
                      <a:lnTo>
                        <a:pt x="0" y="1278"/>
                      </a:lnTo>
                      <a:lnTo>
                        <a:pt x="14" y="1204"/>
                      </a:lnTo>
                      <a:lnTo>
                        <a:pt x="69" y="1126"/>
                      </a:lnTo>
                      <a:lnTo>
                        <a:pt x="164" y="1059"/>
                      </a:lnTo>
                      <a:lnTo>
                        <a:pt x="350" y="958"/>
                      </a:lnTo>
                      <a:lnTo>
                        <a:pt x="495" y="873"/>
                      </a:lnTo>
                      <a:lnTo>
                        <a:pt x="608" y="784"/>
                      </a:lnTo>
                      <a:lnTo>
                        <a:pt x="749" y="658"/>
                      </a:lnTo>
                      <a:lnTo>
                        <a:pt x="816" y="571"/>
                      </a:lnTo>
                      <a:lnTo>
                        <a:pt x="882" y="468"/>
                      </a:lnTo>
                      <a:lnTo>
                        <a:pt x="962" y="299"/>
                      </a:lnTo>
                      <a:lnTo>
                        <a:pt x="1013" y="128"/>
                      </a:lnTo>
                      <a:lnTo>
                        <a:pt x="1043" y="0"/>
                      </a:lnTo>
                      <a:lnTo>
                        <a:pt x="1031" y="126"/>
                      </a:lnTo>
                      <a:lnTo>
                        <a:pt x="994" y="259"/>
                      </a:lnTo>
                      <a:lnTo>
                        <a:pt x="947" y="384"/>
                      </a:lnTo>
                      <a:lnTo>
                        <a:pt x="890" y="513"/>
                      </a:lnTo>
                      <a:lnTo>
                        <a:pt x="815" y="618"/>
                      </a:lnTo>
                      <a:lnTo>
                        <a:pt x="732" y="719"/>
                      </a:lnTo>
                      <a:lnTo>
                        <a:pt x="610" y="832"/>
                      </a:lnTo>
                      <a:lnTo>
                        <a:pt x="447" y="941"/>
                      </a:lnTo>
                      <a:lnTo>
                        <a:pt x="291" y="1033"/>
                      </a:lnTo>
                      <a:lnTo>
                        <a:pt x="187" y="1091"/>
                      </a:lnTo>
                      <a:lnTo>
                        <a:pt x="96" y="1152"/>
                      </a:lnTo>
                      <a:lnTo>
                        <a:pt x="54" y="1215"/>
                      </a:lnTo>
                      <a:lnTo>
                        <a:pt x="32" y="1278"/>
                      </a:lnTo>
                      <a:lnTo>
                        <a:pt x="42" y="1358"/>
                      </a:lnTo>
                      <a:lnTo>
                        <a:pt x="69" y="1419"/>
                      </a:lnTo>
                      <a:lnTo>
                        <a:pt x="115" y="1476"/>
                      </a:lnTo>
                      <a:lnTo>
                        <a:pt x="176" y="1527"/>
                      </a:lnTo>
                      <a:lnTo>
                        <a:pt x="274" y="1601"/>
                      </a:lnTo>
                      <a:lnTo>
                        <a:pt x="385" y="1665"/>
                      </a:lnTo>
                      <a:lnTo>
                        <a:pt x="537" y="1730"/>
                      </a:lnTo>
                      <a:lnTo>
                        <a:pt x="873" y="1873"/>
                      </a:lnTo>
                      <a:lnTo>
                        <a:pt x="838" y="1881"/>
                      </a:lnTo>
                      <a:lnTo>
                        <a:pt x="838" y="1881"/>
                      </a:lnTo>
                      <a:close/>
                    </a:path>
                  </a:pathLst>
                </a:custGeom>
                <a:solidFill>
                  <a:srgbClr val="000000"/>
                </a:solidFill>
                <a:ln w="9525">
                  <a:noFill/>
                  <a:round/>
                  <a:headEnd/>
                  <a:tailEnd/>
                </a:ln>
              </p:spPr>
              <p:txBody>
                <a:bodyPr/>
                <a:lstStyle/>
                <a:p>
                  <a:endParaRPr lang="en-US" dirty="0"/>
                </a:p>
              </p:txBody>
            </p:sp>
            <p:sp>
              <p:nvSpPr>
                <p:cNvPr id="657437" name="Freeform 29"/>
                <p:cNvSpPr>
                  <a:spLocks/>
                </p:cNvSpPr>
                <p:nvPr/>
              </p:nvSpPr>
              <p:spPr bwMode="auto">
                <a:xfrm rot="2316092">
                  <a:off x="5254" y="3041"/>
                  <a:ext cx="190" cy="223"/>
                </a:xfrm>
                <a:custGeom>
                  <a:avLst/>
                  <a:gdLst/>
                  <a:ahLst/>
                  <a:cxnLst>
                    <a:cxn ang="0">
                      <a:pos x="122" y="61"/>
                    </a:cxn>
                    <a:cxn ang="0">
                      <a:pos x="185" y="33"/>
                    </a:cxn>
                    <a:cxn ang="0">
                      <a:pos x="251" y="15"/>
                    </a:cxn>
                    <a:cxn ang="0">
                      <a:pos x="318" y="21"/>
                    </a:cxn>
                    <a:cxn ang="0">
                      <a:pos x="377" y="39"/>
                    </a:cxn>
                    <a:cxn ang="0">
                      <a:pos x="444" y="84"/>
                    </a:cxn>
                    <a:cxn ang="0">
                      <a:pos x="481" y="134"/>
                    </a:cxn>
                    <a:cxn ang="0">
                      <a:pos x="510" y="189"/>
                    </a:cxn>
                    <a:cxn ang="0">
                      <a:pos x="545" y="265"/>
                    </a:cxn>
                    <a:cxn ang="0">
                      <a:pos x="570" y="351"/>
                    </a:cxn>
                    <a:cxn ang="0">
                      <a:pos x="580" y="426"/>
                    </a:cxn>
                    <a:cxn ang="0">
                      <a:pos x="587" y="564"/>
                    </a:cxn>
                    <a:cxn ang="0">
                      <a:pos x="587" y="679"/>
                    </a:cxn>
                    <a:cxn ang="0">
                      <a:pos x="602" y="576"/>
                    </a:cxn>
                    <a:cxn ang="0">
                      <a:pos x="594" y="427"/>
                    </a:cxn>
                    <a:cxn ang="0">
                      <a:pos x="584" y="334"/>
                    </a:cxn>
                    <a:cxn ang="0">
                      <a:pos x="552" y="232"/>
                    </a:cxn>
                    <a:cxn ang="0">
                      <a:pos x="513" y="149"/>
                    </a:cxn>
                    <a:cxn ang="0">
                      <a:pos x="464" y="84"/>
                    </a:cxn>
                    <a:cxn ang="0">
                      <a:pos x="404" y="33"/>
                    </a:cxn>
                    <a:cxn ang="0">
                      <a:pos x="345" y="5"/>
                    </a:cxn>
                    <a:cxn ang="0">
                      <a:pos x="278" y="0"/>
                    </a:cxn>
                    <a:cxn ang="0">
                      <a:pos x="207" y="3"/>
                    </a:cxn>
                    <a:cxn ang="0">
                      <a:pos x="142" y="28"/>
                    </a:cxn>
                    <a:cxn ang="0">
                      <a:pos x="0" y="96"/>
                    </a:cxn>
                    <a:cxn ang="0">
                      <a:pos x="32" y="111"/>
                    </a:cxn>
                    <a:cxn ang="0">
                      <a:pos x="122" y="61"/>
                    </a:cxn>
                    <a:cxn ang="0">
                      <a:pos x="122" y="61"/>
                    </a:cxn>
                  </a:cxnLst>
                  <a:rect l="0" t="0" r="r" b="b"/>
                  <a:pathLst>
                    <a:path w="602" h="679">
                      <a:moveTo>
                        <a:pt x="122" y="61"/>
                      </a:moveTo>
                      <a:lnTo>
                        <a:pt x="185" y="33"/>
                      </a:lnTo>
                      <a:lnTo>
                        <a:pt x="251" y="15"/>
                      </a:lnTo>
                      <a:lnTo>
                        <a:pt x="318" y="21"/>
                      </a:lnTo>
                      <a:lnTo>
                        <a:pt x="377" y="39"/>
                      </a:lnTo>
                      <a:lnTo>
                        <a:pt x="444" y="84"/>
                      </a:lnTo>
                      <a:lnTo>
                        <a:pt x="481" y="134"/>
                      </a:lnTo>
                      <a:lnTo>
                        <a:pt x="510" y="189"/>
                      </a:lnTo>
                      <a:lnTo>
                        <a:pt x="545" y="265"/>
                      </a:lnTo>
                      <a:lnTo>
                        <a:pt x="570" y="351"/>
                      </a:lnTo>
                      <a:lnTo>
                        <a:pt x="580" y="426"/>
                      </a:lnTo>
                      <a:lnTo>
                        <a:pt x="587" y="564"/>
                      </a:lnTo>
                      <a:lnTo>
                        <a:pt x="587" y="679"/>
                      </a:lnTo>
                      <a:lnTo>
                        <a:pt x="602" y="576"/>
                      </a:lnTo>
                      <a:lnTo>
                        <a:pt x="594" y="427"/>
                      </a:lnTo>
                      <a:lnTo>
                        <a:pt x="584" y="334"/>
                      </a:lnTo>
                      <a:lnTo>
                        <a:pt x="552" y="232"/>
                      </a:lnTo>
                      <a:lnTo>
                        <a:pt x="513" y="149"/>
                      </a:lnTo>
                      <a:lnTo>
                        <a:pt x="464" y="84"/>
                      </a:lnTo>
                      <a:lnTo>
                        <a:pt x="404" y="33"/>
                      </a:lnTo>
                      <a:lnTo>
                        <a:pt x="345" y="5"/>
                      </a:lnTo>
                      <a:lnTo>
                        <a:pt x="278" y="0"/>
                      </a:lnTo>
                      <a:lnTo>
                        <a:pt x="207" y="3"/>
                      </a:lnTo>
                      <a:lnTo>
                        <a:pt x="142" y="28"/>
                      </a:lnTo>
                      <a:lnTo>
                        <a:pt x="0" y="96"/>
                      </a:lnTo>
                      <a:lnTo>
                        <a:pt x="32" y="111"/>
                      </a:lnTo>
                      <a:lnTo>
                        <a:pt x="122" y="61"/>
                      </a:lnTo>
                      <a:lnTo>
                        <a:pt x="122" y="61"/>
                      </a:lnTo>
                      <a:close/>
                    </a:path>
                  </a:pathLst>
                </a:custGeom>
                <a:solidFill>
                  <a:srgbClr val="000000"/>
                </a:solidFill>
                <a:ln w="9525">
                  <a:noFill/>
                  <a:round/>
                  <a:headEnd/>
                  <a:tailEnd/>
                </a:ln>
              </p:spPr>
              <p:txBody>
                <a:bodyPr/>
                <a:lstStyle/>
                <a:p>
                  <a:endParaRPr lang="en-US" dirty="0"/>
                </a:p>
              </p:txBody>
            </p:sp>
            <p:sp>
              <p:nvSpPr>
                <p:cNvPr id="657438" name="Freeform 30"/>
                <p:cNvSpPr>
                  <a:spLocks/>
                </p:cNvSpPr>
                <p:nvPr/>
              </p:nvSpPr>
              <p:spPr bwMode="auto">
                <a:xfrm rot="2316092">
                  <a:off x="4751" y="3623"/>
                  <a:ext cx="186" cy="96"/>
                </a:xfrm>
                <a:custGeom>
                  <a:avLst/>
                  <a:gdLst/>
                  <a:ahLst/>
                  <a:cxnLst>
                    <a:cxn ang="0">
                      <a:pos x="0" y="0"/>
                    </a:cxn>
                    <a:cxn ang="0">
                      <a:pos x="170" y="91"/>
                    </a:cxn>
                    <a:cxn ang="0">
                      <a:pos x="593" y="273"/>
                    </a:cxn>
                    <a:cxn ang="0">
                      <a:pos x="582" y="291"/>
                    </a:cxn>
                    <a:cxn ang="0">
                      <a:pos x="148" y="102"/>
                    </a:cxn>
                    <a:cxn ang="0">
                      <a:pos x="77" y="69"/>
                    </a:cxn>
                    <a:cxn ang="0">
                      <a:pos x="0" y="0"/>
                    </a:cxn>
                    <a:cxn ang="0">
                      <a:pos x="0" y="0"/>
                    </a:cxn>
                  </a:cxnLst>
                  <a:rect l="0" t="0" r="r" b="b"/>
                  <a:pathLst>
                    <a:path w="593" h="291">
                      <a:moveTo>
                        <a:pt x="0" y="0"/>
                      </a:moveTo>
                      <a:lnTo>
                        <a:pt x="170" y="91"/>
                      </a:lnTo>
                      <a:lnTo>
                        <a:pt x="593" y="273"/>
                      </a:lnTo>
                      <a:lnTo>
                        <a:pt x="582" y="291"/>
                      </a:lnTo>
                      <a:lnTo>
                        <a:pt x="148" y="102"/>
                      </a:lnTo>
                      <a:lnTo>
                        <a:pt x="77" y="69"/>
                      </a:lnTo>
                      <a:lnTo>
                        <a:pt x="0" y="0"/>
                      </a:lnTo>
                      <a:lnTo>
                        <a:pt x="0" y="0"/>
                      </a:lnTo>
                      <a:close/>
                    </a:path>
                  </a:pathLst>
                </a:custGeom>
                <a:solidFill>
                  <a:srgbClr val="FFEDED"/>
                </a:solidFill>
                <a:ln w="9525">
                  <a:noFill/>
                  <a:round/>
                  <a:headEnd/>
                  <a:tailEnd/>
                </a:ln>
              </p:spPr>
              <p:txBody>
                <a:bodyPr/>
                <a:lstStyle/>
                <a:p>
                  <a:endParaRPr lang="en-US" dirty="0"/>
                </a:p>
              </p:txBody>
            </p:sp>
            <p:sp>
              <p:nvSpPr>
                <p:cNvPr id="657439" name="Freeform 31"/>
                <p:cNvSpPr>
                  <a:spLocks/>
                </p:cNvSpPr>
                <p:nvPr/>
              </p:nvSpPr>
              <p:spPr bwMode="auto">
                <a:xfrm rot="2316092">
                  <a:off x="4835" y="3331"/>
                  <a:ext cx="216" cy="203"/>
                </a:xfrm>
                <a:custGeom>
                  <a:avLst/>
                  <a:gdLst/>
                  <a:ahLst/>
                  <a:cxnLst>
                    <a:cxn ang="0">
                      <a:pos x="0" y="524"/>
                    </a:cxn>
                    <a:cxn ang="0">
                      <a:pos x="17" y="463"/>
                    </a:cxn>
                    <a:cxn ang="0">
                      <a:pos x="52" y="420"/>
                    </a:cxn>
                    <a:cxn ang="0">
                      <a:pos x="118" y="371"/>
                    </a:cxn>
                    <a:cxn ang="0">
                      <a:pos x="376" y="212"/>
                    </a:cxn>
                    <a:cxn ang="0">
                      <a:pos x="575" y="85"/>
                    </a:cxn>
                    <a:cxn ang="0">
                      <a:pos x="688" y="0"/>
                    </a:cxn>
                    <a:cxn ang="0">
                      <a:pos x="600" y="97"/>
                    </a:cxn>
                    <a:cxn ang="0">
                      <a:pos x="503" y="171"/>
                    </a:cxn>
                    <a:cxn ang="0">
                      <a:pos x="367" y="251"/>
                    </a:cxn>
                    <a:cxn ang="0">
                      <a:pos x="182" y="360"/>
                    </a:cxn>
                    <a:cxn ang="0">
                      <a:pos x="77" y="432"/>
                    </a:cxn>
                    <a:cxn ang="0">
                      <a:pos x="46" y="478"/>
                    </a:cxn>
                    <a:cxn ang="0">
                      <a:pos x="23" y="531"/>
                    </a:cxn>
                    <a:cxn ang="0">
                      <a:pos x="19" y="616"/>
                    </a:cxn>
                    <a:cxn ang="0">
                      <a:pos x="0" y="524"/>
                    </a:cxn>
                    <a:cxn ang="0">
                      <a:pos x="0" y="524"/>
                    </a:cxn>
                  </a:cxnLst>
                  <a:rect l="0" t="0" r="r" b="b"/>
                  <a:pathLst>
                    <a:path w="688" h="616">
                      <a:moveTo>
                        <a:pt x="0" y="524"/>
                      </a:moveTo>
                      <a:lnTo>
                        <a:pt x="17" y="463"/>
                      </a:lnTo>
                      <a:lnTo>
                        <a:pt x="52" y="420"/>
                      </a:lnTo>
                      <a:lnTo>
                        <a:pt x="118" y="371"/>
                      </a:lnTo>
                      <a:lnTo>
                        <a:pt x="376" y="212"/>
                      </a:lnTo>
                      <a:lnTo>
                        <a:pt x="575" y="85"/>
                      </a:lnTo>
                      <a:lnTo>
                        <a:pt x="688" y="0"/>
                      </a:lnTo>
                      <a:lnTo>
                        <a:pt x="600" y="97"/>
                      </a:lnTo>
                      <a:lnTo>
                        <a:pt x="503" y="171"/>
                      </a:lnTo>
                      <a:lnTo>
                        <a:pt x="367" y="251"/>
                      </a:lnTo>
                      <a:lnTo>
                        <a:pt x="182" y="360"/>
                      </a:lnTo>
                      <a:lnTo>
                        <a:pt x="77" y="432"/>
                      </a:lnTo>
                      <a:lnTo>
                        <a:pt x="46" y="478"/>
                      </a:lnTo>
                      <a:lnTo>
                        <a:pt x="23" y="531"/>
                      </a:lnTo>
                      <a:lnTo>
                        <a:pt x="19" y="616"/>
                      </a:lnTo>
                      <a:lnTo>
                        <a:pt x="0" y="524"/>
                      </a:lnTo>
                      <a:lnTo>
                        <a:pt x="0" y="524"/>
                      </a:lnTo>
                      <a:close/>
                    </a:path>
                  </a:pathLst>
                </a:custGeom>
                <a:solidFill>
                  <a:srgbClr val="FFEDED"/>
                </a:solidFill>
                <a:ln w="9525">
                  <a:noFill/>
                  <a:round/>
                  <a:headEnd/>
                  <a:tailEnd/>
                </a:ln>
              </p:spPr>
              <p:txBody>
                <a:bodyPr/>
                <a:lstStyle/>
                <a:p>
                  <a:endParaRPr lang="en-US" dirty="0"/>
                </a:p>
              </p:txBody>
            </p:sp>
          </p:grpSp>
        </p:grpSp>
        <p:grpSp>
          <p:nvGrpSpPr>
            <p:cNvPr id="5" name="Group 32"/>
            <p:cNvGrpSpPr>
              <a:grpSpLocks/>
            </p:cNvGrpSpPr>
            <p:nvPr/>
          </p:nvGrpSpPr>
          <p:grpSpPr bwMode="auto">
            <a:xfrm>
              <a:off x="2582" y="2386"/>
              <a:ext cx="624" cy="602"/>
              <a:chOff x="4508" y="2878"/>
              <a:chExt cx="624" cy="602"/>
            </a:xfrm>
          </p:grpSpPr>
          <p:sp>
            <p:nvSpPr>
              <p:cNvPr id="657441" name="Freeform 33"/>
              <p:cNvSpPr>
                <a:spLocks/>
              </p:cNvSpPr>
              <p:nvPr/>
            </p:nvSpPr>
            <p:spPr bwMode="auto">
              <a:xfrm>
                <a:off x="4508" y="2878"/>
                <a:ext cx="624" cy="602"/>
              </a:xfrm>
              <a:custGeom>
                <a:avLst/>
                <a:gdLst/>
                <a:ahLst/>
                <a:cxnLst>
                  <a:cxn ang="0">
                    <a:pos x="292" y="602"/>
                  </a:cxn>
                  <a:cxn ang="0">
                    <a:pos x="624" y="482"/>
                  </a:cxn>
                  <a:cxn ang="0">
                    <a:pos x="622" y="96"/>
                  </a:cxn>
                  <a:cxn ang="0">
                    <a:pos x="304" y="0"/>
                  </a:cxn>
                  <a:cxn ang="0">
                    <a:pos x="0" y="70"/>
                  </a:cxn>
                  <a:cxn ang="0">
                    <a:pos x="4" y="478"/>
                  </a:cxn>
                  <a:cxn ang="0">
                    <a:pos x="292" y="602"/>
                  </a:cxn>
                </a:cxnLst>
                <a:rect l="0" t="0" r="r" b="b"/>
                <a:pathLst>
                  <a:path w="624" h="602">
                    <a:moveTo>
                      <a:pt x="292" y="602"/>
                    </a:moveTo>
                    <a:lnTo>
                      <a:pt x="624" y="482"/>
                    </a:lnTo>
                    <a:lnTo>
                      <a:pt x="622" y="96"/>
                    </a:lnTo>
                    <a:lnTo>
                      <a:pt x="304" y="0"/>
                    </a:lnTo>
                    <a:lnTo>
                      <a:pt x="0" y="70"/>
                    </a:lnTo>
                    <a:lnTo>
                      <a:pt x="4" y="478"/>
                    </a:lnTo>
                    <a:lnTo>
                      <a:pt x="292" y="602"/>
                    </a:lnTo>
                    <a:close/>
                  </a:path>
                </a:pathLst>
              </a:custGeom>
              <a:solidFill>
                <a:schemeClr val="tx1"/>
              </a:solidFill>
              <a:ln w="12700" cap="flat" cmpd="sng">
                <a:noFill/>
                <a:prstDash val="solid"/>
                <a:round/>
                <a:headEnd type="none" w="sm" len="sm"/>
                <a:tailEnd type="none" w="sm" len="sm"/>
              </a:ln>
              <a:effectLst/>
            </p:spPr>
            <p:txBody>
              <a:bodyPr/>
              <a:lstStyle/>
              <a:p>
                <a:endParaRPr lang="en-US" dirty="0"/>
              </a:p>
            </p:txBody>
          </p:sp>
          <p:grpSp>
            <p:nvGrpSpPr>
              <p:cNvPr id="6" name="Group 34"/>
              <p:cNvGrpSpPr>
                <a:grpSpLocks/>
              </p:cNvGrpSpPr>
              <p:nvPr/>
            </p:nvGrpSpPr>
            <p:grpSpPr bwMode="auto">
              <a:xfrm>
                <a:off x="4519" y="2893"/>
                <a:ext cx="597" cy="571"/>
                <a:chOff x="3344" y="1600"/>
                <a:chExt cx="226" cy="216"/>
              </a:xfrm>
            </p:grpSpPr>
            <p:sp>
              <p:nvSpPr>
                <p:cNvPr id="657443" name="Freeform 35"/>
                <p:cNvSpPr>
                  <a:spLocks/>
                </p:cNvSpPr>
                <p:nvPr/>
              </p:nvSpPr>
              <p:spPr bwMode="auto">
                <a:xfrm>
                  <a:off x="3344" y="1600"/>
                  <a:ext cx="226" cy="21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657444" name="Freeform 36"/>
                <p:cNvSpPr>
                  <a:spLocks/>
                </p:cNvSpPr>
                <p:nvPr/>
              </p:nvSpPr>
              <p:spPr bwMode="auto">
                <a:xfrm>
                  <a:off x="3344" y="1600"/>
                  <a:ext cx="226" cy="21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657445" name="Freeform 37"/>
                <p:cNvSpPr>
                  <a:spLocks/>
                </p:cNvSpPr>
                <p:nvPr/>
              </p:nvSpPr>
              <p:spPr bwMode="auto">
                <a:xfrm>
                  <a:off x="3356" y="1608"/>
                  <a:ext cx="205" cy="5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657446" name="Freeform 38"/>
                <p:cNvSpPr>
                  <a:spLocks/>
                </p:cNvSpPr>
                <p:nvPr/>
              </p:nvSpPr>
              <p:spPr bwMode="auto">
                <a:xfrm>
                  <a:off x="3351" y="1637"/>
                  <a:ext cx="100" cy="1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657447" name="Freeform 39"/>
                <p:cNvSpPr>
                  <a:spLocks/>
                </p:cNvSpPr>
                <p:nvPr/>
              </p:nvSpPr>
              <p:spPr bwMode="auto">
                <a:xfrm>
                  <a:off x="3398" y="1729"/>
                  <a:ext cx="38" cy="58"/>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9525">
                  <a:solidFill>
                    <a:srgbClr val="000000"/>
                  </a:solidFill>
                  <a:round/>
                  <a:headEnd/>
                  <a:tailEnd/>
                </a:ln>
              </p:spPr>
              <p:txBody>
                <a:bodyPr/>
                <a:lstStyle/>
                <a:p>
                  <a:endParaRPr lang="en-US" dirty="0"/>
                </a:p>
              </p:txBody>
            </p:sp>
            <p:sp>
              <p:nvSpPr>
                <p:cNvPr id="657448" name="Freeform 40"/>
                <p:cNvSpPr>
                  <a:spLocks/>
                </p:cNvSpPr>
                <p:nvPr/>
              </p:nvSpPr>
              <p:spPr bwMode="auto">
                <a:xfrm>
                  <a:off x="3398" y="1729"/>
                  <a:ext cx="38" cy="58"/>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grpSp>
      </p:grpSp>
      <p:grpSp>
        <p:nvGrpSpPr>
          <p:cNvPr id="7" name="Group 41"/>
          <p:cNvGrpSpPr>
            <a:grpSpLocks/>
          </p:cNvGrpSpPr>
          <p:nvPr/>
        </p:nvGrpSpPr>
        <p:grpSpPr bwMode="auto">
          <a:xfrm>
            <a:off x="1703388" y="4505328"/>
            <a:ext cx="1655762" cy="714376"/>
            <a:chOff x="697" y="1255"/>
            <a:chExt cx="1043" cy="450"/>
          </a:xfrm>
          <a:solidFill>
            <a:schemeClr val="accent2">
              <a:lumMod val="75000"/>
            </a:schemeClr>
          </a:solidFill>
        </p:grpSpPr>
        <p:sp>
          <p:nvSpPr>
            <p:cNvPr id="657450" name="Rectangle 42"/>
            <p:cNvSpPr>
              <a:spLocks noChangeArrowheads="1"/>
            </p:cNvSpPr>
            <p:nvPr/>
          </p:nvSpPr>
          <p:spPr bwMode="auto">
            <a:xfrm>
              <a:off x="697" y="1255"/>
              <a:ext cx="1043" cy="450"/>
            </a:xfrm>
            <a:prstGeom prst="rect">
              <a:avLst/>
            </a:prstGeom>
            <a:grpFill/>
            <a:ln w="12700">
              <a:noFill/>
              <a:miter lim="800000"/>
              <a:headEnd/>
              <a:tailEnd/>
            </a:ln>
            <a:effectLst>
              <a:prstShdw prst="shdw17" dist="17961" dir="2700000">
                <a:srgbClr val="FFCC00">
                  <a:gamma/>
                  <a:shade val="60000"/>
                  <a:invGamma/>
                </a:srgbClr>
              </a:prstShdw>
            </a:effectLst>
          </p:spPr>
          <p:txBody>
            <a:bodyPr lIns="0" tIns="0" rIns="0" bIns="0" anchor="ctr">
              <a:spAutoFit/>
            </a:bodyPr>
            <a:lstStyle/>
            <a:p>
              <a:endParaRPr lang="en-US" dirty="0"/>
            </a:p>
          </p:txBody>
        </p:sp>
        <p:sp>
          <p:nvSpPr>
            <p:cNvPr id="657451" name="Rectangle 43"/>
            <p:cNvSpPr>
              <a:spLocks noChangeArrowheads="1"/>
            </p:cNvSpPr>
            <p:nvPr/>
          </p:nvSpPr>
          <p:spPr bwMode="auto">
            <a:xfrm>
              <a:off x="736" y="1316"/>
              <a:ext cx="963" cy="327"/>
            </a:xfrm>
            <a:prstGeom prst="rect">
              <a:avLst/>
            </a:prstGeom>
            <a:grpFill/>
            <a:ln w="9525">
              <a:noFill/>
              <a:miter lim="800000"/>
              <a:headEnd/>
              <a:tailEnd/>
            </a:ln>
          </p:spPr>
          <p:txBody>
            <a:bodyPr lIns="0" tIns="0" rIns="0" bIns="0">
              <a:spAutoFit/>
            </a:bodyPr>
            <a:lstStyle/>
            <a:p>
              <a:pPr algn="ctr"/>
              <a:r>
                <a:rPr lang="en-US" sz="1800" b="1" dirty="0">
                  <a:solidFill>
                    <a:schemeClr val="tx2"/>
                  </a:solidFill>
                  <a:latin typeface="Helvetica 55 Roman" pitchFamily="34" charset="0"/>
                </a:rPr>
                <a:t>RF Option:</a:t>
              </a:r>
            </a:p>
            <a:p>
              <a:pPr algn="ctr"/>
              <a:r>
                <a:rPr lang="en-US" sz="1600" dirty="0">
                  <a:solidFill>
                    <a:schemeClr val="tx2"/>
                  </a:solidFill>
                  <a:latin typeface="Helvetica 55 Roman" pitchFamily="34" charset="0"/>
                </a:rPr>
                <a:t>Consume iLPN</a:t>
              </a:r>
            </a:p>
          </p:txBody>
        </p:sp>
      </p:grpSp>
      <p:grpSp>
        <p:nvGrpSpPr>
          <p:cNvPr id="8" name="Group 44"/>
          <p:cNvGrpSpPr>
            <a:grpSpLocks/>
          </p:cNvGrpSpPr>
          <p:nvPr/>
        </p:nvGrpSpPr>
        <p:grpSpPr bwMode="auto">
          <a:xfrm>
            <a:off x="4933950" y="4000501"/>
            <a:ext cx="3643313" cy="1352550"/>
            <a:chOff x="3626" y="1000"/>
            <a:chExt cx="2017" cy="761"/>
          </a:xfrm>
        </p:grpSpPr>
        <p:sp>
          <p:nvSpPr>
            <p:cNvPr id="657453" name="Rectangle 45"/>
            <p:cNvSpPr>
              <a:spLocks noChangeArrowheads="1"/>
            </p:cNvSpPr>
            <p:nvPr/>
          </p:nvSpPr>
          <p:spPr bwMode="auto">
            <a:xfrm>
              <a:off x="3639" y="1000"/>
              <a:ext cx="1970" cy="761"/>
            </a:xfrm>
            <a:prstGeom prst="rect">
              <a:avLst/>
            </a:prstGeom>
            <a:solidFill>
              <a:schemeClr val="accent2">
                <a:lumMod val="75000"/>
              </a:schemeClr>
            </a:solidFill>
            <a:ln w="12700">
              <a:noFill/>
              <a:miter lim="800000"/>
              <a:headEnd/>
              <a:tailEnd/>
            </a:ln>
            <a:effectLst>
              <a:prstShdw prst="shdw17" dist="17961" dir="2700000">
                <a:srgbClr val="FFCC00">
                  <a:gamma/>
                  <a:shade val="60000"/>
                  <a:invGamma/>
                </a:srgbClr>
              </a:prstShdw>
            </a:effectLst>
          </p:spPr>
          <p:txBody>
            <a:bodyPr lIns="0" tIns="0" rIns="0" bIns="0" anchor="ctr">
              <a:spAutoFit/>
            </a:bodyPr>
            <a:lstStyle/>
            <a:p>
              <a:endParaRPr lang="en-US" dirty="0"/>
            </a:p>
          </p:txBody>
        </p:sp>
        <p:sp>
          <p:nvSpPr>
            <p:cNvPr id="657454" name="Rectangle 46"/>
            <p:cNvSpPr>
              <a:spLocks noChangeArrowheads="1"/>
            </p:cNvSpPr>
            <p:nvPr/>
          </p:nvSpPr>
          <p:spPr bwMode="auto">
            <a:xfrm>
              <a:off x="3626" y="1061"/>
              <a:ext cx="2017" cy="571"/>
            </a:xfrm>
            <a:prstGeom prst="rect">
              <a:avLst/>
            </a:prstGeom>
            <a:noFill/>
            <a:ln w="9525">
              <a:noFill/>
              <a:miter lim="800000"/>
              <a:headEnd/>
              <a:tailEnd/>
            </a:ln>
          </p:spPr>
          <p:txBody>
            <a:bodyPr lIns="0" tIns="0" rIns="0" bIns="0">
              <a:spAutoFit/>
            </a:bodyPr>
            <a:lstStyle/>
            <a:p>
              <a:pPr algn="ctr"/>
              <a:r>
                <a:rPr lang="en-US" sz="1800" b="1" dirty="0">
                  <a:solidFill>
                    <a:schemeClr val="tx2"/>
                  </a:solidFill>
                  <a:latin typeface="Helvetica 55 Roman" pitchFamily="34" charset="0"/>
                </a:rPr>
                <a:t>iLPN Updates:</a:t>
              </a:r>
            </a:p>
            <a:p>
              <a:pPr algn="ctr"/>
              <a:r>
                <a:rPr lang="en-US" sz="1600" dirty="0">
                  <a:solidFill>
                    <a:schemeClr val="tx2"/>
                  </a:solidFill>
                  <a:latin typeface="Helvetica 55 Roman" pitchFamily="34" charset="0"/>
                </a:rPr>
                <a:t>Removed from 4-wall inventory.</a:t>
              </a:r>
            </a:p>
            <a:p>
              <a:pPr algn="ctr"/>
              <a:r>
                <a:rPr lang="en-US" sz="1600" dirty="0">
                  <a:solidFill>
                    <a:schemeClr val="tx2"/>
                  </a:solidFill>
                  <a:latin typeface="Helvetica 55 Roman" pitchFamily="34" charset="0"/>
                </a:rPr>
                <a:t>PIXs created.</a:t>
              </a:r>
            </a:p>
            <a:p>
              <a:pPr algn="ctr"/>
              <a:r>
                <a:rPr lang="en-US" sz="1600" dirty="0">
                  <a:solidFill>
                    <a:schemeClr val="tx2"/>
                  </a:solidFill>
                  <a:latin typeface="Helvetica 55 Roman" pitchFamily="34" charset="0"/>
                </a:rPr>
                <a:t>iLPN to ‘Consumed’ Status.</a:t>
              </a:r>
            </a:p>
          </p:txBody>
        </p:sp>
      </p:grpSp>
      <p:sp>
        <p:nvSpPr>
          <p:cNvPr id="657455" name="AutoShape 47"/>
          <p:cNvSpPr>
            <a:spLocks noChangeAspect="1" noChangeArrowheads="1"/>
          </p:cNvSpPr>
          <p:nvPr/>
        </p:nvSpPr>
        <p:spPr bwMode="auto">
          <a:xfrm>
            <a:off x="3503222" y="3327400"/>
            <a:ext cx="1612653" cy="615208"/>
          </a:xfrm>
          <a:prstGeom prst="rightArrow">
            <a:avLst>
              <a:gd name="adj1" fmla="val 53861"/>
              <a:gd name="adj2" fmla="val 74616"/>
            </a:avLst>
          </a:prstGeom>
          <a:solidFill>
            <a:schemeClr val="accent1"/>
          </a:solidFill>
          <a:ln w="9525" cap="rnd">
            <a:noFill/>
            <a:miter lim="800000"/>
            <a:headEnd/>
            <a:tailEnd/>
          </a:ln>
          <a:effectLst>
            <a:prstShdw prst="shdw17" dist="17961" dir="2700000">
              <a:schemeClr val="accent1">
                <a:gamma/>
                <a:shade val="60000"/>
                <a:invGamma/>
              </a:schemeClr>
            </a:prstShdw>
          </a:effectLst>
        </p:spPr>
        <p:txBody>
          <a:bodyPr/>
          <a:lstStyle/>
          <a:p>
            <a:endParaRPr lang="en-US" dirty="0"/>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Reporting / Dashboards / Alerts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8197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66850" y="1390650"/>
            <a:ext cx="6019800" cy="4648200"/>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146" name="Rectangle 2"/>
          <p:cNvSpPr>
            <a:spLocks noGrp="1" noChangeArrowheads="1"/>
          </p:cNvSpPr>
          <p:nvPr>
            <p:ph type="title"/>
          </p:nvPr>
        </p:nvSpPr>
        <p:spPr/>
        <p:txBody>
          <a:bodyPr/>
          <a:lstStyle/>
          <a:p>
            <a:r>
              <a:rPr lang="en-US" dirty="0"/>
              <a:t>Outbound Interface Summary</a:t>
            </a:r>
          </a:p>
        </p:txBody>
      </p:sp>
      <p:sp>
        <p:nvSpPr>
          <p:cNvPr id="5" name="Rectangle 4"/>
          <p:cNvSpPr/>
          <p:nvPr/>
        </p:nvSpPr>
        <p:spPr bwMode="auto">
          <a:xfrm>
            <a:off x="1924050" y="2990850"/>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Host</a:t>
            </a:r>
            <a:r>
              <a:rPr kumimoji="0" lang="en-US" sz="2400" b="0" i="0" u="none" strike="noStrike" cap="none" normalizeH="0" baseline="0" dirty="0">
                <a:ln>
                  <a:noFill/>
                </a:ln>
                <a:solidFill>
                  <a:schemeClr val="accent3"/>
                </a:solidFill>
                <a:effectLst/>
                <a:latin typeface="+mn-lt"/>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mn-lt"/>
              </a:rPr>
              <a:t>(</a:t>
            </a:r>
            <a:r>
              <a:rPr lang="en-US" sz="2400" dirty="0">
                <a:solidFill>
                  <a:schemeClr val="accent3"/>
                </a:solidFill>
              </a:rPr>
              <a:t>ICM/OMS/PFI</a:t>
            </a:r>
            <a:r>
              <a:rPr kumimoji="0" lang="en-US" sz="2400" b="0" i="0" u="none" strike="noStrike" cap="none" normalizeH="0" baseline="0" dirty="0">
                <a:ln>
                  <a:noFill/>
                </a:ln>
                <a:solidFill>
                  <a:schemeClr val="accent3"/>
                </a:solidFill>
                <a:effectLst/>
                <a:latin typeface="+mn-lt"/>
              </a:rPr>
              <a:t>)</a:t>
            </a:r>
          </a:p>
        </p:txBody>
      </p:sp>
      <p:sp>
        <p:nvSpPr>
          <p:cNvPr id="6" name="Rectangle 5"/>
          <p:cNvSpPr/>
          <p:nvPr/>
        </p:nvSpPr>
        <p:spPr bwMode="auto">
          <a:xfrm>
            <a:off x="5486400" y="2990850"/>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WM</a:t>
            </a:r>
          </a:p>
        </p:txBody>
      </p:sp>
      <p:sp>
        <p:nvSpPr>
          <p:cNvPr id="7" name="Curved Down Arrow 6"/>
          <p:cNvSpPr/>
          <p:nvPr/>
        </p:nvSpPr>
        <p:spPr bwMode="auto">
          <a:xfrm>
            <a:off x="2438400" y="1390650"/>
            <a:ext cx="4171950" cy="1504950"/>
          </a:xfrm>
          <a:prstGeom prst="curved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8" name="Curved Down Arrow 7"/>
          <p:cNvSpPr/>
          <p:nvPr/>
        </p:nvSpPr>
        <p:spPr bwMode="auto">
          <a:xfrm flipH="1" flipV="1">
            <a:off x="2343150" y="4457700"/>
            <a:ext cx="4171950" cy="1504950"/>
          </a:xfrm>
          <a:prstGeom prst="curved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9" name="TextBox 8"/>
          <p:cNvSpPr txBox="1"/>
          <p:nvPr/>
        </p:nvSpPr>
        <p:spPr>
          <a:xfrm>
            <a:off x="2990850" y="2495550"/>
            <a:ext cx="2781300" cy="830997"/>
          </a:xfrm>
          <a:prstGeom prst="rect">
            <a:avLst/>
          </a:prstGeom>
          <a:noFill/>
        </p:spPr>
        <p:txBody>
          <a:bodyPr wrap="square" rtlCol="0">
            <a:spAutoFit/>
          </a:bodyPr>
          <a:lstStyle/>
          <a:p>
            <a:pPr algn="ctr"/>
            <a:r>
              <a:rPr lang="en-US" dirty="0">
                <a:latin typeface="+mn-lt"/>
              </a:rPr>
              <a:t>Distribution Order (download)</a:t>
            </a:r>
          </a:p>
        </p:txBody>
      </p:sp>
      <p:sp>
        <p:nvSpPr>
          <p:cNvPr id="10" name="TextBox 9"/>
          <p:cNvSpPr txBox="1"/>
          <p:nvPr/>
        </p:nvSpPr>
        <p:spPr>
          <a:xfrm>
            <a:off x="2990850" y="4343400"/>
            <a:ext cx="2781300" cy="830997"/>
          </a:xfrm>
          <a:prstGeom prst="rect">
            <a:avLst/>
          </a:prstGeom>
          <a:noFill/>
        </p:spPr>
        <p:txBody>
          <a:bodyPr wrap="square" rtlCol="0">
            <a:spAutoFit/>
          </a:bodyPr>
          <a:lstStyle/>
          <a:p>
            <a:pPr algn="ctr"/>
            <a:r>
              <a:rPr lang="en-US" dirty="0">
                <a:latin typeface="+mn-lt"/>
              </a:rPr>
              <a:t>Ship Confirmation (upload)</a:t>
            </a:r>
          </a:p>
        </p:txBody>
      </p:sp>
    </p:spTree>
    <p:extLst>
      <p:ext uri="{BB962C8B-B14F-4D97-AF65-F5344CB8AC3E}">
        <p14:creationId xmlns:p14="http://schemas.microsoft.com/office/powerpoint/2010/main" val="2953310000"/>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Reporting</a:t>
            </a:r>
          </a:p>
        </p:txBody>
      </p:sp>
      <p:sp>
        <p:nvSpPr>
          <p:cNvPr id="7" name="Content Placeholder 5"/>
          <p:cNvSpPr>
            <a:spLocks noGrp="1"/>
          </p:cNvSpPr>
          <p:nvPr>
            <p:ph idx="1"/>
          </p:nvPr>
        </p:nvSpPr>
        <p:spPr/>
        <p:txBody>
          <a:bodyPr/>
          <a:lstStyle/>
          <a:p>
            <a:pPr>
              <a:spcBef>
                <a:spcPts val="1200"/>
              </a:spcBef>
            </a:pPr>
            <a:r>
              <a:rPr lang="en-US" dirty="0"/>
              <a:t>Base System (WM, LM, Slotting) Includes Report Writer</a:t>
            </a:r>
            <a:endParaRPr lang="en-US" sz="1100" dirty="0"/>
          </a:p>
          <a:p>
            <a:pPr lvl="1">
              <a:spcBef>
                <a:spcPts val="1200"/>
              </a:spcBef>
            </a:pPr>
            <a:r>
              <a:rPr lang="en-US" dirty="0"/>
              <a:t>Standard reports out-of-the-box</a:t>
            </a:r>
          </a:p>
          <a:p>
            <a:pPr lvl="1">
              <a:spcBef>
                <a:spcPts val="1200"/>
              </a:spcBef>
            </a:pPr>
            <a:r>
              <a:rPr lang="en-US" dirty="0"/>
              <a:t>Utilizes </a:t>
            </a:r>
            <a:r>
              <a:rPr lang="en-US" dirty="0" err="1"/>
              <a:t>JasperReports</a:t>
            </a:r>
            <a:r>
              <a:rPr lang="en-US" dirty="0"/>
              <a:t> – open source Java reporting engine</a:t>
            </a:r>
          </a:p>
          <a:p>
            <a:pPr lvl="1">
              <a:spcBef>
                <a:spcPts val="1200"/>
              </a:spcBef>
            </a:pPr>
            <a:r>
              <a:rPr lang="en-US" dirty="0"/>
              <a:t>User-definable Dashboards with “Print” capability</a:t>
            </a:r>
          </a:p>
          <a:p>
            <a:pPr lvl="1"/>
            <a:endParaRPr lang="en-US" dirty="0"/>
          </a:p>
          <a:p>
            <a:pPr>
              <a:spcBef>
                <a:spcPts val="1200"/>
              </a:spcBef>
            </a:pPr>
            <a:r>
              <a:rPr lang="en-US" dirty="0"/>
              <a:t>Supply Chain Intelligence (optional module)</a:t>
            </a:r>
          </a:p>
          <a:p>
            <a:pPr lvl="1">
              <a:spcBef>
                <a:spcPts val="1200"/>
              </a:spcBef>
            </a:pPr>
            <a:r>
              <a:rPr lang="en-US" dirty="0"/>
              <a:t>BI Reporting Engine</a:t>
            </a:r>
          </a:p>
          <a:p>
            <a:pPr lvl="1">
              <a:spcBef>
                <a:spcPts val="1200"/>
              </a:spcBef>
            </a:pPr>
            <a:r>
              <a:rPr lang="en-US" dirty="0"/>
              <a:t>Utilizes </a:t>
            </a:r>
            <a:r>
              <a:rPr lang="en-US" dirty="0" err="1"/>
              <a:t>Cognos</a:t>
            </a:r>
            <a:endParaRPr lang="en-US" dirty="0"/>
          </a:p>
          <a:p>
            <a:pPr lvl="1"/>
            <a:endParaRPr lang="en-US" dirty="0"/>
          </a:p>
          <a:p>
            <a:pPr>
              <a:spcBef>
                <a:spcPts val="1200"/>
              </a:spcBef>
            </a:pPr>
            <a:r>
              <a:rPr lang="en-US" dirty="0"/>
              <a:t>Customer can utilize 3</a:t>
            </a:r>
            <a:r>
              <a:rPr lang="en-US" baseline="30000" dirty="0"/>
              <a:t>rd</a:t>
            </a:r>
            <a:r>
              <a:rPr lang="en-US" dirty="0"/>
              <a:t> Party Reporting Tool if desired</a:t>
            </a:r>
            <a:endParaRPr lang="en-US" sz="2000" dirty="0">
              <a:ea typeface="+mn-ea"/>
              <a:cs typeface="+mn-cs"/>
            </a:endParaRPr>
          </a:p>
        </p:txBody>
      </p:sp>
      <p:pic>
        <p:nvPicPr>
          <p:cNvPr id="8" name="Picture 8"/>
          <p:cNvPicPr>
            <a:picLocks noChangeAspect="1" noChangeArrowheads="1"/>
          </p:cNvPicPr>
          <p:nvPr/>
        </p:nvPicPr>
        <p:blipFill>
          <a:blip r:embed="rId3"/>
          <a:srcRect/>
          <a:stretch>
            <a:fillRect/>
          </a:stretch>
        </p:blipFill>
        <p:spPr bwMode="auto">
          <a:xfrm>
            <a:off x="7195630" y="4264351"/>
            <a:ext cx="1538172" cy="1427001"/>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505366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59344"/>
            <a:ext cx="9144000" cy="4533861"/>
          </a:xfrm>
          <a:prstGeom prst="rect">
            <a:avLst/>
          </a:prstGeom>
        </p:spPr>
      </p:pic>
      <p:sp>
        <p:nvSpPr>
          <p:cNvPr id="6" name="Title 5"/>
          <p:cNvSpPr>
            <a:spLocks noGrp="1"/>
          </p:cNvSpPr>
          <p:nvPr>
            <p:ph type="title"/>
          </p:nvPr>
        </p:nvSpPr>
        <p:spPr/>
        <p:txBody>
          <a:bodyPr/>
          <a:lstStyle/>
          <a:p>
            <a:r>
              <a:rPr lang="en-US" dirty="0"/>
              <a:t>User Interface</a:t>
            </a:r>
          </a:p>
        </p:txBody>
      </p:sp>
    </p:spTree>
    <p:extLst>
      <p:ext uri="{BB962C8B-B14F-4D97-AF65-F5344CB8AC3E}">
        <p14:creationId xmlns:p14="http://schemas.microsoft.com/office/powerpoint/2010/main" val="240823306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50825" y="512763"/>
            <a:ext cx="8520113" cy="300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eaLnBrk="0" latinLnBrk="0" hangingPunct="0">
              <a:lnSpc>
                <a:spcPct val="100000"/>
              </a:lnSpc>
              <a:spcBef>
                <a:spcPct val="0"/>
              </a:spcBef>
              <a:buClrTx/>
              <a:buSzTx/>
              <a:buFontTx/>
              <a:buNone/>
              <a:tabLst/>
              <a:defRPr/>
            </a:pPr>
            <a:r>
              <a:rPr lang="en-US" sz="2200" b="1" dirty="0">
                <a:solidFill>
                  <a:schemeClr val="accent2"/>
                </a:solidFill>
                <a:latin typeface="+mj-lt"/>
                <a:ea typeface="+mj-ea"/>
                <a:cs typeface="+mj-cs"/>
              </a:rPr>
              <a:t>Dashboards </a:t>
            </a:r>
          </a:p>
        </p:txBody>
      </p:sp>
      <p:pic>
        <p:nvPicPr>
          <p:cNvPr id="40962" name="Picture 2"/>
          <p:cNvPicPr>
            <a:picLocks noChangeAspect="1" noChangeArrowheads="1"/>
          </p:cNvPicPr>
          <p:nvPr/>
        </p:nvPicPr>
        <p:blipFill>
          <a:blip r:embed="rId2" cstate="print"/>
          <a:srcRect/>
          <a:stretch>
            <a:fillRect/>
          </a:stretch>
        </p:blipFill>
        <p:spPr bwMode="auto">
          <a:xfrm>
            <a:off x="85064" y="1180213"/>
            <a:ext cx="8963454" cy="4761835"/>
          </a:xfrm>
          <a:prstGeom prst="rect">
            <a:avLst/>
          </a:prstGeom>
          <a:noFill/>
          <a:ln w="9525">
            <a:noFill/>
            <a:miter lim="800000"/>
            <a:headEnd/>
            <a:tailEnd/>
          </a:ln>
        </p:spPr>
      </p:pic>
    </p:spTree>
    <p:extLst>
      <p:ext uri="{BB962C8B-B14F-4D97-AF65-F5344CB8AC3E}">
        <p14:creationId xmlns:p14="http://schemas.microsoft.com/office/powerpoint/2010/main" val="96146487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50826" y="512764"/>
            <a:ext cx="8520113" cy="300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eaLnBrk="0" latinLnBrk="0" hangingPunct="0">
              <a:lnSpc>
                <a:spcPct val="100000"/>
              </a:lnSpc>
              <a:spcBef>
                <a:spcPct val="0"/>
              </a:spcBef>
              <a:buClrTx/>
              <a:buSzTx/>
              <a:buFontTx/>
              <a:buNone/>
              <a:tabLst/>
              <a:defRPr/>
            </a:pPr>
            <a:r>
              <a:rPr lang="en-US" sz="2200" b="1" dirty="0">
                <a:solidFill>
                  <a:schemeClr val="accent2"/>
                </a:solidFill>
                <a:latin typeface="+mj-lt"/>
                <a:ea typeface="+mj-ea"/>
                <a:cs typeface="+mj-cs"/>
              </a:rPr>
              <a:t>Real-time Information via Dashboards</a:t>
            </a:r>
          </a:p>
        </p:txBody>
      </p:sp>
      <p:pic>
        <p:nvPicPr>
          <p:cNvPr id="40962" name="Picture 2"/>
          <p:cNvPicPr>
            <a:picLocks noChangeAspect="1" noChangeArrowheads="1"/>
          </p:cNvPicPr>
          <p:nvPr/>
        </p:nvPicPr>
        <p:blipFill>
          <a:blip r:embed="rId2" cstate="print"/>
          <a:srcRect/>
          <a:stretch>
            <a:fillRect/>
          </a:stretch>
        </p:blipFill>
        <p:spPr bwMode="auto">
          <a:xfrm>
            <a:off x="180398" y="910964"/>
            <a:ext cx="7979552" cy="4334973"/>
          </a:xfrm>
          <a:prstGeom prst="rect">
            <a:avLst/>
          </a:prstGeom>
          <a:noFill/>
          <a:ln w="9525">
            <a:noFill/>
            <a:miter lim="800000"/>
            <a:headEnd/>
            <a:tailEnd/>
          </a:ln>
        </p:spPr>
      </p:pic>
      <p:pic>
        <p:nvPicPr>
          <p:cNvPr id="5" name="Picture 10"/>
          <p:cNvPicPr>
            <a:picLocks noChangeAspect="1" noChangeArrowheads="1"/>
          </p:cNvPicPr>
          <p:nvPr/>
        </p:nvPicPr>
        <p:blipFill>
          <a:blip r:embed="rId3" cstate="print"/>
          <a:srcRect/>
          <a:stretch>
            <a:fillRect/>
          </a:stretch>
        </p:blipFill>
        <p:spPr bwMode="auto">
          <a:xfrm>
            <a:off x="5414126" y="910963"/>
            <a:ext cx="3665447" cy="4432210"/>
          </a:xfrm>
          <a:prstGeom prst="rect">
            <a:avLst/>
          </a:prstGeom>
          <a:noFill/>
          <a:ln w="9525">
            <a:noFill/>
            <a:miter lim="800000"/>
            <a:headEnd/>
            <a:tailEnd/>
          </a:ln>
          <a:effectLst/>
        </p:spPr>
      </p:pic>
    </p:spTree>
    <p:extLst>
      <p:ext uri="{BB962C8B-B14F-4D97-AF65-F5344CB8AC3E}">
        <p14:creationId xmlns:p14="http://schemas.microsoft.com/office/powerpoint/2010/main" val="1137794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28"/>
          <p:cNvGrpSpPr>
            <a:grpSpLocks/>
          </p:cNvGrpSpPr>
          <p:nvPr/>
        </p:nvGrpSpPr>
        <p:grpSpPr bwMode="auto">
          <a:xfrm>
            <a:off x="38180" y="1981283"/>
            <a:ext cx="9067800" cy="2930525"/>
            <a:chOff x="-6" y="955"/>
            <a:chExt cx="5760" cy="1847"/>
          </a:xfrm>
        </p:grpSpPr>
        <p:sp>
          <p:nvSpPr>
            <p:cNvPr id="7173" name="AutoShape 225"/>
            <p:cNvSpPr>
              <a:spLocks noChangeArrowheads="1"/>
            </p:cNvSpPr>
            <p:nvPr/>
          </p:nvSpPr>
          <p:spPr bwMode="auto">
            <a:xfrm>
              <a:off x="-6" y="955"/>
              <a:ext cx="5760" cy="1847"/>
            </a:xfrm>
            <a:prstGeom prst="roundRect">
              <a:avLst>
                <a:gd name="adj" fmla="val 16667"/>
              </a:avLst>
            </a:prstGeom>
            <a:solidFill>
              <a:schemeClr val="accent1">
                <a:lumMod val="20000"/>
                <a:lumOff val="80000"/>
              </a:schemeClr>
            </a:solidFill>
            <a:ln w="38100">
              <a:solidFill>
                <a:schemeClr val="accent2">
                  <a:lumMod val="75000"/>
                </a:schemeClr>
              </a:solidFill>
              <a:round/>
              <a:headEnd/>
              <a:tailEnd/>
            </a:ln>
          </p:spPr>
          <p:txBody>
            <a:bodyPr wrap="none" anchor="ctr"/>
            <a:lstStyle/>
            <a:p>
              <a:endParaRPr lang="en-US" dirty="0"/>
            </a:p>
          </p:txBody>
        </p:sp>
        <p:sp>
          <p:nvSpPr>
            <p:cNvPr id="7174" name="AutoShape 216"/>
            <p:cNvSpPr>
              <a:spLocks noChangeArrowheads="1"/>
            </p:cNvSpPr>
            <p:nvPr/>
          </p:nvSpPr>
          <p:spPr bwMode="auto">
            <a:xfrm>
              <a:off x="3885" y="1997"/>
              <a:ext cx="775" cy="275"/>
            </a:xfrm>
            <a:prstGeom prst="rightArrow">
              <a:avLst>
                <a:gd name="adj1" fmla="val 50000"/>
                <a:gd name="adj2" fmla="val 70455"/>
              </a:avLst>
            </a:prstGeom>
            <a:solidFill>
              <a:srgbClr val="97A617"/>
            </a:solidFill>
            <a:ln w="19050">
              <a:solidFill>
                <a:schemeClr val="accent2">
                  <a:lumMod val="75000"/>
                </a:schemeClr>
              </a:solidFill>
              <a:miter lim="800000"/>
              <a:headEnd/>
              <a:tailEnd/>
            </a:ln>
            <a:effectLst>
              <a:prstShdw prst="shdw17" dist="17961" dir="2700000">
                <a:srgbClr val="009900"/>
              </a:prstShdw>
            </a:effectLst>
          </p:spPr>
          <p:txBody>
            <a:bodyPr wrap="none" anchor="ctr"/>
            <a:lstStyle/>
            <a:p>
              <a:endParaRPr lang="en-US" dirty="0"/>
            </a:p>
          </p:txBody>
        </p:sp>
        <p:grpSp>
          <p:nvGrpSpPr>
            <p:cNvPr id="3" name="Group 127"/>
            <p:cNvGrpSpPr>
              <a:grpSpLocks/>
            </p:cNvGrpSpPr>
            <p:nvPr/>
          </p:nvGrpSpPr>
          <p:grpSpPr bwMode="auto">
            <a:xfrm>
              <a:off x="3498" y="1770"/>
              <a:ext cx="751" cy="674"/>
              <a:chOff x="3616" y="1780"/>
              <a:chExt cx="751" cy="674"/>
            </a:xfrm>
          </p:grpSpPr>
          <p:sp>
            <p:nvSpPr>
              <p:cNvPr id="7188" name="Freeform 62"/>
              <p:cNvSpPr>
                <a:spLocks/>
              </p:cNvSpPr>
              <p:nvPr/>
            </p:nvSpPr>
            <p:spPr bwMode="auto">
              <a:xfrm>
                <a:off x="3616" y="1780"/>
                <a:ext cx="751" cy="674"/>
              </a:xfrm>
              <a:custGeom>
                <a:avLst/>
                <a:gdLst>
                  <a:gd name="T0" fmla="*/ 0 w 818"/>
                  <a:gd name="T1" fmla="*/ 92 h 878"/>
                  <a:gd name="T2" fmla="*/ 68 w 818"/>
                  <a:gd name="T3" fmla="*/ 62 h 878"/>
                  <a:gd name="T4" fmla="*/ 164 w 818"/>
                  <a:gd name="T5" fmla="*/ 14 h 878"/>
                  <a:gd name="T6" fmla="*/ 220 w 818"/>
                  <a:gd name="T7" fmla="*/ 0 h 878"/>
                  <a:gd name="T8" fmla="*/ 290 w 818"/>
                  <a:gd name="T9" fmla="*/ 0 h 878"/>
                  <a:gd name="T10" fmla="*/ 380 w 818"/>
                  <a:gd name="T11" fmla="*/ 4 h 878"/>
                  <a:gd name="T12" fmla="*/ 466 w 818"/>
                  <a:gd name="T13" fmla="*/ 22 h 878"/>
                  <a:gd name="T14" fmla="*/ 536 w 818"/>
                  <a:gd name="T15" fmla="*/ 24 h 878"/>
                  <a:gd name="T16" fmla="*/ 568 w 818"/>
                  <a:gd name="T17" fmla="*/ 28 h 878"/>
                  <a:gd name="T18" fmla="*/ 584 w 818"/>
                  <a:gd name="T19" fmla="*/ 78 h 878"/>
                  <a:gd name="T20" fmla="*/ 576 w 818"/>
                  <a:gd name="T21" fmla="*/ 186 h 878"/>
                  <a:gd name="T22" fmla="*/ 592 w 818"/>
                  <a:gd name="T23" fmla="*/ 276 h 878"/>
                  <a:gd name="T24" fmla="*/ 630 w 818"/>
                  <a:gd name="T25" fmla="*/ 382 h 878"/>
                  <a:gd name="T26" fmla="*/ 716 w 818"/>
                  <a:gd name="T27" fmla="*/ 526 h 878"/>
                  <a:gd name="T28" fmla="*/ 818 w 818"/>
                  <a:gd name="T29" fmla="*/ 666 h 878"/>
                  <a:gd name="T30" fmla="*/ 814 w 818"/>
                  <a:gd name="T31" fmla="*/ 700 h 878"/>
                  <a:gd name="T32" fmla="*/ 752 w 818"/>
                  <a:gd name="T33" fmla="*/ 732 h 878"/>
                  <a:gd name="T34" fmla="*/ 674 w 818"/>
                  <a:gd name="T35" fmla="*/ 770 h 878"/>
                  <a:gd name="T36" fmla="*/ 606 w 818"/>
                  <a:gd name="T37" fmla="*/ 808 h 878"/>
                  <a:gd name="T38" fmla="*/ 448 w 818"/>
                  <a:gd name="T39" fmla="*/ 826 h 878"/>
                  <a:gd name="T40" fmla="*/ 362 w 818"/>
                  <a:gd name="T41" fmla="*/ 860 h 878"/>
                  <a:gd name="T42" fmla="*/ 306 w 818"/>
                  <a:gd name="T43" fmla="*/ 878 h 878"/>
                  <a:gd name="T44" fmla="*/ 216 w 818"/>
                  <a:gd name="T45" fmla="*/ 826 h 878"/>
                  <a:gd name="T46" fmla="*/ 154 w 818"/>
                  <a:gd name="T47" fmla="*/ 724 h 878"/>
                  <a:gd name="T48" fmla="*/ 114 w 818"/>
                  <a:gd name="T49" fmla="*/ 570 h 878"/>
                  <a:gd name="T50" fmla="*/ 84 w 818"/>
                  <a:gd name="T51" fmla="*/ 450 h 878"/>
                  <a:gd name="T52" fmla="*/ 74 w 818"/>
                  <a:gd name="T53" fmla="*/ 300 h 878"/>
                  <a:gd name="T54" fmla="*/ 58 w 818"/>
                  <a:gd name="T55" fmla="*/ 208 h 878"/>
                  <a:gd name="T56" fmla="*/ 8 w 818"/>
                  <a:gd name="T57" fmla="*/ 124 h 878"/>
                  <a:gd name="T58" fmla="*/ 0 w 818"/>
                  <a:gd name="T59" fmla="*/ 92 h 8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18"/>
                  <a:gd name="T91" fmla="*/ 0 h 878"/>
                  <a:gd name="T92" fmla="*/ 818 w 818"/>
                  <a:gd name="T93" fmla="*/ 878 h 87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18" h="878">
                    <a:moveTo>
                      <a:pt x="0" y="92"/>
                    </a:moveTo>
                    <a:lnTo>
                      <a:pt x="68" y="62"/>
                    </a:lnTo>
                    <a:lnTo>
                      <a:pt x="164" y="14"/>
                    </a:lnTo>
                    <a:lnTo>
                      <a:pt x="220" y="0"/>
                    </a:lnTo>
                    <a:lnTo>
                      <a:pt x="290" y="0"/>
                    </a:lnTo>
                    <a:lnTo>
                      <a:pt x="380" y="4"/>
                    </a:lnTo>
                    <a:lnTo>
                      <a:pt x="466" y="22"/>
                    </a:lnTo>
                    <a:lnTo>
                      <a:pt x="536" y="24"/>
                    </a:lnTo>
                    <a:lnTo>
                      <a:pt x="568" y="28"/>
                    </a:lnTo>
                    <a:lnTo>
                      <a:pt x="584" y="78"/>
                    </a:lnTo>
                    <a:lnTo>
                      <a:pt x="576" y="186"/>
                    </a:lnTo>
                    <a:lnTo>
                      <a:pt x="592" y="276"/>
                    </a:lnTo>
                    <a:lnTo>
                      <a:pt x="630" y="382"/>
                    </a:lnTo>
                    <a:lnTo>
                      <a:pt x="716" y="526"/>
                    </a:lnTo>
                    <a:lnTo>
                      <a:pt x="818" y="666"/>
                    </a:lnTo>
                    <a:lnTo>
                      <a:pt x="814" y="700"/>
                    </a:lnTo>
                    <a:lnTo>
                      <a:pt x="752" y="732"/>
                    </a:lnTo>
                    <a:lnTo>
                      <a:pt x="674" y="770"/>
                    </a:lnTo>
                    <a:lnTo>
                      <a:pt x="606" y="808"/>
                    </a:lnTo>
                    <a:lnTo>
                      <a:pt x="448" y="826"/>
                    </a:lnTo>
                    <a:lnTo>
                      <a:pt x="362" y="860"/>
                    </a:lnTo>
                    <a:lnTo>
                      <a:pt x="306" y="878"/>
                    </a:lnTo>
                    <a:lnTo>
                      <a:pt x="216" y="826"/>
                    </a:lnTo>
                    <a:lnTo>
                      <a:pt x="154" y="724"/>
                    </a:lnTo>
                    <a:lnTo>
                      <a:pt x="114" y="570"/>
                    </a:lnTo>
                    <a:lnTo>
                      <a:pt x="84" y="450"/>
                    </a:lnTo>
                    <a:lnTo>
                      <a:pt x="74" y="300"/>
                    </a:lnTo>
                    <a:lnTo>
                      <a:pt x="58" y="208"/>
                    </a:lnTo>
                    <a:lnTo>
                      <a:pt x="8" y="124"/>
                    </a:lnTo>
                    <a:lnTo>
                      <a:pt x="0" y="92"/>
                    </a:lnTo>
                    <a:close/>
                  </a:path>
                </a:pathLst>
              </a:custGeom>
              <a:solidFill>
                <a:srgbClr val="EAEAEA"/>
              </a:solidFill>
              <a:ln w="12700">
                <a:noFill/>
                <a:round/>
                <a:headEnd type="none" w="sm" len="sm"/>
                <a:tailEnd type="none" w="sm" len="sm"/>
              </a:ln>
            </p:spPr>
            <p:txBody>
              <a:bodyPr wrap="none" anchor="ctr"/>
              <a:lstStyle/>
              <a:p>
                <a:endParaRPr lang="en-US" dirty="0"/>
              </a:p>
            </p:txBody>
          </p:sp>
          <p:sp>
            <p:nvSpPr>
              <p:cNvPr id="7189" name="Freeform 64"/>
              <p:cNvSpPr>
                <a:spLocks/>
              </p:cNvSpPr>
              <p:nvPr/>
            </p:nvSpPr>
            <p:spPr bwMode="auto">
              <a:xfrm>
                <a:off x="3624" y="1788"/>
                <a:ext cx="673" cy="640"/>
              </a:xfrm>
              <a:custGeom>
                <a:avLst/>
                <a:gdLst>
                  <a:gd name="T0" fmla="*/ 24 w 2636"/>
                  <a:gd name="T1" fmla="*/ 345 h 3000"/>
                  <a:gd name="T2" fmla="*/ 334 w 2636"/>
                  <a:gd name="T3" fmla="*/ 184 h 3000"/>
                  <a:gd name="T4" fmla="*/ 710 w 2636"/>
                  <a:gd name="T5" fmla="*/ 0 h 3000"/>
                  <a:gd name="T6" fmla="*/ 1244 w 2636"/>
                  <a:gd name="T7" fmla="*/ 9 h 3000"/>
                  <a:gd name="T8" fmla="*/ 1437 w 2636"/>
                  <a:gd name="T9" fmla="*/ 85 h 3000"/>
                  <a:gd name="T10" fmla="*/ 1798 w 2636"/>
                  <a:gd name="T11" fmla="*/ 79 h 3000"/>
                  <a:gd name="T12" fmla="*/ 1821 w 2636"/>
                  <a:gd name="T13" fmla="*/ 669 h 3000"/>
                  <a:gd name="T14" fmla="*/ 1998 w 2636"/>
                  <a:gd name="T15" fmla="*/ 1300 h 3000"/>
                  <a:gd name="T16" fmla="*/ 2423 w 2636"/>
                  <a:gd name="T17" fmla="*/ 2004 h 3000"/>
                  <a:gd name="T18" fmla="*/ 2636 w 2636"/>
                  <a:gd name="T19" fmla="*/ 2330 h 3000"/>
                  <a:gd name="T20" fmla="*/ 1914 w 2636"/>
                  <a:gd name="T21" fmla="*/ 2734 h 3000"/>
                  <a:gd name="T22" fmla="*/ 1345 w 2636"/>
                  <a:gd name="T23" fmla="*/ 2792 h 3000"/>
                  <a:gd name="T24" fmla="*/ 968 w 2636"/>
                  <a:gd name="T25" fmla="*/ 3000 h 3000"/>
                  <a:gd name="T26" fmla="*/ 786 w 2636"/>
                  <a:gd name="T27" fmla="*/ 2867 h 3000"/>
                  <a:gd name="T28" fmla="*/ 510 w 2636"/>
                  <a:gd name="T29" fmla="*/ 2500 h 3000"/>
                  <a:gd name="T30" fmla="*/ 296 w 2636"/>
                  <a:gd name="T31" fmla="*/ 1730 h 3000"/>
                  <a:gd name="T32" fmla="*/ 219 w 2636"/>
                  <a:gd name="T33" fmla="*/ 828 h 3000"/>
                  <a:gd name="T34" fmla="*/ 91 w 2636"/>
                  <a:gd name="T35" fmla="*/ 503 h 3000"/>
                  <a:gd name="T36" fmla="*/ 0 w 2636"/>
                  <a:gd name="T37" fmla="*/ 387 h 3000"/>
                  <a:gd name="T38" fmla="*/ 24 w 2636"/>
                  <a:gd name="T39" fmla="*/ 345 h 3000"/>
                  <a:gd name="T40" fmla="*/ 24 w 2636"/>
                  <a:gd name="T41" fmla="*/ 345 h 3000"/>
                  <a:gd name="T42" fmla="*/ 24 w 2636"/>
                  <a:gd name="T43" fmla="*/ 345 h 3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36"/>
                  <a:gd name="T67" fmla="*/ 0 h 3000"/>
                  <a:gd name="T68" fmla="*/ 2636 w 2636"/>
                  <a:gd name="T69" fmla="*/ 3000 h 3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36" h="3000">
                    <a:moveTo>
                      <a:pt x="24" y="345"/>
                    </a:moveTo>
                    <a:lnTo>
                      <a:pt x="334" y="184"/>
                    </a:lnTo>
                    <a:lnTo>
                      <a:pt x="710" y="0"/>
                    </a:lnTo>
                    <a:lnTo>
                      <a:pt x="1244" y="9"/>
                    </a:lnTo>
                    <a:lnTo>
                      <a:pt x="1437" y="85"/>
                    </a:lnTo>
                    <a:lnTo>
                      <a:pt x="1798" y="79"/>
                    </a:lnTo>
                    <a:lnTo>
                      <a:pt x="1821" y="669"/>
                    </a:lnTo>
                    <a:lnTo>
                      <a:pt x="1998" y="1300"/>
                    </a:lnTo>
                    <a:lnTo>
                      <a:pt x="2423" y="2004"/>
                    </a:lnTo>
                    <a:lnTo>
                      <a:pt x="2636" y="2330"/>
                    </a:lnTo>
                    <a:lnTo>
                      <a:pt x="1914" y="2734"/>
                    </a:lnTo>
                    <a:lnTo>
                      <a:pt x="1345" y="2792"/>
                    </a:lnTo>
                    <a:lnTo>
                      <a:pt x="968" y="3000"/>
                    </a:lnTo>
                    <a:lnTo>
                      <a:pt x="786" y="2867"/>
                    </a:lnTo>
                    <a:lnTo>
                      <a:pt x="510" y="2500"/>
                    </a:lnTo>
                    <a:lnTo>
                      <a:pt x="296" y="1730"/>
                    </a:lnTo>
                    <a:lnTo>
                      <a:pt x="219" y="828"/>
                    </a:lnTo>
                    <a:lnTo>
                      <a:pt x="91" y="503"/>
                    </a:lnTo>
                    <a:lnTo>
                      <a:pt x="0" y="387"/>
                    </a:lnTo>
                    <a:lnTo>
                      <a:pt x="24" y="345"/>
                    </a:lnTo>
                    <a:close/>
                  </a:path>
                </a:pathLst>
              </a:custGeom>
              <a:solidFill>
                <a:srgbClr val="F5F5FF"/>
              </a:solidFill>
              <a:ln w="9525">
                <a:noFill/>
                <a:round/>
                <a:headEnd/>
                <a:tailEnd/>
              </a:ln>
            </p:spPr>
            <p:txBody>
              <a:bodyPr/>
              <a:lstStyle/>
              <a:p>
                <a:endParaRPr lang="en-US" dirty="0"/>
              </a:p>
            </p:txBody>
          </p:sp>
          <p:sp>
            <p:nvSpPr>
              <p:cNvPr id="7190" name="Freeform 65"/>
              <p:cNvSpPr>
                <a:spLocks/>
              </p:cNvSpPr>
              <p:nvPr/>
            </p:nvSpPr>
            <p:spPr bwMode="auto">
              <a:xfrm>
                <a:off x="3719" y="1950"/>
                <a:ext cx="416" cy="481"/>
              </a:xfrm>
              <a:custGeom>
                <a:avLst/>
                <a:gdLst>
                  <a:gd name="T0" fmla="*/ 117 w 1628"/>
                  <a:gd name="T1" fmla="*/ 35 h 2255"/>
                  <a:gd name="T2" fmla="*/ 208 w 1628"/>
                  <a:gd name="T3" fmla="*/ 638 h 2255"/>
                  <a:gd name="T4" fmla="*/ 342 w 1628"/>
                  <a:gd name="T5" fmla="*/ 1343 h 2255"/>
                  <a:gd name="T6" fmla="*/ 258 w 1628"/>
                  <a:gd name="T7" fmla="*/ 1484 h 2255"/>
                  <a:gd name="T8" fmla="*/ 0 w 1628"/>
                  <a:gd name="T9" fmla="*/ 614 h 2255"/>
                  <a:gd name="T10" fmla="*/ 117 w 1628"/>
                  <a:gd name="T11" fmla="*/ 1376 h 2255"/>
                  <a:gd name="T12" fmla="*/ 292 w 1628"/>
                  <a:gd name="T13" fmla="*/ 1888 h 2255"/>
                  <a:gd name="T14" fmla="*/ 692 w 1628"/>
                  <a:gd name="T15" fmla="*/ 2255 h 2255"/>
                  <a:gd name="T16" fmla="*/ 952 w 1628"/>
                  <a:gd name="T17" fmla="*/ 2190 h 2255"/>
                  <a:gd name="T18" fmla="*/ 1494 w 1628"/>
                  <a:gd name="T19" fmla="*/ 2022 h 2255"/>
                  <a:gd name="T20" fmla="*/ 1394 w 1628"/>
                  <a:gd name="T21" fmla="*/ 1922 h 2255"/>
                  <a:gd name="T22" fmla="*/ 809 w 1628"/>
                  <a:gd name="T23" fmla="*/ 1838 h 2255"/>
                  <a:gd name="T24" fmla="*/ 735 w 1628"/>
                  <a:gd name="T25" fmla="*/ 1417 h 2255"/>
                  <a:gd name="T26" fmla="*/ 1628 w 1628"/>
                  <a:gd name="T27" fmla="*/ 1033 h 2255"/>
                  <a:gd name="T28" fmla="*/ 1252 w 1628"/>
                  <a:gd name="T29" fmla="*/ 806 h 2255"/>
                  <a:gd name="T30" fmla="*/ 752 w 1628"/>
                  <a:gd name="T31" fmla="*/ 547 h 2255"/>
                  <a:gd name="T32" fmla="*/ 1302 w 1628"/>
                  <a:gd name="T33" fmla="*/ 304 h 2255"/>
                  <a:gd name="T34" fmla="*/ 839 w 1628"/>
                  <a:gd name="T35" fmla="*/ 0 h 2255"/>
                  <a:gd name="T36" fmla="*/ 117 w 1628"/>
                  <a:gd name="T37" fmla="*/ 35 h 2255"/>
                  <a:gd name="T38" fmla="*/ 117 w 1628"/>
                  <a:gd name="T39" fmla="*/ 35 h 2255"/>
                  <a:gd name="T40" fmla="*/ 117 w 1628"/>
                  <a:gd name="T41" fmla="*/ 35 h 2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28"/>
                  <a:gd name="T64" fmla="*/ 0 h 2255"/>
                  <a:gd name="T65" fmla="*/ 1628 w 1628"/>
                  <a:gd name="T66" fmla="*/ 2255 h 22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28" h="2255">
                    <a:moveTo>
                      <a:pt x="117" y="35"/>
                    </a:moveTo>
                    <a:lnTo>
                      <a:pt x="208" y="638"/>
                    </a:lnTo>
                    <a:lnTo>
                      <a:pt x="342" y="1343"/>
                    </a:lnTo>
                    <a:lnTo>
                      <a:pt x="258" y="1484"/>
                    </a:lnTo>
                    <a:lnTo>
                      <a:pt x="0" y="614"/>
                    </a:lnTo>
                    <a:lnTo>
                      <a:pt x="117" y="1376"/>
                    </a:lnTo>
                    <a:lnTo>
                      <a:pt x="292" y="1888"/>
                    </a:lnTo>
                    <a:lnTo>
                      <a:pt x="692" y="2255"/>
                    </a:lnTo>
                    <a:lnTo>
                      <a:pt x="952" y="2190"/>
                    </a:lnTo>
                    <a:lnTo>
                      <a:pt x="1494" y="2022"/>
                    </a:lnTo>
                    <a:lnTo>
                      <a:pt x="1394" y="1922"/>
                    </a:lnTo>
                    <a:lnTo>
                      <a:pt x="809" y="1838"/>
                    </a:lnTo>
                    <a:lnTo>
                      <a:pt x="735" y="1417"/>
                    </a:lnTo>
                    <a:lnTo>
                      <a:pt x="1628" y="1033"/>
                    </a:lnTo>
                    <a:lnTo>
                      <a:pt x="1252" y="806"/>
                    </a:lnTo>
                    <a:lnTo>
                      <a:pt x="752" y="547"/>
                    </a:lnTo>
                    <a:lnTo>
                      <a:pt x="1302" y="304"/>
                    </a:lnTo>
                    <a:lnTo>
                      <a:pt x="839" y="0"/>
                    </a:lnTo>
                    <a:lnTo>
                      <a:pt x="117" y="35"/>
                    </a:lnTo>
                    <a:close/>
                  </a:path>
                </a:pathLst>
              </a:custGeom>
              <a:solidFill>
                <a:srgbClr val="EAEAEA"/>
              </a:solidFill>
              <a:ln w="9525">
                <a:solidFill>
                  <a:schemeClr val="tx1"/>
                </a:solidFill>
                <a:round/>
                <a:headEnd/>
                <a:tailEnd/>
              </a:ln>
            </p:spPr>
            <p:txBody>
              <a:bodyPr/>
              <a:lstStyle/>
              <a:p>
                <a:endParaRPr lang="en-US" dirty="0"/>
              </a:p>
            </p:txBody>
          </p:sp>
          <p:sp>
            <p:nvSpPr>
              <p:cNvPr id="7191" name="Freeform 66"/>
              <p:cNvSpPr>
                <a:spLocks/>
              </p:cNvSpPr>
              <p:nvPr/>
            </p:nvSpPr>
            <p:spPr bwMode="auto">
              <a:xfrm>
                <a:off x="3653" y="1876"/>
                <a:ext cx="262" cy="562"/>
              </a:xfrm>
              <a:custGeom>
                <a:avLst/>
                <a:gdLst>
                  <a:gd name="T0" fmla="*/ 46 w 1027"/>
                  <a:gd name="T1" fmla="*/ 7 h 2635"/>
                  <a:gd name="T2" fmla="*/ 133 w 1027"/>
                  <a:gd name="T3" fmla="*/ 103 h 2635"/>
                  <a:gd name="T4" fmla="*/ 182 w 1027"/>
                  <a:gd name="T5" fmla="*/ 210 h 2635"/>
                  <a:gd name="T6" fmla="*/ 235 w 1027"/>
                  <a:gd name="T7" fmla="*/ 463 h 2635"/>
                  <a:gd name="T8" fmla="*/ 306 w 1027"/>
                  <a:gd name="T9" fmla="*/ 931 h 2635"/>
                  <a:gd name="T10" fmla="*/ 335 w 1027"/>
                  <a:gd name="T11" fmla="*/ 1172 h 2635"/>
                  <a:gd name="T12" fmla="*/ 372 w 1027"/>
                  <a:gd name="T13" fmla="*/ 1382 h 2635"/>
                  <a:gd name="T14" fmla="*/ 414 w 1027"/>
                  <a:gd name="T15" fmla="*/ 1593 h 2635"/>
                  <a:gd name="T16" fmla="*/ 440 w 1027"/>
                  <a:gd name="T17" fmla="*/ 1707 h 2635"/>
                  <a:gd name="T18" fmla="*/ 469 w 1027"/>
                  <a:gd name="T19" fmla="*/ 1834 h 2635"/>
                  <a:gd name="T20" fmla="*/ 493 w 1027"/>
                  <a:gd name="T21" fmla="*/ 1928 h 2635"/>
                  <a:gd name="T22" fmla="*/ 524 w 1027"/>
                  <a:gd name="T23" fmla="*/ 2015 h 2635"/>
                  <a:gd name="T24" fmla="*/ 560 w 1027"/>
                  <a:gd name="T25" fmla="*/ 2091 h 2635"/>
                  <a:gd name="T26" fmla="*/ 604 w 1027"/>
                  <a:gd name="T27" fmla="*/ 2162 h 2635"/>
                  <a:gd name="T28" fmla="*/ 651 w 1027"/>
                  <a:gd name="T29" fmla="*/ 2230 h 2635"/>
                  <a:gd name="T30" fmla="*/ 706 w 1027"/>
                  <a:gd name="T31" fmla="*/ 2297 h 2635"/>
                  <a:gd name="T32" fmla="*/ 766 w 1027"/>
                  <a:gd name="T33" fmla="*/ 2367 h 2635"/>
                  <a:gd name="T34" fmla="*/ 832 w 1027"/>
                  <a:gd name="T35" fmla="*/ 2440 h 2635"/>
                  <a:gd name="T36" fmla="*/ 870 w 1027"/>
                  <a:gd name="T37" fmla="*/ 2483 h 2635"/>
                  <a:gd name="T38" fmla="*/ 910 w 1027"/>
                  <a:gd name="T39" fmla="*/ 2518 h 2635"/>
                  <a:gd name="T40" fmla="*/ 953 w 1027"/>
                  <a:gd name="T41" fmla="*/ 2548 h 2635"/>
                  <a:gd name="T42" fmla="*/ 1005 w 1027"/>
                  <a:gd name="T43" fmla="*/ 2572 h 2635"/>
                  <a:gd name="T44" fmla="*/ 1027 w 1027"/>
                  <a:gd name="T45" fmla="*/ 2614 h 2635"/>
                  <a:gd name="T46" fmla="*/ 1011 w 1027"/>
                  <a:gd name="T47" fmla="*/ 2634 h 2635"/>
                  <a:gd name="T48" fmla="*/ 984 w 1027"/>
                  <a:gd name="T49" fmla="*/ 2635 h 2635"/>
                  <a:gd name="T50" fmla="*/ 863 w 1027"/>
                  <a:gd name="T51" fmla="*/ 2584 h 2635"/>
                  <a:gd name="T52" fmla="*/ 762 w 1027"/>
                  <a:gd name="T53" fmla="*/ 2502 h 2635"/>
                  <a:gd name="T54" fmla="*/ 692 w 1027"/>
                  <a:gd name="T55" fmla="*/ 2423 h 2635"/>
                  <a:gd name="T56" fmla="*/ 630 w 1027"/>
                  <a:gd name="T57" fmla="*/ 2349 h 2635"/>
                  <a:gd name="T58" fmla="*/ 571 w 1027"/>
                  <a:gd name="T59" fmla="*/ 2277 h 2635"/>
                  <a:gd name="T60" fmla="*/ 520 w 1027"/>
                  <a:gd name="T61" fmla="*/ 2205 h 2635"/>
                  <a:gd name="T62" fmla="*/ 476 w 1027"/>
                  <a:gd name="T63" fmla="*/ 2128 h 2635"/>
                  <a:gd name="T64" fmla="*/ 437 w 1027"/>
                  <a:gd name="T65" fmla="*/ 2046 h 2635"/>
                  <a:gd name="T66" fmla="*/ 377 w 1027"/>
                  <a:gd name="T67" fmla="*/ 1854 h 2635"/>
                  <a:gd name="T68" fmla="*/ 326 w 1027"/>
                  <a:gd name="T69" fmla="*/ 1610 h 2635"/>
                  <a:gd name="T70" fmla="*/ 285 w 1027"/>
                  <a:gd name="T71" fmla="*/ 1398 h 2635"/>
                  <a:gd name="T72" fmla="*/ 222 w 1027"/>
                  <a:gd name="T73" fmla="*/ 939 h 2635"/>
                  <a:gd name="T74" fmla="*/ 197 w 1027"/>
                  <a:gd name="T75" fmla="*/ 708 h 2635"/>
                  <a:gd name="T76" fmla="*/ 161 w 1027"/>
                  <a:gd name="T77" fmla="*/ 478 h 2635"/>
                  <a:gd name="T78" fmla="*/ 121 w 1027"/>
                  <a:gd name="T79" fmla="*/ 245 h 2635"/>
                  <a:gd name="T80" fmla="*/ 80 w 1027"/>
                  <a:gd name="T81" fmla="*/ 146 h 2635"/>
                  <a:gd name="T82" fmla="*/ 49 w 1027"/>
                  <a:gd name="T83" fmla="*/ 101 h 2635"/>
                  <a:gd name="T84" fmla="*/ 4 w 1027"/>
                  <a:gd name="T85" fmla="*/ 59 h 2635"/>
                  <a:gd name="T86" fmla="*/ 0 w 1027"/>
                  <a:gd name="T87" fmla="*/ 13 h 2635"/>
                  <a:gd name="T88" fmla="*/ 20 w 1027"/>
                  <a:gd name="T89" fmla="*/ 0 h 2635"/>
                  <a:gd name="T90" fmla="*/ 46 w 1027"/>
                  <a:gd name="T91" fmla="*/ 7 h 2635"/>
                  <a:gd name="T92" fmla="*/ 46 w 1027"/>
                  <a:gd name="T93" fmla="*/ 7 h 2635"/>
                  <a:gd name="T94" fmla="*/ 46 w 1027"/>
                  <a:gd name="T95" fmla="*/ 7 h 2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27"/>
                  <a:gd name="T145" fmla="*/ 0 h 2635"/>
                  <a:gd name="T146" fmla="*/ 1027 w 1027"/>
                  <a:gd name="T147" fmla="*/ 2635 h 26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27" h="2635">
                    <a:moveTo>
                      <a:pt x="46" y="7"/>
                    </a:moveTo>
                    <a:lnTo>
                      <a:pt x="133" y="103"/>
                    </a:lnTo>
                    <a:lnTo>
                      <a:pt x="182" y="210"/>
                    </a:lnTo>
                    <a:lnTo>
                      <a:pt x="235" y="463"/>
                    </a:lnTo>
                    <a:lnTo>
                      <a:pt x="306" y="931"/>
                    </a:lnTo>
                    <a:lnTo>
                      <a:pt x="335" y="1172"/>
                    </a:lnTo>
                    <a:lnTo>
                      <a:pt x="372" y="1382"/>
                    </a:lnTo>
                    <a:lnTo>
                      <a:pt x="414" y="1593"/>
                    </a:lnTo>
                    <a:lnTo>
                      <a:pt x="440" y="1707"/>
                    </a:lnTo>
                    <a:lnTo>
                      <a:pt x="469" y="1834"/>
                    </a:lnTo>
                    <a:lnTo>
                      <a:pt x="493" y="1928"/>
                    </a:lnTo>
                    <a:lnTo>
                      <a:pt x="524" y="2015"/>
                    </a:lnTo>
                    <a:lnTo>
                      <a:pt x="560" y="2091"/>
                    </a:lnTo>
                    <a:lnTo>
                      <a:pt x="604" y="2162"/>
                    </a:lnTo>
                    <a:lnTo>
                      <a:pt x="651" y="2230"/>
                    </a:lnTo>
                    <a:lnTo>
                      <a:pt x="706" y="2297"/>
                    </a:lnTo>
                    <a:lnTo>
                      <a:pt x="766" y="2367"/>
                    </a:lnTo>
                    <a:lnTo>
                      <a:pt x="832" y="2440"/>
                    </a:lnTo>
                    <a:lnTo>
                      <a:pt x="870" y="2483"/>
                    </a:lnTo>
                    <a:lnTo>
                      <a:pt x="910" y="2518"/>
                    </a:lnTo>
                    <a:lnTo>
                      <a:pt x="953" y="2548"/>
                    </a:lnTo>
                    <a:lnTo>
                      <a:pt x="1005" y="2572"/>
                    </a:lnTo>
                    <a:lnTo>
                      <a:pt x="1027" y="2614"/>
                    </a:lnTo>
                    <a:lnTo>
                      <a:pt x="1011" y="2634"/>
                    </a:lnTo>
                    <a:lnTo>
                      <a:pt x="984" y="2635"/>
                    </a:lnTo>
                    <a:lnTo>
                      <a:pt x="863" y="2584"/>
                    </a:lnTo>
                    <a:lnTo>
                      <a:pt x="762" y="2502"/>
                    </a:lnTo>
                    <a:lnTo>
                      <a:pt x="692" y="2423"/>
                    </a:lnTo>
                    <a:lnTo>
                      <a:pt x="630" y="2349"/>
                    </a:lnTo>
                    <a:lnTo>
                      <a:pt x="571" y="2277"/>
                    </a:lnTo>
                    <a:lnTo>
                      <a:pt x="520" y="2205"/>
                    </a:lnTo>
                    <a:lnTo>
                      <a:pt x="476" y="2128"/>
                    </a:lnTo>
                    <a:lnTo>
                      <a:pt x="437" y="2046"/>
                    </a:lnTo>
                    <a:lnTo>
                      <a:pt x="377" y="1854"/>
                    </a:lnTo>
                    <a:lnTo>
                      <a:pt x="326" y="1610"/>
                    </a:lnTo>
                    <a:lnTo>
                      <a:pt x="285" y="1398"/>
                    </a:lnTo>
                    <a:lnTo>
                      <a:pt x="222" y="939"/>
                    </a:lnTo>
                    <a:lnTo>
                      <a:pt x="197" y="708"/>
                    </a:lnTo>
                    <a:lnTo>
                      <a:pt x="161" y="478"/>
                    </a:lnTo>
                    <a:lnTo>
                      <a:pt x="121" y="245"/>
                    </a:lnTo>
                    <a:lnTo>
                      <a:pt x="80" y="146"/>
                    </a:lnTo>
                    <a:lnTo>
                      <a:pt x="49" y="101"/>
                    </a:lnTo>
                    <a:lnTo>
                      <a:pt x="4" y="59"/>
                    </a:lnTo>
                    <a:lnTo>
                      <a:pt x="0" y="13"/>
                    </a:lnTo>
                    <a:lnTo>
                      <a:pt x="20" y="0"/>
                    </a:lnTo>
                    <a:lnTo>
                      <a:pt x="46" y="7"/>
                    </a:lnTo>
                    <a:close/>
                  </a:path>
                </a:pathLst>
              </a:custGeom>
              <a:solidFill>
                <a:srgbClr val="000000"/>
              </a:solidFill>
              <a:ln w="9525">
                <a:noFill/>
                <a:round/>
                <a:headEnd/>
                <a:tailEnd/>
              </a:ln>
            </p:spPr>
            <p:txBody>
              <a:bodyPr/>
              <a:lstStyle/>
              <a:p>
                <a:endParaRPr lang="en-US" dirty="0"/>
              </a:p>
            </p:txBody>
          </p:sp>
          <p:sp>
            <p:nvSpPr>
              <p:cNvPr id="7192" name="Freeform 67"/>
              <p:cNvSpPr>
                <a:spLocks/>
              </p:cNvSpPr>
              <p:nvPr/>
            </p:nvSpPr>
            <p:spPr bwMode="auto">
              <a:xfrm>
                <a:off x="4106" y="1814"/>
                <a:ext cx="172" cy="408"/>
              </a:xfrm>
              <a:custGeom>
                <a:avLst/>
                <a:gdLst>
                  <a:gd name="T0" fmla="*/ 593 w 673"/>
                  <a:gd name="T1" fmla="*/ 1896 h 1913"/>
                  <a:gd name="T2" fmla="*/ 557 w 673"/>
                  <a:gd name="T3" fmla="*/ 1842 h 1913"/>
                  <a:gd name="T4" fmla="*/ 512 w 673"/>
                  <a:gd name="T5" fmla="*/ 1771 h 1913"/>
                  <a:gd name="T6" fmla="*/ 487 w 673"/>
                  <a:gd name="T7" fmla="*/ 1732 h 1913"/>
                  <a:gd name="T8" fmla="*/ 460 w 673"/>
                  <a:gd name="T9" fmla="*/ 1690 h 1913"/>
                  <a:gd name="T10" fmla="*/ 406 w 673"/>
                  <a:gd name="T11" fmla="*/ 1603 h 1913"/>
                  <a:gd name="T12" fmla="*/ 352 w 673"/>
                  <a:gd name="T13" fmla="*/ 1513 h 1913"/>
                  <a:gd name="T14" fmla="*/ 302 w 673"/>
                  <a:gd name="T15" fmla="*/ 1426 h 1913"/>
                  <a:gd name="T16" fmla="*/ 258 w 673"/>
                  <a:gd name="T17" fmla="*/ 1346 h 1913"/>
                  <a:gd name="T18" fmla="*/ 221 w 673"/>
                  <a:gd name="T19" fmla="*/ 1279 h 1913"/>
                  <a:gd name="T20" fmla="*/ 160 w 673"/>
                  <a:gd name="T21" fmla="*/ 1178 h 1913"/>
                  <a:gd name="T22" fmla="*/ 127 w 673"/>
                  <a:gd name="T23" fmla="*/ 1074 h 1913"/>
                  <a:gd name="T24" fmla="*/ 99 w 673"/>
                  <a:gd name="T25" fmla="*/ 979 h 1913"/>
                  <a:gd name="T26" fmla="*/ 52 w 673"/>
                  <a:gd name="T27" fmla="*/ 802 h 1913"/>
                  <a:gd name="T28" fmla="*/ 0 w 673"/>
                  <a:gd name="T29" fmla="*/ 413 h 1913"/>
                  <a:gd name="T30" fmla="*/ 9 w 673"/>
                  <a:gd name="T31" fmla="*/ 48 h 1913"/>
                  <a:gd name="T32" fmla="*/ 9 w 673"/>
                  <a:gd name="T33" fmla="*/ 20 h 1913"/>
                  <a:gd name="T34" fmla="*/ 26 w 673"/>
                  <a:gd name="T35" fmla="*/ 0 h 1913"/>
                  <a:gd name="T36" fmla="*/ 65 w 673"/>
                  <a:gd name="T37" fmla="*/ 13 h 1913"/>
                  <a:gd name="T38" fmla="*/ 84 w 673"/>
                  <a:gd name="T39" fmla="*/ 208 h 1913"/>
                  <a:gd name="T40" fmla="*/ 76 w 673"/>
                  <a:gd name="T41" fmla="*/ 409 h 1913"/>
                  <a:gd name="T42" fmla="*/ 99 w 673"/>
                  <a:gd name="T43" fmla="*/ 604 h 1913"/>
                  <a:gd name="T44" fmla="*/ 137 w 673"/>
                  <a:gd name="T45" fmla="*/ 769 h 1913"/>
                  <a:gd name="T46" fmla="*/ 161 w 673"/>
                  <a:gd name="T47" fmla="*/ 849 h 1913"/>
                  <a:gd name="T48" fmla="*/ 188 w 673"/>
                  <a:gd name="T49" fmla="*/ 933 h 1913"/>
                  <a:gd name="T50" fmla="*/ 220 w 673"/>
                  <a:gd name="T51" fmla="*/ 1023 h 1913"/>
                  <a:gd name="T52" fmla="*/ 251 w 673"/>
                  <a:gd name="T53" fmla="*/ 1121 h 1913"/>
                  <a:gd name="T54" fmla="*/ 297 w 673"/>
                  <a:gd name="T55" fmla="*/ 1247 h 1913"/>
                  <a:gd name="T56" fmla="*/ 337 w 673"/>
                  <a:gd name="T57" fmla="*/ 1318 h 1913"/>
                  <a:gd name="T58" fmla="*/ 381 w 673"/>
                  <a:gd name="T59" fmla="*/ 1396 h 1913"/>
                  <a:gd name="T60" fmla="*/ 433 w 673"/>
                  <a:gd name="T61" fmla="*/ 1480 h 1913"/>
                  <a:gd name="T62" fmla="*/ 486 w 673"/>
                  <a:gd name="T63" fmla="*/ 1566 h 1913"/>
                  <a:gd name="T64" fmla="*/ 539 w 673"/>
                  <a:gd name="T65" fmla="*/ 1651 h 1913"/>
                  <a:gd name="T66" fmla="*/ 589 w 673"/>
                  <a:gd name="T67" fmla="*/ 1731 h 1913"/>
                  <a:gd name="T68" fmla="*/ 631 w 673"/>
                  <a:gd name="T69" fmla="*/ 1802 h 1913"/>
                  <a:gd name="T70" fmla="*/ 664 w 673"/>
                  <a:gd name="T71" fmla="*/ 1864 h 1913"/>
                  <a:gd name="T72" fmla="*/ 673 w 673"/>
                  <a:gd name="T73" fmla="*/ 1908 h 1913"/>
                  <a:gd name="T74" fmla="*/ 646 w 673"/>
                  <a:gd name="T75" fmla="*/ 1913 h 1913"/>
                  <a:gd name="T76" fmla="*/ 593 w 673"/>
                  <a:gd name="T77" fmla="*/ 1896 h 1913"/>
                  <a:gd name="T78" fmla="*/ 593 w 673"/>
                  <a:gd name="T79" fmla="*/ 1896 h 1913"/>
                  <a:gd name="T80" fmla="*/ 593 w 673"/>
                  <a:gd name="T81" fmla="*/ 1896 h 19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73"/>
                  <a:gd name="T124" fmla="*/ 0 h 1913"/>
                  <a:gd name="T125" fmla="*/ 673 w 673"/>
                  <a:gd name="T126" fmla="*/ 1913 h 19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73" h="1913">
                    <a:moveTo>
                      <a:pt x="593" y="1896"/>
                    </a:moveTo>
                    <a:lnTo>
                      <a:pt x="557" y="1842"/>
                    </a:lnTo>
                    <a:lnTo>
                      <a:pt x="512" y="1771"/>
                    </a:lnTo>
                    <a:lnTo>
                      <a:pt x="487" y="1732"/>
                    </a:lnTo>
                    <a:lnTo>
                      <a:pt x="460" y="1690"/>
                    </a:lnTo>
                    <a:lnTo>
                      <a:pt x="406" y="1603"/>
                    </a:lnTo>
                    <a:lnTo>
                      <a:pt x="352" y="1513"/>
                    </a:lnTo>
                    <a:lnTo>
                      <a:pt x="302" y="1426"/>
                    </a:lnTo>
                    <a:lnTo>
                      <a:pt x="258" y="1346"/>
                    </a:lnTo>
                    <a:lnTo>
                      <a:pt x="221" y="1279"/>
                    </a:lnTo>
                    <a:lnTo>
                      <a:pt x="160" y="1178"/>
                    </a:lnTo>
                    <a:lnTo>
                      <a:pt x="127" y="1074"/>
                    </a:lnTo>
                    <a:lnTo>
                      <a:pt x="99" y="979"/>
                    </a:lnTo>
                    <a:lnTo>
                      <a:pt x="52" y="802"/>
                    </a:lnTo>
                    <a:lnTo>
                      <a:pt x="0" y="413"/>
                    </a:lnTo>
                    <a:lnTo>
                      <a:pt x="9" y="48"/>
                    </a:lnTo>
                    <a:lnTo>
                      <a:pt x="9" y="20"/>
                    </a:lnTo>
                    <a:lnTo>
                      <a:pt x="26" y="0"/>
                    </a:lnTo>
                    <a:lnTo>
                      <a:pt x="65" y="13"/>
                    </a:lnTo>
                    <a:lnTo>
                      <a:pt x="84" y="208"/>
                    </a:lnTo>
                    <a:lnTo>
                      <a:pt x="76" y="409"/>
                    </a:lnTo>
                    <a:lnTo>
                      <a:pt x="99" y="604"/>
                    </a:lnTo>
                    <a:lnTo>
                      <a:pt x="137" y="769"/>
                    </a:lnTo>
                    <a:lnTo>
                      <a:pt x="161" y="849"/>
                    </a:lnTo>
                    <a:lnTo>
                      <a:pt x="188" y="933"/>
                    </a:lnTo>
                    <a:lnTo>
                      <a:pt x="220" y="1023"/>
                    </a:lnTo>
                    <a:lnTo>
                      <a:pt x="251" y="1121"/>
                    </a:lnTo>
                    <a:lnTo>
                      <a:pt x="297" y="1247"/>
                    </a:lnTo>
                    <a:lnTo>
                      <a:pt x="337" y="1318"/>
                    </a:lnTo>
                    <a:lnTo>
                      <a:pt x="381" y="1396"/>
                    </a:lnTo>
                    <a:lnTo>
                      <a:pt x="433" y="1480"/>
                    </a:lnTo>
                    <a:lnTo>
                      <a:pt x="486" y="1566"/>
                    </a:lnTo>
                    <a:lnTo>
                      <a:pt x="539" y="1651"/>
                    </a:lnTo>
                    <a:lnTo>
                      <a:pt x="589" y="1731"/>
                    </a:lnTo>
                    <a:lnTo>
                      <a:pt x="631" y="1802"/>
                    </a:lnTo>
                    <a:lnTo>
                      <a:pt x="664" y="1864"/>
                    </a:lnTo>
                    <a:lnTo>
                      <a:pt x="673" y="1908"/>
                    </a:lnTo>
                    <a:lnTo>
                      <a:pt x="646" y="1913"/>
                    </a:lnTo>
                    <a:lnTo>
                      <a:pt x="593" y="1896"/>
                    </a:lnTo>
                    <a:close/>
                  </a:path>
                </a:pathLst>
              </a:custGeom>
              <a:solidFill>
                <a:srgbClr val="000000"/>
              </a:solidFill>
              <a:ln w="9525">
                <a:noFill/>
                <a:round/>
                <a:headEnd/>
                <a:tailEnd/>
              </a:ln>
            </p:spPr>
            <p:txBody>
              <a:bodyPr/>
              <a:lstStyle/>
              <a:p>
                <a:endParaRPr lang="en-US" dirty="0"/>
              </a:p>
            </p:txBody>
          </p:sp>
          <p:sp>
            <p:nvSpPr>
              <p:cNvPr id="7193" name="Freeform 68"/>
              <p:cNvSpPr>
                <a:spLocks/>
              </p:cNvSpPr>
              <p:nvPr/>
            </p:nvSpPr>
            <p:spPr bwMode="auto">
              <a:xfrm>
                <a:off x="3909" y="2318"/>
                <a:ext cx="360" cy="120"/>
              </a:xfrm>
              <a:custGeom>
                <a:avLst/>
                <a:gdLst>
                  <a:gd name="T0" fmla="*/ 0 w 1409"/>
                  <a:gd name="T1" fmla="*/ 538 h 558"/>
                  <a:gd name="T2" fmla="*/ 124 w 1409"/>
                  <a:gd name="T3" fmla="*/ 441 h 558"/>
                  <a:gd name="T4" fmla="*/ 304 w 1409"/>
                  <a:gd name="T5" fmla="*/ 370 h 558"/>
                  <a:gd name="T6" fmla="*/ 578 w 1409"/>
                  <a:gd name="T7" fmla="*/ 305 h 558"/>
                  <a:gd name="T8" fmla="*/ 784 w 1409"/>
                  <a:gd name="T9" fmla="*/ 266 h 558"/>
                  <a:gd name="T10" fmla="*/ 992 w 1409"/>
                  <a:gd name="T11" fmla="*/ 208 h 558"/>
                  <a:gd name="T12" fmla="*/ 1201 w 1409"/>
                  <a:gd name="T13" fmla="*/ 84 h 558"/>
                  <a:gd name="T14" fmla="*/ 1371 w 1409"/>
                  <a:gd name="T15" fmla="*/ 0 h 558"/>
                  <a:gd name="T16" fmla="*/ 1409 w 1409"/>
                  <a:gd name="T17" fmla="*/ 96 h 558"/>
                  <a:gd name="T18" fmla="*/ 1234 w 1409"/>
                  <a:gd name="T19" fmla="*/ 175 h 558"/>
                  <a:gd name="T20" fmla="*/ 1075 w 1409"/>
                  <a:gd name="T21" fmla="*/ 293 h 558"/>
                  <a:gd name="T22" fmla="*/ 955 w 1409"/>
                  <a:gd name="T23" fmla="*/ 324 h 558"/>
                  <a:gd name="T24" fmla="*/ 811 w 1409"/>
                  <a:gd name="T25" fmla="*/ 337 h 558"/>
                  <a:gd name="T26" fmla="*/ 655 w 1409"/>
                  <a:gd name="T27" fmla="*/ 356 h 558"/>
                  <a:gd name="T28" fmla="*/ 499 w 1409"/>
                  <a:gd name="T29" fmla="*/ 389 h 558"/>
                  <a:gd name="T30" fmla="*/ 299 w 1409"/>
                  <a:gd name="T31" fmla="*/ 447 h 558"/>
                  <a:gd name="T32" fmla="*/ 136 w 1409"/>
                  <a:gd name="T33" fmla="*/ 513 h 558"/>
                  <a:gd name="T34" fmla="*/ 45 w 1409"/>
                  <a:gd name="T35" fmla="*/ 558 h 558"/>
                  <a:gd name="T36" fmla="*/ 0 w 1409"/>
                  <a:gd name="T37" fmla="*/ 538 h 558"/>
                  <a:gd name="T38" fmla="*/ 0 w 1409"/>
                  <a:gd name="T39" fmla="*/ 538 h 558"/>
                  <a:gd name="T40" fmla="*/ 0 w 1409"/>
                  <a:gd name="T41" fmla="*/ 538 h 5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9"/>
                  <a:gd name="T64" fmla="*/ 0 h 558"/>
                  <a:gd name="T65" fmla="*/ 1409 w 1409"/>
                  <a:gd name="T66" fmla="*/ 558 h 5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9" h="558">
                    <a:moveTo>
                      <a:pt x="0" y="538"/>
                    </a:moveTo>
                    <a:lnTo>
                      <a:pt x="124" y="441"/>
                    </a:lnTo>
                    <a:lnTo>
                      <a:pt x="304" y="370"/>
                    </a:lnTo>
                    <a:lnTo>
                      <a:pt x="578" y="305"/>
                    </a:lnTo>
                    <a:lnTo>
                      <a:pt x="784" y="266"/>
                    </a:lnTo>
                    <a:lnTo>
                      <a:pt x="992" y="208"/>
                    </a:lnTo>
                    <a:lnTo>
                      <a:pt x="1201" y="84"/>
                    </a:lnTo>
                    <a:lnTo>
                      <a:pt x="1371" y="0"/>
                    </a:lnTo>
                    <a:lnTo>
                      <a:pt x="1409" y="96"/>
                    </a:lnTo>
                    <a:lnTo>
                      <a:pt x="1234" y="175"/>
                    </a:lnTo>
                    <a:lnTo>
                      <a:pt x="1075" y="293"/>
                    </a:lnTo>
                    <a:lnTo>
                      <a:pt x="955" y="324"/>
                    </a:lnTo>
                    <a:lnTo>
                      <a:pt x="811" y="337"/>
                    </a:lnTo>
                    <a:lnTo>
                      <a:pt x="655" y="356"/>
                    </a:lnTo>
                    <a:lnTo>
                      <a:pt x="499" y="389"/>
                    </a:lnTo>
                    <a:lnTo>
                      <a:pt x="299" y="447"/>
                    </a:lnTo>
                    <a:lnTo>
                      <a:pt x="136" y="513"/>
                    </a:lnTo>
                    <a:lnTo>
                      <a:pt x="45" y="558"/>
                    </a:lnTo>
                    <a:lnTo>
                      <a:pt x="0" y="538"/>
                    </a:lnTo>
                    <a:close/>
                  </a:path>
                </a:pathLst>
              </a:custGeom>
              <a:solidFill>
                <a:srgbClr val="000000"/>
              </a:solidFill>
              <a:ln w="9525">
                <a:noFill/>
                <a:round/>
                <a:headEnd/>
                <a:tailEnd/>
              </a:ln>
            </p:spPr>
            <p:txBody>
              <a:bodyPr/>
              <a:lstStyle/>
              <a:p>
                <a:endParaRPr lang="en-US" dirty="0"/>
              </a:p>
            </p:txBody>
          </p:sp>
          <p:sp>
            <p:nvSpPr>
              <p:cNvPr id="7194" name="Freeform 69"/>
              <p:cNvSpPr>
                <a:spLocks/>
              </p:cNvSpPr>
              <p:nvPr/>
            </p:nvSpPr>
            <p:spPr bwMode="auto">
              <a:xfrm>
                <a:off x="3661" y="1791"/>
                <a:ext cx="463" cy="85"/>
              </a:xfrm>
              <a:custGeom>
                <a:avLst/>
                <a:gdLst>
                  <a:gd name="T0" fmla="*/ 8 w 1813"/>
                  <a:gd name="T1" fmla="*/ 335 h 397"/>
                  <a:gd name="T2" fmla="*/ 53 w 1813"/>
                  <a:gd name="T3" fmla="*/ 302 h 397"/>
                  <a:gd name="T4" fmla="*/ 92 w 1813"/>
                  <a:gd name="T5" fmla="*/ 272 h 397"/>
                  <a:gd name="T6" fmla="*/ 131 w 1813"/>
                  <a:gd name="T7" fmla="*/ 245 h 397"/>
                  <a:gd name="T8" fmla="*/ 179 w 1813"/>
                  <a:gd name="T9" fmla="*/ 218 h 397"/>
                  <a:gd name="T10" fmla="*/ 218 w 1813"/>
                  <a:gd name="T11" fmla="*/ 195 h 397"/>
                  <a:gd name="T12" fmla="*/ 259 w 1813"/>
                  <a:gd name="T13" fmla="*/ 174 h 397"/>
                  <a:gd name="T14" fmla="*/ 337 w 1813"/>
                  <a:gd name="T15" fmla="*/ 134 h 397"/>
                  <a:gd name="T16" fmla="*/ 414 w 1813"/>
                  <a:gd name="T17" fmla="*/ 99 h 397"/>
                  <a:gd name="T18" fmla="*/ 490 w 1813"/>
                  <a:gd name="T19" fmla="*/ 69 h 397"/>
                  <a:gd name="T20" fmla="*/ 564 w 1813"/>
                  <a:gd name="T21" fmla="*/ 44 h 397"/>
                  <a:gd name="T22" fmla="*/ 639 w 1813"/>
                  <a:gd name="T23" fmla="*/ 25 h 397"/>
                  <a:gd name="T24" fmla="*/ 787 w 1813"/>
                  <a:gd name="T25" fmla="*/ 0 h 397"/>
                  <a:gd name="T26" fmla="*/ 1096 w 1813"/>
                  <a:gd name="T27" fmla="*/ 1 h 397"/>
                  <a:gd name="T28" fmla="*/ 1431 w 1813"/>
                  <a:gd name="T29" fmla="*/ 68 h 397"/>
                  <a:gd name="T30" fmla="*/ 1605 w 1813"/>
                  <a:gd name="T31" fmla="*/ 85 h 397"/>
                  <a:gd name="T32" fmla="*/ 1777 w 1813"/>
                  <a:gd name="T33" fmla="*/ 78 h 397"/>
                  <a:gd name="T34" fmla="*/ 1813 w 1813"/>
                  <a:gd name="T35" fmla="*/ 107 h 397"/>
                  <a:gd name="T36" fmla="*/ 1808 w 1813"/>
                  <a:gd name="T37" fmla="*/ 131 h 397"/>
                  <a:gd name="T38" fmla="*/ 1784 w 1813"/>
                  <a:gd name="T39" fmla="*/ 144 h 397"/>
                  <a:gd name="T40" fmla="*/ 1600 w 1813"/>
                  <a:gd name="T41" fmla="*/ 161 h 397"/>
                  <a:gd name="T42" fmla="*/ 1415 w 1813"/>
                  <a:gd name="T43" fmla="*/ 152 h 397"/>
                  <a:gd name="T44" fmla="*/ 1252 w 1813"/>
                  <a:gd name="T45" fmla="*/ 114 h 397"/>
                  <a:gd name="T46" fmla="*/ 1096 w 1813"/>
                  <a:gd name="T47" fmla="*/ 89 h 397"/>
                  <a:gd name="T48" fmla="*/ 802 w 1813"/>
                  <a:gd name="T49" fmla="*/ 87 h 397"/>
                  <a:gd name="T50" fmla="*/ 515 w 1813"/>
                  <a:gd name="T51" fmla="*/ 152 h 397"/>
                  <a:gd name="T52" fmla="*/ 444 w 1813"/>
                  <a:gd name="T53" fmla="*/ 181 h 397"/>
                  <a:gd name="T54" fmla="*/ 372 w 1813"/>
                  <a:gd name="T55" fmla="*/ 215 h 397"/>
                  <a:gd name="T56" fmla="*/ 297 w 1813"/>
                  <a:gd name="T57" fmla="*/ 250 h 397"/>
                  <a:gd name="T58" fmla="*/ 221 w 1813"/>
                  <a:gd name="T59" fmla="*/ 295 h 397"/>
                  <a:gd name="T60" fmla="*/ 50 w 1813"/>
                  <a:gd name="T61" fmla="*/ 392 h 397"/>
                  <a:gd name="T62" fmla="*/ 20 w 1813"/>
                  <a:gd name="T63" fmla="*/ 397 h 397"/>
                  <a:gd name="T64" fmla="*/ 0 w 1813"/>
                  <a:gd name="T65" fmla="*/ 383 h 397"/>
                  <a:gd name="T66" fmla="*/ 8 w 1813"/>
                  <a:gd name="T67" fmla="*/ 335 h 397"/>
                  <a:gd name="T68" fmla="*/ 8 w 1813"/>
                  <a:gd name="T69" fmla="*/ 335 h 397"/>
                  <a:gd name="T70" fmla="*/ 8 w 1813"/>
                  <a:gd name="T71" fmla="*/ 335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3"/>
                  <a:gd name="T109" fmla="*/ 0 h 397"/>
                  <a:gd name="T110" fmla="*/ 1813 w 1813"/>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3" h="397">
                    <a:moveTo>
                      <a:pt x="8" y="335"/>
                    </a:moveTo>
                    <a:lnTo>
                      <a:pt x="53" y="302"/>
                    </a:lnTo>
                    <a:lnTo>
                      <a:pt x="92" y="272"/>
                    </a:lnTo>
                    <a:lnTo>
                      <a:pt x="131" y="245"/>
                    </a:lnTo>
                    <a:lnTo>
                      <a:pt x="179" y="218"/>
                    </a:lnTo>
                    <a:lnTo>
                      <a:pt x="218" y="195"/>
                    </a:lnTo>
                    <a:lnTo>
                      <a:pt x="259" y="174"/>
                    </a:lnTo>
                    <a:lnTo>
                      <a:pt x="337" y="134"/>
                    </a:lnTo>
                    <a:lnTo>
                      <a:pt x="414" y="99"/>
                    </a:lnTo>
                    <a:lnTo>
                      <a:pt x="490" y="69"/>
                    </a:lnTo>
                    <a:lnTo>
                      <a:pt x="564" y="44"/>
                    </a:lnTo>
                    <a:lnTo>
                      <a:pt x="639" y="25"/>
                    </a:lnTo>
                    <a:lnTo>
                      <a:pt x="787" y="0"/>
                    </a:lnTo>
                    <a:lnTo>
                      <a:pt x="1096" y="1"/>
                    </a:lnTo>
                    <a:lnTo>
                      <a:pt x="1431" y="68"/>
                    </a:lnTo>
                    <a:lnTo>
                      <a:pt x="1605" y="85"/>
                    </a:lnTo>
                    <a:lnTo>
                      <a:pt x="1777" y="78"/>
                    </a:lnTo>
                    <a:lnTo>
                      <a:pt x="1813" y="107"/>
                    </a:lnTo>
                    <a:lnTo>
                      <a:pt x="1808" y="131"/>
                    </a:lnTo>
                    <a:lnTo>
                      <a:pt x="1784" y="144"/>
                    </a:lnTo>
                    <a:lnTo>
                      <a:pt x="1600" y="161"/>
                    </a:lnTo>
                    <a:lnTo>
                      <a:pt x="1415" y="152"/>
                    </a:lnTo>
                    <a:lnTo>
                      <a:pt x="1252" y="114"/>
                    </a:lnTo>
                    <a:lnTo>
                      <a:pt x="1096" y="89"/>
                    </a:lnTo>
                    <a:lnTo>
                      <a:pt x="802" y="87"/>
                    </a:lnTo>
                    <a:lnTo>
                      <a:pt x="515" y="152"/>
                    </a:lnTo>
                    <a:lnTo>
                      <a:pt x="444" y="181"/>
                    </a:lnTo>
                    <a:lnTo>
                      <a:pt x="372" y="215"/>
                    </a:lnTo>
                    <a:lnTo>
                      <a:pt x="297" y="250"/>
                    </a:lnTo>
                    <a:lnTo>
                      <a:pt x="221" y="295"/>
                    </a:lnTo>
                    <a:lnTo>
                      <a:pt x="50" y="392"/>
                    </a:lnTo>
                    <a:lnTo>
                      <a:pt x="20" y="397"/>
                    </a:lnTo>
                    <a:lnTo>
                      <a:pt x="0" y="383"/>
                    </a:lnTo>
                    <a:lnTo>
                      <a:pt x="8" y="335"/>
                    </a:lnTo>
                    <a:close/>
                  </a:path>
                </a:pathLst>
              </a:custGeom>
              <a:solidFill>
                <a:srgbClr val="000000"/>
              </a:solidFill>
              <a:ln w="9525">
                <a:noFill/>
                <a:round/>
                <a:headEnd/>
                <a:tailEnd/>
              </a:ln>
            </p:spPr>
            <p:txBody>
              <a:bodyPr/>
              <a:lstStyle/>
              <a:p>
                <a:endParaRPr lang="en-US" dirty="0"/>
              </a:p>
            </p:txBody>
          </p:sp>
          <p:sp>
            <p:nvSpPr>
              <p:cNvPr id="7195" name="Freeform 70"/>
              <p:cNvSpPr>
                <a:spLocks/>
              </p:cNvSpPr>
              <p:nvPr/>
            </p:nvSpPr>
            <p:spPr bwMode="auto">
              <a:xfrm>
                <a:off x="4250" y="2249"/>
                <a:ext cx="95" cy="90"/>
              </a:xfrm>
              <a:custGeom>
                <a:avLst/>
                <a:gdLst>
                  <a:gd name="T0" fmla="*/ 172 w 371"/>
                  <a:gd name="T1" fmla="*/ 66 h 423"/>
                  <a:gd name="T2" fmla="*/ 250 w 371"/>
                  <a:gd name="T3" fmla="*/ 176 h 423"/>
                  <a:gd name="T4" fmla="*/ 129 w 371"/>
                  <a:gd name="T5" fmla="*/ 251 h 423"/>
                  <a:gd name="T6" fmla="*/ 0 w 371"/>
                  <a:gd name="T7" fmla="*/ 348 h 423"/>
                  <a:gd name="T8" fmla="*/ 72 w 371"/>
                  <a:gd name="T9" fmla="*/ 423 h 423"/>
                  <a:gd name="T10" fmla="*/ 226 w 371"/>
                  <a:gd name="T11" fmla="*/ 312 h 423"/>
                  <a:gd name="T12" fmla="*/ 337 w 371"/>
                  <a:gd name="T13" fmla="*/ 270 h 423"/>
                  <a:gd name="T14" fmla="*/ 371 w 371"/>
                  <a:gd name="T15" fmla="*/ 208 h 423"/>
                  <a:gd name="T16" fmla="*/ 239 w 371"/>
                  <a:gd name="T17" fmla="*/ 0 h 423"/>
                  <a:gd name="T18" fmla="*/ 172 w 371"/>
                  <a:gd name="T19" fmla="*/ 66 h 423"/>
                  <a:gd name="T20" fmla="*/ 172 w 371"/>
                  <a:gd name="T21" fmla="*/ 66 h 423"/>
                  <a:gd name="T22" fmla="*/ 172 w 371"/>
                  <a:gd name="T23" fmla="*/ 6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1"/>
                  <a:gd name="T37" fmla="*/ 0 h 423"/>
                  <a:gd name="T38" fmla="*/ 371 w 371"/>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1" h="423">
                    <a:moveTo>
                      <a:pt x="172" y="66"/>
                    </a:moveTo>
                    <a:lnTo>
                      <a:pt x="250" y="176"/>
                    </a:lnTo>
                    <a:lnTo>
                      <a:pt x="129" y="251"/>
                    </a:lnTo>
                    <a:lnTo>
                      <a:pt x="0" y="348"/>
                    </a:lnTo>
                    <a:lnTo>
                      <a:pt x="72" y="423"/>
                    </a:lnTo>
                    <a:lnTo>
                      <a:pt x="226" y="312"/>
                    </a:lnTo>
                    <a:lnTo>
                      <a:pt x="337" y="270"/>
                    </a:lnTo>
                    <a:lnTo>
                      <a:pt x="371" y="208"/>
                    </a:lnTo>
                    <a:lnTo>
                      <a:pt x="239" y="0"/>
                    </a:lnTo>
                    <a:lnTo>
                      <a:pt x="172" y="66"/>
                    </a:lnTo>
                    <a:close/>
                  </a:path>
                </a:pathLst>
              </a:custGeom>
              <a:solidFill>
                <a:srgbClr val="000000"/>
              </a:solidFill>
              <a:ln w="9525">
                <a:noFill/>
                <a:round/>
                <a:headEnd/>
                <a:tailEnd/>
              </a:ln>
            </p:spPr>
            <p:txBody>
              <a:bodyPr/>
              <a:lstStyle/>
              <a:p>
                <a:endParaRPr lang="en-US" dirty="0"/>
              </a:p>
            </p:txBody>
          </p:sp>
          <p:grpSp>
            <p:nvGrpSpPr>
              <p:cNvPr id="4" name="Group 71"/>
              <p:cNvGrpSpPr>
                <a:grpSpLocks/>
              </p:cNvGrpSpPr>
              <p:nvPr/>
            </p:nvGrpSpPr>
            <p:grpSpPr bwMode="auto">
              <a:xfrm>
                <a:off x="3951" y="2296"/>
                <a:ext cx="288" cy="82"/>
                <a:chOff x="3088" y="1479"/>
                <a:chExt cx="565" cy="192"/>
              </a:xfrm>
            </p:grpSpPr>
            <p:sp>
              <p:nvSpPr>
                <p:cNvPr id="7245" name="Freeform 72"/>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46" name="Freeform 73"/>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47" name="Freeform 74"/>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48" name="Freeform 75"/>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49" name="Freeform 76"/>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50" name="Freeform 77"/>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51" name="Freeform 78"/>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5" name="Group 79"/>
              <p:cNvGrpSpPr>
                <a:grpSpLocks/>
              </p:cNvGrpSpPr>
              <p:nvPr/>
            </p:nvGrpSpPr>
            <p:grpSpPr bwMode="auto">
              <a:xfrm rot="729833">
                <a:off x="3771" y="1870"/>
                <a:ext cx="289" cy="82"/>
                <a:chOff x="3088" y="1479"/>
                <a:chExt cx="565" cy="192"/>
              </a:xfrm>
            </p:grpSpPr>
            <p:sp>
              <p:nvSpPr>
                <p:cNvPr id="7238" name="Freeform 80"/>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39" name="Freeform 81"/>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40" name="Freeform 82"/>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41" name="Freeform 83"/>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42" name="Freeform 84"/>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43" name="Freeform 85"/>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44" name="Freeform 86"/>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6" name="Group 87"/>
              <p:cNvGrpSpPr>
                <a:grpSpLocks/>
              </p:cNvGrpSpPr>
              <p:nvPr/>
            </p:nvGrpSpPr>
            <p:grpSpPr bwMode="auto">
              <a:xfrm rot="729833">
                <a:off x="3777" y="1911"/>
                <a:ext cx="288" cy="82"/>
                <a:chOff x="3088" y="1479"/>
                <a:chExt cx="565" cy="192"/>
              </a:xfrm>
            </p:grpSpPr>
            <p:sp>
              <p:nvSpPr>
                <p:cNvPr id="7231" name="Freeform 88"/>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32" name="Freeform 89"/>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33" name="Freeform 90"/>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34" name="Freeform 91"/>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35" name="Freeform 92"/>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36" name="Freeform 93"/>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37" name="Freeform 94"/>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7" name="Group 95"/>
              <p:cNvGrpSpPr>
                <a:grpSpLocks/>
              </p:cNvGrpSpPr>
              <p:nvPr/>
            </p:nvGrpSpPr>
            <p:grpSpPr bwMode="auto">
              <a:xfrm rot="729833">
                <a:off x="3796" y="1952"/>
                <a:ext cx="288" cy="82"/>
                <a:chOff x="3088" y="1479"/>
                <a:chExt cx="565" cy="192"/>
              </a:xfrm>
            </p:grpSpPr>
            <p:sp>
              <p:nvSpPr>
                <p:cNvPr id="7224" name="Freeform 96"/>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25" name="Freeform 97"/>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26" name="Freeform 98"/>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27" name="Freeform 99"/>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28" name="Freeform 100"/>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29" name="Freeform 101"/>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30" name="Freeform 102"/>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8" name="Group 103"/>
              <p:cNvGrpSpPr>
                <a:grpSpLocks/>
              </p:cNvGrpSpPr>
              <p:nvPr/>
            </p:nvGrpSpPr>
            <p:grpSpPr bwMode="auto">
              <a:xfrm rot="729833">
                <a:off x="3796" y="1993"/>
                <a:ext cx="288" cy="82"/>
                <a:chOff x="3088" y="1479"/>
                <a:chExt cx="565" cy="192"/>
              </a:xfrm>
            </p:grpSpPr>
            <p:sp>
              <p:nvSpPr>
                <p:cNvPr id="7217" name="Freeform 104"/>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18" name="Freeform 105"/>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19" name="Freeform 106"/>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20" name="Freeform 107"/>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21" name="Freeform 108"/>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22" name="Freeform 109"/>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23" name="Freeform 110"/>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9" name="Group 111"/>
              <p:cNvGrpSpPr>
                <a:grpSpLocks/>
              </p:cNvGrpSpPr>
              <p:nvPr/>
            </p:nvGrpSpPr>
            <p:grpSpPr bwMode="auto">
              <a:xfrm rot="729833">
                <a:off x="3820" y="2034"/>
                <a:ext cx="289" cy="82"/>
                <a:chOff x="3088" y="1479"/>
                <a:chExt cx="565" cy="192"/>
              </a:xfrm>
            </p:grpSpPr>
            <p:sp>
              <p:nvSpPr>
                <p:cNvPr id="7210" name="Freeform 112"/>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11" name="Freeform 113"/>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12" name="Freeform 114"/>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13" name="Freeform 115"/>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14" name="Freeform 116"/>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15" name="Freeform 117"/>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16" name="Freeform 118"/>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10" name="Group 119"/>
              <p:cNvGrpSpPr>
                <a:grpSpLocks/>
              </p:cNvGrpSpPr>
              <p:nvPr/>
            </p:nvGrpSpPr>
            <p:grpSpPr bwMode="auto">
              <a:xfrm rot="729833">
                <a:off x="3850" y="2075"/>
                <a:ext cx="289" cy="82"/>
                <a:chOff x="3088" y="1479"/>
                <a:chExt cx="565" cy="192"/>
              </a:xfrm>
            </p:grpSpPr>
            <p:sp>
              <p:nvSpPr>
                <p:cNvPr id="7203" name="Freeform 120"/>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7204" name="Freeform 121"/>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7205" name="Freeform 122"/>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7206" name="Freeform 123"/>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7207" name="Freeform 124"/>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7208" name="Freeform 125"/>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7209" name="Freeform 126"/>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sp>
          <p:nvSpPr>
            <p:cNvPr id="7176" name="AutoShape 217"/>
            <p:cNvSpPr>
              <a:spLocks noChangeArrowheads="1"/>
            </p:cNvSpPr>
            <p:nvPr/>
          </p:nvSpPr>
          <p:spPr bwMode="auto">
            <a:xfrm>
              <a:off x="2988" y="1969"/>
              <a:ext cx="605" cy="275"/>
            </a:xfrm>
            <a:prstGeom prst="rightArrow">
              <a:avLst>
                <a:gd name="adj1" fmla="val 50000"/>
                <a:gd name="adj2" fmla="val 55000"/>
              </a:avLst>
            </a:prstGeom>
            <a:solidFill>
              <a:srgbClr val="97A617"/>
            </a:solidFill>
            <a:ln w="19050">
              <a:solidFill>
                <a:schemeClr val="accent2">
                  <a:lumMod val="75000"/>
                </a:schemeClr>
              </a:solidFill>
              <a:miter lim="800000"/>
              <a:headEnd/>
              <a:tailEnd/>
            </a:ln>
            <a:effectLst>
              <a:prstShdw prst="shdw17" dist="17961" dir="2700000">
                <a:srgbClr val="009900"/>
              </a:prstShdw>
            </a:effectLst>
          </p:spPr>
          <p:txBody>
            <a:bodyPr wrap="none" anchor="ctr"/>
            <a:lstStyle/>
            <a:p>
              <a:endParaRPr lang="en-US" dirty="0"/>
            </a:p>
          </p:txBody>
        </p:sp>
        <p:sp>
          <p:nvSpPr>
            <p:cNvPr id="7177" name="AutoShape 50"/>
            <p:cNvSpPr>
              <a:spLocks noChangeArrowheads="1"/>
            </p:cNvSpPr>
            <p:nvPr/>
          </p:nvSpPr>
          <p:spPr bwMode="auto">
            <a:xfrm rot="5400000">
              <a:off x="2708" y="1793"/>
              <a:ext cx="584" cy="628"/>
            </a:xfrm>
            <a:prstGeom prst="triangle">
              <a:avLst>
                <a:gd name="adj" fmla="val 50000"/>
              </a:avLst>
            </a:prstGeom>
            <a:gradFill rotWithShape="0">
              <a:gsLst>
                <a:gs pos="81000">
                  <a:schemeClr val="bg2">
                    <a:lumMod val="40000"/>
                    <a:lumOff val="60000"/>
                  </a:schemeClr>
                </a:gs>
                <a:gs pos="100000">
                  <a:schemeClr val="tx1"/>
                </a:gs>
              </a:gsLst>
              <a:path path="shape">
                <a:fillToRect l="50000" t="50000" r="50000" b="50000"/>
              </a:path>
            </a:gradFill>
            <a:ln w="3175">
              <a:solidFill>
                <a:schemeClr val="accent2">
                  <a:lumMod val="75000"/>
                </a:schemeClr>
              </a:solidFill>
              <a:miter lim="800000"/>
              <a:headEnd type="none" w="sm" len="sm"/>
              <a:tailEnd type="none" w="sm" len="sm"/>
            </a:ln>
            <a:effectLst>
              <a:prstShdw prst="shdw17" dist="17961" dir="2700000">
                <a:srgbClr val="005C7A"/>
              </a:prstShdw>
            </a:effectLst>
          </p:spPr>
          <p:txBody>
            <a:bodyPr wrap="none" lIns="0" tIns="0" rIns="0" bIns="0" anchor="ctr"/>
            <a:lstStyle/>
            <a:p>
              <a:endParaRPr lang="en-US" dirty="0"/>
            </a:p>
          </p:txBody>
        </p:sp>
        <p:sp>
          <p:nvSpPr>
            <p:cNvPr id="7178" name="Rectangle 54"/>
            <p:cNvSpPr>
              <a:spLocks noChangeArrowheads="1"/>
            </p:cNvSpPr>
            <p:nvPr/>
          </p:nvSpPr>
          <p:spPr bwMode="auto">
            <a:xfrm>
              <a:off x="2665" y="1895"/>
              <a:ext cx="738" cy="346"/>
            </a:xfrm>
            <a:prstGeom prst="rect">
              <a:avLst/>
            </a:prstGeom>
            <a:noFill/>
            <a:ln w="12700">
              <a:noFill/>
              <a:miter lim="800000"/>
              <a:headEnd type="none" w="sm" len="sm"/>
              <a:tailEnd type="none" w="sm" len="sm"/>
            </a:ln>
          </p:spPr>
          <p:txBody>
            <a:bodyPr wrap="none" anchor="ctr"/>
            <a:lstStyle/>
            <a:p>
              <a:pPr eaLnBrk="1" hangingPunct="1">
                <a:spcBef>
                  <a:spcPct val="0"/>
                </a:spcBef>
              </a:pPr>
              <a:r>
                <a:rPr lang="en-US" sz="1400" dirty="0">
                  <a:solidFill>
                    <a:schemeClr val="accent2">
                      <a:lumMod val="75000"/>
                    </a:schemeClr>
                  </a:solidFill>
                  <a:latin typeface="Arial Narrow" pitchFamily="34" charset="0"/>
                </a:rPr>
                <a:t>Soft</a:t>
              </a:r>
            </a:p>
            <a:p>
              <a:pPr eaLnBrk="1" hangingPunct="1">
                <a:spcBef>
                  <a:spcPct val="0"/>
                </a:spcBef>
              </a:pPr>
              <a:r>
                <a:rPr lang="en-US" sz="1400" dirty="0">
                  <a:solidFill>
                    <a:schemeClr val="accent2">
                      <a:lumMod val="75000"/>
                    </a:schemeClr>
                  </a:solidFill>
                  <a:latin typeface="Arial Narrow" pitchFamily="34" charset="0"/>
                </a:rPr>
                <a:t>Allocation</a:t>
              </a:r>
            </a:p>
          </p:txBody>
        </p:sp>
        <p:grpSp>
          <p:nvGrpSpPr>
            <p:cNvPr id="11" name="Group 227"/>
            <p:cNvGrpSpPr>
              <a:grpSpLocks/>
            </p:cNvGrpSpPr>
            <p:nvPr/>
          </p:nvGrpSpPr>
          <p:grpSpPr bwMode="auto">
            <a:xfrm>
              <a:off x="1146" y="1815"/>
              <a:ext cx="775" cy="584"/>
              <a:chOff x="1146" y="1815"/>
              <a:chExt cx="775" cy="584"/>
            </a:xfrm>
          </p:grpSpPr>
          <p:sp>
            <p:nvSpPr>
              <p:cNvPr id="7186" name="AutoShape 55"/>
              <p:cNvSpPr>
                <a:spLocks noChangeArrowheads="1"/>
              </p:cNvSpPr>
              <p:nvPr/>
            </p:nvSpPr>
            <p:spPr bwMode="auto">
              <a:xfrm rot="-5400000">
                <a:off x="1315" y="1793"/>
                <a:ext cx="584" cy="628"/>
              </a:xfrm>
              <a:prstGeom prst="triangle">
                <a:avLst>
                  <a:gd name="adj" fmla="val 50000"/>
                </a:avLst>
              </a:prstGeom>
              <a:gradFill rotWithShape="0">
                <a:gsLst>
                  <a:gs pos="81000">
                    <a:schemeClr val="bg2">
                      <a:lumMod val="40000"/>
                      <a:lumOff val="60000"/>
                    </a:schemeClr>
                  </a:gs>
                  <a:gs pos="100000">
                    <a:schemeClr val="tx1"/>
                  </a:gs>
                </a:gsLst>
                <a:path path="shape">
                  <a:fillToRect l="50000" t="50000" r="50000" b="50000"/>
                </a:path>
              </a:gradFill>
              <a:ln w="3175">
                <a:solidFill>
                  <a:schemeClr val="accent2">
                    <a:lumMod val="75000"/>
                  </a:schemeClr>
                </a:solidFill>
                <a:miter lim="800000"/>
                <a:headEnd type="none" w="sm" len="sm"/>
                <a:tailEnd type="none" w="sm" len="sm"/>
              </a:ln>
              <a:effectLst>
                <a:prstShdw prst="shdw17" dist="17961" dir="2700000">
                  <a:srgbClr val="005C7A"/>
                </a:prstShdw>
              </a:effectLst>
            </p:spPr>
            <p:txBody>
              <a:bodyPr wrap="none" lIns="0" tIns="0" rIns="0" bIns="0" anchor="ctr"/>
              <a:lstStyle/>
              <a:p>
                <a:endParaRPr lang="en-US" dirty="0">
                  <a:solidFill>
                    <a:schemeClr val="bg1"/>
                  </a:solidFill>
                </a:endParaRPr>
              </a:p>
            </p:txBody>
          </p:sp>
          <p:sp>
            <p:nvSpPr>
              <p:cNvPr id="7187" name="Rectangle 57"/>
              <p:cNvSpPr>
                <a:spLocks noChangeArrowheads="1"/>
              </p:cNvSpPr>
              <p:nvPr/>
            </p:nvSpPr>
            <p:spPr bwMode="auto">
              <a:xfrm>
                <a:off x="1146" y="1943"/>
                <a:ext cx="738" cy="346"/>
              </a:xfrm>
              <a:prstGeom prst="rect">
                <a:avLst/>
              </a:prstGeom>
              <a:noFill/>
              <a:ln w="12700">
                <a:noFill/>
                <a:miter lim="800000"/>
                <a:headEnd type="none" w="sm" len="sm"/>
                <a:tailEnd type="none" w="sm" len="sm"/>
              </a:ln>
            </p:spPr>
            <p:txBody>
              <a:bodyPr wrap="none" anchor="ctr"/>
              <a:lstStyle/>
              <a:p>
                <a:pPr algn="r" eaLnBrk="1" hangingPunct="1">
                  <a:spcBef>
                    <a:spcPct val="0"/>
                  </a:spcBef>
                </a:pPr>
                <a:r>
                  <a:rPr lang="en-US" sz="1400" b="1" dirty="0">
                    <a:solidFill>
                      <a:schemeClr val="accent2">
                        <a:lumMod val="75000"/>
                      </a:schemeClr>
                    </a:solidFill>
                    <a:latin typeface="Arial Narrow" pitchFamily="34" charset="0"/>
                  </a:rPr>
                  <a:t>Order</a:t>
                </a:r>
              </a:p>
              <a:p>
                <a:pPr algn="r" eaLnBrk="1" hangingPunct="1">
                  <a:spcBef>
                    <a:spcPct val="0"/>
                  </a:spcBef>
                </a:pPr>
                <a:r>
                  <a:rPr lang="en-US" sz="1400" b="1" dirty="0">
                    <a:solidFill>
                      <a:schemeClr val="accent2">
                        <a:lumMod val="75000"/>
                      </a:schemeClr>
                    </a:solidFill>
                    <a:latin typeface="Arial Narrow" pitchFamily="34" charset="0"/>
                  </a:rPr>
                  <a:t>Entry</a:t>
                </a:r>
              </a:p>
            </p:txBody>
          </p:sp>
        </p:grpSp>
        <p:sp>
          <p:nvSpPr>
            <p:cNvPr id="7180" name="Oval 210"/>
            <p:cNvSpPr>
              <a:spLocks noChangeArrowheads="1"/>
            </p:cNvSpPr>
            <p:nvPr/>
          </p:nvSpPr>
          <p:spPr bwMode="auto">
            <a:xfrm>
              <a:off x="4667" y="1945"/>
              <a:ext cx="1034" cy="370"/>
            </a:xfrm>
            <a:prstGeom prst="ellipse">
              <a:avLst/>
            </a:prstGeom>
            <a:gradFill flip="none" rotWithShape="1">
              <a:gsLst>
                <a:gs pos="100000">
                  <a:schemeClr val="accent1">
                    <a:lumMod val="40000"/>
                    <a:lumOff val="60000"/>
                  </a:schemeClr>
                </a:gs>
                <a:gs pos="98000">
                  <a:srgbClr val="85C2FF"/>
                </a:gs>
                <a:gs pos="70000">
                  <a:srgbClr val="C4D6EB"/>
                </a:gs>
                <a:gs pos="100000">
                  <a:srgbClr val="FFEBFA"/>
                </a:gs>
              </a:gsLst>
              <a:path path="shape">
                <a:fillToRect l="50000" t="50000" r="50000" b="50000"/>
              </a:path>
              <a:tileRect/>
            </a:gradFill>
            <a:ln w="31750">
              <a:solidFill>
                <a:schemeClr val="accent2">
                  <a:lumMod val="75000"/>
                </a:schemeClr>
              </a:solidFill>
              <a:round/>
              <a:headEnd type="none" w="sm" len="sm"/>
              <a:tailEnd type="none" w="sm" len="sm"/>
            </a:ln>
            <a:effectLst>
              <a:prstShdw prst="shdw17" dist="17961" dir="2700000">
                <a:srgbClr val="7A9999"/>
              </a:prstShdw>
            </a:effectLst>
          </p:spPr>
          <p:txBody>
            <a:bodyPr lIns="0" tIns="0" rIns="0" bIns="0" anchor="ctr"/>
            <a:lstStyle/>
            <a:p>
              <a:endParaRPr lang="en-US" dirty="0"/>
            </a:p>
          </p:txBody>
        </p:sp>
        <p:sp>
          <p:nvSpPr>
            <p:cNvPr id="7181" name="Rectangle 211"/>
            <p:cNvSpPr>
              <a:spLocks noChangeArrowheads="1"/>
            </p:cNvSpPr>
            <p:nvPr/>
          </p:nvSpPr>
          <p:spPr bwMode="auto">
            <a:xfrm>
              <a:off x="4749" y="1950"/>
              <a:ext cx="894" cy="337"/>
            </a:xfrm>
            <a:prstGeom prst="rect">
              <a:avLst/>
            </a:prstGeom>
            <a:noFill/>
            <a:ln w="12700">
              <a:noFill/>
              <a:miter lim="800000"/>
              <a:headEnd type="none" w="sm" len="sm"/>
              <a:tailEnd type="none" w="sm" len="sm"/>
            </a:ln>
          </p:spPr>
          <p:txBody>
            <a:bodyPr wrap="none" anchor="ctr"/>
            <a:lstStyle/>
            <a:p>
              <a:pPr algn="ctr" eaLnBrk="1" hangingPunct="1">
                <a:spcBef>
                  <a:spcPct val="0"/>
                </a:spcBef>
              </a:pPr>
              <a:r>
                <a:rPr lang="en-US" b="1" dirty="0">
                  <a:latin typeface="+mn-lt"/>
                </a:rPr>
                <a:t>WM</a:t>
              </a:r>
            </a:p>
          </p:txBody>
        </p:sp>
        <p:sp>
          <p:nvSpPr>
            <p:cNvPr id="7182" name="AutoShape 129"/>
            <p:cNvSpPr>
              <a:spLocks noChangeArrowheads="1"/>
            </p:cNvSpPr>
            <p:nvPr/>
          </p:nvSpPr>
          <p:spPr bwMode="auto">
            <a:xfrm>
              <a:off x="773" y="1969"/>
              <a:ext cx="605" cy="275"/>
            </a:xfrm>
            <a:prstGeom prst="rightArrow">
              <a:avLst>
                <a:gd name="adj1" fmla="val 50000"/>
                <a:gd name="adj2" fmla="val 55000"/>
              </a:avLst>
            </a:prstGeom>
            <a:solidFill>
              <a:srgbClr val="97A617"/>
            </a:solidFill>
            <a:ln w="19050">
              <a:solidFill>
                <a:schemeClr val="accent2">
                  <a:lumMod val="75000"/>
                </a:schemeClr>
              </a:solidFill>
              <a:miter lim="800000"/>
              <a:headEnd/>
              <a:tailEnd/>
            </a:ln>
            <a:effectLst>
              <a:prstShdw prst="shdw17" dist="17961" dir="2700000">
                <a:srgbClr val="009900"/>
              </a:prstShdw>
            </a:effectLst>
          </p:spPr>
          <p:txBody>
            <a:bodyPr wrap="none" anchor="ctr"/>
            <a:lstStyle/>
            <a:p>
              <a:endParaRPr lang="en-US" dirty="0"/>
            </a:p>
          </p:txBody>
        </p:sp>
        <p:sp>
          <p:nvSpPr>
            <p:cNvPr id="7183" name="Oval 214"/>
            <p:cNvSpPr>
              <a:spLocks noChangeArrowheads="1"/>
            </p:cNvSpPr>
            <p:nvPr/>
          </p:nvSpPr>
          <p:spPr bwMode="auto">
            <a:xfrm>
              <a:off x="39" y="1879"/>
              <a:ext cx="978" cy="434"/>
            </a:xfrm>
            <a:prstGeom prst="ellipse">
              <a:avLst/>
            </a:prstGeom>
            <a:solidFill>
              <a:schemeClr val="accent2">
                <a:lumMod val="40000"/>
                <a:lumOff val="60000"/>
              </a:schemeClr>
            </a:solidFill>
            <a:ln w="31750">
              <a:solidFill>
                <a:schemeClr val="accent2">
                  <a:lumMod val="75000"/>
                </a:schemeClr>
              </a:solidFill>
              <a:round/>
              <a:headEnd type="none" w="sm" len="sm"/>
              <a:tailEnd type="none" w="sm" len="sm"/>
            </a:ln>
            <a:effectLst>
              <a:prstShdw prst="shdw17" dist="17961" dir="2700000">
                <a:srgbClr val="7A9999"/>
              </a:prstShdw>
            </a:effectLst>
          </p:spPr>
          <p:txBody>
            <a:bodyPr lIns="0" tIns="0" rIns="0" bIns="0" anchor="ctr"/>
            <a:lstStyle/>
            <a:p>
              <a:endParaRPr lang="en-US" dirty="0"/>
            </a:p>
          </p:txBody>
        </p:sp>
        <p:sp>
          <p:nvSpPr>
            <p:cNvPr id="7184" name="Rectangle 215"/>
            <p:cNvSpPr>
              <a:spLocks noChangeArrowheads="1"/>
            </p:cNvSpPr>
            <p:nvPr/>
          </p:nvSpPr>
          <p:spPr bwMode="auto">
            <a:xfrm>
              <a:off x="118" y="1897"/>
              <a:ext cx="845" cy="397"/>
            </a:xfrm>
            <a:prstGeom prst="rect">
              <a:avLst/>
            </a:prstGeom>
            <a:noFill/>
            <a:ln w="12700">
              <a:noFill/>
              <a:miter lim="800000"/>
              <a:headEnd type="none" w="sm" len="sm"/>
              <a:tailEnd type="none" w="sm" len="sm"/>
            </a:ln>
          </p:spPr>
          <p:txBody>
            <a:bodyPr wrap="none" anchor="ctr"/>
            <a:lstStyle/>
            <a:p>
              <a:pPr algn="ctr" eaLnBrk="1" hangingPunct="1">
                <a:spcBef>
                  <a:spcPct val="0"/>
                </a:spcBef>
              </a:pPr>
              <a:r>
                <a:rPr lang="en-US" sz="2000" b="1" dirty="0">
                  <a:solidFill>
                    <a:schemeClr val="accent2">
                      <a:lumMod val="75000"/>
                    </a:schemeClr>
                  </a:solidFill>
                  <a:latin typeface="+mn-lt"/>
                </a:rPr>
                <a:t>Customer</a:t>
              </a:r>
            </a:p>
          </p:txBody>
        </p:sp>
        <p:sp>
          <p:nvSpPr>
            <p:cNvPr id="7185" name="Rectangle 212"/>
            <p:cNvSpPr>
              <a:spLocks noChangeArrowheads="1"/>
            </p:cNvSpPr>
            <p:nvPr/>
          </p:nvSpPr>
          <p:spPr bwMode="auto">
            <a:xfrm>
              <a:off x="1968" y="1953"/>
              <a:ext cx="674" cy="307"/>
            </a:xfrm>
            <a:prstGeom prst="rect">
              <a:avLst/>
            </a:prstGeom>
            <a:solidFill>
              <a:schemeClr val="accent2">
                <a:lumMod val="60000"/>
                <a:lumOff val="40000"/>
              </a:schemeClr>
            </a:solidFill>
            <a:ln w="31750">
              <a:solidFill>
                <a:schemeClr val="accent2">
                  <a:lumMod val="75000"/>
                </a:schemeClr>
              </a:solidFill>
              <a:miter lim="800000"/>
              <a:headEnd type="none" w="sm" len="sm"/>
              <a:tailEnd type="none" w="sm" len="sm"/>
            </a:ln>
            <a:effectLst>
              <a:prstShdw prst="shdw17" dist="17961" dir="2700000">
                <a:srgbClr val="7A9999"/>
              </a:prstShdw>
            </a:effectLst>
          </p:spPr>
          <p:txBody>
            <a:bodyPr wrap="none" anchor="ctr"/>
            <a:lstStyle/>
            <a:p>
              <a:pPr algn="ctr">
                <a:spcBef>
                  <a:spcPct val="0"/>
                </a:spcBef>
              </a:pPr>
              <a:r>
                <a:rPr lang="en-US" b="1" dirty="0">
                  <a:solidFill>
                    <a:schemeClr val="accent2">
                      <a:lumMod val="75000"/>
                    </a:schemeClr>
                  </a:solidFill>
                  <a:latin typeface="+mn-lt"/>
                </a:rPr>
                <a:t>Host</a:t>
              </a:r>
            </a:p>
          </p:txBody>
        </p:sp>
      </p:grpSp>
      <p:sp>
        <p:nvSpPr>
          <p:cNvPr id="7171" name="Rectangle 223"/>
          <p:cNvSpPr>
            <a:spLocks noGrp="1" noChangeArrowheads="1"/>
          </p:cNvSpPr>
          <p:nvPr>
            <p:ph type="title"/>
          </p:nvPr>
        </p:nvSpPr>
        <p:spPr/>
        <p:txBody>
          <a:bodyPr/>
          <a:lstStyle/>
          <a:p>
            <a:r>
              <a:rPr lang="en-US" dirty="0"/>
              <a:t>Distribution Order</a:t>
            </a:r>
          </a:p>
        </p:txBody>
      </p:sp>
      <p:sp>
        <p:nvSpPr>
          <p:cNvPr id="45280" name="Rectangle 224"/>
          <p:cNvSpPr>
            <a:spLocks noGrp="1" noChangeArrowheads="1"/>
          </p:cNvSpPr>
          <p:nvPr>
            <p:ph type="body" idx="1"/>
          </p:nvPr>
        </p:nvSpPr>
        <p:spPr>
          <a:xfrm>
            <a:off x="495300" y="2187575"/>
            <a:ext cx="8039099" cy="568325"/>
          </a:xfrm>
        </p:spPr>
        <p:txBody>
          <a:bodyPr/>
          <a:lstStyle/>
          <a:p>
            <a:pPr algn="ctr">
              <a:buFontTx/>
              <a:buNone/>
            </a:pPr>
            <a:r>
              <a:rPr lang="en-US" sz="3200" dirty="0">
                <a:solidFill>
                  <a:schemeClr val="accent2">
                    <a:lumMod val="75000"/>
                  </a:schemeClr>
                </a:solidFill>
              </a:rPr>
              <a:t>A Distribution Order is simply an order in WM</a:t>
            </a:r>
          </a:p>
          <a:p>
            <a:pPr algn="ctr"/>
            <a:endParaRPr lang="en-US" sz="3200" dirty="0"/>
          </a:p>
        </p:txBody>
      </p:sp>
    </p:spTree>
    <p:extLst>
      <p:ext uri="{BB962C8B-B14F-4D97-AF65-F5344CB8AC3E}">
        <p14:creationId xmlns:p14="http://schemas.microsoft.com/office/powerpoint/2010/main" val="221225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5280">
                                            <p:txEl>
                                              <p:pRg st="0" end="0"/>
                                            </p:txEl>
                                          </p:spTgt>
                                        </p:tgtEl>
                                        <p:attrNameLst>
                                          <p:attrName>style.visibility</p:attrName>
                                        </p:attrNameLst>
                                      </p:cBhvr>
                                      <p:to>
                                        <p:strVal val="visible"/>
                                      </p:to>
                                    </p:set>
                                    <p:anim calcmode="lin" valueType="num">
                                      <p:cBhvr additive="base">
                                        <p:cTn id="11" dur="500" fill="hold"/>
                                        <p:tgtEl>
                                          <p:spTgt spid="4528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28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80" grpId="0" build="p" autoUpdateAnimBg="0" advAuto="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49"/>
          <p:cNvSpPr>
            <a:spLocks noGrp="1" noChangeArrowheads="1"/>
          </p:cNvSpPr>
          <p:nvPr>
            <p:ph type="title"/>
          </p:nvPr>
        </p:nvSpPr>
        <p:spPr/>
        <p:txBody>
          <a:bodyPr/>
          <a:lstStyle/>
          <a:p>
            <a:r>
              <a:rPr lang="en-US" dirty="0"/>
              <a:t>Distribution Order: </a:t>
            </a:r>
            <a:r>
              <a:rPr lang="en-US" i="1" dirty="0"/>
              <a:t>Customer Order</a:t>
            </a:r>
          </a:p>
        </p:txBody>
      </p:sp>
      <p:sp>
        <p:nvSpPr>
          <p:cNvPr id="47354" name="Rectangle 250"/>
          <p:cNvSpPr>
            <a:spLocks noGrp="1" noChangeArrowheads="1"/>
          </p:cNvSpPr>
          <p:nvPr>
            <p:ph type="body" idx="1"/>
          </p:nvPr>
        </p:nvSpPr>
        <p:spPr>
          <a:xfrm>
            <a:off x="841375" y="1371600"/>
            <a:ext cx="7759700" cy="4114800"/>
          </a:xfrm>
        </p:spPr>
        <p:txBody>
          <a:bodyPr/>
          <a:lstStyle/>
          <a:p>
            <a:r>
              <a:rPr lang="en-US" sz="2800" dirty="0"/>
              <a:t>Customer information</a:t>
            </a:r>
          </a:p>
          <a:p>
            <a:r>
              <a:rPr lang="en-US" sz="2800" dirty="0"/>
              <a:t>Order details</a:t>
            </a:r>
          </a:p>
          <a:p>
            <a:r>
              <a:rPr lang="en-US" sz="2800" dirty="0"/>
              <a:t>Customer or order specific instructions </a:t>
            </a:r>
          </a:p>
          <a:p>
            <a:endParaRPr lang="en-US" dirty="0"/>
          </a:p>
        </p:txBody>
      </p:sp>
      <p:grpSp>
        <p:nvGrpSpPr>
          <p:cNvPr id="2" name="Group 251"/>
          <p:cNvGrpSpPr>
            <a:grpSpLocks/>
          </p:cNvGrpSpPr>
          <p:nvPr/>
        </p:nvGrpSpPr>
        <p:grpSpPr bwMode="auto">
          <a:xfrm>
            <a:off x="946150" y="3429000"/>
            <a:ext cx="7283450" cy="1524000"/>
            <a:chOff x="596" y="2160"/>
            <a:chExt cx="4588" cy="960"/>
          </a:xfrm>
        </p:grpSpPr>
        <p:sp>
          <p:nvSpPr>
            <p:cNvPr id="8197" name="Oval 245"/>
            <p:cNvSpPr>
              <a:spLocks noChangeArrowheads="1"/>
            </p:cNvSpPr>
            <p:nvPr/>
          </p:nvSpPr>
          <p:spPr bwMode="auto">
            <a:xfrm>
              <a:off x="3937" y="2378"/>
              <a:ext cx="1247" cy="599"/>
            </a:xfrm>
            <a:prstGeom prst="ellipse">
              <a:avLst/>
            </a:prstGeom>
            <a:solidFill>
              <a:schemeClr val="accent2"/>
            </a:solidFill>
            <a:ln w="31750">
              <a:solidFill>
                <a:schemeClr val="accent2">
                  <a:lumMod val="60000"/>
                  <a:lumOff val="40000"/>
                </a:schemeClr>
              </a:solidFill>
              <a:round/>
              <a:headEnd type="none" w="sm" len="sm"/>
              <a:tailEnd type="none" w="sm" len="sm"/>
            </a:ln>
            <a:effectLst>
              <a:prstShdw prst="shdw17" dist="17961" dir="2700000">
                <a:srgbClr val="7A9999"/>
              </a:prstShdw>
            </a:effectLst>
          </p:spPr>
          <p:txBody>
            <a:bodyPr lIns="0" tIns="0" rIns="0" bIns="0" anchor="ctr"/>
            <a:lstStyle/>
            <a:p>
              <a:endParaRPr lang="en-US" dirty="0"/>
            </a:p>
          </p:txBody>
        </p:sp>
        <p:sp>
          <p:nvSpPr>
            <p:cNvPr id="8198" name="Rectangle 246"/>
            <p:cNvSpPr>
              <a:spLocks noChangeArrowheads="1"/>
            </p:cNvSpPr>
            <p:nvPr/>
          </p:nvSpPr>
          <p:spPr bwMode="auto">
            <a:xfrm>
              <a:off x="4022" y="2405"/>
              <a:ext cx="1077" cy="547"/>
            </a:xfrm>
            <a:prstGeom prst="rect">
              <a:avLst/>
            </a:prstGeom>
            <a:noFill/>
            <a:ln w="12700">
              <a:noFill/>
              <a:miter lim="800000"/>
              <a:headEnd type="none" w="sm" len="sm"/>
              <a:tailEnd type="none" w="sm" len="sm"/>
            </a:ln>
          </p:spPr>
          <p:txBody>
            <a:bodyPr wrap="none" anchor="ctr"/>
            <a:lstStyle/>
            <a:p>
              <a:pPr algn="ctr" eaLnBrk="1" hangingPunct="1">
                <a:spcBef>
                  <a:spcPct val="0"/>
                </a:spcBef>
              </a:pPr>
              <a:r>
                <a:rPr lang="en-US" sz="2800" b="1" dirty="0">
                  <a:solidFill>
                    <a:schemeClr val="bg1"/>
                  </a:solidFill>
                  <a:latin typeface="+mn-lt"/>
                </a:rPr>
                <a:t>WM</a:t>
              </a:r>
            </a:p>
          </p:txBody>
        </p:sp>
        <p:sp>
          <p:nvSpPr>
            <p:cNvPr id="8199" name="AutoShape 118"/>
            <p:cNvSpPr>
              <a:spLocks noChangeArrowheads="1"/>
            </p:cNvSpPr>
            <p:nvPr/>
          </p:nvSpPr>
          <p:spPr bwMode="auto">
            <a:xfrm>
              <a:off x="3070" y="2494"/>
              <a:ext cx="975" cy="392"/>
            </a:xfrm>
            <a:prstGeom prst="rightArrow">
              <a:avLst>
                <a:gd name="adj1" fmla="val 50000"/>
                <a:gd name="adj2" fmla="val 62181"/>
              </a:avLst>
            </a:prstGeom>
            <a:solidFill>
              <a:srgbClr val="97A617"/>
            </a:solidFill>
            <a:ln w="25400">
              <a:solidFill>
                <a:schemeClr val="accent2">
                  <a:lumMod val="75000"/>
                </a:schemeClr>
              </a:solidFill>
              <a:miter lim="800000"/>
              <a:headEnd/>
              <a:tailEnd/>
            </a:ln>
            <a:effectLst>
              <a:prstShdw prst="shdw17" dist="17961" dir="2700000">
                <a:srgbClr val="009900"/>
              </a:prstShdw>
            </a:effectLst>
          </p:spPr>
          <p:txBody>
            <a:bodyPr wrap="none" anchor="ctr"/>
            <a:lstStyle/>
            <a:p>
              <a:pPr algn="ctr">
                <a:spcBef>
                  <a:spcPct val="0"/>
                </a:spcBef>
              </a:pPr>
              <a:endParaRPr lang="en-US" dirty="0">
                <a:latin typeface="Times" pitchFamily="18" charset="0"/>
              </a:endParaRPr>
            </a:p>
          </p:txBody>
        </p:sp>
        <p:grpSp>
          <p:nvGrpSpPr>
            <p:cNvPr id="3" name="Group 119"/>
            <p:cNvGrpSpPr>
              <a:grpSpLocks/>
            </p:cNvGrpSpPr>
            <p:nvPr/>
          </p:nvGrpSpPr>
          <p:grpSpPr bwMode="auto">
            <a:xfrm>
              <a:off x="2277" y="2160"/>
              <a:ext cx="1070" cy="960"/>
              <a:chOff x="3616" y="1780"/>
              <a:chExt cx="751" cy="674"/>
            </a:xfrm>
          </p:grpSpPr>
          <p:sp>
            <p:nvSpPr>
              <p:cNvPr id="8203" name="Freeform 120"/>
              <p:cNvSpPr>
                <a:spLocks/>
              </p:cNvSpPr>
              <p:nvPr/>
            </p:nvSpPr>
            <p:spPr bwMode="auto">
              <a:xfrm>
                <a:off x="3616" y="1780"/>
                <a:ext cx="751" cy="674"/>
              </a:xfrm>
              <a:custGeom>
                <a:avLst/>
                <a:gdLst>
                  <a:gd name="T0" fmla="*/ 0 w 818"/>
                  <a:gd name="T1" fmla="*/ 92 h 878"/>
                  <a:gd name="T2" fmla="*/ 68 w 818"/>
                  <a:gd name="T3" fmla="*/ 62 h 878"/>
                  <a:gd name="T4" fmla="*/ 164 w 818"/>
                  <a:gd name="T5" fmla="*/ 14 h 878"/>
                  <a:gd name="T6" fmla="*/ 220 w 818"/>
                  <a:gd name="T7" fmla="*/ 0 h 878"/>
                  <a:gd name="T8" fmla="*/ 290 w 818"/>
                  <a:gd name="T9" fmla="*/ 0 h 878"/>
                  <a:gd name="T10" fmla="*/ 380 w 818"/>
                  <a:gd name="T11" fmla="*/ 4 h 878"/>
                  <a:gd name="T12" fmla="*/ 466 w 818"/>
                  <a:gd name="T13" fmla="*/ 22 h 878"/>
                  <a:gd name="T14" fmla="*/ 536 w 818"/>
                  <a:gd name="T15" fmla="*/ 24 h 878"/>
                  <a:gd name="T16" fmla="*/ 568 w 818"/>
                  <a:gd name="T17" fmla="*/ 28 h 878"/>
                  <a:gd name="T18" fmla="*/ 584 w 818"/>
                  <a:gd name="T19" fmla="*/ 78 h 878"/>
                  <a:gd name="T20" fmla="*/ 576 w 818"/>
                  <a:gd name="T21" fmla="*/ 186 h 878"/>
                  <a:gd name="T22" fmla="*/ 592 w 818"/>
                  <a:gd name="T23" fmla="*/ 276 h 878"/>
                  <a:gd name="T24" fmla="*/ 630 w 818"/>
                  <a:gd name="T25" fmla="*/ 382 h 878"/>
                  <a:gd name="T26" fmla="*/ 716 w 818"/>
                  <a:gd name="T27" fmla="*/ 526 h 878"/>
                  <a:gd name="T28" fmla="*/ 818 w 818"/>
                  <a:gd name="T29" fmla="*/ 666 h 878"/>
                  <a:gd name="T30" fmla="*/ 814 w 818"/>
                  <a:gd name="T31" fmla="*/ 700 h 878"/>
                  <a:gd name="T32" fmla="*/ 752 w 818"/>
                  <a:gd name="T33" fmla="*/ 732 h 878"/>
                  <a:gd name="T34" fmla="*/ 674 w 818"/>
                  <a:gd name="T35" fmla="*/ 770 h 878"/>
                  <a:gd name="T36" fmla="*/ 606 w 818"/>
                  <a:gd name="T37" fmla="*/ 808 h 878"/>
                  <a:gd name="T38" fmla="*/ 448 w 818"/>
                  <a:gd name="T39" fmla="*/ 826 h 878"/>
                  <a:gd name="T40" fmla="*/ 362 w 818"/>
                  <a:gd name="T41" fmla="*/ 860 h 878"/>
                  <a:gd name="T42" fmla="*/ 306 w 818"/>
                  <a:gd name="T43" fmla="*/ 878 h 878"/>
                  <a:gd name="T44" fmla="*/ 216 w 818"/>
                  <a:gd name="T45" fmla="*/ 826 h 878"/>
                  <a:gd name="T46" fmla="*/ 154 w 818"/>
                  <a:gd name="T47" fmla="*/ 724 h 878"/>
                  <a:gd name="T48" fmla="*/ 114 w 818"/>
                  <a:gd name="T49" fmla="*/ 570 h 878"/>
                  <a:gd name="T50" fmla="*/ 84 w 818"/>
                  <a:gd name="T51" fmla="*/ 450 h 878"/>
                  <a:gd name="T52" fmla="*/ 74 w 818"/>
                  <a:gd name="T53" fmla="*/ 300 h 878"/>
                  <a:gd name="T54" fmla="*/ 58 w 818"/>
                  <a:gd name="T55" fmla="*/ 208 h 878"/>
                  <a:gd name="T56" fmla="*/ 8 w 818"/>
                  <a:gd name="T57" fmla="*/ 124 h 878"/>
                  <a:gd name="T58" fmla="*/ 0 w 818"/>
                  <a:gd name="T59" fmla="*/ 92 h 87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18"/>
                  <a:gd name="T91" fmla="*/ 0 h 878"/>
                  <a:gd name="T92" fmla="*/ 818 w 818"/>
                  <a:gd name="T93" fmla="*/ 878 h 87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18" h="878">
                    <a:moveTo>
                      <a:pt x="0" y="92"/>
                    </a:moveTo>
                    <a:lnTo>
                      <a:pt x="68" y="62"/>
                    </a:lnTo>
                    <a:lnTo>
                      <a:pt x="164" y="14"/>
                    </a:lnTo>
                    <a:lnTo>
                      <a:pt x="220" y="0"/>
                    </a:lnTo>
                    <a:lnTo>
                      <a:pt x="290" y="0"/>
                    </a:lnTo>
                    <a:lnTo>
                      <a:pt x="380" y="4"/>
                    </a:lnTo>
                    <a:lnTo>
                      <a:pt x="466" y="22"/>
                    </a:lnTo>
                    <a:lnTo>
                      <a:pt x="536" y="24"/>
                    </a:lnTo>
                    <a:lnTo>
                      <a:pt x="568" y="28"/>
                    </a:lnTo>
                    <a:lnTo>
                      <a:pt x="584" y="78"/>
                    </a:lnTo>
                    <a:lnTo>
                      <a:pt x="576" y="186"/>
                    </a:lnTo>
                    <a:lnTo>
                      <a:pt x="592" y="276"/>
                    </a:lnTo>
                    <a:lnTo>
                      <a:pt x="630" y="382"/>
                    </a:lnTo>
                    <a:lnTo>
                      <a:pt x="716" y="526"/>
                    </a:lnTo>
                    <a:lnTo>
                      <a:pt x="818" y="666"/>
                    </a:lnTo>
                    <a:lnTo>
                      <a:pt x="814" y="700"/>
                    </a:lnTo>
                    <a:lnTo>
                      <a:pt x="752" y="732"/>
                    </a:lnTo>
                    <a:lnTo>
                      <a:pt x="674" y="770"/>
                    </a:lnTo>
                    <a:lnTo>
                      <a:pt x="606" y="808"/>
                    </a:lnTo>
                    <a:lnTo>
                      <a:pt x="448" y="826"/>
                    </a:lnTo>
                    <a:lnTo>
                      <a:pt x="362" y="860"/>
                    </a:lnTo>
                    <a:lnTo>
                      <a:pt x="306" y="878"/>
                    </a:lnTo>
                    <a:lnTo>
                      <a:pt x="216" y="826"/>
                    </a:lnTo>
                    <a:lnTo>
                      <a:pt x="154" y="724"/>
                    </a:lnTo>
                    <a:lnTo>
                      <a:pt x="114" y="570"/>
                    </a:lnTo>
                    <a:lnTo>
                      <a:pt x="84" y="450"/>
                    </a:lnTo>
                    <a:lnTo>
                      <a:pt x="74" y="300"/>
                    </a:lnTo>
                    <a:lnTo>
                      <a:pt x="58" y="208"/>
                    </a:lnTo>
                    <a:lnTo>
                      <a:pt x="8" y="124"/>
                    </a:lnTo>
                    <a:lnTo>
                      <a:pt x="0" y="92"/>
                    </a:lnTo>
                    <a:close/>
                  </a:path>
                </a:pathLst>
              </a:custGeom>
              <a:solidFill>
                <a:srgbClr val="EAEAEA"/>
              </a:solidFill>
              <a:ln w="12700">
                <a:noFill/>
                <a:round/>
                <a:headEnd type="none" w="sm" len="sm"/>
                <a:tailEnd type="none" w="sm" len="sm"/>
              </a:ln>
            </p:spPr>
            <p:txBody>
              <a:bodyPr wrap="none" anchor="ctr"/>
              <a:lstStyle/>
              <a:p>
                <a:endParaRPr lang="en-US" dirty="0"/>
              </a:p>
            </p:txBody>
          </p:sp>
          <p:sp>
            <p:nvSpPr>
              <p:cNvPr id="8204" name="Freeform 121"/>
              <p:cNvSpPr>
                <a:spLocks/>
              </p:cNvSpPr>
              <p:nvPr/>
            </p:nvSpPr>
            <p:spPr bwMode="auto">
              <a:xfrm>
                <a:off x="3624" y="1788"/>
                <a:ext cx="673" cy="640"/>
              </a:xfrm>
              <a:custGeom>
                <a:avLst/>
                <a:gdLst>
                  <a:gd name="T0" fmla="*/ 24 w 2636"/>
                  <a:gd name="T1" fmla="*/ 345 h 3000"/>
                  <a:gd name="T2" fmla="*/ 334 w 2636"/>
                  <a:gd name="T3" fmla="*/ 184 h 3000"/>
                  <a:gd name="T4" fmla="*/ 710 w 2636"/>
                  <a:gd name="T5" fmla="*/ 0 h 3000"/>
                  <a:gd name="T6" fmla="*/ 1244 w 2636"/>
                  <a:gd name="T7" fmla="*/ 9 h 3000"/>
                  <a:gd name="T8" fmla="*/ 1437 w 2636"/>
                  <a:gd name="T9" fmla="*/ 85 h 3000"/>
                  <a:gd name="T10" fmla="*/ 1798 w 2636"/>
                  <a:gd name="T11" fmla="*/ 79 h 3000"/>
                  <a:gd name="T12" fmla="*/ 1821 w 2636"/>
                  <a:gd name="T13" fmla="*/ 669 h 3000"/>
                  <a:gd name="T14" fmla="*/ 1998 w 2636"/>
                  <a:gd name="T15" fmla="*/ 1300 h 3000"/>
                  <a:gd name="T16" fmla="*/ 2423 w 2636"/>
                  <a:gd name="T17" fmla="*/ 2004 h 3000"/>
                  <a:gd name="T18" fmla="*/ 2636 w 2636"/>
                  <a:gd name="T19" fmla="*/ 2330 h 3000"/>
                  <a:gd name="T20" fmla="*/ 1914 w 2636"/>
                  <a:gd name="T21" fmla="*/ 2734 h 3000"/>
                  <a:gd name="T22" fmla="*/ 1345 w 2636"/>
                  <a:gd name="T23" fmla="*/ 2792 h 3000"/>
                  <a:gd name="T24" fmla="*/ 968 w 2636"/>
                  <a:gd name="T25" fmla="*/ 3000 h 3000"/>
                  <a:gd name="T26" fmla="*/ 786 w 2636"/>
                  <a:gd name="T27" fmla="*/ 2867 h 3000"/>
                  <a:gd name="T28" fmla="*/ 510 w 2636"/>
                  <a:gd name="T29" fmla="*/ 2500 h 3000"/>
                  <a:gd name="T30" fmla="*/ 296 w 2636"/>
                  <a:gd name="T31" fmla="*/ 1730 h 3000"/>
                  <a:gd name="T32" fmla="*/ 219 w 2636"/>
                  <a:gd name="T33" fmla="*/ 828 h 3000"/>
                  <a:gd name="T34" fmla="*/ 91 w 2636"/>
                  <a:gd name="T35" fmla="*/ 503 h 3000"/>
                  <a:gd name="T36" fmla="*/ 0 w 2636"/>
                  <a:gd name="T37" fmla="*/ 387 h 3000"/>
                  <a:gd name="T38" fmla="*/ 24 w 2636"/>
                  <a:gd name="T39" fmla="*/ 345 h 3000"/>
                  <a:gd name="T40" fmla="*/ 24 w 2636"/>
                  <a:gd name="T41" fmla="*/ 345 h 3000"/>
                  <a:gd name="T42" fmla="*/ 24 w 2636"/>
                  <a:gd name="T43" fmla="*/ 345 h 3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36"/>
                  <a:gd name="T67" fmla="*/ 0 h 3000"/>
                  <a:gd name="T68" fmla="*/ 2636 w 2636"/>
                  <a:gd name="T69" fmla="*/ 3000 h 3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36" h="3000">
                    <a:moveTo>
                      <a:pt x="24" y="345"/>
                    </a:moveTo>
                    <a:lnTo>
                      <a:pt x="334" y="184"/>
                    </a:lnTo>
                    <a:lnTo>
                      <a:pt x="710" y="0"/>
                    </a:lnTo>
                    <a:lnTo>
                      <a:pt x="1244" y="9"/>
                    </a:lnTo>
                    <a:lnTo>
                      <a:pt x="1437" y="85"/>
                    </a:lnTo>
                    <a:lnTo>
                      <a:pt x="1798" y="79"/>
                    </a:lnTo>
                    <a:lnTo>
                      <a:pt x="1821" y="669"/>
                    </a:lnTo>
                    <a:lnTo>
                      <a:pt x="1998" y="1300"/>
                    </a:lnTo>
                    <a:lnTo>
                      <a:pt x="2423" y="2004"/>
                    </a:lnTo>
                    <a:lnTo>
                      <a:pt x="2636" y="2330"/>
                    </a:lnTo>
                    <a:lnTo>
                      <a:pt x="1914" y="2734"/>
                    </a:lnTo>
                    <a:lnTo>
                      <a:pt x="1345" y="2792"/>
                    </a:lnTo>
                    <a:lnTo>
                      <a:pt x="968" y="3000"/>
                    </a:lnTo>
                    <a:lnTo>
                      <a:pt x="786" y="2867"/>
                    </a:lnTo>
                    <a:lnTo>
                      <a:pt x="510" y="2500"/>
                    </a:lnTo>
                    <a:lnTo>
                      <a:pt x="296" y="1730"/>
                    </a:lnTo>
                    <a:lnTo>
                      <a:pt x="219" y="828"/>
                    </a:lnTo>
                    <a:lnTo>
                      <a:pt x="91" y="503"/>
                    </a:lnTo>
                    <a:lnTo>
                      <a:pt x="0" y="387"/>
                    </a:lnTo>
                    <a:lnTo>
                      <a:pt x="24" y="345"/>
                    </a:lnTo>
                    <a:close/>
                  </a:path>
                </a:pathLst>
              </a:custGeom>
              <a:solidFill>
                <a:srgbClr val="F5F5FF"/>
              </a:solidFill>
              <a:ln w="9525">
                <a:noFill/>
                <a:round/>
                <a:headEnd/>
                <a:tailEnd/>
              </a:ln>
            </p:spPr>
            <p:txBody>
              <a:bodyPr/>
              <a:lstStyle/>
              <a:p>
                <a:endParaRPr lang="en-US" dirty="0"/>
              </a:p>
            </p:txBody>
          </p:sp>
          <p:sp>
            <p:nvSpPr>
              <p:cNvPr id="8205" name="Freeform 122"/>
              <p:cNvSpPr>
                <a:spLocks/>
              </p:cNvSpPr>
              <p:nvPr/>
            </p:nvSpPr>
            <p:spPr bwMode="auto">
              <a:xfrm>
                <a:off x="3719" y="1950"/>
                <a:ext cx="416" cy="481"/>
              </a:xfrm>
              <a:custGeom>
                <a:avLst/>
                <a:gdLst>
                  <a:gd name="T0" fmla="*/ 117 w 1628"/>
                  <a:gd name="T1" fmla="*/ 35 h 2255"/>
                  <a:gd name="T2" fmla="*/ 208 w 1628"/>
                  <a:gd name="T3" fmla="*/ 638 h 2255"/>
                  <a:gd name="T4" fmla="*/ 342 w 1628"/>
                  <a:gd name="T5" fmla="*/ 1343 h 2255"/>
                  <a:gd name="T6" fmla="*/ 258 w 1628"/>
                  <a:gd name="T7" fmla="*/ 1484 h 2255"/>
                  <a:gd name="T8" fmla="*/ 0 w 1628"/>
                  <a:gd name="T9" fmla="*/ 614 h 2255"/>
                  <a:gd name="T10" fmla="*/ 117 w 1628"/>
                  <a:gd name="T11" fmla="*/ 1376 h 2255"/>
                  <a:gd name="T12" fmla="*/ 292 w 1628"/>
                  <a:gd name="T13" fmla="*/ 1888 h 2255"/>
                  <a:gd name="T14" fmla="*/ 692 w 1628"/>
                  <a:gd name="T15" fmla="*/ 2255 h 2255"/>
                  <a:gd name="T16" fmla="*/ 952 w 1628"/>
                  <a:gd name="T17" fmla="*/ 2190 h 2255"/>
                  <a:gd name="T18" fmla="*/ 1494 w 1628"/>
                  <a:gd name="T19" fmla="*/ 2022 h 2255"/>
                  <a:gd name="T20" fmla="*/ 1394 w 1628"/>
                  <a:gd name="T21" fmla="*/ 1922 h 2255"/>
                  <a:gd name="T22" fmla="*/ 809 w 1628"/>
                  <a:gd name="T23" fmla="*/ 1838 h 2255"/>
                  <a:gd name="T24" fmla="*/ 735 w 1628"/>
                  <a:gd name="T25" fmla="*/ 1417 h 2255"/>
                  <a:gd name="T26" fmla="*/ 1628 w 1628"/>
                  <a:gd name="T27" fmla="*/ 1033 h 2255"/>
                  <a:gd name="T28" fmla="*/ 1252 w 1628"/>
                  <a:gd name="T29" fmla="*/ 806 h 2255"/>
                  <a:gd name="T30" fmla="*/ 752 w 1628"/>
                  <a:gd name="T31" fmla="*/ 547 h 2255"/>
                  <a:gd name="T32" fmla="*/ 1302 w 1628"/>
                  <a:gd name="T33" fmla="*/ 304 h 2255"/>
                  <a:gd name="T34" fmla="*/ 839 w 1628"/>
                  <a:gd name="T35" fmla="*/ 0 h 2255"/>
                  <a:gd name="T36" fmla="*/ 117 w 1628"/>
                  <a:gd name="T37" fmla="*/ 35 h 2255"/>
                  <a:gd name="T38" fmla="*/ 117 w 1628"/>
                  <a:gd name="T39" fmla="*/ 35 h 2255"/>
                  <a:gd name="T40" fmla="*/ 117 w 1628"/>
                  <a:gd name="T41" fmla="*/ 35 h 2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28"/>
                  <a:gd name="T64" fmla="*/ 0 h 2255"/>
                  <a:gd name="T65" fmla="*/ 1628 w 1628"/>
                  <a:gd name="T66" fmla="*/ 2255 h 22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28" h="2255">
                    <a:moveTo>
                      <a:pt x="117" y="35"/>
                    </a:moveTo>
                    <a:lnTo>
                      <a:pt x="208" y="638"/>
                    </a:lnTo>
                    <a:lnTo>
                      <a:pt x="342" y="1343"/>
                    </a:lnTo>
                    <a:lnTo>
                      <a:pt x="258" y="1484"/>
                    </a:lnTo>
                    <a:lnTo>
                      <a:pt x="0" y="614"/>
                    </a:lnTo>
                    <a:lnTo>
                      <a:pt x="117" y="1376"/>
                    </a:lnTo>
                    <a:lnTo>
                      <a:pt x="292" y="1888"/>
                    </a:lnTo>
                    <a:lnTo>
                      <a:pt x="692" y="2255"/>
                    </a:lnTo>
                    <a:lnTo>
                      <a:pt x="952" y="2190"/>
                    </a:lnTo>
                    <a:lnTo>
                      <a:pt x="1494" y="2022"/>
                    </a:lnTo>
                    <a:lnTo>
                      <a:pt x="1394" y="1922"/>
                    </a:lnTo>
                    <a:lnTo>
                      <a:pt x="809" y="1838"/>
                    </a:lnTo>
                    <a:lnTo>
                      <a:pt x="735" y="1417"/>
                    </a:lnTo>
                    <a:lnTo>
                      <a:pt x="1628" y="1033"/>
                    </a:lnTo>
                    <a:lnTo>
                      <a:pt x="1252" y="806"/>
                    </a:lnTo>
                    <a:lnTo>
                      <a:pt x="752" y="547"/>
                    </a:lnTo>
                    <a:lnTo>
                      <a:pt x="1302" y="304"/>
                    </a:lnTo>
                    <a:lnTo>
                      <a:pt x="839" y="0"/>
                    </a:lnTo>
                    <a:lnTo>
                      <a:pt x="117" y="35"/>
                    </a:lnTo>
                    <a:close/>
                  </a:path>
                </a:pathLst>
              </a:custGeom>
              <a:solidFill>
                <a:srgbClr val="EAEAEA"/>
              </a:solidFill>
              <a:ln w="9525">
                <a:solidFill>
                  <a:schemeClr val="tx1"/>
                </a:solidFill>
                <a:round/>
                <a:headEnd/>
                <a:tailEnd/>
              </a:ln>
            </p:spPr>
            <p:txBody>
              <a:bodyPr/>
              <a:lstStyle/>
              <a:p>
                <a:endParaRPr lang="en-US" dirty="0"/>
              </a:p>
            </p:txBody>
          </p:sp>
          <p:sp>
            <p:nvSpPr>
              <p:cNvPr id="8206" name="Freeform 123"/>
              <p:cNvSpPr>
                <a:spLocks/>
              </p:cNvSpPr>
              <p:nvPr/>
            </p:nvSpPr>
            <p:spPr bwMode="auto">
              <a:xfrm>
                <a:off x="3653" y="1876"/>
                <a:ext cx="262" cy="562"/>
              </a:xfrm>
              <a:custGeom>
                <a:avLst/>
                <a:gdLst>
                  <a:gd name="T0" fmla="*/ 46 w 1027"/>
                  <a:gd name="T1" fmla="*/ 7 h 2635"/>
                  <a:gd name="T2" fmla="*/ 133 w 1027"/>
                  <a:gd name="T3" fmla="*/ 103 h 2635"/>
                  <a:gd name="T4" fmla="*/ 182 w 1027"/>
                  <a:gd name="T5" fmla="*/ 210 h 2635"/>
                  <a:gd name="T6" fmla="*/ 235 w 1027"/>
                  <a:gd name="T7" fmla="*/ 463 h 2635"/>
                  <a:gd name="T8" fmla="*/ 306 w 1027"/>
                  <a:gd name="T9" fmla="*/ 931 h 2635"/>
                  <a:gd name="T10" fmla="*/ 335 w 1027"/>
                  <a:gd name="T11" fmla="*/ 1172 h 2635"/>
                  <a:gd name="T12" fmla="*/ 372 w 1027"/>
                  <a:gd name="T13" fmla="*/ 1382 h 2635"/>
                  <a:gd name="T14" fmla="*/ 414 w 1027"/>
                  <a:gd name="T15" fmla="*/ 1593 h 2635"/>
                  <a:gd name="T16" fmla="*/ 440 w 1027"/>
                  <a:gd name="T17" fmla="*/ 1707 h 2635"/>
                  <a:gd name="T18" fmla="*/ 469 w 1027"/>
                  <a:gd name="T19" fmla="*/ 1834 h 2635"/>
                  <a:gd name="T20" fmla="*/ 493 w 1027"/>
                  <a:gd name="T21" fmla="*/ 1928 h 2635"/>
                  <a:gd name="T22" fmla="*/ 524 w 1027"/>
                  <a:gd name="T23" fmla="*/ 2015 h 2635"/>
                  <a:gd name="T24" fmla="*/ 560 w 1027"/>
                  <a:gd name="T25" fmla="*/ 2091 h 2635"/>
                  <a:gd name="T26" fmla="*/ 604 w 1027"/>
                  <a:gd name="T27" fmla="*/ 2162 h 2635"/>
                  <a:gd name="T28" fmla="*/ 651 w 1027"/>
                  <a:gd name="T29" fmla="*/ 2230 h 2635"/>
                  <a:gd name="T30" fmla="*/ 706 w 1027"/>
                  <a:gd name="T31" fmla="*/ 2297 h 2635"/>
                  <a:gd name="T32" fmla="*/ 766 w 1027"/>
                  <a:gd name="T33" fmla="*/ 2367 h 2635"/>
                  <a:gd name="T34" fmla="*/ 832 w 1027"/>
                  <a:gd name="T35" fmla="*/ 2440 h 2635"/>
                  <a:gd name="T36" fmla="*/ 870 w 1027"/>
                  <a:gd name="T37" fmla="*/ 2483 h 2635"/>
                  <a:gd name="T38" fmla="*/ 910 w 1027"/>
                  <a:gd name="T39" fmla="*/ 2518 h 2635"/>
                  <a:gd name="T40" fmla="*/ 953 w 1027"/>
                  <a:gd name="T41" fmla="*/ 2548 h 2635"/>
                  <a:gd name="T42" fmla="*/ 1005 w 1027"/>
                  <a:gd name="T43" fmla="*/ 2572 h 2635"/>
                  <a:gd name="T44" fmla="*/ 1027 w 1027"/>
                  <a:gd name="T45" fmla="*/ 2614 h 2635"/>
                  <a:gd name="T46" fmla="*/ 1011 w 1027"/>
                  <a:gd name="T47" fmla="*/ 2634 h 2635"/>
                  <a:gd name="T48" fmla="*/ 984 w 1027"/>
                  <a:gd name="T49" fmla="*/ 2635 h 2635"/>
                  <a:gd name="T50" fmla="*/ 863 w 1027"/>
                  <a:gd name="T51" fmla="*/ 2584 h 2635"/>
                  <a:gd name="T52" fmla="*/ 762 w 1027"/>
                  <a:gd name="T53" fmla="*/ 2502 h 2635"/>
                  <a:gd name="T54" fmla="*/ 692 w 1027"/>
                  <a:gd name="T55" fmla="*/ 2423 h 2635"/>
                  <a:gd name="T56" fmla="*/ 630 w 1027"/>
                  <a:gd name="T57" fmla="*/ 2349 h 2635"/>
                  <a:gd name="T58" fmla="*/ 571 w 1027"/>
                  <a:gd name="T59" fmla="*/ 2277 h 2635"/>
                  <a:gd name="T60" fmla="*/ 520 w 1027"/>
                  <a:gd name="T61" fmla="*/ 2205 h 2635"/>
                  <a:gd name="T62" fmla="*/ 476 w 1027"/>
                  <a:gd name="T63" fmla="*/ 2128 h 2635"/>
                  <a:gd name="T64" fmla="*/ 437 w 1027"/>
                  <a:gd name="T65" fmla="*/ 2046 h 2635"/>
                  <a:gd name="T66" fmla="*/ 377 w 1027"/>
                  <a:gd name="T67" fmla="*/ 1854 h 2635"/>
                  <a:gd name="T68" fmla="*/ 326 w 1027"/>
                  <a:gd name="T69" fmla="*/ 1610 h 2635"/>
                  <a:gd name="T70" fmla="*/ 285 w 1027"/>
                  <a:gd name="T71" fmla="*/ 1398 h 2635"/>
                  <a:gd name="T72" fmla="*/ 222 w 1027"/>
                  <a:gd name="T73" fmla="*/ 939 h 2635"/>
                  <a:gd name="T74" fmla="*/ 197 w 1027"/>
                  <a:gd name="T75" fmla="*/ 708 h 2635"/>
                  <a:gd name="T76" fmla="*/ 161 w 1027"/>
                  <a:gd name="T77" fmla="*/ 478 h 2635"/>
                  <a:gd name="T78" fmla="*/ 121 w 1027"/>
                  <a:gd name="T79" fmla="*/ 245 h 2635"/>
                  <a:gd name="T80" fmla="*/ 80 w 1027"/>
                  <a:gd name="T81" fmla="*/ 146 h 2635"/>
                  <a:gd name="T82" fmla="*/ 49 w 1027"/>
                  <a:gd name="T83" fmla="*/ 101 h 2635"/>
                  <a:gd name="T84" fmla="*/ 4 w 1027"/>
                  <a:gd name="T85" fmla="*/ 59 h 2635"/>
                  <a:gd name="T86" fmla="*/ 0 w 1027"/>
                  <a:gd name="T87" fmla="*/ 13 h 2635"/>
                  <a:gd name="T88" fmla="*/ 20 w 1027"/>
                  <a:gd name="T89" fmla="*/ 0 h 2635"/>
                  <a:gd name="T90" fmla="*/ 46 w 1027"/>
                  <a:gd name="T91" fmla="*/ 7 h 2635"/>
                  <a:gd name="T92" fmla="*/ 46 w 1027"/>
                  <a:gd name="T93" fmla="*/ 7 h 2635"/>
                  <a:gd name="T94" fmla="*/ 46 w 1027"/>
                  <a:gd name="T95" fmla="*/ 7 h 2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27"/>
                  <a:gd name="T145" fmla="*/ 0 h 2635"/>
                  <a:gd name="T146" fmla="*/ 1027 w 1027"/>
                  <a:gd name="T147" fmla="*/ 2635 h 26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27" h="2635">
                    <a:moveTo>
                      <a:pt x="46" y="7"/>
                    </a:moveTo>
                    <a:lnTo>
                      <a:pt x="133" y="103"/>
                    </a:lnTo>
                    <a:lnTo>
                      <a:pt x="182" y="210"/>
                    </a:lnTo>
                    <a:lnTo>
                      <a:pt x="235" y="463"/>
                    </a:lnTo>
                    <a:lnTo>
                      <a:pt x="306" y="931"/>
                    </a:lnTo>
                    <a:lnTo>
                      <a:pt x="335" y="1172"/>
                    </a:lnTo>
                    <a:lnTo>
                      <a:pt x="372" y="1382"/>
                    </a:lnTo>
                    <a:lnTo>
                      <a:pt x="414" y="1593"/>
                    </a:lnTo>
                    <a:lnTo>
                      <a:pt x="440" y="1707"/>
                    </a:lnTo>
                    <a:lnTo>
                      <a:pt x="469" y="1834"/>
                    </a:lnTo>
                    <a:lnTo>
                      <a:pt x="493" y="1928"/>
                    </a:lnTo>
                    <a:lnTo>
                      <a:pt x="524" y="2015"/>
                    </a:lnTo>
                    <a:lnTo>
                      <a:pt x="560" y="2091"/>
                    </a:lnTo>
                    <a:lnTo>
                      <a:pt x="604" y="2162"/>
                    </a:lnTo>
                    <a:lnTo>
                      <a:pt x="651" y="2230"/>
                    </a:lnTo>
                    <a:lnTo>
                      <a:pt x="706" y="2297"/>
                    </a:lnTo>
                    <a:lnTo>
                      <a:pt x="766" y="2367"/>
                    </a:lnTo>
                    <a:lnTo>
                      <a:pt x="832" y="2440"/>
                    </a:lnTo>
                    <a:lnTo>
                      <a:pt x="870" y="2483"/>
                    </a:lnTo>
                    <a:lnTo>
                      <a:pt x="910" y="2518"/>
                    </a:lnTo>
                    <a:lnTo>
                      <a:pt x="953" y="2548"/>
                    </a:lnTo>
                    <a:lnTo>
                      <a:pt x="1005" y="2572"/>
                    </a:lnTo>
                    <a:lnTo>
                      <a:pt x="1027" y="2614"/>
                    </a:lnTo>
                    <a:lnTo>
                      <a:pt x="1011" y="2634"/>
                    </a:lnTo>
                    <a:lnTo>
                      <a:pt x="984" y="2635"/>
                    </a:lnTo>
                    <a:lnTo>
                      <a:pt x="863" y="2584"/>
                    </a:lnTo>
                    <a:lnTo>
                      <a:pt x="762" y="2502"/>
                    </a:lnTo>
                    <a:lnTo>
                      <a:pt x="692" y="2423"/>
                    </a:lnTo>
                    <a:lnTo>
                      <a:pt x="630" y="2349"/>
                    </a:lnTo>
                    <a:lnTo>
                      <a:pt x="571" y="2277"/>
                    </a:lnTo>
                    <a:lnTo>
                      <a:pt x="520" y="2205"/>
                    </a:lnTo>
                    <a:lnTo>
                      <a:pt x="476" y="2128"/>
                    </a:lnTo>
                    <a:lnTo>
                      <a:pt x="437" y="2046"/>
                    </a:lnTo>
                    <a:lnTo>
                      <a:pt x="377" y="1854"/>
                    </a:lnTo>
                    <a:lnTo>
                      <a:pt x="326" y="1610"/>
                    </a:lnTo>
                    <a:lnTo>
                      <a:pt x="285" y="1398"/>
                    </a:lnTo>
                    <a:lnTo>
                      <a:pt x="222" y="939"/>
                    </a:lnTo>
                    <a:lnTo>
                      <a:pt x="197" y="708"/>
                    </a:lnTo>
                    <a:lnTo>
                      <a:pt x="161" y="478"/>
                    </a:lnTo>
                    <a:lnTo>
                      <a:pt x="121" y="245"/>
                    </a:lnTo>
                    <a:lnTo>
                      <a:pt x="80" y="146"/>
                    </a:lnTo>
                    <a:lnTo>
                      <a:pt x="49" y="101"/>
                    </a:lnTo>
                    <a:lnTo>
                      <a:pt x="4" y="59"/>
                    </a:lnTo>
                    <a:lnTo>
                      <a:pt x="0" y="13"/>
                    </a:lnTo>
                    <a:lnTo>
                      <a:pt x="20" y="0"/>
                    </a:lnTo>
                    <a:lnTo>
                      <a:pt x="46" y="7"/>
                    </a:lnTo>
                    <a:close/>
                  </a:path>
                </a:pathLst>
              </a:custGeom>
              <a:solidFill>
                <a:srgbClr val="000000"/>
              </a:solidFill>
              <a:ln w="9525">
                <a:noFill/>
                <a:round/>
                <a:headEnd/>
                <a:tailEnd/>
              </a:ln>
            </p:spPr>
            <p:txBody>
              <a:bodyPr/>
              <a:lstStyle/>
              <a:p>
                <a:endParaRPr lang="en-US" dirty="0"/>
              </a:p>
            </p:txBody>
          </p:sp>
          <p:sp>
            <p:nvSpPr>
              <p:cNvPr id="8207" name="Freeform 124"/>
              <p:cNvSpPr>
                <a:spLocks/>
              </p:cNvSpPr>
              <p:nvPr/>
            </p:nvSpPr>
            <p:spPr bwMode="auto">
              <a:xfrm>
                <a:off x="4106" y="1814"/>
                <a:ext cx="172" cy="408"/>
              </a:xfrm>
              <a:custGeom>
                <a:avLst/>
                <a:gdLst>
                  <a:gd name="T0" fmla="*/ 593 w 673"/>
                  <a:gd name="T1" fmla="*/ 1896 h 1913"/>
                  <a:gd name="T2" fmla="*/ 557 w 673"/>
                  <a:gd name="T3" fmla="*/ 1842 h 1913"/>
                  <a:gd name="T4" fmla="*/ 512 w 673"/>
                  <a:gd name="T5" fmla="*/ 1771 h 1913"/>
                  <a:gd name="T6" fmla="*/ 487 w 673"/>
                  <a:gd name="T7" fmla="*/ 1732 h 1913"/>
                  <a:gd name="T8" fmla="*/ 460 w 673"/>
                  <a:gd name="T9" fmla="*/ 1690 h 1913"/>
                  <a:gd name="T10" fmla="*/ 406 w 673"/>
                  <a:gd name="T11" fmla="*/ 1603 h 1913"/>
                  <a:gd name="T12" fmla="*/ 352 w 673"/>
                  <a:gd name="T13" fmla="*/ 1513 h 1913"/>
                  <a:gd name="T14" fmla="*/ 302 w 673"/>
                  <a:gd name="T15" fmla="*/ 1426 h 1913"/>
                  <a:gd name="T16" fmla="*/ 258 w 673"/>
                  <a:gd name="T17" fmla="*/ 1346 h 1913"/>
                  <a:gd name="T18" fmla="*/ 221 w 673"/>
                  <a:gd name="T19" fmla="*/ 1279 h 1913"/>
                  <a:gd name="T20" fmla="*/ 160 w 673"/>
                  <a:gd name="T21" fmla="*/ 1178 h 1913"/>
                  <a:gd name="T22" fmla="*/ 127 w 673"/>
                  <a:gd name="T23" fmla="*/ 1074 h 1913"/>
                  <a:gd name="T24" fmla="*/ 99 w 673"/>
                  <a:gd name="T25" fmla="*/ 979 h 1913"/>
                  <a:gd name="T26" fmla="*/ 52 w 673"/>
                  <a:gd name="T27" fmla="*/ 802 h 1913"/>
                  <a:gd name="T28" fmla="*/ 0 w 673"/>
                  <a:gd name="T29" fmla="*/ 413 h 1913"/>
                  <a:gd name="T30" fmla="*/ 9 w 673"/>
                  <a:gd name="T31" fmla="*/ 48 h 1913"/>
                  <a:gd name="T32" fmla="*/ 9 w 673"/>
                  <a:gd name="T33" fmla="*/ 20 h 1913"/>
                  <a:gd name="T34" fmla="*/ 26 w 673"/>
                  <a:gd name="T35" fmla="*/ 0 h 1913"/>
                  <a:gd name="T36" fmla="*/ 65 w 673"/>
                  <a:gd name="T37" fmla="*/ 13 h 1913"/>
                  <a:gd name="T38" fmla="*/ 84 w 673"/>
                  <a:gd name="T39" fmla="*/ 208 h 1913"/>
                  <a:gd name="T40" fmla="*/ 76 w 673"/>
                  <a:gd name="T41" fmla="*/ 409 h 1913"/>
                  <a:gd name="T42" fmla="*/ 99 w 673"/>
                  <a:gd name="T43" fmla="*/ 604 h 1913"/>
                  <a:gd name="T44" fmla="*/ 137 w 673"/>
                  <a:gd name="T45" fmla="*/ 769 h 1913"/>
                  <a:gd name="T46" fmla="*/ 161 w 673"/>
                  <a:gd name="T47" fmla="*/ 849 h 1913"/>
                  <a:gd name="T48" fmla="*/ 188 w 673"/>
                  <a:gd name="T49" fmla="*/ 933 h 1913"/>
                  <a:gd name="T50" fmla="*/ 220 w 673"/>
                  <a:gd name="T51" fmla="*/ 1023 h 1913"/>
                  <a:gd name="T52" fmla="*/ 251 w 673"/>
                  <a:gd name="T53" fmla="*/ 1121 h 1913"/>
                  <a:gd name="T54" fmla="*/ 297 w 673"/>
                  <a:gd name="T55" fmla="*/ 1247 h 1913"/>
                  <a:gd name="T56" fmla="*/ 337 w 673"/>
                  <a:gd name="T57" fmla="*/ 1318 h 1913"/>
                  <a:gd name="T58" fmla="*/ 381 w 673"/>
                  <a:gd name="T59" fmla="*/ 1396 h 1913"/>
                  <a:gd name="T60" fmla="*/ 433 w 673"/>
                  <a:gd name="T61" fmla="*/ 1480 h 1913"/>
                  <a:gd name="T62" fmla="*/ 486 w 673"/>
                  <a:gd name="T63" fmla="*/ 1566 h 1913"/>
                  <a:gd name="T64" fmla="*/ 539 w 673"/>
                  <a:gd name="T65" fmla="*/ 1651 h 1913"/>
                  <a:gd name="T66" fmla="*/ 589 w 673"/>
                  <a:gd name="T67" fmla="*/ 1731 h 1913"/>
                  <a:gd name="T68" fmla="*/ 631 w 673"/>
                  <a:gd name="T69" fmla="*/ 1802 h 1913"/>
                  <a:gd name="T70" fmla="*/ 664 w 673"/>
                  <a:gd name="T71" fmla="*/ 1864 h 1913"/>
                  <a:gd name="T72" fmla="*/ 673 w 673"/>
                  <a:gd name="T73" fmla="*/ 1908 h 1913"/>
                  <a:gd name="T74" fmla="*/ 646 w 673"/>
                  <a:gd name="T75" fmla="*/ 1913 h 1913"/>
                  <a:gd name="T76" fmla="*/ 593 w 673"/>
                  <a:gd name="T77" fmla="*/ 1896 h 1913"/>
                  <a:gd name="T78" fmla="*/ 593 w 673"/>
                  <a:gd name="T79" fmla="*/ 1896 h 1913"/>
                  <a:gd name="T80" fmla="*/ 593 w 673"/>
                  <a:gd name="T81" fmla="*/ 1896 h 19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73"/>
                  <a:gd name="T124" fmla="*/ 0 h 1913"/>
                  <a:gd name="T125" fmla="*/ 673 w 673"/>
                  <a:gd name="T126" fmla="*/ 1913 h 19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73" h="1913">
                    <a:moveTo>
                      <a:pt x="593" y="1896"/>
                    </a:moveTo>
                    <a:lnTo>
                      <a:pt x="557" y="1842"/>
                    </a:lnTo>
                    <a:lnTo>
                      <a:pt x="512" y="1771"/>
                    </a:lnTo>
                    <a:lnTo>
                      <a:pt x="487" y="1732"/>
                    </a:lnTo>
                    <a:lnTo>
                      <a:pt x="460" y="1690"/>
                    </a:lnTo>
                    <a:lnTo>
                      <a:pt x="406" y="1603"/>
                    </a:lnTo>
                    <a:lnTo>
                      <a:pt x="352" y="1513"/>
                    </a:lnTo>
                    <a:lnTo>
                      <a:pt x="302" y="1426"/>
                    </a:lnTo>
                    <a:lnTo>
                      <a:pt x="258" y="1346"/>
                    </a:lnTo>
                    <a:lnTo>
                      <a:pt x="221" y="1279"/>
                    </a:lnTo>
                    <a:lnTo>
                      <a:pt x="160" y="1178"/>
                    </a:lnTo>
                    <a:lnTo>
                      <a:pt x="127" y="1074"/>
                    </a:lnTo>
                    <a:lnTo>
                      <a:pt x="99" y="979"/>
                    </a:lnTo>
                    <a:lnTo>
                      <a:pt x="52" y="802"/>
                    </a:lnTo>
                    <a:lnTo>
                      <a:pt x="0" y="413"/>
                    </a:lnTo>
                    <a:lnTo>
                      <a:pt x="9" y="48"/>
                    </a:lnTo>
                    <a:lnTo>
                      <a:pt x="9" y="20"/>
                    </a:lnTo>
                    <a:lnTo>
                      <a:pt x="26" y="0"/>
                    </a:lnTo>
                    <a:lnTo>
                      <a:pt x="65" y="13"/>
                    </a:lnTo>
                    <a:lnTo>
                      <a:pt x="84" y="208"/>
                    </a:lnTo>
                    <a:lnTo>
                      <a:pt x="76" y="409"/>
                    </a:lnTo>
                    <a:lnTo>
                      <a:pt x="99" y="604"/>
                    </a:lnTo>
                    <a:lnTo>
                      <a:pt x="137" y="769"/>
                    </a:lnTo>
                    <a:lnTo>
                      <a:pt x="161" y="849"/>
                    </a:lnTo>
                    <a:lnTo>
                      <a:pt x="188" y="933"/>
                    </a:lnTo>
                    <a:lnTo>
                      <a:pt x="220" y="1023"/>
                    </a:lnTo>
                    <a:lnTo>
                      <a:pt x="251" y="1121"/>
                    </a:lnTo>
                    <a:lnTo>
                      <a:pt x="297" y="1247"/>
                    </a:lnTo>
                    <a:lnTo>
                      <a:pt x="337" y="1318"/>
                    </a:lnTo>
                    <a:lnTo>
                      <a:pt x="381" y="1396"/>
                    </a:lnTo>
                    <a:lnTo>
                      <a:pt x="433" y="1480"/>
                    </a:lnTo>
                    <a:lnTo>
                      <a:pt x="486" y="1566"/>
                    </a:lnTo>
                    <a:lnTo>
                      <a:pt x="539" y="1651"/>
                    </a:lnTo>
                    <a:lnTo>
                      <a:pt x="589" y="1731"/>
                    </a:lnTo>
                    <a:lnTo>
                      <a:pt x="631" y="1802"/>
                    </a:lnTo>
                    <a:lnTo>
                      <a:pt x="664" y="1864"/>
                    </a:lnTo>
                    <a:lnTo>
                      <a:pt x="673" y="1908"/>
                    </a:lnTo>
                    <a:lnTo>
                      <a:pt x="646" y="1913"/>
                    </a:lnTo>
                    <a:lnTo>
                      <a:pt x="593" y="1896"/>
                    </a:lnTo>
                    <a:close/>
                  </a:path>
                </a:pathLst>
              </a:custGeom>
              <a:solidFill>
                <a:srgbClr val="000000"/>
              </a:solidFill>
              <a:ln w="9525">
                <a:noFill/>
                <a:round/>
                <a:headEnd/>
                <a:tailEnd/>
              </a:ln>
            </p:spPr>
            <p:txBody>
              <a:bodyPr/>
              <a:lstStyle/>
              <a:p>
                <a:endParaRPr lang="en-US" dirty="0"/>
              </a:p>
            </p:txBody>
          </p:sp>
          <p:sp>
            <p:nvSpPr>
              <p:cNvPr id="8208" name="Freeform 125"/>
              <p:cNvSpPr>
                <a:spLocks/>
              </p:cNvSpPr>
              <p:nvPr/>
            </p:nvSpPr>
            <p:spPr bwMode="auto">
              <a:xfrm>
                <a:off x="3909" y="2318"/>
                <a:ext cx="360" cy="120"/>
              </a:xfrm>
              <a:custGeom>
                <a:avLst/>
                <a:gdLst>
                  <a:gd name="T0" fmla="*/ 0 w 1409"/>
                  <a:gd name="T1" fmla="*/ 538 h 558"/>
                  <a:gd name="T2" fmla="*/ 124 w 1409"/>
                  <a:gd name="T3" fmla="*/ 441 h 558"/>
                  <a:gd name="T4" fmla="*/ 304 w 1409"/>
                  <a:gd name="T5" fmla="*/ 370 h 558"/>
                  <a:gd name="T6" fmla="*/ 578 w 1409"/>
                  <a:gd name="T7" fmla="*/ 305 h 558"/>
                  <a:gd name="T8" fmla="*/ 784 w 1409"/>
                  <a:gd name="T9" fmla="*/ 266 h 558"/>
                  <a:gd name="T10" fmla="*/ 992 w 1409"/>
                  <a:gd name="T11" fmla="*/ 208 h 558"/>
                  <a:gd name="T12" fmla="*/ 1201 w 1409"/>
                  <a:gd name="T13" fmla="*/ 84 h 558"/>
                  <a:gd name="T14" fmla="*/ 1371 w 1409"/>
                  <a:gd name="T15" fmla="*/ 0 h 558"/>
                  <a:gd name="T16" fmla="*/ 1409 w 1409"/>
                  <a:gd name="T17" fmla="*/ 96 h 558"/>
                  <a:gd name="T18" fmla="*/ 1234 w 1409"/>
                  <a:gd name="T19" fmla="*/ 175 h 558"/>
                  <a:gd name="T20" fmla="*/ 1075 w 1409"/>
                  <a:gd name="T21" fmla="*/ 293 h 558"/>
                  <a:gd name="T22" fmla="*/ 955 w 1409"/>
                  <a:gd name="T23" fmla="*/ 324 h 558"/>
                  <a:gd name="T24" fmla="*/ 811 w 1409"/>
                  <a:gd name="T25" fmla="*/ 337 h 558"/>
                  <a:gd name="T26" fmla="*/ 655 w 1409"/>
                  <a:gd name="T27" fmla="*/ 356 h 558"/>
                  <a:gd name="T28" fmla="*/ 499 w 1409"/>
                  <a:gd name="T29" fmla="*/ 389 h 558"/>
                  <a:gd name="T30" fmla="*/ 299 w 1409"/>
                  <a:gd name="T31" fmla="*/ 447 h 558"/>
                  <a:gd name="T32" fmla="*/ 136 w 1409"/>
                  <a:gd name="T33" fmla="*/ 513 h 558"/>
                  <a:gd name="T34" fmla="*/ 45 w 1409"/>
                  <a:gd name="T35" fmla="*/ 558 h 558"/>
                  <a:gd name="T36" fmla="*/ 0 w 1409"/>
                  <a:gd name="T37" fmla="*/ 538 h 558"/>
                  <a:gd name="T38" fmla="*/ 0 w 1409"/>
                  <a:gd name="T39" fmla="*/ 538 h 558"/>
                  <a:gd name="T40" fmla="*/ 0 w 1409"/>
                  <a:gd name="T41" fmla="*/ 538 h 5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09"/>
                  <a:gd name="T64" fmla="*/ 0 h 558"/>
                  <a:gd name="T65" fmla="*/ 1409 w 1409"/>
                  <a:gd name="T66" fmla="*/ 558 h 5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09" h="558">
                    <a:moveTo>
                      <a:pt x="0" y="538"/>
                    </a:moveTo>
                    <a:lnTo>
                      <a:pt x="124" y="441"/>
                    </a:lnTo>
                    <a:lnTo>
                      <a:pt x="304" y="370"/>
                    </a:lnTo>
                    <a:lnTo>
                      <a:pt x="578" y="305"/>
                    </a:lnTo>
                    <a:lnTo>
                      <a:pt x="784" y="266"/>
                    </a:lnTo>
                    <a:lnTo>
                      <a:pt x="992" y="208"/>
                    </a:lnTo>
                    <a:lnTo>
                      <a:pt x="1201" y="84"/>
                    </a:lnTo>
                    <a:lnTo>
                      <a:pt x="1371" y="0"/>
                    </a:lnTo>
                    <a:lnTo>
                      <a:pt x="1409" y="96"/>
                    </a:lnTo>
                    <a:lnTo>
                      <a:pt x="1234" y="175"/>
                    </a:lnTo>
                    <a:lnTo>
                      <a:pt x="1075" y="293"/>
                    </a:lnTo>
                    <a:lnTo>
                      <a:pt x="955" y="324"/>
                    </a:lnTo>
                    <a:lnTo>
                      <a:pt x="811" y="337"/>
                    </a:lnTo>
                    <a:lnTo>
                      <a:pt x="655" y="356"/>
                    </a:lnTo>
                    <a:lnTo>
                      <a:pt x="499" y="389"/>
                    </a:lnTo>
                    <a:lnTo>
                      <a:pt x="299" y="447"/>
                    </a:lnTo>
                    <a:lnTo>
                      <a:pt x="136" y="513"/>
                    </a:lnTo>
                    <a:lnTo>
                      <a:pt x="45" y="558"/>
                    </a:lnTo>
                    <a:lnTo>
                      <a:pt x="0" y="538"/>
                    </a:lnTo>
                    <a:close/>
                  </a:path>
                </a:pathLst>
              </a:custGeom>
              <a:solidFill>
                <a:srgbClr val="000000"/>
              </a:solidFill>
              <a:ln w="9525">
                <a:noFill/>
                <a:round/>
                <a:headEnd/>
                <a:tailEnd/>
              </a:ln>
            </p:spPr>
            <p:txBody>
              <a:bodyPr/>
              <a:lstStyle/>
              <a:p>
                <a:endParaRPr lang="en-US" dirty="0"/>
              </a:p>
            </p:txBody>
          </p:sp>
          <p:sp>
            <p:nvSpPr>
              <p:cNvPr id="8209" name="Freeform 126"/>
              <p:cNvSpPr>
                <a:spLocks/>
              </p:cNvSpPr>
              <p:nvPr/>
            </p:nvSpPr>
            <p:spPr bwMode="auto">
              <a:xfrm>
                <a:off x="3661" y="1791"/>
                <a:ext cx="463" cy="85"/>
              </a:xfrm>
              <a:custGeom>
                <a:avLst/>
                <a:gdLst>
                  <a:gd name="T0" fmla="*/ 8 w 1813"/>
                  <a:gd name="T1" fmla="*/ 335 h 397"/>
                  <a:gd name="T2" fmla="*/ 53 w 1813"/>
                  <a:gd name="T3" fmla="*/ 302 h 397"/>
                  <a:gd name="T4" fmla="*/ 92 w 1813"/>
                  <a:gd name="T5" fmla="*/ 272 h 397"/>
                  <a:gd name="T6" fmla="*/ 131 w 1813"/>
                  <a:gd name="T7" fmla="*/ 245 h 397"/>
                  <a:gd name="T8" fmla="*/ 179 w 1813"/>
                  <a:gd name="T9" fmla="*/ 218 h 397"/>
                  <a:gd name="T10" fmla="*/ 218 w 1813"/>
                  <a:gd name="T11" fmla="*/ 195 h 397"/>
                  <a:gd name="T12" fmla="*/ 259 w 1813"/>
                  <a:gd name="T13" fmla="*/ 174 h 397"/>
                  <a:gd name="T14" fmla="*/ 337 w 1813"/>
                  <a:gd name="T15" fmla="*/ 134 h 397"/>
                  <a:gd name="T16" fmla="*/ 414 w 1813"/>
                  <a:gd name="T17" fmla="*/ 99 h 397"/>
                  <a:gd name="T18" fmla="*/ 490 w 1813"/>
                  <a:gd name="T19" fmla="*/ 69 h 397"/>
                  <a:gd name="T20" fmla="*/ 564 w 1813"/>
                  <a:gd name="T21" fmla="*/ 44 h 397"/>
                  <a:gd name="T22" fmla="*/ 639 w 1813"/>
                  <a:gd name="T23" fmla="*/ 25 h 397"/>
                  <a:gd name="T24" fmla="*/ 787 w 1813"/>
                  <a:gd name="T25" fmla="*/ 0 h 397"/>
                  <a:gd name="T26" fmla="*/ 1096 w 1813"/>
                  <a:gd name="T27" fmla="*/ 1 h 397"/>
                  <a:gd name="T28" fmla="*/ 1431 w 1813"/>
                  <a:gd name="T29" fmla="*/ 68 h 397"/>
                  <a:gd name="T30" fmla="*/ 1605 w 1813"/>
                  <a:gd name="T31" fmla="*/ 85 h 397"/>
                  <a:gd name="T32" fmla="*/ 1777 w 1813"/>
                  <a:gd name="T33" fmla="*/ 78 h 397"/>
                  <a:gd name="T34" fmla="*/ 1813 w 1813"/>
                  <a:gd name="T35" fmla="*/ 107 h 397"/>
                  <a:gd name="T36" fmla="*/ 1808 w 1813"/>
                  <a:gd name="T37" fmla="*/ 131 h 397"/>
                  <a:gd name="T38" fmla="*/ 1784 w 1813"/>
                  <a:gd name="T39" fmla="*/ 144 h 397"/>
                  <a:gd name="T40" fmla="*/ 1600 w 1813"/>
                  <a:gd name="T41" fmla="*/ 161 h 397"/>
                  <a:gd name="T42" fmla="*/ 1415 w 1813"/>
                  <a:gd name="T43" fmla="*/ 152 h 397"/>
                  <a:gd name="T44" fmla="*/ 1252 w 1813"/>
                  <a:gd name="T45" fmla="*/ 114 h 397"/>
                  <a:gd name="T46" fmla="*/ 1096 w 1813"/>
                  <a:gd name="T47" fmla="*/ 89 h 397"/>
                  <a:gd name="T48" fmla="*/ 802 w 1813"/>
                  <a:gd name="T49" fmla="*/ 87 h 397"/>
                  <a:gd name="T50" fmla="*/ 515 w 1813"/>
                  <a:gd name="T51" fmla="*/ 152 h 397"/>
                  <a:gd name="T52" fmla="*/ 444 w 1813"/>
                  <a:gd name="T53" fmla="*/ 181 h 397"/>
                  <a:gd name="T54" fmla="*/ 372 w 1813"/>
                  <a:gd name="T55" fmla="*/ 215 h 397"/>
                  <a:gd name="T56" fmla="*/ 297 w 1813"/>
                  <a:gd name="T57" fmla="*/ 250 h 397"/>
                  <a:gd name="T58" fmla="*/ 221 w 1813"/>
                  <a:gd name="T59" fmla="*/ 295 h 397"/>
                  <a:gd name="T60" fmla="*/ 50 w 1813"/>
                  <a:gd name="T61" fmla="*/ 392 h 397"/>
                  <a:gd name="T62" fmla="*/ 20 w 1813"/>
                  <a:gd name="T63" fmla="*/ 397 h 397"/>
                  <a:gd name="T64" fmla="*/ 0 w 1813"/>
                  <a:gd name="T65" fmla="*/ 383 h 397"/>
                  <a:gd name="T66" fmla="*/ 8 w 1813"/>
                  <a:gd name="T67" fmla="*/ 335 h 397"/>
                  <a:gd name="T68" fmla="*/ 8 w 1813"/>
                  <a:gd name="T69" fmla="*/ 335 h 397"/>
                  <a:gd name="T70" fmla="*/ 8 w 1813"/>
                  <a:gd name="T71" fmla="*/ 335 h 3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3"/>
                  <a:gd name="T109" fmla="*/ 0 h 397"/>
                  <a:gd name="T110" fmla="*/ 1813 w 1813"/>
                  <a:gd name="T111" fmla="*/ 397 h 3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3" h="397">
                    <a:moveTo>
                      <a:pt x="8" y="335"/>
                    </a:moveTo>
                    <a:lnTo>
                      <a:pt x="53" y="302"/>
                    </a:lnTo>
                    <a:lnTo>
                      <a:pt x="92" y="272"/>
                    </a:lnTo>
                    <a:lnTo>
                      <a:pt x="131" y="245"/>
                    </a:lnTo>
                    <a:lnTo>
                      <a:pt x="179" y="218"/>
                    </a:lnTo>
                    <a:lnTo>
                      <a:pt x="218" y="195"/>
                    </a:lnTo>
                    <a:lnTo>
                      <a:pt x="259" y="174"/>
                    </a:lnTo>
                    <a:lnTo>
                      <a:pt x="337" y="134"/>
                    </a:lnTo>
                    <a:lnTo>
                      <a:pt x="414" y="99"/>
                    </a:lnTo>
                    <a:lnTo>
                      <a:pt x="490" y="69"/>
                    </a:lnTo>
                    <a:lnTo>
                      <a:pt x="564" y="44"/>
                    </a:lnTo>
                    <a:lnTo>
                      <a:pt x="639" y="25"/>
                    </a:lnTo>
                    <a:lnTo>
                      <a:pt x="787" y="0"/>
                    </a:lnTo>
                    <a:lnTo>
                      <a:pt x="1096" y="1"/>
                    </a:lnTo>
                    <a:lnTo>
                      <a:pt x="1431" y="68"/>
                    </a:lnTo>
                    <a:lnTo>
                      <a:pt x="1605" y="85"/>
                    </a:lnTo>
                    <a:lnTo>
                      <a:pt x="1777" y="78"/>
                    </a:lnTo>
                    <a:lnTo>
                      <a:pt x="1813" y="107"/>
                    </a:lnTo>
                    <a:lnTo>
                      <a:pt x="1808" y="131"/>
                    </a:lnTo>
                    <a:lnTo>
                      <a:pt x="1784" y="144"/>
                    </a:lnTo>
                    <a:lnTo>
                      <a:pt x="1600" y="161"/>
                    </a:lnTo>
                    <a:lnTo>
                      <a:pt x="1415" y="152"/>
                    </a:lnTo>
                    <a:lnTo>
                      <a:pt x="1252" y="114"/>
                    </a:lnTo>
                    <a:lnTo>
                      <a:pt x="1096" y="89"/>
                    </a:lnTo>
                    <a:lnTo>
                      <a:pt x="802" y="87"/>
                    </a:lnTo>
                    <a:lnTo>
                      <a:pt x="515" y="152"/>
                    </a:lnTo>
                    <a:lnTo>
                      <a:pt x="444" y="181"/>
                    </a:lnTo>
                    <a:lnTo>
                      <a:pt x="372" y="215"/>
                    </a:lnTo>
                    <a:lnTo>
                      <a:pt x="297" y="250"/>
                    </a:lnTo>
                    <a:lnTo>
                      <a:pt x="221" y="295"/>
                    </a:lnTo>
                    <a:lnTo>
                      <a:pt x="50" y="392"/>
                    </a:lnTo>
                    <a:lnTo>
                      <a:pt x="20" y="397"/>
                    </a:lnTo>
                    <a:lnTo>
                      <a:pt x="0" y="383"/>
                    </a:lnTo>
                    <a:lnTo>
                      <a:pt x="8" y="335"/>
                    </a:lnTo>
                    <a:close/>
                  </a:path>
                </a:pathLst>
              </a:custGeom>
              <a:solidFill>
                <a:srgbClr val="000000"/>
              </a:solidFill>
              <a:ln w="9525">
                <a:noFill/>
                <a:round/>
                <a:headEnd/>
                <a:tailEnd/>
              </a:ln>
            </p:spPr>
            <p:txBody>
              <a:bodyPr/>
              <a:lstStyle/>
              <a:p>
                <a:endParaRPr lang="en-US" dirty="0"/>
              </a:p>
            </p:txBody>
          </p:sp>
          <p:sp>
            <p:nvSpPr>
              <p:cNvPr id="8210" name="Freeform 127"/>
              <p:cNvSpPr>
                <a:spLocks/>
              </p:cNvSpPr>
              <p:nvPr/>
            </p:nvSpPr>
            <p:spPr bwMode="auto">
              <a:xfrm>
                <a:off x="4250" y="2249"/>
                <a:ext cx="95" cy="90"/>
              </a:xfrm>
              <a:custGeom>
                <a:avLst/>
                <a:gdLst>
                  <a:gd name="T0" fmla="*/ 172 w 371"/>
                  <a:gd name="T1" fmla="*/ 66 h 423"/>
                  <a:gd name="T2" fmla="*/ 250 w 371"/>
                  <a:gd name="T3" fmla="*/ 176 h 423"/>
                  <a:gd name="T4" fmla="*/ 129 w 371"/>
                  <a:gd name="T5" fmla="*/ 251 h 423"/>
                  <a:gd name="T6" fmla="*/ 0 w 371"/>
                  <a:gd name="T7" fmla="*/ 348 h 423"/>
                  <a:gd name="T8" fmla="*/ 72 w 371"/>
                  <a:gd name="T9" fmla="*/ 423 h 423"/>
                  <a:gd name="T10" fmla="*/ 226 w 371"/>
                  <a:gd name="T11" fmla="*/ 312 h 423"/>
                  <a:gd name="T12" fmla="*/ 337 w 371"/>
                  <a:gd name="T13" fmla="*/ 270 h 423"/>
                  <a:gd name="T14" fmla="*/ 371 w 371"/>
                  <a:gd name="T15" fmla="*/ 208 h 423"/>
                  <a:gd name="T16" fmla="*/ 239 w 371"/>
                  <a:gd name="T17" fmla="*/ 0 h 423"/>
                  <a:gd name="T18" fmla="*/ 172 w 371"/>
                  <a:gd name="T19" fmla="*/ 66 h 423"/>
                  <a:gd name="T20" fmla="*/ 172 w 371"/>
                  <a:gd name="T21" fmla="*/ 66 h 423"/>
                  <a:gd name="T22" fmla="*/ 172 w 371"/>
                  <a:gd name="T23" fmla="*/ 66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1"/>
                  <a:gd name="T37" fmla="*/ 0 h 423"/>
                  <a:gd name="T38" fmla="*/ 371 w 371"/>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1" h="423">
                    <a:moveTo>
                      <a:pt x="172" y="66"/>
                    </a:moveTo>
                    <a:lnTo>
                      <a:pt x="250" y="176"/>
                    </a:lnTo>
                    <a:lnTo>
                      <a:pt x="129" y="251"/>
                    </a:lnTo>
                    <a:lnTo>
                      <a:pt x="0" y="348"/>
                    </a:lnTo>
                    <a:lnTo>
                      <a:pt x="72" y="423"/>
                    </a:lnTo>
                    <a:lnTo>
                      <a:pt x="226" y="312"/>
                    </a:lnTo>
                    <a:lnTo>
                      <a:pt x="337" y="270"/>
                    </a:lnTo>
                    <a:lnTo>
                      <a:pt x="371" y="208"/>
                    </a:lnTo>
                    <a:lnTo>
                      <a:pt x="239" y="0"/>
                    </a:lnTo>
                    <a:lnTo>
                      <a:pt x="172" y="66"/>
                    </a:lnTo>
                    <a:close/>
                  </a:path>
                </a:pathLst>
              </a:custGeom>
              <a:solidFill>
                <a:srgbClr val="000000"/>
              </a:solidFill>
              <a:ln w="9525">
                <a:noFill/>
                <a:round/>
                <a:headEnd/>
                <a:tailEnd/>
              </a:ln>
            </p:spPr>
            <p:txBody>
              <a:bodyPr/>
              <a:lstStyle/>
              <a:p>
                <a:endParaRPr lang="en-US" dirty="0"/>
              </a:p>
            </p:txBody>
          </p:sp>
          <p:grpSp>
            <p:nvGrpSpPr>
              <p:cNvPr id="4" name="Group 128"/>
              <p:cNvGrpSpPr>
                <a:grpSpLocks/>
              </p:cNvGrpSpPr>
              <p:nvPr/>
            </p:nvGrpSpPr>
            <p:grpSpPr bwMode="auto">
              <a:xfrm>
                <a:off x="3951" y="2296"/>
                <a:ext cx="288" cy="82"/>
                <a:chOff x="3088" y="1479"/>
                <a:chExt cx="565" cy="192"/>
              </a:xfrm>
            </p:grpSpPr>
            <p:sp>
              <p:nvSpPr>
                <p:cNvPr id="8260" name="Freeform 129"/>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61" name="Freeform 130"/>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62" name="Freeform 131"/>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63" name="Freeform 132"/>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64" name="Freeform 133"/>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65" name="Freeform 134"/>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66" name="Freeform 135"/>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5" name="Group 136"/>
              <p:cNvGrpSpPr>
                <a:grpSpLocks/>
              </p:cNvGrpSpPr>
              <p:nvPr/>
            </p:nvGrpSpPr>
            <p:grpSpPr bwMode="auto">
              <a:xfrm rot="729833">
                <a:off x="3771" y="1870"/>
                <a:ext cx="289" cy="82"/>
                <a:chOff x="3088" y="1479"/>
                <a:chExt cx="565" cy="192"/>
              </a:xfrm>
            </p:grpSpPr>
            <p:sp>
              <p:nvSpPr>
                <p:cNvPr id="8253" name="Freeform 137"/>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54" name="Freeform 138"/>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55" name="Freeform 139"/>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56" name="Freeform 140"/>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57" name="Freeform 141"/>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58" name="Freeform 142"/>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59" name="Freeform 143"/>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6" name="Group 144"/>
              <p:cNvGrpSpPr>
                <a:grpSpLocks/>
              </p:cNvGrpSpPr>
              <p:nvPr/>
            </p:nvGrpSpPr>
            <p:grpSpPr bwMode="auto">
              <a:xfrm rot="729833">
                <a:off x="3777" y="1911"/>
                <a:ext cx="288" cy="82"/>
                <a:chOff x="3088" y="1479"/>
                <a:chExt cx="565" cy="192"/>
              </a:xfrm>
            </p:grpSpPr>
            <p:sp>
              <p:nvSpPr>
                <p:cNvPr id="8246" name="Freeform 145"/>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47" name="Freeform 146"/>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48" name="Freeform 147"/>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49" name="Freeform 148"/>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50" name="Freeform 149"/>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51" name="Freeform 150"/>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52" name="Freeform 151"/>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7" name="Group 152"/>
              <p:cNvGrpSpPr>
                <a:grpSpLocks/>
              </p:cNvGrpSpPr>
              <p:nvPr/>
            </p:nvGrpSpPr>
            <p:grpSpPr bwMode="auto">
              <a:xfrm rot="729833">
                <a:off x="3796" y="1952"/>
                <a:ext cx="288" cy="82"/>
                <a:chOff x="3088" y="1479"/>
                <a:chExt cx="565" cy="192"/>
              </a:xfrm>
            </p:grpSpPr>
            <p:sp>
              <p:nvSpPr>
                <p:cNvPr id="8239" name="Freeform 153"/>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40" name="Freeform 154"/>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41" name="Freeform 155"/>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42" name="Freeform 156"/>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43" name="Freeform 157"/>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44" name="Freeform 158"/>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45" name="Freeform 159"/>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8" name="Group 160"/>
              <p:cNvGrpSpPr>
                <a:grpSpLocks/>
              </p:cNvGrpSpPr>
              <p:nvPr/>
            </p:nvGrpSpPr>
            <p:grpSpPr bwMode="auto">
              <a:xfrm rot="729833">
                <a:off x="3796" y="1993"/>
                <a:ext cx="288" cy="82"/>
                <a:chOff x="3088" y="1479"/>
                <a:chExt cx="565" cy="192"/>
              </a:xfrm>
            </p:grpSpPr>
            <p:sp>
              <p:nvSpPr>
                <p:cNvPr id="8232" name="Freeform 161"/>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33" name="Freeform 162"/>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34" name="Freeform 163"/>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35" name="Freeform 164"/>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36" name="Freeform 165"/>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37" name="Freeform 166"/>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38" name="Freeform 167"/>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9" name="Group 168"/>
              <p:cNvGrpSpPr>
                <a:grpSpLocks/>
              </p:cNvGrpSpPr>
              <p:nvPr/>
            </p:nvGrpSpPr>
            <p:grpSpPr bwMode="auto">
              <a:xfrm rot="729833">
                <a:off x="3820" y="2034"/>
                <a:ext cx="289" cy="82"/>
                <a:chOff x="3088" y="1479"/>
                <a:chExt cx="565" cy="192"/>
              </a:xfrm>
            </p:grpSpPr>
            <p:sp>
              <p:nvSpPr>
                <p:cNvPr id="8225" name="Freeform 169"/>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26" name="Freeform 170"/>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27" name="Freeform 171"/>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28" name="Freeform 172"/>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29" name="Freeform 173"/>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30" name="Freeform 174"/>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31" name="Freeform 175"/>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nvGrpSpPr>
              <p:cNvPr id="10" name="Group 176"/>
              <p:cNvGrpSpPr>
                <a:grpSpLocks/>
              </p:cNvGrpSpPr>
              <p:nvPr/>
            </p:nvGrpSpPr>
            <p:grpSpPr bwMode="auto">
              <a:xfrm rot="729833">
                <a:off x="3850" y="2075"/>
                <a:ext cx="289" cy="82"/>
                <a:chOff x="3088" y="1479"/>
                <a:chExt cx="565" cy="192"/>
              </a:xfrm>
            </p:grpSpPr>
            <p:sp>
              <p:nvSpPr>
                <p:cNvPr id="8218" name="Freeform 177"/>
                <p:cNvSpPr>
                  <a:spLocks/>
                </p:cNvSpPr>
                <p:nvPr/>
              </p:nvSpPr>
              <p:spPr bwMode="auto">
                <a:xfrm>
                  <a:off x="3088" y="1631"/>
                  <a:ext cx="79" cy="40"/>
                </a:xfrm>
                <a:custGeom>
                  <a:avLst/>
                  <a:gdLst>
                    <a:gd name="T0" fmla="*/ 134 w 158"/>
                    <a:gd name="T1" fmla="*/ 0 h 80"/>
                    <a:gd name="T2" fmla="*/ 158 w 158"/>
                    <a:gd name="T3" fmla="*/ 34 h 80"/>
                    <a:gd name="T4" fmla="*/ 0 w 158"/>
                    <a:gd name="T5" fmla="*/ 80 h 80"/>
                    <a:gd name="T6" fmla="*/ 3 w 158"/>
                    <a:gd name="T7" fmla="*/ 34 h 80"/>
                    <a:gd name="T8" fmla="*/ 134 w 158"/>
                    <a:gd name="T9" fmla="*/ 0 h 80"/>
                    <a:gd name="T10" fmla="*/ 134 w 158"/>
                    <a:gd name="T11" fmla="*/ 0 h 80"/>
                    <a:gd name="T12" fmla="*/ 134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134" y="0"/>
                      </a:moveTo>
                      <a:lnTo>
                        <a:pt x="158" y="34"/>
                      </a:lnTo>
                      <a:lnTo>
                        <a:pt x="0" y="80"/>
                      </a:lnTo>
                      <a:lnTo>
                        <a:pt x="3" y="34"/>
                      </a:lnTo>
                      <a:lnTo>
                        <a:pt x="134" y="0"/>
                      </a:lnTo>
                      <a:close/>
                    </a:path>
                  </a:pathLst>
                </a:custGeom>
                <a:solidFill>
                  <a:srgbClr val="000000"/>
                </a:solidFill>
                <a:ln w="9525">
                  <a:noFill/>
                  <a:round/>
                  <a:headEnd/>
                  <a:tailEnd/>
                </a:ln>
              </p:spPr>
              <p:txBody>
                <a:bodyPr/>
                <a:lstStyle/>
                <a:p>
                  <a:endParaRPr lang="en-US" dirty="0"/>
                </a:p>
              </p:txBody>
            </p:sp>
            <p:sp>
              <p:nvSpPr>
                <p:cNvPr id="8219" name="Freeform 178"/>
                <p:cNvSpPr>
                  <a:spLocks/>
                </p:cNvSpPr>
                <p:nvPr/>
              </p:nvSpPr>
              <p:spPr bwMode="auto">
                <a:xfrm>
                  <a:off x="3278" y="1573"/>
                  <a:ext cx="82" cy="31"/>
                </a:xfrm>
                <a:custGeom>
                  <a:avLst/>
                  <a:gdLst>
                    <a:gd name="T0" fmla="*/ 0 w 165"/>
                    <a:gd name="T1" fmla="*/ 24 h 63"/>
                    <a:gd name="T2" fmla="*/ 38 w 165"/>
                    <a:gd name="T3" fmla="*/ 63 h 63"/>
                    <a:gd name="T4" fmla="*/ 165 w 165"/>
                    <a:gd name="T5" fmla="*/ 24 h 63"/>
                    <a:gd name="T6" fmla="*/ 158 w 165"/>
                    <a:gd name="T7" fmla="*/ 0 h 63"/>
                    <a:gd name="T8" fmla="*/ 0 w 165"/>
                    <a:gd name="T9" fmla="*/ 24 h 63"/>
                    <a:gd name="T10" fmla="*/ 0 w 165"/>
                    <a:gd name="T11" fmla="*/ 24 h 63"/>
                    <a:gd name="T12" fmla="*/ 0 w 165"/>
                    <a:gd name="T13" fmla="*/ 24 h 63"/>
                    <a:gd name="T14" fmla="*/ 0 60000 65536"/>
                    <a:gd name="T15" fmla="*/ 0 60000 65536"/>
                    <a:gd name="T16" fmla="*/ 0 60000 65536"/>
                    <a:gd name="T17" fmla="*/ 0 60000 65536"/>
                    <a:gd name="T18" fmla="*/ 0 60000 65536"/>
                    <a:gd name="T19" fmla="*/ 0 60000 65536"/>
                    <a:gd name="T20" fmla="*/ 0 60000 65536"/>
                    <a:gd name="T21" fmla="*/ 0 w 165"/>
                    <a:gd name="T22" fmla="*/ 0 h 63"/>
                    <a:gd name="T23" fmla="*/ 165 w 16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63">
                      <a:moveTo>
                        <a:pt x="0" y="24"/>
                      </a:moveTo>
                      <a:lnTo>
                        <a:pt x="38" y="63"/>
                      </a:lnTo>
                      <a:lnTo>
                        <a:pt x="165" y="24"/>
                      </a:lnTo>
                      <a:lnTo>
                        <a:pt x="158" y="0"/>
                      </a:lnTo>
                      <a:lnTo>
                        <a:pt x="0" y="24"/>
                      </a:lnTo>
                      <a:close/>
                    </a:path>
                  </a:pathLst>
                </a:custGeom>
                <a:solidFill>
                  <a:srgbClr val="000000"/>
                </a:solidFill>
                <a:ln w="9525">
                  <a:noFill/>
                  <a:round/>
                  <a:headEnd/>
                  <a:tailEnd/>
                </a:ln>
              </p:spPr>
              <p:txBody>
                <a:bodyPr/>
                <a:lstStyle/>
                <a:p>
                  <a:endParaRPr lang="en-US" dirty="0"/>
                </a:p>
              </p:txBody>
            </p:sp>
            <p:sp>
              <p:nvSpPr>
                <p:cNvPr id="8220" name="Freeform 179"/>
                <p:cNvSpPr>
                  <a:spLocks/>
                </p:cNvSpPr>
                <p:nvPr/>
              </p:nvSpPr>
              <p:spPr bwMode="auto">
                <a:xfrm>
                  <a:off x="3382" y="1551"/>
                  <a:ext cx="63" cy="35"/>
                </a:xfrm>
                <a:custGeom>
                  <a:avLst/>
                  <a:gdLst>
                    <a:gd name="T0" fmla="*/ 0 w 126"/>
                    <a:gd name="T1" fmla="*/ 36 h 70"/>
                    <a:gd name="T2" fmla="*/ 22 w 126"/>
                    <a:gd name="T3" fmla="*/ 70 h 70"/>
                    <a:gd name="T4" fmla="*/ 126 w 126"/>
                    <a:gd name="T5" fmla="*/ 42 h 70"/>
                    <a:gd name="T6" fmla="*/ 118 w 126"/>
                    <a:gd name="T7" fmla="*/ 0 h 70"/>
                    <a:gd name="T8" fmla="*/ 0 w 126"/>
                    <a:gd name="T9" fmla="*/ 36 h 70"/>
                    <a:gd name="T10" fmla="*/ 0 w 126"/>
                    <a:gd name="T11" fmla="*/ 36 h 70"/>
                    <a:gd name="T12" fmla="*/ 0 w 126"/>
                    <a:gd name="T13" fmla="*/ 36 h 70"/>
                    <a:gd name="T14" fmla="*/ 0 60000 65536"/>
                    <a:gd name="T15" fmla="*/ 0 60000 65536"/>
                    <a:gd name="T16" fmla="*/ 0 60000 65536"/>
                    <a:gd name="T17" fmla="*/ 0 60000 65536"/>
                    <a:gd name="T18" fmla="*/ 0 60000 65536"/>
                    <a:gd name="T19" fmla="*/ 0 60000 65536"/>
                    <a:gd name="T20" fmla="*/ 0 60000 65536"/>
                    <a:gd name="T21" fmla="*/ 0 w 126"/>
                    <a:gd name="T22" fmla="*/ 0 h 70"/>
                    <a:gd name="T23" fmla="*/ 126 w 126"/>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0">
                      <a:moveTo>
                        <a:pt x="0" y="36"/>
                      </a:moveTo>
                      <a:lnTo>
                        <a:pt x="22" y="70"/>
                      </a:lnTo>
                      <a:lnTo>
                        <a:pt x="126" y="42"/>
                      </a:lnTo>
                      <a:lnTo>
                        <a:pt x="118" y="0"/>
                      </a:lnTo>
                      <a:lnTo>
                        <a:pt x="0" y="36"/>
                      </a:lnTo>
                      <a:close/>
                    </a:path>
                  </a:pathLst>
                </a:custGeom>
                <a:solidFill>
                  <a:srgbClr val="000000"/>
                </a:solidFill>
                <a:ln w="9525">
                  <a:noFill/>
                  <a:round/>
                  <a:headEnd/>
                  <a:tailEnd/>
                </a:ln>
              </p:spPr>
              <p:txBody>
                <a:bodyPr/>
                <a:lstStyle/>
                <a:p>
                  <a:endParaRPr lang="en-US" dirty="0"/>
                </a:p>
              </p:txBody>
            </p:sp>
            <p:sp>
              <p:nvSpPr>
                <p:cNvPr id="8221" name="Freeform 180"/>
                <p:cNvSpPr>
                  <a:spLocks/>
                </p:cNvSpPr>
                <p:nvPr/>
              </p:nvSpPr>
              <p:spPr bwMode="auto">
                <a:xfrm>
                  <a:off x="3458" y="1523"/>
                  <a:ext cx="56" cy="43"/>
                </a:xfrm>
                <a:custGeom>
                  <a:avLst/>
                  <a:gdLst>
                    <a:gd name="T0" fmla="*/ 0 w 112"/>
                    <a:gd name="T1" fmla="*/ 54 h 85"/>
                    <a:gd name="T2" fmla="*/ 16 w 112"/>
                    <a:gd name="T3" fmla="*/ 85 h 85"/>
                    <a:gd name="T4" fmla="*/ 112 w 112"/>
                    <a:gd name="T5" fmla="*/ 41 h 85"/>
                    <a:gd name="T6" fmla="*/ 107 w 112"/>
                    <a:gd name="T7" fmla="*/ 0 h 85"/>
                    <a:gd name="T8" fmla="*/ 0 w 112"/>
                    <a:gd name="T9" fmla="*/ 54 h 85"/>
                    <a:gd name="T10" fmla="*/ 0 w 112"/>
                    <a:gd name="T11" fmla="*/ 54 h 85"/>
                    <a:gd name="T12" fmla="*/ 0 w 112"/>
                    <a:gd name="T13" fmla="*/ 54 h 85"/>
                    <a:gd name="T14" fmla="*/ 0 60000 65536"/>
                    <a:gd name="T15" fmla="*/ 0 60000 65536"/>
                    <a:gd name="T16" fmla="*/ 0 60000 65536"/>
                    <a:gd name="T17" fmla="*/ 0 60000 65536"/>
                    <a:gd name="T18" fmla="*/ 0 60000 65536"/>
                    <a:gd name="T19" fmla="*/ 0 60000 65536"/>
                    <a:gd name="T20" fmla="*/ 0 60000 65536"/>
                    <a:gd name="T21" fmla="*/ 0 w 112"/>
                    <a:gd name="T22" fmla="*/ 0 h 85"/>
                    <a:gd name="T23" fmla="*/ 112 w 112"/>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5">
                      <a:moveTo>
                        <a:pt x="0" y="54"/>
                      </a:moveTo>
                      <a:lnTo>
                        <a:pt x="16" y="85"/>
                      </a:lnTo>
                      <a:lnTo>
                        <a:pt x="112" y="41"/>
                      </a:lnTo>
                      <a:lnTo>
                        <a:pt x="107" y="0"/>
                      </a:lnTo>
                      <a:lnTo>
                        <a:pt x="0" y="54"/>
                      </a:lnTo>
                      <a:close/>
                    </a:path>
                  </a:pathLst>
                </a:custGeom>
                <a:solidFill>
                  <a:srgbClr val="000000"/>
                </a:solidFill>
                <a:ln w="9525">
                  <a:noFill/>
                  <a:round/>
                  <a:headEnd/>
                  <a:tailEnd/>
                </a:ln>
              </p:spPr>
              <p:txBody>
                <a:bodyPr/>
                <a:lstStyle/>
                <a:p>
                  <a:endParaRPr lang="en-US" dirty="0"/>
                </a:p>
              </p:txBody>
            </p:sp>
            <p:sp>
              <p:nvSpPr>
                <p:cNvPr id="8222" name="Freeform 181"/>
                <p:cNvSpPr>
                  <a:spLocks/>
                </p:cNvSpPr>
                <p:nvPr/>
              </p:nvSpPr>
              <p:spPr bwMode="auto">
                <a:xfrm>
                  <a:off x="3531" y="1503"/>
                  <a:ext cx="66" cy="30"/>
                </a:xfrm>
                <a:custGeom>
                  <a:avLst/>
                  <a:gdLst>
                    <a:gd name="T0" fmla="*/ 0 w 132"/>
                    <a:gd name="T1" fmla="*/ 14 h 58"/>
                    <a:gd name="T2" fmla="*/ 4 w 132"/>
                    <a:gd name="T3" fmla="*/ 58 h 58"/>
                    <a:gd name="T4" fmla="*/ 132 w 132"/>
                    <a:gd name="T5" fmla="*/ 30 h 58"/>
                    <a:gd name="T6" fmla="*/ 113 w 132"/>
                    <a:gd name="T7" fmla="*/ 0 h 58"/>
                    <a:gd name="T8" fmla="*/ 0 w 132"/>
                    <a:gd name="T9" fmla="*/ 14 h 58"/>
                    <a:gd name="T10" fmla="*/ 0 w 132"/>
                    <a:gd name="T11" fmla="*/ 14 h 58"/>
                    <a:gd name="T12" fmla="*/ 0 w 132"/>
                    <a:gd name="T13" fmla="*/ 14 h 58"/>
                    <a:gd name="T14" fmla="*/ 0 60000 65536"/>
                    <a:gd name="T15" fmla="*/ 0 60000 65536"/>
                    <a:gd name="T16" fmla="*/ 0 60000 65536"/>
                    <a:gd name="T17" fmla="*/ 0 60000 65536"/>
                    <a:gd name="T18" fmla="*/ 0 60000 65536"/>
                    <a:gd name="T19" fmla="*/ 0 60000 65536"/>
                    <a:gd name="T20" fmla="*/ 0 60000 65536"/>
                    <a:gd name="T21" fmla="*/ 0 w 132"/>
                    <a:gd name="T22" fmla="*/ 0 h 58"/>
                    <a:gd name="T23" fmla="*/ 132 w 132"/>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58">
                      <a:moveTo>
                        <a:pt x="0" y="14"/>
                      </a:moveTo>
                      <a:lnTo>
                        <a:pt x="4" y="58"/>
                      </a:lnTo>
                      <a:lnTo>
                        <a:pt x="132" y="30"/>
                      </a:lnTo>
                      <a:lnTo>
                        <a:pt x="113" y="0"/>
                      </a:lnTo>
                      <a:lnTo>
                        <a:pt x="0" y="14"/>
                      </a:lnTo>
                      <a:close/>
                    </a:path>
                  </a:pathLst>
                </a:custGeom>
                <a:solidFill>
                  <a:srgbClr val="000000"/>
                </a:solidFill>
                <a:ln w="9525">
                  <a:noFill/>
                  <a:round/>
                  <a:headEnd/>
                  <a:tailEnd/>
                </a:ln>
              </p:spPr>
              <p:txBody>
                <a:bodyPr/>
                <a:lstStyle/>
                <a:p>
                  <a:endParaRPr lang="en-US" dirty="0"/>
                </a:p>
              </p:txBody>
            </p:sp>
            <p:sp>
              <p:nvSpPr>
                <p:cNvPr id="8223" name="Freeform 182"/>
                <p:cNvSpPr>
                  <a:spLocks/>
                </p:cNvSpPr>
                <p:nvPr/>
              </p:nvSpPr>
              <p:spPr bwMode="auto">
                <a:xfrm>
                  <a:off x="3609" y="1479"/>
                  <a:ext cx="44" cy="34"/>
                </a:xfrm>
                <a:custGeom>
                  <a:avLst/>
                  <a:gdLst>
                    <a:gd name="T0" fmla="*/ 0 w 88"/>
                    <a:gd name="T1" fmla="*/ 37 h 70"/>
                    <a:gd name="T2" fmla="*/ 15 w 88"/>
                    <a:gd name="T3" fmla="*/ 70 h 70"/>
                    <a:gd name="T4" fmla="*/ 88 w 88"/>
                    <a:gd name="T5" fmla="*/ 47 h 70"/>
                    <a:gd name="T6" fmla="*/ 78 w 88"/>
                    <a:gd name="T7" fmla="*/ 0 h 70"/>
                    <a:gd name="T8" fmla="*/ 0 w 88"/>
                    <a:gd name="T9" fmla="*/ 37 h 70"/>
                    <a:gd name="T10" fmla="*/ 0 w 88"/>
                    <a:gd name="T11" fmla="*/ 37 h 70"/>
                    <a:gd name="T12" fmla="*/ 0 w 88"/>
                    <a:gd name="T13" fmla="*/ 37 h 70"/>
                    <a:gd name="T14" fmla="*/ 0 60000 65536"/>
                    <a:gd name="T15" fmla="*/ 0 60000 65536"/>
                    <a:gd name="T16" fmla="*/ 0 60000 65536"/>
                    <a:gd name="T17" fmla="*/ 0 60000 65536"/>
                    <a:gd name="T18" fmla="*/ 0 60000 65536"/>
                    <a:gd name="T19" fmla="*/ 0 60000 65536"/>
                    <a:gd name="T20" fmla="*/ 0 60000 65536"/>
                    <a:gd name="T21" fmla="*/ 0 w 88"/>
                    <a:gd name="T22" fmla="*/ 0 h 70"/>
                    <a:gd name="T23" fmla="*/ 88 w 88"/>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70">
                      <a:moveTo>
                        <a:pt x="0" y="37"/>
                      </a:moveTo>
                      <a:lnTo>
                        <a:pt x="15" y="70"/>
                      </a:lnTo>
                      <a:lnTo>
                        <a:pt x="88" y="47"/>
                      </a:lnTo>
                      <a:lnTo>
                        <a:pt x="78" y="0"/>
                      </a:lnTo>
                      <a:lnTo>
                        <a:pt x="0" y="37"/>
                      </a:lnTo>
                      <a:close/>
                    </a:path>
                  </a:pathLst>
                </a:custGeom>
                <a:solidFill>
                  <a:srgbClr val="000000"/>
                </a:solidFill>
                <a:ln w="9525">
                  <a:noFill/>
                  <a:round/>
                  <a:headEnd/>
                  <a:tailEnd/>
                </a:ln>
              </p:spPr>
              <p:txBody>
                <a:bodyPr/>
                <a:lstStyle/>
                <a:p>
                  <a:endParaRPr lang="en-US" dirty="0"/>
                </a:p>
              </p:txBody>
            </p:sp>
            <p:sp>
              <p:nvSpPr>
                <p:cNvPr id="8224" name="Freeform 183"/>
                <p:cNvSpPr>
                  <a:spLocks/>
                </p:cNvSpPr>
                <p:nvPr/>
              </p:nvSpPr>
              <p:spPr bwMode="auto">
                <a:xfrm>
                  <a:off x="3185" y="1591"/>
                  <a:ext cx="82" cy="48"/>
                </a:xfrm>
                <a:custGeom>
                  <a:avLst/>
                  <a:gdLst>
                    <a:gd name="T0" fmla="*/ 150 w 165"/>
                    <a:gd name="T1" fmla="*/ 0 h 96"/>
                    <a:gd name="T2" fmla="*/ 165 w 165"/>
                    <a:gd name="T3" fmla="*/ 39 h 96"/>
                    <a:gd name="T4" fmla="*/ 10 w 165"/>
                    <a:gd name="T5" fmla="*/ 96 h 96"/>
                    <a:gd name="T6" fmla="*/ 0 w 165"/>
                    <a:gd name="T7" fmla="*/ 64 h 96"/>
                    <a:gd name="T8" fmla="*/ 150 w 165"/>
                    <a:gd name="T9" fmla="*/ 0 h 96"/>
                    <a:gd name="T10" fmla="*/ 150 w 165"/>
                    <a:gd name="T11" fmla="*/ 0 h 96"/>
                    <a:gd name="T12" fmla="*/ 150 w 165"/>
                    <a:gd name="T13" fmla="*/ 0 h 96"/>
                    <a:gd name="T14" fmla="*/ 0 60000 65536"/>
                    <a:gd name="T15" fmla="*/ 0 60000 65536"/>
                    <a:gd name="T16" fmla="*/ 0 60000 65536"/>
                    <a:gd name="T17" fmla="*/ 0 60000 65536"/>
                    <a:gd name="T18" fmla="*/ 0 60000 65536"/>
                    <a:gd name="T19" fmla="*/ 0 60000 65536"/>
                    <a:gd name="T20" fmla="*/ 0 60000 65536"/>
                    <a:gd name="T21" fmla="*/ 0 w 165"/>
                    <a:gd name="T22" fmla="*/ 0 h 96"/>
                    <a:gd name="T23" fmla="*/ 165 w 1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5" h="96">
                      <a:moveTo>
                        <a:pt x="150" y="0"/>
                      </a:moveTo>
                      <a:lnTo>
                        <a:pt x="165" y="39"/>
                      </a:lnTo>
                      <a:lnTo>
                        <a:pt x="10" y="96"/>
                      </a:lnTo>
                      <a:lnTo>
                        <a:pt x="0" y="64"/>
                      </a:lnTo>
                      <a:lnTo>
                        <a:pt x="150" y="0"/>
                      </a:lnTo>
                      <a:close/>
                    </a:path>
                  </a:pathLst>
                </a:custGeom>
                <a:solidFill>
                  <a:srgbClr val="000000"/>
                </a:solidFill>
                <a:ln w="9525">
                  <a:noFill/>
                  <a:round/>
                  <a:headEnd/>
                  <a:tailEnd/>
                </a:ln>
              </p:spPr>
              <p:txBody>
                <a:bodyPr/>
                <a:lstStyle/>
                <a:p>
                  <a:endParaRPr lang="en-US" dirty="0"/>
                </a:p>
              </p:txBody>
            </p:sp>
          </p:grpSp>
        </p:grpSp>
        <p:sp>
          <p:nvSpPr>
            <p:cNvPr id="8201" name="AutoShape 184"/>
            <p:cNvSpPr>
              <a:spLocks noChangeArrowheads="1"/>
            </p:cNvSpPr>
            <p:nvPr/>
          </p:nvSpPr>
          <p:spPr bwMode="auto">
            <a:xfrm>
              <a:off x="1513" y="2488"/>
              <a:ext cx="942" cy="392"/>
            </a:xfrm>
            <a:prstGeom prst="rightArrow">
              <a:avLst>
                <a:gd name="adj1" fmla="val 50000"/>
                <a:gd name="adj2" fmla="val 60077"/>
              </a:avLst>
            </a:prstGeom>
            <a:solidFill>
              <a:srgbClr val="97A617"/>
            </a:solidFill>
            <a:ln w="25400">
              <a:solidFill>
                <a:schemeClr val="accent2">
                  <a:lumMod val="75000"/>
                </a:schemeClr>
              </a:solidFill>
              <a:miter lim="800000"/>
              <a:headEnd/>
              <a:tailEnd/>
            </a:ln>
            <a:effectLst>
              <a:prstShdw prst="shdw17" dist="17961" dir="2700000">
                <a:srgbClr val="009900"/>
              </a:prstShdw>
            </a:effectLst>
          </p:spPr>
          <p:txBody>
            <a:bodyPr wrap="none" anchor="ctr"/>
            <a:lstStyle/>
            <a:p>
              <a:endParaRPr lang="en-US" dirty="0"/>
            </a:p>
          </p:txBody>
        </p:sp>
        <p:sp>
          <p:nvSpPr>
            <p:cNvPr id="8202" name="Rectangle 247"/>
            <p:cNvSpPr>
              <a:spLocks noChangeArrowheads="1"/>
            </p:cNvSpPr>
            <p:nvPr/>
          </p:nvSpPr>
          <p:spPr bwMode="auto">
            <a:xfrm>
              <a:off x="596" y="2443"/>
              <a:ext cx="960" cy="438"/>
            </a:xfrm>
            <a:prstGeom prst="rect">
              <a:avLst/>
            </a:prstGeom>
            <a:solidFill>
              <a:schemeClr val="accent2"/>
            </a:solidFill>
            <a:ln w="31750">
              <a:solidFill>
                <a:schemeClr val="accent2">
                  <a:lumMod val="60000"/>
                  <a:lumOff val="40000"/>
                </a:schemeClr>
              </a:solidFill>
              <a:miter lim="800000"/>
              <a:headEnd type="none" w="sm" len="sm"/>
              <a:tailEnd type="none" w="sm" len="sm"/>
            </a:ln>
            <a:effectLst>
              <a:prstShdw prst="shdw17" dist="17961" dir="2700000">
                <a:srgbClr val="7A9999"/>
              </a:prstShdw>
            </a:effectLst>
          </p:spPr>
          <p:txBody>
            <a:bodyPr wrap="none" anchor="ctr"/>
            <a:lstStyle/>
            <a:p>
              <a:pPr algn="ctr">
                <a:spcBef>
                  <a:spcPct val="0"/>
                </a:spcBef>
              </a:pPr>
              <a:r>
                <a:rPr lang="en-US" sz="2800" b="1" dirty="0">
                  <a:solidFill>
                    <a:schemeClr val="bg1"/>
                  </a:solidFill>
                  <a:latin typeface="+mn-lt"/>
                </a:rPr>
                <a:t>Host</a:t>
              </a:r>
            </a:p>
          </p:txBody>
        </p:sp>
      </p:grpSp>
    </p:spTree>
    <p:extLst>
      <p:ext uri="{BB962C8B-B14F-4D97-AF65-F5344CB8AC3E}">
        <p14:creationId xmlns:p14="http://schemas.microsoft.com/office/powerpoint/2010/main" val="3127964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7354">
                                            <p:txEl>
                                              <p:pRg st="0" end="0"/>
                                            </p:txEl>
                                          </p:spTgt>
                                        </p:tgtEl>
                                        <p:attrNameLst>
                                          <p:attrName>style.visibility</p:attrName>
                                        </p:attrNameLst>
                                      </p:cBhvr>
                                      <p:to>
                                        <p:strVal val="visible"/>
                                      </p:to>
                                    </p:set>
                                    <p:animEffect transition="in" filter="slide(fromTop)">
                                      <p:cBhvr>
                                        <p:cTn id="7" dur="500"/>
                                        <p:tgtEl>
                                          <p:spTgt spid="47354">
                                            <p:txEl>
                                              <p:pRg st="0" end="0"/>
                                            </p:txEl>
                                          </p:spTgt>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7354">
                                            <p:txEl>
                                              <p:pRg st="1" end="1"/>
                                            </p:txEl>
                                          </p:spTgt>
                                        </p:tgtEl>
                                        <p:attrNameLst>
                                          <p:attrName>style.visibility</p:attrName>
                                        </p:attrNameLst>
                                      </p:cBhvr>
                                      <p:to>
                                        <p:strVal val="visible"/>
                                      </p:to>
                                    </p:set>
                                    <p:animEffect transition="in" filter="slide(fromTop)">
                                      <p:cBhvr>
                                        <p:cTn id="11" dur="500"/>
                                        <p:tgtEl>
                                          <p:spTgt spid="47354">
                                            <p:txEl>
                                              <p:pRg st="1" end="1"/>
                                            </p:txEl>
                                          </p:spTgt>
                                        </p:tgtEl>
                                      </p:cBhvr>
                                    </p:animEffect>
                                  </p:childTnLst>
                                </p:cTn>
                              </p:par>
                            </p:childTnLst>
                          </p:cTn>
                        </p:par>
                        <p:par>
                          <p:cTn id="12" fill="hold">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47354">
                                            <p:txEl>
                                              <p:pRg st="2" end="2"/>
                                            </p:txEl>
                                          </p:spTgt>
                                        </p:tgtEl>
                                        <p:attrNameLst>
                                          <p:attrName>style.visibility</p:attrName>
                                        </p:attrNameLst>
                                      </p:cBhvr>
                                      <p:to>
                                        <p:strVal val="visible"/>
                                      </p:to>
                                    </p:set>
                                    <p:animEffect transition="in" filter="slide(fromTop)">
                                      <p:cBhvr>
                                        <p:cTn id="15" dur="500"/>
                                        <p:tgtEl>
                                          <p:spTgt spid="473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54" grpId="0" build="p" autoUpdateAnimBg="0"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0825" y="512763"/>
            <a:ext cx="8520113" cy="300037"/>
          </a:xfrm>
        </p:spPr>
        <p:txBody>
          <a:bodyPr/>
          <a:lstStyle/>
          <a:p>
            <a:r>
              <a:rPr lang="en-US" dirty="0"/>
              <a:t>Inbound/Outbound Interfaces</a:t>
            </a:r>
          </a:p>
        </p:txBody>
      </p:sp>
      <p:grpSp>
        <p:nvGrpSpPr>
          <p:cNvPr id="22" name="Group 21"/>
          <p:cNvGrpSpPr/>
          <p:nvPr/>
        </p:nvGrpSpPr>
        <p:grpSpPr>
          <a:xfrm>
            <a:off x="1262856" y="1152525"/>
            <a:ext cx="6528861" cy="5021997"/>
            <a:chOff x="1262856" y="1152525"/>
            <a:chExt cx="6528861" cy="5021997"/>
          </a:xfrm>
        </p:grpSpPr>
        <p:grpSp>
          <p:nvGrpSpPr>
            <p:cNvPr id="19" name="Group 18"/>
            <p:cNvGrpSpPr/>
            <p:nvPr/>
          </p:nvGrpSpPr>
          <p:grpSpPr>
            <a:xfrm>
              <a:off x="1262856" y="1152525"/>
              <a:ext cx="6496050" cy="4867275"/>
              <a:chOff x="1333500" y="1152525"/>
              <a:chExt cx="6496050" cy="4867275"/>
            </a:xfrm>
          </p:grpSpPr>
          <p:sp>
            <p:nvSpPr>
              <p:cNvPr id="5" name="Rectangle 4"/>
              <p:cNvSpPr/>
              <p:nvPr/>
            </p:nvSpPr>
            <p:spPr bwMode="auto">
              <a:xfrm>
                <a:off x="1333500" y="1152525"/>
                <a:ext cx="6496050" cy="4867275"/>
              </a:xfrm>
              <a:prstGeom prst="rect">
                <a:avLst/>
              </a:prstGeom>
              <a:solidFill>
                <a:schemeClr val="accent1">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 name="Rectangle 5"/>
              <p:cNvSpPr/>
              <p:nvPr/>
            </p:nvSpPr>
            <p:spPr bwMode="auto">
              <a:xfrm>
                <a:off x="1800225" y="2876550"/>
                <a:ext cx="1647825" cy="1476375"/>
              </a:xfrm>
              <a:prstGeom prst="rect">
                <a:avLst/>
              </a:prstGeom>
              <a:solidFill>
                <a:schemeClr val="tx2">
                  <a:lumMod val="5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HOST</a:t>
                </a:r>
              </a:p>
            </p:txBody>
          </p:sp>
          <p:sp>
            <p:nvSpPr>
              <p:cNvPr id="7" name="Rectangle 6"/>
              <p:cNvSpPr/>
              <p:nvPr/>
            </p:nvSpPr>
            <p:spPr bwMode="auto">
              <a:xfrm>
                <a:off x="5667375" y="2876550"/>
                <a:ext cx="1647825" cy="1476375"/>
              </a:xfrm>
              <a:prstGeom prst="rect">
                <a:avLst/>
              </a:prstGeom>
              <a:solidFill>
                <a:schemeClr val="tx2">
                  <a:lumMod val="5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2"/>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rPr>
                  <a:t>WM</a:t>
                </a:r>
              </a:p>
            </p:txBody>
          </p:sp>
          <p:sp>
            <p:nvSpPr>
              <p:cNvPr id="9" name="Curved Down Arrow 8"/>
              <p:cNvSpPr/>
              <p:nvPr/>
            </p:nvSpPr>
            <p:spPr bwMode="auto">
              <a:xfrm>
                <a:off x="2457449" y="1352550"/>
                <a:ext cx="4410075" cy="1447800"/>
              </a:xfrm>
              <a:prstGeom prst="curvedDownArrow">
                <a:avLst/>
              </a:prstGeom>
              <a:gradFill flip="none" rotWithShape="1">
                <a:gsLst>
                  <a:gs pos="0">
                    <a:srgbClr val="7FA42C">
                      <a:shade val="30000"/>
                      <a:satMod val="115000"/>
                    </a:srgbClr>
                  </a:gs>
                  <a:gs pos="50000">
                    <a:srgbClr val="7FA42C">
                      <a:shade val="67500"/>
                      <a:satMod val="115000"/>
                    </a:srgbClr>
                  </a:gs>
                  <a:gs pos="100000">
                    <a:srgbClr val="7FA42C">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0" name="Curved Down Arrow 9"/>
              <p:cNvSpPr/>
              <p:nvPr/>
            </p:nvSpPr>
            <p:spPr bwMode="auto">
              <a:xfrm flipH="1" flipV="1">
                <a:off x="2457449" y="4476750"/>
                <a:ext cx="4410075" cy="1447800"/>
              </a:xfrm>
              <a:prstGeom prst="curvedDown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Striped Right Arrow 11"/>
              <p:cNvSpPr/>
              <p:nvPr/>
            </p:nvSpPr>
            <p:spPr bwMode="auto">
              <a:xfrm>
                <a:off x="3976688" y="2276475"/>
                <a:ext cx="1285875" cy="636929"/>
              </a:xfrm>
              <a:prstGeom prst="stripedRightArrow">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ln w="3175" cap="flat" cmpd="sng" algn="ctr">
                <a:solidFill>
                  <a:schemeClr val="tx1"/>
                </a:solidFill>
                <a:prstDash val="solid"/>
                <a:round/>
                <a:headEnd type="none" w="med" len="med"/>
                <a:tailEnd type="none" w="med" len="med"/>
              </a:ln>
              <a:effectLst>
                <a:outerShdw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3" name="Striped Right Arrow 12"/>
              <p:cNvSpPr/>
              <p:nvPr/>
            </p:nvSpPr>
            <p:spPr bwMode="auto">
              <a:xfrm flipH="1">
                <a:off x="3976688" y="2752725"/>
                <a:ext cx="1285875" cy="636929"/>
              </a:xfrm>
              <a:prstGeom prst="stripedRightArrow">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ln w="3175" cap="flat" cmpd="sng" algn="ctr">
                <a:solidFill>
                  <a:schemeClr val="tx1"/>
                </a:solidFill>
                <a:prstDash val="solid"/>
                <a:round/>
                <a:headEnd type="none" w="med" len="med"/>
                <a:tailEnd type="none" w="med" len="med"/>
              </a:ln>
              <a:effectLst>
                <a:outerShdw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4" name="Striped Right Arrow 13"/>
              <p:cNvSpPr/>
              <p:nvPr/>
            </p:nvSpPr>
            <p:spPr bwMode="auto">
              <a:xfrm>
                <a:off x="3976688" y="4219575"/>
                <a:ext cx="1285875" cy="636929"/>
              </a:xfrm>
              <a:prstGeom prst="stripedRightArrow">
                <a:avLst/>
              </a:prstGeom>
              <a:gradFill flip="none" rotWithShape="1">
                <a:gsLst>
                  <a:gs pos="0">
                    <a:srgbClr val="0099FF">
                      <a:shade val="30000"/>
                      <a:satMod val="115000"/>
                    </a:srgbClr>
                  </a:gs>
                  <a:gs pos="50000">
                    <a:srgbClr val="0099FF">
                      <a:shade val="67500"/>
                      <a:satMod val="115000"/>
                    </a:srgbClr>
                  </a:gs>
                  <a:gs pos="100000">
                    <a:srgbClr val="0099FF">
                      <a:shade val="100000"/>
                      <a:satMod val="115000"/>
                    </a:srgbClr>
                  </a:gs>
                </a:gsLst>
                <a:lin ang="0" scaled="1"/>
                <a:tileRect/>
              </a:gradFill>
              <a:ln w="3175" cap="flat" cmpd="sng" algn="ctr">
                <a:noFill/>
                <a:prstDash val="solid"/>
                <a:round/>
                <a:headEnd type="none" w="med" len="med"/>
                <a:tailEnd type="none" w="med" len="med"/>
              </a:ln>
              <a:effectLst>
                <a:outerShdw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5" name="TextBox 14"/>
              <p:cNvSpPr txBox="1"/>
              <p:nvPr/>
            </p:nvSpPr>
            <p:spPr>
              <a:xfrm>
                <a:off x="3852863" y="1924050"/>
                <a:ext cx="1533525" cy="338554"/>
              </a:xfrm>
              <a:prstGeom prst="rect">
                <a:avLst/>
              </a:prstGeom>
              <a:noFill/>
              <a:scene3d>
                <a:camera prst="orthographicFront"/>
                <a:lightRig rig="threePt" dir="t"/>
              </a:scene3d>
              <a:sp3d>
                <a:bevelT/>
              </a:sp3d>
            </p:spPr>
            <p:txBody>
              <a:bodyPr wrap="square" rtlCol="0">
                <a:spAutoFit/>
              </a:bodyPr>
              <a:lstStyle/>
              <a:p>
                <a:r>
                  <a:rPr lang="en-US" sz="1600" i="1" dirty="0">
                    <a:latin typeface="+mn-lt"/>
                  </a:rPr>
                  <a:t>ASN (inbound)</a:t>
                </a:r>
              </a:p>
            </p:txBody>
          </p:sp>
          <p:sp>
            <p:nvSpPr>
              <p:cNvPr id="16" name="TextBox 15"/>
              <p:cNvSpPr txBox="1"/>
              <p:nvPr/>
            </p:nvSpPr>
            <p:spPr>
              <a:xfrm>
                <a:off x="3852863" y="3381375"/>
                <a:ext cx="1476374" cy="338554"/>
              </a:xfrm>
              <a:prstGeom prst="rect">
                <a:avLst/>
              </a:prstGeom>
              <a:noFill/>
              <a:scene3d>
                <a:camera prst="orthographicFront"/>
                <a:lightRig rig="threePt" dir="t"/>
              </a:scene3d>
              <a:sp3d>
                <a:bevelT/>
              </a:sp3d>
            </p:spPr>
            <p:txBody>
              <a:bodyPr wrap="square" rtlCol="0">
                <a:spAutoFit/>
              </a:bodyPr>
              <a:lstStyle/>
              <a:p>
                <a:r>
                  <a:rPr lang="en-US" sz="1600" i="1" dirty="0">
                    <a:latin typeface="+mn-lt"/>
                  </a:rPr>
                  <a:t>PIX (inbound)</a:t>
                </a:r>
              </a:p>
            </p:txBody>
          </p:sp>
          <p:sp>
            <p:nvSpPr>
              <p:cNvPr id="17" name="TextBox 16"/>
              <p:cNvSpPr txBox="1"/>
              <p:nvPr/>
            </p:nvSpPr>
            <p:spPr>
              <a:xfrm>
                <a:off x="3852863" y="4829175"/>
                <a:ext cx="2000250" cy="584775"/>
              </a:xfrm>
              <a:prstGeom prst="rect">
                <a:avLst/>
              </a:prstGeom>
              <a:noFill/>
              <a:scene3d>
                <a:camera prst="orthographicFront"/>
                <a:lightRig rig="threePt" dir="t"/>
              </a:scene3d>
              <a:sp3d>
                <a:bevelT/>
              </a:sp3d>
            </p:spPr>
            <p:txBody>
              <a:bodyPr wrap="square" rtlCol="0">
                <a:spAutoFit/>
              </a:bodyPr>
              <a:lstStyle/>
              <a:p>
                <a:r>
                  <a:rPr lang="en-US" sz="1600" i="1" dirty="0">
                    <a:latin typeface="+mn-lt"/>
                  </a:rPr>
                  <a:t>Distribution Order (outbound)</a:t>
                </a:r>
              </a:p>
            </p:txBody>
          </p:sp>
        </p:grpSp>
        <p:sp>
          <p:nvSpPr>
            <p:cNvPr id="20" name="TextBox 19"/>
            <p:cNvSpPr txBox="1"/>
            <p:nvPr/>
          </p:nvSpPr>
          <p:spPr>
            <a:xfrm>
              <a:off x="1581944" y="1447800"/>
              <a:ext cx="1533525" cy="338554"/>
            </a:xfrm>
            <a:prstGeom prst="rect">
              <a:avLst/>
            </a:prstGeom>
            <a:solidFill>
              <a:schemeClr val="tx2"/>
            </a:solidFill>
            <a:effectLst>
              <a:outerShdw blurRad="50800" dist="38100" dir="2700000" algn="tl" rotWithShape="0">
                <a:prstClr val="black">
                  <a:alpha val="40000"/>
                </a:prstClr>
              </a:outerShdw>
            </a:effectLst>
          </p:spPr>
          <p:txBody>
            <a:bodyPr wrap="square" rtlCol="0">
              <a:spAutoFit/>
            </a:bodyPr>
            <a:lstStyle/>
            <a:p>
              <a:r>
                <a:rPr lang="en-US" sz="1600" i="1" dirty="0">
                  <a:latin typeface="+mn-lt"/>
                </a:rPr>
                <a:t>Item (inbound)</a:t>
              </a:r>
            </a:p>
          </p:txBody>
        </p:sp>
        <p:sp>
          <p:nvSpPr>
            <p:cNvPr id="21" name="TextBox 20"/>
            <p:cNvSpPr txBox="1"/>
            <p:nvPr/>
          </p:nvSpPr>
          <p:spPr>
            <a:xfrm>
              <a:off x="6192044" y="5343525"/>
              <a:ext cx="1599673" cy="830997"/>
            </a:xfrm>
            <a:prstGeom prst="rect">
              <a:avLst/>
            </a:prstGeom>
            <a:solidFill>
              <a:schemeClr val="tx2"/>
            </a:solidFill>
            <a:effectLst>
              <a:outerShdw blurRad="50800" dist="38100" dir="2700000" algn="tl" rotWithShape="0">
                <a:prstClr val="black">
                  <a:alpha val="40000"/>
                </a:prstClr>
              </a:outerShdw>
            </a:effectLst>
          </p:spPr>
          <p:txBody>
            <a:bodyPr wrap="square" rtlCol="0">
              <a:spAutoFit/>
            </a:bodyPr>
            <a:lstStyle/>
            <a:p>
              <a:r>
                <a:rPr lang="en-US" sz="1600" i="1" dirty="0">
                  <a:latin typeface="+mn-lt"/>
                </a:rPr>
                <a:t>Ship Confirmation (outbound)</a:t>
              </a:r>
            </a:p>
          </p:txBody>
        </p:sp>
      </p:grpSp>
    </p:spTree>
    <p:extLst>
      <p:ext uri="{BB962C8B-B14F-4D97-AF65-F5344CB8AC3E}">
        <p14:creationId xmlns:p14="http://schemas.microsoft.com/office/powerpoint/2010/main" val="546323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otprint Signs.png"/>
          <p:cNvPicPr>
            <a:picLocks noChangeAspect="1"/>
          </p:cNvPicPr>
          <p:nvPr/>
        </p:nvPicPr>
        <p:blipFill rotWithShape="1">
          <a:blip r:embed="rId2">
            <a:extLst>
              <a:ext uri="{28A0092B-C50C-407E-A947-70E740481C1C}">
                <a14:useLocalDpi xmlns:a14="http://schemas.microsoft.com/office/drawing/2010/main" val="0"/>
              </a:ext>
            </a:extLst>
          </a:blip>
          <a:srcRect l="1367" t="4047" r="1182" b="8129"/>
          <a:stretch/>
        </p:blipFill>
        <p:spPr>
          <a:xfrm>
            <a:off x="124922" y="599486"/>
            <a:ext cx="8911073" cy="5355801"/>
          </a:xfrm>
          <a:prstGeom prst="rect">
            <a:avLst/>
          </a:prstGeom>
        </p:spPr>
      </p:pic>
    </p:spTree>
    <p:extLst>
      <p:ext uri="{BB962C8B-B14F-4D97-AF65-F5344CB8AC3E}">
        <p14:creationId xmlns:p14="http://schemas.microsoft.com/office/powerpoint/2010/main" val="333184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42" name="Rectangle 6"/>
          <p:cNvSpPr>
            <a:spLocks noGrp="1" noChangeArrowheads="1"/>
          </p:cNvSpPr>
          <p:nvPr>
            <p:ph type="title"/>
          </p:nvPr>
        </p:nvSpPr>
        <p:spPr/>
        <p:txBody>
          <a:bodyPr/>
          <a:lstStyle/>
          <a:p>
            <a:r>
              <a:rPr lang="en-US" dirty="0"/>
              <a:t>Basic Configuration Element</a:t>
            </a:r>
          </a:p>
        </p:txBody>
      </p:sp>
      <p:sp>
        <p:nvSpPr>
          <p:cNvPr id="142343" name="Rectangle 7"/>
          <p:cNvSpPr>
            <a:spLocks noGrp="1" noChangeArrowheads="1"/>
          </p:cNvSpPr>
          <p:nvPr>
            <p:ph type="body" idx="1"/>
          </p:nvPr>
        </p:nvSpPr>
        <p:spPr>
          <a:xfrm>
            <a:off x="395416" y="1345066"/>
            <a:ext cx="8748584" cy="4369934"/>
          </a:xfrm>
        </p:spPr>
        <p:txBody>
          <a:bodyPr/>
          <a:lstStyle/>
          <a:p>
            <a:r>
              <a:rPr lang="en-US" sz="2800" dirty="0"/>
              <a:t>Describe Transactions</a:t>
            </a:r>
          </a:p>
          <a:p>
            <a:r>
              <a:rPr lang="en-US" sz="2800" dirty="0"/>
              <a:t>Strategy &amp; Criteria</a:t>
            </a:r>
          </a:p>
          <a:p>
            <a:r>
              <a:rPr lang="en-US" sz="2600" dirty="0"/>
              <a:t>Menu Items</a:t>
            </a:r>
          </a:p>
          <a:p>
            <a:r>
              <a:rPr lang="en-US" sz="2600" dirty="0"/>
              <a:t>Mobile Menu Maintenance</a:t>
            </a:r>
          </a:p>
        </p:txBody>
      </p:sp>
      <p:sp>
        <p:nvSpPr>
          <p:cNvPr id="142341" name="Text Box 5"/>
          <p:cNvSpPr txBox="1">
            <a:spLocks noChangeArrowheads="1"/>
          </p:cNvSpPr>
          <p:nvPr/>
        </p:nvSpPr>
        <p:spPr bwMode="auto">
          <a:xfrm>
            <a:off x="2266950" y="4413250"/>
            <a:ext cx="4570413" cy="1189038"/>
          </a:xfrm>
          <a:prstGeom prst="rect">
            <a:avLst/>
          </a:prstGeom>
          <a:noFill/>
          <a:ln w="9525">
            <a:noFill/>
            <a:miter lim="800000"/>
            <a:headEnd/>
            <a:tailEnd/>
          </a:ln>
          <a:effectLst/>
        </p:spPr>
        <p:txBody>
          <a:bodyPr>
            <a:spAutoFit/>
          </a:bodyPr>
          <a:lstStyle/>
          <a:p>
            <a:pPr>
              <a:spcBef>
                <a:spcPct val="50000"/>
              </a:spcBef>
            </a:pPr>
            <a:endParaRPr lang="en-US" sz="7200" dirty="0">
              <a:solidFill>
                <a:srgbClr val="FF0000"/>
              </a:solidFill>
            </a:endParaRPr>
          </a:p>
        </p:txBody>
      </p:sp>
    </p:spTree>
    <p:extLst>
      <p:ext uri="{BB962C8B-B14F-4D97-AF65-F5344CB8AC3E}">
        <p14:creationId xmlns:p14="http://schemas.microsoft.com/office/powerpoint/2010/main" val="72932690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Rectangle 422"/>
          <p:cNvSpPr/>
          <p:nvPr/>
        </p:nvSpPr>
        <p:spPr bwMode="auto">
          <a:xfrm>
            <a:off x="545597" y="3861956"/>
            <a:ext cx="4047185" cy="257348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420" name="Rectangle 419"/>
          <p:cNvSpPr/>
          <p:nvPr/>
        </p:nvSpPr>
        <p:spPr bwMode="auto">
          <a:xfrm>
            <a:off x="120642" y="1052946"/>
            <a:ext cx="4897094" cy="2573481"/>
          </a:xfrm>
          <a:prstGeom prst="rect">
            <a:avLst/>
          </a:prstGeom>
          <a:solidFill>
            <a:srgbClr val="2A8FC0">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421" name="Rectangle 420"/>
          <p:cNvSpPr/>
          <p:nvPr/>
        </p:nvSpPr>
        <p:spPr bwMode="auto">
          <a:xfrm>
            <a:off x="4864754" y="3865419"/>
            <a:ext cx="4047185" cy="2573481"/>
          </a:xfrm>
          <a:prstGeom prst="rect">
            <a:avLst/>
          </a:prstGeom>
          <a:solidFill>
            <a:srgbClr val="2A8FC0">
              <a:alpha val="3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92162" name="Rectangle 2"/>
          <p:cNvSpPr>
            <a:spLocks noGrp="1" noChangeArrowheads="1"/>
          </p:cNvSpPr>
          <p:nvPr>
            <p:ph type="title"/>
          </p:nvPr>
        </p:nvSpPr>
        <p:spPr/>
        <p:txBody>
          <a:bodyPr/>
          <a:lstStyle/>
          <a:p>
            <a:r>
              <a:rPr lang="en-US" sz="3200" dirty="0"/>
              <a:t>One Inventory Bucket</a:t>
            </a:r>
          </a:p>
        </p:txBody>
      </p:sp>
      <p:sp>
        <p:nvSpPr>
          <p:cNvPr id="92168" name="Rectangle 8"/>
          <p:cNvSpPr>
            <a:spLocks noChangeAspect="1" noChangeArrowheads="1"/>
          </p:cNvSpPr>
          <p:nvPr/>
        </p:nvSpPr>
        <p:spPr bwMode="auto">
          <a:xfrm>
            <a:off x="519544" y="5400675"/>
            <a:ext cx="4052455" cy="549275"/>
          </a:xfrm>
          <a:prstGeom prst="rect">
            <a:avLst/>
          </a:prstGeom>
          <a:noFill/>
          <a:ln w="12700">
            <a:noFill/>
            <a:miter lim="800000"/>
            <a:headEnd type="none" w="sm" len="sm"/>
            <a:tailEnd type="none" w="sm" len="sm"/>
          </a:ln>
          <a:effectLst/>
        </p:spPr>
        <p:txBody>
          <a:bodyPr wrap="none" anchor="ctr"/>
          <a:lstStyle/>
          <a:p>
            <a:r>
              <a:rPr lang="en-US" sz="1600" b="1" dirty="0">
                <a:latin typeface="Arial" charset="0"/>
              </a:rPr>
              <a:t>Value Added Services and Work Orders</a:t>
            </a:r>
          </a:p>
        </p:txBody>
      </p:sp>
      <p:sp>
        <p:nvSpPr>
          <p:cNvPr id="92169" name="Text Box 9"/>
          <p:cNvSpPr txBox="1">
            <a:spLocks noChangeAspect="1" noChangeArrowheads="1"/>
          </p:cNvSpPr>
          <p:nvPr/>
        </p:nvSpPr>
        <p:spPr bwMode="auto">
          <a:xfrm>
            <a:off x="550719" y="3845868"/>
            <a:ext cx="3212930" cy="461665"/>
          </a:xfrm>
          <a:prstGeom prst="rect">
            <a:avLst/>
          </a:prstGeom>
          <a:noFill/>
          <a:ln w="12700">
            <a:noFill/>
            <a:miter lim="800000"/>
            <a:headEnd/>
            <a:tailEnd/>
          </a:ln>
          <a:effectLst/>
        </p:spPr>
        <p:txBody>
          <a:bodyPr wrap="square" anchor="ctr">
            <a:spAutoFit/>
          </a:bodyPr>
          <a:lstStyle/>
          <a:p>
            <a:r>
              <a:rPr lang="en-US" dirty="0">
                <a:solidFill>
                  <a:schemeClr val="bg2"/>
                </a:solidFill>
                <a:latin typeface="Arial Black" pitchFamily="34" charset="0"/>
              </a:rPr>
              <a:t>Transitional</a:t>
            </a:r>
          </a:p>
        </p:txBody>
      </p:sp>
      <p:sp>
        <p:nvSpPr>
          <p:cNvPr id="92217" name="Line 57"/>
          <p:cNvSpPr>
            <a:spLocks noChangeShapeType="1"/>
          </p:cNvSpPr>
          <p:nvPr/>
        </p:nvSpPr>
        <p:spPr bwMode="auto">
          <a:xfrm>
            <a:off x="4738688" y="1524000"/>
            <a:ext cx="0" cy="4343400"/>
          </a:xfrm>
          <a:prstGeom prst="line">
            <a:avLst/>
          </a:prstGeom>
          <a:noFill/>
          <a:ln w="19050">
            <a:solidFill>
              <a:schemeClr val="tx1"/>
            </a:solidFill>
            <a:round/>
            <a:headEnd type="none" w="sm" len="sm"/>
            <a:tailEnd type="none" w="sm" len="sm"/>
          </a:ln>
          <a:effectLst/>
        </p:spPr>
        <p:txBody>
          <a:bodyPr wrap="none" anchor="ctr"/>
          <a:lstStyle/>
          <a:p>
            <a:endParaRPr lang="en-US" dirty="0"/>
          </a:p>
        </p:txBody>
      </p:sp>
      <p:sp>
        <p:nvSpPr>
          <p:cNvPr id="92218" name="Line 58"/>
          <p:cNvSpPr>
            <a:spLocks noChangeShapeType="1"/>
          </p:cNvSpPr>
          <p:nvPr/>
        </p:nvSpPr>
        <p:spPr bwMode="auto">
          <a:xfrm>
            <a:off x="742950" y="3751263"/>
            <a:ext cx="8269288" cy="11112"/>
          </a:xfrm>
          <a:prstGeom prst="line">
            <a:avLst/>
          </a:prstGeom>
          <a:noFill/>
          <a:ln w="19050">
            <a:solidFill>
              <a:schemeClr val="tx1"/>
            </a:solidFill>
            <a:round/>
            <a:headEnd type="none" w="sm" len="sm"/>
            <a:tailEnd type="none" w="sm" len="sm"/>
          </a:ln>
          <a:effectLst/>
        </p:spPr>
        <p:txBody>
          <a:bodyPr wrap="none" anchor="ctr"/>
          <a:lstStyle/>
          <a:p>
            <a:endParaRPr lang="en-US" dirty="0"/>
          </a:p>
        </p:txBody>
      </p:sp>
      <p:grpSp>
        <p:nvGrpSpPr>
          <p:cNvPr id="2" name="Group 1321"/>
          <p:cNvGrpSpPr>
            <a:grpSpLocks/>
          </p:cNvGrpSpPr>
          <p:nvPr/>
        </p:nvGrpSpPr>
        <p:grpSpPr bwMode="auto">
          <a:xfrm>
            <a:off x="550864" y="1241425"/>
            <a:ext cx="3810001" cy="2325688"/>
            <a:chOff x="296" y="800"/>
            <a:chExt cx="2400" cy="1465"/>
          </a:xfrm>
        </p:grpSpPr>
        <p:sp>
          <p:nvSpPr>
            <p:cNvPr id="92163" name="Rectangle 3"/>
            <p:cNvSpPr>
              <a:spLocks noChangeAspect="1" noChangeArrowheads="1"/>
            </p:cNvSpPr>
            <p:nvPr/>
          </p:nvSpPr>
          <p:spPr bwMode="auto">
            <a:xfrm>
              <a:off x="309" y="2110"/>
              <a:ext cx="1859" cy="155"/>
            </a:xfrm>
            <a:prstGeom prst="rect">
              <a:avLst/>
            </a:prstGeom>
            <a:noFill/>
            <a:ln w="9525">
              <a:noFill/>
              <a:miter lim="800000"/>
              <a:headEnd/>
              <a:tailEnd/>
            </a:ln>
            <a:effectLst/>
          </p:spPr>
          <p:txBody>
            <a:bodyPr wrap="square" lIns="0" tIns="0" rIns="0" bIns="0">
              <a:spAutoFit/>
            </a:bodyPr>
            <a:lstStyle/>
            <a:p>
              <a:r>
                <a:rPr lang="en-US" sz="1600" b="1" dirty="0">
                  <a:latin typeface="Arial" charset="0"/>
                </a:rPr>
                <a:t>Inbound Receipts and Storage </a:t>
              </a:r>
            </a:p>
          </p:txBody>
        </p:sp>
        <p:sp>
          <p:nvSpPr>
            <p:cNvPr id="92729" name="Text Box 569"/>
            <p:cNvSpPr txBox="1">
              <a:spLocks noChangeAspect="1" noChangeArrowheads="1"/>
            </p:cNvSpPr>
            <p:nvPr/>
          </p:nvSpPr>
          <p:spPr bwMode="auto">
            <a:xfrm>
              <a:off x="296" y="800"/>
              <a:ext cx="2124" cy="288"/>
            </a:xfrm>
            <a:prstGeom prst="rect">
              <a:avLst/>
            </a:prstGeom>
            <a:noFill/>
            <a:ln w="12700">
              <a:noFill/>
              <a:miter lim="800000"/>
              <a:headEnd/>
              <a:tailEnd/>
            </a:ln>
            <a:effectLst/>
          </p:spPr>
          <p:txBody>
            <a:bodyPr wrap="square" anchor="ctr">
              <a:spAutoFit/>
            </a:bodyPr>
            <a:lstStyle/>
            <a:p>
              <a:r>
                <a:rPr lang="en-US" dirty="0">
                  <a:solidFill>
                    <a:schemeClr val="bg2"/>
                  </a:solidFill>
                  <a:latin typeface="Arial Black" pitchFamily="34" charset="0"/>
                </a:rPr>
                <a:t>iLPN</a:t>
              </a:r>
            </a:p>
          </p:txBody>
        </p:sp>
        <p:grpSp>
          <p:nvGrpSpPr>
            <p:cNvPr id="3" name="Group 931"/>
            <p:cNvGrpSpPr>
              <a:grpSpLocks/>
            </p:cNvGrpSpPr>
            <p:nvPr/>
          </p:nvGrpSpPr>
          <p:grpSpPr bwMode="auto">
            <a:xfrm>
              <a:off x="554" y="1218"/>
              <a:ext cx="2142" cy="796"/>
              <a:chOff x="676" y="1218"/>
              <a:chExt cx="2142" cy="796"/>
            </a:xfrm>
          </p:grpSpPr>
          <p:sp>
            <p:nvSpPr>
              <p:cNvPr id="93092" name="Freeform 932"/>
              <p:cNvSpPr>
                <a:spLocks/>
              </p:cNvSpPr>
              <p:nvPr/>
            </p:nvSpPr>
            <p:spPr bwMode="auto">
              <a:xfrm>
                <a:off x="676" y="1218"/>
                <a:ext cx="2142" cy="796"/>
              </a:xfrm>
              <a:custGeom>
                <a:avLst/>
                <a:gdLst/>
                <a:ahLst/>
                <a:cxnLst>
                  <a:cxn ang="0">
                    <a:pos x="0" y="352"/>
                  </a:cxn>
                  <a:cxn ang="0">
                    <a:pos x="4" y="662"/>
                  </a:cxn>
                  <a:cxn ang="0">
                    <a:pos x="218" y="750"/>
                  </a:cxn>
                  <a:cxn ang="0">
                    <a:pos x="446" y="672"/>
                  </a:cxn>
                  <a:cxn ang="0">
                    <a:pos x="816" y="794"/>
                  </a:cxn>
                  <a:cxn ang="0">
                    <a:pos x="972" y="732"/>
                  </a:cxn>
                  <a:cxn ang="0">
                    <a:pos x="1160" y="652"/>
                  </a:cxn>
                  <a:cxn ang="0">
                    <a:pos x="1588" y="796"/>
                  </a:cxn>
                  <a:cxn ang="0">
                    <a:pos x="1604" y="790"/>
                  </a:cxn>
                  <a:cxn ang="0">
                    <a:pos x="2128" y="570"/>
                  </a:cxn>
                  <a:cxn ang="0">
                    <a:pos x="2142" y="490"/>
                  </a:cxn>
                  <a:cxn ang="0">
                    <a:pos x="2024" y="454"/>
                  </a:cxn>
                  <a:cxn ang="0">
                    <a:pos x="2024" y="96"/>
                  </a:cxn>
                  <a:cxn ang="0">
                    <a:pos x="1842" y="42"/>
                  </a:cxn>
                  <a:cxn ang="0">
                    <a:pos x="1814" y="48"/>
                  </a:cxn>
                  <a:cxn ang="0">
                    <a:pos x="1658" y="4"/>
                  </a:cxn>
                  <a:cxn ang="0">
                    <a:pos x="1474" y="42"/>
                  </a:cxn>
                  <a:cxn ang="0">
                    <a:pos x="1472" y="58"/>
                  </a:cxn>
                  <a:cxn ang="0">
                    <a:pos x="1302" y="98"/>
                  </a:cxn>
                  <a:cxn ang="0">
                    <a:pos x="1302" y="182"/>
                  </a:cxn>
                  <a:cxn ang="0">
                    <a:pos x="1304" y="304"/>
                  </a:cxn>
                  <a:cxn ang="0">
                    <a:pos x="1270" y="310"/>
                  </a:cxn>
                  <a:cxn ang="0">
                    <a:pos x="1264" y="320"/>
                  </a:cxn>
                  <a:cxn ang="0">
                    <a:pos x="1262" y="456"/>
                  </a:cxn>
                  <a:cxn ang="0">
                    <a:pos x="1260" y="90"/>
                  </a:cxn>
                  <a:cxn ang="0">
                    <a:pos x="1076" y="38"/>
                  </a:cxn>
                  <a:cxn ang="0">
                    <a:pos x="1046" y="48"/>
                  </a:cxn>
                  <a:cxn ang="0">
                    <a:pos x="892" y="0"/>
                  </a:cxn>
                  <a:cxn ang="0">
                    <a:pos x="712" y="36"/>
                  </a:cxn>
                  <a:cxn ang="0">
                    <a:pos x="712" y="64"/>
                  </a:cxn>
                  <a:cxn ang="0">
                    <a:pos x="688" y="62"/>
                  </a:cxn>
                  <a:cxn ang="0">
                    <a:pos x="530" y="96"/>
                  </a:cxn>
                  <a:cxn ang="0">
                    <a:pos x="534" y="304"/>
                  </a:cxn>
                  <a:cxn ang="0">
                    <a:pos x="490" y="312"/>
                  </a:cxn>
                  <a:cxn ang="0">
                    <a:pos x="494" y="518"/>
                  </a:cxn>
                  <a:cxn ang="0">
                    <a:pos x="472" y="524"/>
                  </a:cxn>
                  <a:cxn ang="0">
                    <a:pos x="468" y="364"/>
                  </a:cxn>
                  <a:cxn ang="0">
                    <a:pos x="234" y="302"/>
                  </a:cxn>
                  <a:cxn ang="0">
                    <a:pos x="0" y="352"/>
                  </a:cxn>
                </a:cxnLst>
                <a:rect l="0" t="0" r="r" b="b"/>
                <a:pathLst>
                  <a:path w="2142" h="796">
                    <a:moveTo>
                      <a:pt x="0" y="352"/>
                    </a:moveTo>
                    <a:lnTo>
                      <a:pt x="4" y="662"/>
                    </a:lnTo>
                    <a:lnTo>
                      <a:pt x="218" y="750"/>
                    </a:lnTo>
                    <a:lnTo>
                      <a:pt x="446" y="672"/>
                    </a:lnTo>
                    <a:lnTo>
                      <a:pt x="816" y="794"/>
                    </a:lnTo>
                    <a:lnTo>
                      <a:pt x="972" y="732"/>
                    </a:lnTo>
                    <a:lnTo>
                      <a:pt x="1160" y="652"/>
                    </a:lnTo>
                    <a:lnTo>
                      <a:pt x="1588" y="796"/>
                    </a:lnTo>
                    <a:lnTo>
                      <a:pt x="1604" y="790"/>
                    </a:lnTo>
                    <a:lnTo>
                      <a:pt x="2128" y="570"/>
                    </a:lnTo>
                    <a:lnTo>
                      <a:pt x="2142" y="490"/>
                    </a:lnTo>
                    <a:lnTo>
                      <a:pt x="2024" y="454"/>
                    </a:lnTo>
                    <a:lnTo>
                      <a:pt x="2024" y="96"/>
                    </a:lnTo>
                    <a:lnTo>
                      <a:pt x="1842" y="42"/>
                    </a:lnTo>
                    <a:lnTo>
                      <a:pt x="1814" y="48"/>
                    </a:lnTo>
                    <a:lnTo>
                      <a:pt x="1658" y="4"/>
                    </a:lnTo>
                    <a:lnTo>
                      <a:pt x="1474" y="42"/>
                    </a:lnTo>
                    <a:lnTo>
                      <a:pt x="1472" y="58"/>
                    </a:lnTo>
                    <a:lnTo>
                      <a:pt x="1302" y="98"/>
                    </a:lnTo>
                    <a:lnTo>
                      <a:pt x="1302" y="182"/>
                    </a:lnTo>
                    <a:lnTo>
                      <a:pt x="1304" y="304"/>
                    </a:lnTo>
                    <a:lnTo>
                      <a:pt x="1270" y="310"/>
                    </a:lnTo>
                    <a:lnTo>
                      <a:pt x="1264" y="320"/>
                    </a:lnTo>
                    <a:lnTo>
                      <a:pt x="1262" y="456"/>
                    </a:lnTo>
                    <a:lnTo>
                      <a:pt x="1260" y="90"/>
                    </a:lnTo>
                    <a:lnTo>
                      <a:pt x="1076" y="38"/>
                    </a:lnTo>
                    <a:lnTo>
                      <a:pt x="1046" y="48"/>
                    </a:lnTo>
                    <a:lnTo>
                      <a:pt x="892" y="0"/>
                    </a:lnTo>
                    <a:lnTo>
                      <a:pt x="712" y="36"/>
                    </a:lnTo>
                    <a:lnTo>
                      <a:pt x="712" y="64"/>
                    </a:lnTo>
                    <a:lnTo>
                      <a:pt x="688" y="62"/>
                    </a:lnTo>
                    <a:lnTo>
                      <a:pt x="530" y="96"/>
                    </a:lnTo>
                    <a:lnTo>
                      <a:pt x="534" y="304"/>
                    </a:lnTo>
                    <a:lnTo>
                      <a:pt x="490" y="312"/>
                    </a:lnTo>
                    <a:lnTo>
                      <a:pt x="494" y="518"/>
                    </a:lnTo>
                    <a:lnTo>
                      <a:pt x="472" y="524"/>
                    </a:lnTo>
                    <a:lnTo>
                      <a:pt x="468" y="364"/>
                    </a:lnTo>
                    <a:lnTo>
                      <a:pt x="234" y="302"/>
                    </a:lnTo>
                    <a:lnTo>
                      <a:pt x="0" y="352"/>
                    </a:lnTo>
                    <a:close/>
                  </a:path>
                </a:pathLst>
              </a:custGeom>
              <a:solidFill>
                <a:schemeClr val="tx1"/>
              </a:solidFill>
              <a:ln w="9525" cap="flat" cmpd="sng">
                <a:noFill/>
                <a:prstDash val="solid"/>
                <a:round/>
                <a:headEnd/>
                <a:tailEnd/>
              </a:ln>
              <a:effectLst/>
            </p:spPr>
            <p:txBody>
              <a:bodyPr/>
              <a:lstStyle/>
              <a:p>
                <a:endParaRPr lang="en-US" dirty="0"/>
              </a:p>
            </p:txBody>
          </p:sp>
          <p:grpSp>
            <p:nvGrpSpPr>
              <p:cNvPr id="4" name="Group 933"/>
              <p:cNvGrpSpPr>
                <a:grpSpLocks/>
              </p:cNvGrpSpPr>
              <p:nvPr/>
            </p:nvGrpSpPr>
            <p:grpSpPr bwMode="auto">
              <a:xfrm>
                <a:off x="691" y="1232"/>
                <a:ext cx="2110" cy="764"/>
                <a:chOff x="691" y="1232"/>
                <a:chExt cx="2110" cy="764"/>
              </a:xfrm>
            </p:grpSpPr>
            <p:grpSp>
              <p:nvGrpSpPr>
                <p:cNvPr id="5" name="Group 934"/>
                <p:cNvGrpSpPr>
                  <a:grpSpLocks/>
                </p:cNvGrpSpPr>
                <p:nvPr/>
              </p:nvGrpSpPr>
              <p:grpSpPr bwMode="auto">
                <a:xfrm>
                  <a:off x="1074" y="1232"/>
                  <a:ext cx="963" cy="764"/>
                  <a:chOff x="1074" y="1232"/>
                  <a:chExt cx="963" cy="764"/>
                </a:xfrm>
              </p:grpSpPr>
              <p:sp>
                <p:nvSpPr>
                  <p:cNvPr id="93095" name="Freeform 935"/>
                  <p:cNvSpPr>
                    <a:spLocks/>
                  </p:cNvSpPr>
                  <p:nvPr/>
                </p:nvSpPr>
                <p:spPr bwMode="auto">
                  <a:xfrm rot="495764">
                    <a:off x="1101" y="1595"/>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93096" name="Freeform 936"/>
                  <p:cNvSpPr>
                    <a:spLocks/>
                  </p:cNvSpPr>
                  <p:nvPr/>
                </p:nvSpPr>
                <p:spPr bwMode="auto">
                  <a:xfrm rot="63002">
                    <a:off x="1082" y="1712"/>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p:spPr>
                <p:txBody>
                  <a:bodyPr/>
                  <a:lstStyle/>
                  <a:p>
                    <a:endParaRPr lang="en-US" dirty="0"/>
                  </a:p>
                </p:txBody>
              </p:sp>
              <p:sp>
                <p:nvSpPr>
                  <p:cNvPr id="93097" name="Freeform 937"/>
                  <p:cNvSpPr>
                    <a:spLocks/>
                  </p:cNvSpPr>
                  <p:nvPr/>
                </p:nvSpPr>
                <p:spPr bwMode="auto">
                  <a:xfrm rot="495764">
                    <a:off x="1288" y="1735"/>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098" name="Freeform 938"/>
                  <p:cNvSpPr>
                    <a:spLocks/>
                  </p:cNvSpPr>
                  <p:nvPr/>
                </p:nvSpPr>
                <p:spPr bwMode="auto">
                  <a:xfrm rot="63002">
                    <a:off x="1265" y="1598"/>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099" name="Freeform 939"/>
                  <p:cNvSpPr>
                    <a:spLocks/>
                  </p:cNvSpPr>
                  <p:nvPr/>
                </p:nvSpPr>
                <p:spPr bwMode="auto">
                  <a:xfrm rot="495764">
                    <a:off x="1074" y="1713"/>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93100" name="Freeform 940"/>
                  <p:cNvSpPr>
                    <a:spLocks/>
                  </p:cNvSpPr>
                  <p:nvPr/>
                </p:nvSpPr>
                <p:spPr bwMode="auto">
                  <a:xfrm rot="495764">
                    <a:off x="1166" y="1773"/>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01" name="Freeform 941"/>
                  <p:cNvSpPr>
                    <a:spLocks/>
                  </p:cNvSpPr>
                  <p:nvPr/>
                </p:nvSpPr>
                <p:spPr bwMode="auto">
                  <a:xfrm rot="495764">
                    <a:off x="1392" y="1698"/>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02" name="Freeform 942"/>
                  <p:cNvSpPr>
                    <a:spLocks/>
                  </p:cNvSpPr>
                  <p:nvPr/>
                </p:nvSpPr>
                <p:spPr bwMode="auto">
                  <a:xfrm rot="495764">
                    <a:off x="1485" y="1666"/>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03" name="Freeform 943"/>
                  <p:cNvSpPr>
                    <a:spLocks/>
                  </p:cNvSpPr>
                  <p:nvPr/>
                </p:nvSpPr>
                <p:spPr bwMode="auto">
                  <a:xfrm rot="495764">
                    <a:off x="1568" y="1622"/>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04" name="Freeform 944"/>
                  <p:cNvSpPr>
                    <a:spLocks/>
                  </p:cNvSpPr>
                  <p:nvPr/>
                </p:nvSpPr>
                <p:spPr bwMode="auto">
                  <a:xfrm rot="63002">
                    <a:off x="1195" y="1810"/>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93105" name="Line 945"/>
                  <p:cNvSpPr>
                    <a:spLocks noChangeShapeType="1"/>
                  </p:cNvSpPr>
                  <p:nvPr/>
                </p:nvSpPr>
                <p:spPr bwMode="auto">
                  <a:xfrm rot="63002" flipH="1">
                    <a:off x="1212" y="1823"/>
                    <a:ext cx="9" cy="54"/>
                  </a:xfrm>
                  <a:prstGeom prst="line">
                    <a:avLst/>
                  </a:prstGeom>
                  <a:noFill/>
                  <a:ln w="12700">
                    <a:solidFill>
                      <a:schemeClr val="tx2"/>
                    </a:solidFill>
                    <a:round/>
                    <a:headEnd/>
                    <a:tailEnd/>
                  </a:ln>
                  <a:effectLst/>
                </p:spPr>
                <p:txBody>
                  <a:bodyPr/>
                  <a:lstStyle/>
                  <a:p>
                    <a:endParaRPr lang="en-US" dirty="0"/>
                  </a:p>
                </p:txBody>
              </p:sp>
              <p:sp>
                <p:nvSpPr>
                  <p:cNvPr id="93106" name="Line 946"/>
                  <p:cNvSpPr>
                    <a:spLocks noChangeShapeType="1"/>
                  </p:cNvSpPr>
                  <p:nvPr/>
                </p:nvSpPr>
                <p:spPr bwMode="auto">
                  <a:xfrm rot="63002" flipH="1">
                    <a:off x="1223" y="1828"/>
                    <a:ext cx="9" cy="54"/>
                  </a:xfrm>
                  <a:prstGeom prst="line">
                    <a:avLst/>
                  </a:prstGeom>
                  <a:noFill/>
                  <a:ln w="12700">
                    <a:solidFill>
                      <a:schemeClr val="tx2"/>
                    </a:solidFill>
                    <a:round/>
                    <a:headEnd/>
                    <a:tailEnd/>
                  </a:ln>
                  <a:effectLst/>
                </p:spPr>
                <p:txBody>
                  <a:bodyPr/>
                  <a:lstStyle/>
                  <a:p>
                    <a:endParaRPr lang="en-US" dirty="0"/>
                  </a:p>
                </p:txBody>
              </p:sp>
              <p:sp>
                <p:nvSpPr>
                  <p:cNvPr id="93107" name="Line 947"/>
                  <p:cNvSpPr>
                    <a:spLocks noChangeShapeType="1"/>
                  </p:cNvSpPr>
                  <p:nvPr/>
                </p:nvSpPr>
                <p:spPr bwMode="auto">
                  <a:xfrm rot="63002" flipH="1">
                    <a:off x="1236" y="1831"/>
                    <a:ext cx="10" cy="54"/>
                  </a:xfrm>
                  <a:prstGeom prst="line">
                    <a:avLst/>
                  </a:prstGeom>
                  <a:noFill/>
                  <a:ln w="12700">
                    <a:solidFill>
                      <a:schemeClr val="tx2"/>
                    </a:solidFill>
                    <a:round/>
                    <a:headEnd/>
                    <a:tailEnd/>
                  </a:ln>
                  <a:effectLst/>
                </p:spPr>
                <p:txBody>
                  <a:bodyPr/>
                  <a:lstStyle/>
                  <a:p>
                    <a:endParaRPr lang="en-US" dirty="0"/>
                  </a:p>
                </p:txBody>
              </p:sp>
              <p:sp>
                <p:nvSpPr>
                  <p:cNvPr id="93108" name="Line 948"/>
                  <p:cNvSpPr>
                    <a:spLocks noChangeShapeType="1"/>
                  </p:cNvSpPr>
                  <p:nvPr/>
                </p:nvSpPr>
                <p:spPr bwMode="auto">
                  <a:xfrm rot="63002" flipH="1">
                    <a:off x="1246" y="1834"/>
                    <a:ext cx="9" cy="54"/>
                  </a:xfrm>
                  <a:prstGeom prst="line">
                    <a:avLst/>
                  </a:prstGeom>
                  <a:noFill/>
                  <a:ln w="6350">
                    <a:solidFill>
                      <a:schemeClr val="tx2"/>
                    </a:solidFill>
                    <a:round/>
                    <a:headEnd/>
                    <a:tailEnd/>
                  </a:ln>
                  <a:effectLst/>
                </p:spPr>
                <p:txBody>
                  <a:bodyPr/>
                  <a:lstStyle/>
                  <a:p>
                    <a:endParaRPr lang="en-US" dirty="0"/>
                  </a:p>
                </p:txBody>
              </p:sp>
              <p:sp>
                <p:nvSpPr>
                  <p:cNvPr id="93109" name="Line 949"/>
                  <p:cNvSpPr>
                    <a:spLocks noChangeShapeType="1"/>
                  </p:cNvSpPr>
                  <p:nvPr/>
                </p:nvSpPr>
                <p:spPr bwMode="auto">
                  <a:xfrm rot="63002" flipH="1">
                    <a:off x="1253" y="1837"/>
                    <a:ext cx="9" cy="54"/>
                  </a:xfrm>
                  <a:prstGeom prst="line">
                    <a:avLst/>
                  </a:prstGeom>
                  <a:noFill/>
                  <a:ln w="6350">
                    <a:solidFill>
                      <a:schemeClr val="tx2"/>
                    </a:solidFill>
                    <a:round/>
                    <a:headEnd/>
                    <a:tailEnd/>
                  </a:ln>
                  <a:effectLst/>
                </p:spPr>
                <p:txBody>
                  <a:bodyPr/>
                  <a:lstStyle/>
                  <a:p>
                    <a:endParaRPr lang="en-US" dirty="0"/>
                  </a:p>
                </p:txBody>
              </p:sp>
              <p:sp>
                <p:nvSpPr>
                  <p:cNvPr id="93110" name="Line 950"/>
                  <p:cNvSpPr>
                    <a:spLocks noChangeShapeType="1"/>
                  </p:cNvSpPr>
                  <p:nvPr/>
                </p:nvSpPr>
                <p:spPr bwMode="auto">
                  <a:xfrm rot="63002" flipH="1">
                    <a:off x="1260" y="1839"/>
                    <a:ext cx="9" cy="54"/>
                  </a:xfrm>
                  <a:prstGeom prst="line">
                    <a:avLst/>
                  </a:prstGeom>
                  <a:noFill/>
                  <a:ln w="6350">
                    <a:solidFill>
                      <a:schemeClr val="tx2"/>
                    </a:solidFill>
                    <a:round/>
                    <a:headEnd/>
                    <a:tailEnd/>
                  </a:ln>
                  <a:effectLst/>
                </p:spPr>
                <p:txBody>
                  <a:bodyPr/>
                  <a:lstStyle/>
                  <a:p>
                    <a:endParaRPr lang="en-US" dirty="0"/>
                  </a:p>
                </p:txBody>
              </p:sp>
              <p:sp>
                <p:nvSpPr>
                  <p:cNvPr id="93111" name="Line 951"/>
                  <p:cNvSpPr>
                    <a:spLocks noChangeShapeType="1"/>
                  </p:cNvSpPr>
                  <p:nvPr/>
                </p:nvSpPr>
                <p:spPr bwMode="auto">
                  <a:xfrm rot="63002" flipH="1">
                    <a:off x="1270" y="1843"/>
                    <a:ext cx="9" cy="53"/>
                  </a:xfrm>
                  <a:prstGeom prst="line">
                    <a:avLst/>
                  </a:prstGeom>
                  <a:noFill/>
                  <a:ln w="12700">
                    <a:solidFill>
                      <a:schemeClr val="tx2"/>
                    </a:solidFill>
                    <a:round/>
                    <a:headEnd/>
                    <a:tailEnd/>
                  </a:ln>
                  <a:effectLst/>
                </p:spPr>
                <p:txBody>
                  <a:bodyPr/>
                  <a:lstStyle/>
                  <a:p>
                    <a:endParaRPr lang="en-US" dirty="0"/>
                  </a:p>
                </p:txBody>
              </p:sp>
              <p:sp>
                <p:nvSpPr>
                  <p:cNvPr id="93112" name="Line 952"/>
                  <p:cNvSpPr>
                    <a:spLocks noChangeShapeType="1"/>
                  </p:cNvSpPr>
                  <p:nvPr/>
                </p:nvSpPr>
                <p:spPr bwMode="auto">
                  <a:xfrm rot="63002" flipH="1">
                    <a:off x="1280" y="1848"/>
                    <a:ext cx="9" cy="54"/>
                  </a:xfrm>
                  <a:prstGeom prst="line">
                    <a:avLst/>
                  </a:prstGeom>
                  <a:noFill/>
                  <a:ln w="12700">
                    <a:solidFill>
                      <a:schemeClr val="tx2"/>
                    </a:solidFill>
                    <a:round/>
                    <a:headEnd/>
                    <a:tailEnd/>
                  </a:ln>
                  <a:effectLst/>
                </p:spPr>
                <p:txBody>
                  <a:bodyPr/>
                  <a:lstStyle/>
                  <a:p>
                    <a:endParaRPr lang="en-US" dirty="0"/>
                  </a:p>
                </p:txBody>
              </p:sp>
              <p:sp>
                <p:nvSpPr>
                  <p:cNvPr id="93113" name="Line 953"/>
                  <p:cNvSpPr>
                    <a:spLocks noChangeShapeType="1"/>
                  </p:cNvSpPr>
                  <p:nvPr/>
                </p:nvSpPr>
                <p:spPr bwMode="auto">
                  <a:xfrm rot="63002" flipH="1">
                    <a:off x="1291" y="1850"/>
                    <a:ext cx="9" cy="54"/>
                  </a:xfrm>
                  <a:prstGeom prst="line">
                    <a:avLst/>
                  </a:prstGeom>
                  <a:noFill/>
                  <a:ln w="12700">
                    <a:solidFill>
                      <a:schemeClr val="tx2"/>
                    </a:solidFill>
                    <a:round/>
                    <a:headEnd/>
                    <a:tailEnd/>
                  </a:ln>
                  <a:effectLst/>
                </p:spPr>
                <p:txBody>
                  <a:bodyPr/>
                  <a:lstStyle/>
                  <a:p>
                    <a:endParaRPr lang="en-US" dirty="0"/>
                  </a:p>
                </p:txBody>
              </p:sp>
              <p:grpSp>
                <p:nvGrpSpPr>
                  <p:cNvPr id="6" name="Group 954"/>
                  <p:cNvGrpSpPr>
                    <a:grpSpLocks/>
                  </p:cNvGrpSpPr>
                  <p:nvPr/>
                </p:nvGrpSpPr>
                <p:grpSpPr bwMode="auto">
                  <a:xfrm>
                    <a:off x="1368" y="1442"/>
                    <a:ext cx="359" cy="343"/>
                    <a:chOff x="2385" y="972"/>
                    <a:chExt cx="1220" cy="1166"/>
                  </a:xfrm>
                </p:grpSpPr>
                <p:sp>
                  <p:nvSpPr>
                    <p:cNvPr id="93115" name="Freeform 955"/>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16" name="Freeform 956"/>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17" name="Freeform 957"/>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18" name="Freeform 958"/>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19" name="Freeform 959"/>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3120" name="Freeform 960"/>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3121" name="Freeform 961"/>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22" name="Freeform 962"/>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23" name="Freeform 963"/>
                  <p:cNvSpPr>
                    <a:spLocks/>
                  </p:cNvSpPr>
                  <p:nvPr/>
                </p:nvSpPr>
                <p:spPr bwMode="auto">
                  <a:xfrm>
                    <a:off x="1199" y="1513"/>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24" name="Freeform 964"/>
                  <p:cNvSpPr>
                    <a:spLocks/>
                  </p:cNvSpPr>
                  <p:nvPr/>
                </p:nvSpPr>
                <p:spPr bwMode="auto">
                  <a:xfrm>
                    <a:off x="1191" y="1559"/>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25" name="Freeform 965"/>
                  <p:cNvSpPr>
                    <a:spLocks/>
                  </p:cNvSpPr>
                  <p:nvPr/>
                </p:nvSpPr>
                <p:spPr bwMode="auto">
                  <a:xfrm>
                    <a:off x="1266" y="1705"/>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7" name="Group 966"/>
                  <p:cNvGrpSpPr>
                    <a:grpSpLocks/>
                  </p:cNvGrpSpPr>
                  <p:nvPr/>
                </p:nvGrpSpPr>
                <p:grpSpPr bwMode="auto">
                  <a:xfrm>
                    <a:off x="1566" y="1482"/>
                    <a:ext cx="358" cy="342"/>
                    <a:chOff x="2385" y="972"/>
                    <a:chExt cx="1220" cy="1166"/>
                  </a:xfrm>
                </p:grpSpPr>
                <p:sp>
                  <p:nvSpPr>
                    <p:cNvPr id="93127" name="Freeform 96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28" name="Freeform 968"/>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29" name="Freeform 969"/>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30" name="Freeform 970"/>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31" name="Freeform 97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3132" name="Freeform 972"/>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3133" name="Freeform 973"/>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34" name="Freeform 974"/>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35" name="Freeform 975"/>
                  <p:cNvSpPr>
                    <a:spLocks/>
                  </p:cNvSpPr>
                  <p:nvPr/>
                </p:nvSpPr>
                <p:spPr bwMode="auto">
                  <a:xfrm>
                    <a:off x="1384" y="1568"/>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36" name="Freeform 976"/>
                  <p:cNvSpPr>
                    <a:spLocks/>
                  </p:cNvSpPr>
                  <p:nvPr/>
                </p:nvSpPr>
                <p:spPr bwMode="auto">
                  <a:xfrm>
                    <a:off x="1376" y="1614"/>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37" name="Freeform 977"/>
                  <p:cNvSpPr>
                    <a:spLocks/>
                  </p:cNvSpPr>
                  <p:nvPr/>
                </p:nvSpPr>
                <p:spPr bwMode="auto">
                  <a:xfrm>
                    <a:off x="1451" y="1760"/>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8" name="Group 978"/>
                  <p:cNvGrpSpPr>
                    <a:grpSpLocks/>
                  </p:cNvGrpSpPr>
                  <p:nvPr/>
                </p:nvGrpSpPr>
                <p:grpSpPr bwMode="auto">
                  <a:xfrm>
                    <a:off x="1399" y="1232"/>
                    <a:ext cx="338" cy="323"/>
                    <a:chOff x="2385" y="972"/>
                    <a:chExt cx="1220" cy="1166"/>
                  </a:xfrm>
                </p:grpSpPr>
                <p:sp>
                  <p:nvSpPr>
                    <p:cNvPr id="93139" name="Freeform 979"/>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40" name="Freeform 98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41" name="Freeform 981"/>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42" name="Freeform 982"/>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43" name="Freeform 983"/>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3144" name="Freeform 98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3145" name="Freeform 985"/>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46" name="Freeform 986"/>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47" name="Freeform 987"/>
                  <p:cNvSpPr>
                    <a:spLocks/>
                  </p:cNvSpPr>
                  <p:nvPr/>
                </p:nvSpPr>
                <p:spPr bwMode="auto">
                  <a:xfrm>
                    <a:off x="1239" y="1299"/>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48" name="Freeform 988"/>
                  <p:cNvSpPr>
                    <a:spLocks/>
                  </p:cNvSpPr>
                  <p:nvPr/>
                </p:nvSpPr>
                <p:spPr bwMode="auto">
                  <a:xfrm>
                    <a:off x="1232" y="1342"/>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49" name="Freeform 989"/>
                  <p:cNvSpPr>
                    <a:spLocks/>
                  </p:cNvSpPr>
                  <p:nvPr/>
                </p:nvSpPr>
                <p:spPr bwMode="auto">
                  <a:xfrm>
                    <a:off x="1302" y="1480"/>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9" name="Group 990"/>
                  <p:cNvGrpSpPr>
                    <a:grpSpLocks/>
                  </p:cNvGrpSpPr>
                  <p:nvPr/>
                </p:nvGrpSpPr>
                <p:grpSpPr bwMode="auto">
                  <a:xfrm>
                    <a:off x="1585" y="1269"/>
                    <a:ext cx="338" cy="324"/>
                    <a:chOff x="2385" y="972"/>
                    <a:chExt cx="1220" cy="1166"/>
                  </a:xfrm>
                </p:grpSpPr>
                <p:sp>
                  <p:nvSpPr>
                    <p:cNvPr id="93151" name="Freeform 991"/>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52" name="Freeform 992"/>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53" name="Freeform 993"/>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54" name="Freeform 994"/>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55" name="Freeform 995"/>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3156" name="Freeform 996"/>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3157" name="Freeform 997"/>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58" name="Freeform 998"/>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59" name="Freeform 999"/>
                  <p:cNvSpPr>
                    <a:spLocks/>
                  </p:cNvSpPr>
                  <p:nvPr/>
                </p:nvSpPr>
                <p:spPr bwMode="auto">
                  <a:xfrm>
                    <a:off x="1413" y="1351"/>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60" name="Freeform 1000"/>
                  <p:cNvSpPr>
                    <a:spLocks/>
                  </p:cNvSpPr>
                  <p:nvPr/>
                </p:nvSpPr>
                <p:spPr bwMode="auto">
                  <a:xfrm>
                    <a:off x="1406" y="1394"/>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61" name="Freeform 1001"/>
                  <p:cNvSpPr>
                    <a:spLocks/>
                  </p:cNvSpPr>
                  <p:nvPr/>
                </p:nvSpPr>
                <p:spPr bwMode="auto">
                  <a:xfrm>
                    <a:off x="1476" y="1532"/>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nvGrpSpPr>
                <p:cNvPr id="10" name="Group 1002"/>
                <p:cNvGrpSpPr>
                  <a:grpSpLocks/>
                </p:cNvGrpSpPr>
                <p:nvPr/>
              </p:nvGrpSpPr>
              <p:grpSpPr bwMode="auto">
                <a:xfrm>
                  <a:off x="691" y="1531"/>
                  <a:ext cx="443" cy="424"/>
                  <a:chOff x="553" y="1516"/>
                  <a:chExt cx="443" cy="424"/>
                </a:xfrm>
              </p:grpSpPr>
              <p:sp>
                <p:nvSpPr>
                  <p:cNvPr id="93163" name="Freeform 1003"/>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3164" name="Freeform 1004"/>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3165" name="Freeform 1005"/>
                  <p:cNvSpPr>
                    <a:spLocks/>
                  </p:cNvSpPr>
                  <p:nvPr/>
                </p:nvSpPr>
                <p:spPr bwMode="auto">
                  <a:xfrm>
                    <a:off x="577" y="1532"/>
                    <a:ext cx="401" cy="116"/>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3166" name="Freeform 1006"/>
                  <p:cNvSpPr>
                    <a:spLocks/>
                  </p:cNvSpPr>
                  <p:nvPr/>
                </p:nvSpPr>
                <p:spPr bwMode="auto">
                  <a:xfrm>
                    <a:off x="567" y="1589"/>
                    <a:ext cx="196" cy="333"/>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3167" name="Freeform 1007"/>
                  <p:cNvSpPr>
                    <a:spLocks/>
                  </p:cNvSpPr>
                  <p:nvPr/>
                </p:nvSpPr>
                <p:spPr bwMode="auto">
                  <a:xfrm>
                    <a:off x="659" y="1769"/>
                    <a:ext cx="74" cy="114"/>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nvGrpSpPr>
                <p:cNvPr id="11" name="Group 1008"/>
                <p:cNvGrpSpPr>
                  <a:grpSpLocks/>
                </p:cNvGrpSpPr>
                <p:nvPr/>
              </p:nvGrpSpPr>
              <p:grpSpPr bwMode="auto">
                <a:xfrm>
                  <a:off x="1838" y="1232"/>
                  <a:ext cx="963" cy="764"/>
                  <a:chOff x="2126" y="1316"/>
                  <a:chExt cx="963" cy="764"/>
                </a:xfrm>
              </p:grpSpPr>
              <p:sp>
                <p:nvSpPr>
                  <p:cNvPr id="93169" name="Freeform 1009"/>
                  <p:cNvSpPr>
                    <a:spLocks/>
                  </p:cNvSpPr>
                  <p:nvPr/>
                </p:nvSpPr>
                <p:spPr bwMode="auto">
                  <a:xfrm rot="495764">
                    <a:off x="2153" y="1679"/>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93170" name="Freeform 1010"/>
                  <p:cNvSpPr>
                    <a:spLocks/>
                  </p:cNvSpPr>
                  <p:nvPr/>
                </p:nvSpPr>
                <p:spPr bwMode="auto">
                  <a:xfrm rot="63002">
                    <a:off x="2134" y="1796"/>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a:scene3d>
                    <a:camera prst="orthographicFront"/>
                    <a:lightRig rig="threePt" dir="t"/>
                  </a:scene3d>
                  <a:sp3d contourW="6350"/>
                </p:spPr>
                <p:txBody>
                  <a:bodyPr/>
                  <a:lstStyle/>
                  <a:p>
                    <a:endParaRPr lang="en-US" dirty="0"/>
                  </a:p>
                </p:txBody>
              </p:sp>
              <p:sp>
                <p:nvSpPr>
                  <p:cNvPr id="93171" name="Freeform 1011"/>
                  <p:cNvSpPr>
                    <a:spLocks/>
                  </p:cNvSpPr>
                  <p:nvPr/>
                </p:nvSpPr>
                <p:spPr bwMode="auto">
                  <a:xfrm rot="495764">
                    <a:off x="2340" y="1819"/>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2" name="Freeform 1012"/>
                  <p:cNvSpPr>
                    <a:spLocks/>
                  </p:cNvSpPr>
                  <p:nvPr/>
                </p:nvSpPr>
                <p:spPr bwMode="auto">
                  <a:xfrm rot="63002">
                    <a:off x="2317" y="1682"/>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3" name="Freeform 1013"/>
                  <p:cNvSpPr>
                    <a:spLocks/>
                  </p:cNvSpPr>
                  <p:nvPr/>
                </p:nvSpPr>
                <p:spPr bwMode="auto">
                  <a:xfrm rot="495764">
                    <a:off x="2126" y="1797"/>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93174" name="Freeform 1014"/>
                  <p:cNvSpPr>
                    <a:spLocks/>
                  </p:cNvSpPr>
                  <p:nvPr/>
                </p:nvSpPr>
                <p:spPr bwMode="auto">
                  <a:xfrm rot="495764">
                    <a:off x="2218" y="1857"/>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5" name="Freeform 1015"/>
                  <p:cNvSpPr>
                    <a:spLocks/>
                  </p:cNvSpPr>
                  <p:nvPr/>
                </p:nvSpPr>
                <p:spPr bwMode="auto">
                  <a:xfrm rot="495764">
                    <a:off x="2444" y="1782"/>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6" name="Freeform 1016"/>
                  <p:cNvSpPr>
                    <a:spLocks/>
                  </p:cNvSpPr>
                  <p:nvPr/>
                </p:nvSpPr>
                <p:spPr bwMode="auto">
                  <a:xfrm rot="495764">
                    <a:off x="2537" y="1750"/>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7" name="Freeform 1017"/>
                  <p:cNvSpPr>
                    <a:spLocks/>
                  </p:cNvSpPr>
                  <p:nvPr/>
                </p:nvSpPr>
                <p:spPr bwMode="auto">
                  <a:xfrm rot="495764">
                    <a:off x="2620" y="1706"/>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3178" name="Freeform 1018"/>
                  <p:cNvSpPr>
                    <a:spLocks/>
                  </p:cNvSpPr>
                  <p:nvPr/>
                </p:nvSpPr>
                <p:spPr bwMode="auto">
                  <a:xfrm rot="63002">
                    <a:off x="2247" y="1894"/>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93179" name="Line 1019"/>
                  <p:cNvSpPr>
                    <a:spLocks noChangeShapeType="1"/>
                  </p:cNvSpPr>
                  <p:nvPr/>
                </p:nvSpPr>
                <p:spPr bwMode="auto">
                  <a:xfrm rot="63002" flipH="1">
                    <a:off x="2264" y="1907"/>
                    <a:ext cx="9" cy="54"/>
                  </a:xfrm>
                  <a:prstGeom prst="line">
                    <a:avLst/>
                  </a:prstGeom>
                  <a:noFill/>
                  <a:ln w="12700">
                    <a:solidFill>
                      <a:schemeClr val="tx2"/>
                    </a:solidFill>
                    <a:round/>
                    <a:headEnd/>
                    <a:tailEnd/>
                  </a:ln>
                  <a:effectLst/>
                </p:spPr>
                <p:txBody>
                  <a:bodyPr/>
                  <a:lstStyle/>
                  <a:p>
                    <a:endParaRPr lang="en-US" dirty="0"/>
                  </a:p>
                </p:txBody>
              </p:sp>
              <p:sp>
                <p:nvSpPr>
                  <p:cNvPr id="93180" name="Line 1020"/>
                  <p:cNvSpPr>
                    <a:spLocks noChangeShapeType="1"/>
                  </p:cNvSpPr>
                  <p:nvPr/>
                </p:nvSpPr>
                <p:spPr bwMode="auto">
                  <a:xfrm rot="63002" flipH="1">
                    <a:off x="2275" y="1912"/>
                    <a:ext cx="9" cy="54"/>
                  </a:xfrm>
                  <a:prstGeom prst="line">
                    <a:avLst/>
                  </a:prstGeom>
                  <a:noFill/>
                  <a:ln w="12700">
                    <a:solidFill>
                      <a:schemeClr val="tx2"/>
                    </a:solidFill>
                    <a:round/>
                    <a:headEnd/>
                    <a:tailEnd/>
                  </a:ln>
                  <a:effectLst/>
                </p:spPr>
                <p:txBody>
                  <a:bodyPr/>
                  <a:lstStyle/>
                  <a:p>
                    <a:endParaRPr lang="en-US" dirty="0"/>
                  </a:p>
                </p:txBody>
              </p:sp>
              <p:sp>
                <p:nvSpPr>
                  <p:cNvPr id="93181" name="Line 1021"/>
                  <p:cNvSpPr>
                    <a:spLocks noChangeShapeType="1"/>
                  </p:cNvSpPr>
                  <p:nvPr/>
                </p:nvSpPr>
                <p:spPr bwMode="auto">
                  <a:xfrm rot="63002" flipH="1">
                    <a:off x="2288" y="1915"/>
                    <a:ext cx="10" cy="54"/>
                  </a:xfrm>
                  <a:prstGeom prst="line">
                    <a:avLst/>
                  </a:prstGeom>
                  <a:noFill/>
                  <a:ln w="12700">
                    <a:solidFill>
                      <a:schemeClr val="tx2"/>
                    </a:solidFill>
                    <a:round/>
                    <a:headEnd/>
                    <a:tailEnd/>
                  </a:ln>
                  <a:effectLst/>
                </p:spPr>
                <p:txBody>
                  <a:bodyPr/>
                  <a:lstStyle/>
                  <a:p>
                    <a:endParaRPr lang="en-US" dirty="0"/>
                  </a:p>
                </p:txBody>
              </p:sp>
              <p:sp>
                <p:nvSpPr>
                  <p:cNvPr id="93182" name="Line 1022"/>
                  <p:cNvSpPr>
                    <a:spLocks noChangeShapeType="1"/>
                  </p:cNvSpPr>
                  <p:nvPr/>
                </p:nvSpPr>
                <p:spPr bwMode="auto">
                  <a:xfrm rot="63002" flipH="1">
                    <a:off x="2298" y="1918"/>
                    <a:ext cx="9" cy="54"/>
                  </a:xfrm>
                  <a:prstGeom prst="line">
                    <a:avLst/>
                  </a:prstGeom>
                  <a:noFill/>
                  <a:ln w="6350">
                    <a:solidFill>
                      <a:schemeClr val="tx2"/>
                    </a:solidFill>
                    <a:round/>
                    <a:headEnd/>
                    <a:tailEnd/>
                  </a:ln>
                  <a:effectLst/>
                </p:spPr>
                <p:txBody>
                  <a:bodyPr/>
                  <a:lstStyle/>
                  <a:p>
                    <a:endParaRPr lang="en-US" dirty="0"/>
                  </a:p>
                </p:txBody>
              </p:sp>
              <p:sp>
                <p:nvSpPr>
                  <p:cNvPr id="93183" name="Line 1023"/>
                  <p:cNvSpPr>
                    <a:spLocks noChangeShapeType="1"/>
                  </p:cNvSpPr>
                  <p:nvPr/>
                </p:nvSpPr>
                <p:spPr bwMode="auto">
                  <a:xfrm rot="63002" flipH="1">
                    <a:off x="2305" y="1921"/>
                    <a:ext cx="9" cy="54"/>
                  </a:xfrm>
                  <a:prstGeom prst="line">
                    <a:avLst/>
                  </a:prstGeom>
                  <a:noFill/>
                  <a:ln w="6350">
                    <a:solidFill>
                      <a:schemeClr val="tx2"/>
                    </a:solidFill>
                    <a:round/>
                    <a:headEnd/>
                    <a:tailEnd/>
                  </a:ln>
                  <a:effectLst/>
                </p:spPr>
                <p:txBody>
                  <a:bodyPr/>
                  <a:lstStyle/>
                  <a:p>
                    <a:endParaRPr lang="en-US" dirty="0"/>
                  </a:p>
                </p:txBody>
              </p:sp>
              <p:sp>
                <p:nvSpPr>
                  <p:cNvPr id="184320" name="Line 1024"/>
                  <p:cNvSpPr>
                    <a:spLocks noChangeShapeType="1"/>
                  </p:cNvSpPr>
                  <p:nvPr/>
                </p:nvSpPr>
                <p:spPr bwMode="auto">
                  <a:xfrm rot="63002" flipH="1">
                    <a:off x="2312" y="1923"/>
                    <a:ext cx="9" cy="54"/>
                  </a:xfrm>
                  <a:prstGeom prst="line">
                    <a:avLst/>
                  </a:prstGeom>
                  <a:noFill/>
                  <a:ln w="6350">
                    <a:solidFill>
                      <a:schemeClr val="tx2"/>
                    </a:solidFill>
                    <a:round/>
                    <a:headEnd/>
                    <a:tailEnd/>
                  </a:ln>
                  <a:effectLst/>
                </p:spPr>
                <p:txBody>
                  <a:bodyPr/>
                  <a:lstStyle/>
                  <a:p>
                    <a:endParaRPr lang="en-US" dirty="0"/>
                  </a:p>
                </p:txBody>
              </p:sp>
              <p:sp>
                <p:nvSpPr>
                  <p:cNvPr id="184321" name="Line 1025"/>
                  <p:cNvSpPr>
                    <a:spLocks noChangeShapeType="1"/>
                  </p:cNvSpPr>
                  <p:nvPr/>
                </p:nvSpPr>
                <p:spPr bwMode="auto">
                  <a:xfrm rot="63002" flipH="1">
                    <a:off x="2322" y="1927"/>
                    <a:ext cx="9" cy="53"/>
                  </a:xfrm>
                  <a:prstGeom prst="line">
                    <a:avLst/>
                  </a:prstGeom>
                  <a:noFill/>
                  <a:ln w="12700">
                    <a:solidFill>
                      <a:schemeClr val="tx2"/>
                    </a:solidFill>
                    <a:round/>
                    <a:headEnd/>
                    <a:tailEnd/>
                  </a:ln>
                  <a:effectLst/>
                </p:spPr>
                <p:txBody>
                  <a:bodyPr/>
                  <a:lstStyle/>
                  <a:p>
                    <a:endParaRPr lang="en-US" dirty="0"/>
                  </a:p>
                </p:txBody>
              </p:sp>
              <p:sp>
                <p:nvSpPr>
                  <p:cNvPr id="184322" name="Line 1026"/>
                  <p:cNvSpPr>
                    <a:spLocks noChangeShapeType="1"/>
                  </p:cNvSpPr>
                  <p:nvPr/>
                </p:nvSpPr>
                <p:spPr bwMode="auto">
                  <a:xfrm rot="63002" flipH="1">
                    <a:off x="2332" y="1932"/>
                    <a:ext cx="9" cy="54"/>
                  </a:xfrm>
                  <a:prstGeom prst="line">
                    <a:avLst/>
                  </a:prstGeom>
                  <a:noFill/>
                  <a:ln w="12700">
                    <a:solidFill>
                      <a:schemeClr val="tx2"/>
                    </a:solidFill>
                    <a:round/>
                    <a:headEnd/>
                    <a:tailEnd/>
                  </a:ln>
                  <a:effectLst/>
                </p:spPr>
                <p:txBody>
                  <a:bodyPr/>
                  <a:lstStyle/>
                  <a:p>
                    <a:endParaRPr lang="en-US" dirty="0"/>
                  </a:p>
                </p:txBody>
              </p:sp>
              <p:sp>
                <p:nvSpPr>
                  <p:cNvPr id="184323" name="Line 1027"/>
                  <p:cNvSpPr>
                    <a:spLocks noChangeShapeType="1"/>
                  </p:cNvSpPr>
                  <p:nvPr/>
                </p:nvSpPr>
                <p:spPr bwMode="auto">
                  <a:xfrm rot="63002" flipH="1">
                    <a:off x="2343" y="1934"/>
                    <a:ext cx="9" cy="54"/>
                  </a:xfrm>
                  <a:prstGeom prst="line">
                    <a:avLst/>
                  </a:prstGeom>
                  <a:noFill/>
                  <a:ln w="12700">
                    <a:solidFill>
                      <a:schemeClr val="tx2"/>
                    </a:solidFill>
                    <a:round/>
                    <a:headEnd/>
                    <a:tailEnd/>
                  </a:ln>
                  <a:effectLst/>
                </p:spPr>
                <p:txBody>
                  <a:bodyPr/>
                  <a:lstStyle/>
                  <a:p>
                    <a:endParaRPr lang="en-US" dirty="0"/>
                  </a:p>
                </p:txBody>
              </p:sp>
              <p:grpSp>
                <p:nvGrpSpPr>
                  <p:cNvPr id="12" name="Group 1028"/>
                  <p:cNvGrpSpPr>
                    <a:grpSpLocks/>
                  </p:cNvGrpSpPr>
                  <p:nvPr/>
                </p:nvGrpSpPr>
                <p:grpSpPr bwMode="auto">
                  <a:xfrm>
                    <a:off x="2420" y="1526"/>
                    <a:ext cx="359" cy="343"/>
                    <a:chOff x="2385" y="972"/>
                    <a:chExt cx="1220" cy="1166"/>
                  </a:xfrm>
                </p:grpSpPr>
                <p:sp>
                  <p:nvSpPr>
                    <p:cNvPr id="184325" name="Freeform 1029"/>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26" name="Freeform 103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27" name="Freeform 1031"/>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28" name="Freeform 1032"/>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329" name="Freeform 1033"/>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330" name="Freeform 103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331" name="Freeform 1035"/>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32" name="Freeform 1036"/>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33" name="Freeform 1037"/>
                  <p:cNvSpPr>
                    <a:spLocks/>
                  </p:cNvSpPr>
                  <p:nvPr/>
                </p:nvSpPr>
                <p:spPr bwMode="auto">
                  <a:xfrm>
                    <a:off x="2251" y="1597"/>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34" name="Freeform 1038"/>
                  <p:cNvSpPr>
                    <a:spLocks/>
                  </p:cNvSpPr>
                  <p:nvPr/>
                </p:nvSpPr>
                <p:spPr bwMode="auto">
                  <a:xfrm>
                    <a:off x="2243" y="1643"/>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13" name="Group 1039"/>
                  <p:cNvGrpSpPr>
                    <a:grpSpLocks/>
                  </p:cNvGrpSpPr>
                  <p:nvPr/>
                </p:nvGrpSpPr>
                <p:grpSpPr bwMode="auto">
                  <a:xfrm>
                    <a:off x="2618" y="1566"/>
                    <a:ext cx="358" cy="342"/>
                    <a:chOff x="2385" y="972"/>
                    <a:chExt cx="1220" cy="1166"/>
                  </a:xfrm>
                </p:grpSpPr>
                <p:sp>
                  <p:nvSpPr>
                    <p:cNvPr id="184336" name="Freeform 104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37" name="Freeform 1041"/>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38" name="Freeform 1042"/>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39" name="Freeform 1043"/>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340" name="Freeform 104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341" name="Freeform 1045"/>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342" name="Freeform 1046"/>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43" name="Freeform 1047"/>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44" name="Freeform 1048"/>
                  <p:cNvSpPr>
                    <a:spLocks/>
                  </p:cNvSpPr>
                  <p:nvPr/>
                </p:nvSpPr>
                <p:spPr bwMode="auto">
                  <a:xfrm>
                    <a:off x="2436" y="1652"/>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45" name="Freeform 1049"/>
                  <p:cNvSpPr>
                    <a:spLocks/>
                  </p:cNvSpPr>
                  <p:nvPr/>
                </p:nvSpPr>
                <p:spPr bwMode="auto">
                  <a:xfrm>
                    <a:off x="2428" y="1698"/>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14" name="Group 1050"/>
                  <p:cNvGrpSpPr>
                    <a:grpSpLocks/>
                  </p:cNvGrpSpPr>
                  <p:nvPr/>
                </p:nvGrpSpPr>
                <p:grpSpPr bwMode="auto">
                  <a:xfrm>
                    <a:off x="2451" y="1316"/>
                    <a:ext cx="338" cy="323"/>
                    <a:chOff x="2385" y="972"/>
                    <a:chExt cx="1220" cy="1166"/>
                  </a:xfrm>
                </p:grpSpPr>
                <p:sp>
                  <p:nvSpPr>
                    <p:cNvPr id="184347" name="Freeform 1051"/>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48" name="Freeform 1052"/>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49" name="Freeform 1053"/>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50" name="Freeform 1054"/>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351" name="Freeform 1055"/>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352" name="Freeform 1056"/>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353" name="Freeform 1057"/>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54" name="Freeform 1058"/>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55" name="Freeform 1059"/>
                  <p:cNvSpPr>
                    <a:spLocks/>
                  </p:cNvSpPr>
                  <p:nvPr/>
                </p:nvSpPr>
                <p:spPr bwMode="auto">
                  <a:xfrm>
                    <a:off x="2291" y="1383"/>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56" name="Freeform 1060"/>
                  <p:cNvSpPr>
                    <a:spLocks/>
                  </p:cNvSpPr>
                  <p:nvPr/>
                </p:nvSpPr>
                <p:spPr bwMode="auto">
                  <a:xfrm>
                    <a:off x="2284" y="1426"/>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15" name="Group 1061"/>
                  <p:cNvGrpSpPr>
                    <a:grpSpLocks/>
                  </p:cNvGrpSpPr>
                  <p:nvPr/>
                </p:nvGrpSpPr>
                <p:grpSpPr bwMode="auto">
                  <a:xfrm>
                    <a:off x="2637" y="1353"/>
                    <a:ext cx="338" cy="324"/>
                    <a:chOff x="2385" y="972"/>
                    <a:chExt cx="1220" cy="1166"/>
                  </a:xfrm>
                </p:grpSpPr>
                <p:sp>
                  <p:nvSpPr>
                    <p:cNvPr id="184358" name="Freeform 1062"/>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59" name="Freeform 1063"/>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60" name="Freeform 1064"/>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61" name="Freeform 1065"/>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362" name="Freeform 1066"/>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363" name="Freeform 1067"/>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364" name="Freeform 1068"/>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65" name="Freeform 1069"/>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66" name="Freeform 1070"/>
                  <p:cNvSpPr>
                    <a:spLocks/>
                  </p:cNvSpPr>
                  <p:nvPr/>
                </p:nvSpPr>
                <p:spPr bwMode="auto">
                  <a:xfrm>
                    <a:off x="2465" y="1435"/>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67" name="Freeform 1071"/>
                  <p:cNvSpPr>
                    <a:spLocks/>
                  </p:cNvSpPr>
                  <p:nvPr/>
                </p:nvSpPr>
                <p:spPr bwMode="auto">
                  <a:xfrm>
                    <a:off x="2458" y="1478"/>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grpSp>
        </p:grpSp>
      </p:grpSp>
      <p:sp>
        <p:nvSpPr>
          <p:cNvPr id="92166" name="Rectangle 6"/>
          <p:cNvSpPr>
            <a:spLocks noChangeAspect="1" noChangeArrowheads="1"/>
          </p:cNvSpPr>
          <p:nvPr/>
        </p:nvSpPr>
        <p:spPr bwMode="auto">
          <a:xfrm>
            <a:off x="6390409" y="3892550"/>
            <a:ext cx="2514599" cy="462307"/>
          </a:xfrm>
          <a:prstGeom prst="rect">
            <a:avLst/>
          </a:prstGeom>
          <a:noFill/>
          <a:ln w="9525">
            <a:noFill/>
            <a:miter lim="800000"/>
            <a:headEnd/>
            <a:tailEnd/>
          </a:ln>
          <a:effectLst/>
        </p:spPr>
        <p:txBody>
          <a:bodyPr wrap="square" lIns="92075" tIns="46038" rIns="92075" bIns="46038">
            <a:spAutoFit/>
          </a:bodyPr>
          <a:lstStyle/>
          <a:p>
            <a:pPr algn="r"/>
            <a:r>
              <a:rPr lang="en-US" dirty="0">
                <a:solidFill>
                  <a:schemeClr val="bg2"/>
                </a:solidFill>
                <a:latin typeface="Arial Black" pitchFamily="34" charset="0"/>
              </a:rPr>
              <a:t>oLPN</a:t>
            </a:r>
          </a:p>
        </p:txBody>
      </p:sp>
      <p:sp>
        <p:nvSpPr>
          <p:cNvPr id="92167" name="Rectangle 7"/>
          <p:cNvSpPr>
            <a:spLocks noChangeAspect="1" noChangeArrowheads="1"/>
          </p:cNvSpPr>
          <p:nvPr/>
        </p:nvSpPr>
        <p:spPr bwMode="auto">
          <a:xfrm>
            <a:off x="5981699" y="5592763"/>
            <a:ext cx="2923309" cy="407987"/>
          </a:xfrm>
          <a:prstGeom prst="rect">
            <a:avLst/>
          </a:prstGeom>
          <a:noFill/>
          <a:ln w="12700">
            <a:noFill/>
            <a:miter lim="800000"/>
            <a:headEnd type="none" w="sm" len="sm"/>
            <a:tailEnd type="none" w="sm" len="sm"/>
          </a:ln>
          <a:effectLst/>
        </p:spPr>
        <p:txBody>
          <a:bodyPr wrap="none" anchor="ctr"/>
          <a:lstStyle/>
          <a:p>
            <a:pPr algn="r"/>
            <a:r>
              <a:rPr lang="en-US" sz="1800" b="1" dirty="0">
                <a:latin typeface="Arial" charset="0"/>
              </a:rPr>
              <a:t>Outbound Containers</a:t>
            </a:r>
          </a:p>
        </p:txBody>
      </p:sp>
      <p:grpSp>
        <p:nvGrpSpPr>
          <p:cNvPr id="16" name="Group 1072"/>
          <p:cNvGrpSpPr>
            <a:grpSpLocks/>
          </p:cNvGrpSpPr>
          <p:nvPr/>
        </p:nvGrpSpPr>
        <p:grpSpPr bwMode="auto">
          <a:xfrm>
            <a:off x="5519738" y="4291013"/>
            <a:ext cx="3346450" cy="1263650"/>
            <a:chOff x="3426" y="2688"/>
            <a:chExt cx="2108" cy="796"/>
          </a:xfrm>
        </p:grpSpPr>
        <p:sp>
          <p:nvSpPr>
            <p:cNvPr id="184369" name="Freeform 1073"/>
            <p:cNvSpPr>
              <a:spLocks/>
            </p:cNvSpPr>
            <p:nvPr/>
          </p:nvSpPr>
          <p:spPr bwMode="auto">
            <a:xfrm>
              <a:off x="3426" y="2688"/>
              <a:ext cx="2108" cy="796"/>
            </a:xfrm>
            <a:custGeom>
              <a:avLst/>
              <a:gdLst/>
              <a:ahLst/>
              <a:cxnLst>
                <a:cxn ang="0">
                  <a:pos x="1134" y="652"/>
                </a:cxn>
                <a:cxn ang="0">
                  <a:pos x="1536" y="790"/>
                </a:cxn>
                <a:cxn ang="0">
                  <a:pos x="1552" y="796"/>
                </a:cxn>
                <a:cxn ang="0">
                  <a:pos x="2094" y="568"/>
                </a:cxn>
                <a:cxn ang="0">
                  <a:pos x="2108" y="488"/>
                </a:cxn>
                <a:cxn ang="0">
                  <a:pos x="1986" y="452"/>
                </a:cxn>
                <a:cxn ang="0">
                  <a:pos x="1986" y="90"/>
                </a:cxn>
                <a:cxn ang="0">
                  <a:pos x="1804" y="34"/>
                </a:cxn>
                <a:cxn ang="0">
                  <a:pos x="1778" y="46"/>
                </a:cxn>
                <a:cxn ang="0">
                  <a:pos x="1620" y="0"/>
                </a:cxn>
                <a:cxn ang="0">
                  <a:pos x="1444" y="34"/>
                </a:cxn>
                <a:cxn ang="0">
                  <a:pos x="1440" y="58"/>
                </a:cxn>
                <a:cxn ang="0">
                  <a:pos x="1264" y="90"/>
                </a:cxn>
                <a:cxn ang="0">
                  <a:pos x="1264" y="300"/>
                </a:cxn>
                <a:cxn ang="0">
                  <a:pos x="1248" y="308"/>
                </a:cxn>
                <a:cxn ang="0">
                  <a:pos x="1250" y="86"/>
                </a:cxn>
                <a:cxn ang="0">
                  <a:pos x="1070" y="36"/>
                </a:cxn>
                <a:cxn ang="0">
                  <a:pos x="1040" y="44"/>
                </a:cxn>
                <a:cxn ang="0">
                  <a:pos x="888" y="0"/>
                </a:cxn>
                <a:cxn ang="0">
                  <a:pos x="708" y="38"/>
                </a:cxn>
                <a:cxn ang="0">
                  <a:pos x="708" y="60"/>
                </a:cxn>
                <a:cxn ang="0">
                  <a:pos x="690" y="56"/>
                </a:cxn>
                <a:cxn ang="0">
                  <a:pos x="520" y="94"/>
                </a:cxn>
                <a:cxn ang="0">
                  <a:pos x="530" y="302"/>
                </a:cxn>
                <a:cxn ang="0">
                  <a:pos x="486" y="312"/>
                </a:cxn>
                <a:cxn ang="0">
                  <a:pos x="488" y="512"/>
                </a:cxn>
                <a:cxn ang="0">
                  <a:pos x="468" y="520"/>
                </a:cxn>
                <a:cxn ang="0">
                  <a:pos x="466" y="368"/>
                </a:cxn>
                <a:cxn ang="0">
                  <a:pos x="230" y="296"/>
                </a:cxn>
                <a:cxn ang="0">
                  <a:pos x="0" y="344"/>
                </a:cxn>
                <a:cxn ang="0">
                  <a:pos x="2" y="656"/>
                </a:cxn>
                <a:cxn ang="0">
                  <a:pos x="220" y="746"/>
                </a:cxn>
                <a:cxn ang="0">
                  <a:pos x="240" y="740"/>
                </a:cxn>
                <a:cxn ang="0">
                  <a:pos x="438" y="666"/>
                </a:cxn>
                <a:cxn ang="0">
                  <a:pos x="818" y="788"/>
                </a:cxn>
                <a:cxn ang="0">
                  <a:pos x="1134" y="652"/>
                </a:cxn>
              </a:cxnLst>
              <a:rect l="0" t="0" r="r" b="b"/>
              <a:pathLst>
                <a:path w="2108" h="796">
                  <a:moveTo>
                    <a:pt x="1134" y="652"/>
                  </a:moveTo>
                  <a:lnTo>
                    <a:pt x="1536" y="790"/>
                  </a:lnTo>
                  <a:lnTo>
                    <a:pt x="1552" y="796"/>
                  </a:lnTo>
                  <a:lnTo>
                    <a:pt x="2094" y="568"/>
                  </a:lnTo>
                  <a:lnTo>
                    <a:pt x="2108" y="488"/>
                  </a:lnTo>
                  <a:lnTo>
                    <a:pt x="1986" y="452"/>
                  </a:lnTo>
                  <a:lnTo>
                    <a:pt x="1986" y="90"/>
                  </a:lnTo>
                  <a:lnTo>
                    <a:pt x="1804" y="34"/>
                  </a:lnTo>
                  <a:lnTo>
                    <a:pt x="1778" y="46"/>
                  </a:lnTo>
                  <a:lnTo>
                    <a:pt x="1620" y="0"/>
                  </a:lnTo>
                  <a:lnTo>
                    <a:pt x="1444" y="34"/>
                  </a:lnTo>
                  <a:lnTo>
                    <a:pt x="1440" y="58"/>
                  </a:lnTo>
                  <a:lnTo>
                    <a:pt x="1264" y="90"/>
                  </a:lnTo>
                  <a:lnTo>
                    <a:pt x="1264" y="300"/>
                  </a:lnTo>
                  <a:lnTo>
                    <a:pt x="1248" y="308"/>
                  </a:lnTo>
                  <a:lnTo>
                    <a:pt x="1250" y="86"/>
                  </a:lnTo>
                  <a:lnTo>
                    <a:pt x="1070" y="36"/>
                  </a:lnTo>
                  <a:lnTo>
                    <a:pt x="1040" y="44"/>
                  </a:lnTo>
                  <a:lnTo>
                    <a:pt x="888" y="0"/>
                  </a:lnTo>
                  <a:lnTo>
                    <a:pt x="708" y="38"/>
                  </a:lnTo>
                  <a:lnTo>
                    <a:pt x="708" y="60"/>
                  </a:lnTo>
                  <a:lnTo>
                    <a:pt x="690" y="56"/>
                  </a:lnTo>
                  <a:lnTo>
                    <a:pt x="520" y="94"/>
                  </a:lnTo>
                  <a:lnTo>
                    <a:pt x="530" y="302"/>
                  </a:lnTo>
                  <a:lnTo>
                    <a:pt x="486" y="312"/>
                  </a:lnTo>
                  <a:lnTo>
                    <a:pt x="488" y="512"/>
                  </a:lnTo>
                  <a:lnTo>
                    <a:pt x="468" y="520"/>
                  </a:lnTo>
                  <a:lnTo>
                    <a:pt x="466" y="368"/>
                  </a:lnTo>
                  <a:lnTo>
                    <a:pt x="230" y="296"/>
                  </a:lnTo>
                  <a:lnTo>
                    <a:pt x="0" y="344"/>
                  </a:lnTo>
                  <a:lnTo>
                    <a:pt x="2" y="656"/>
                  </a:lnTo>
                  <a:lnTo>
                    <a:pt x="220" y="746"/>
                  </a:lnTo>
                  <a:lnTo>
                    <a:pt x="240" y="740"/>
                  </a:lnTo>
                  <a:lnTo>
                    <a:pt x="438" y="666"/>
                  </a:lnTo>
                  <a:lnTo>
                    <a:pt x="818" y="788"/>
                  </a:lnTo>
                  <a:lnTo>
                    <a:pt x="1134" y="652"/>
                  </a:lnTo>
                  <a:close/>
                </a:path>
              </a:pathLst>
            </a:custGeom>
            <a:solidFill>
              <a:schemeClr val="tx1"/>
            </a:solidFill>
            <a:ln w="9525" cap="flat" cmpd="sng">
              <a:noFill/>
              <a:prstDash val="solid"/>
              <a:round/>
              <a:headEnd/>
              <a:tailEnd/>
            </a:ln>
            <a:effectLst/>
          </p:spPr>
          <p:txBody>
            <a:bodyPr/>
            <a:lstStyle/>
            <a:p>
              <a:endParaRPr lang="en-US" dirty="0"/>
            </a:p>
          </p:txBody>
        </p:sp>
        <p:grpSp>
          <p:nvGrpSpPr>
            <p:cNvPr id="17" name="Group 1074"/>
            <p:cNvGrpSpPr>
              <a:grpSpLocks/>
            </p:cNvGrpSpPr>
            <p:nvPr/>
          </p:nvGrpSpPr>
          <p:grpSpPr bwMode="auto">
            <a:xfrm>
              <a:off x="3437" y="2699"/>
              <a:ext cx="2077" cy="764"/>
              <a:chOff x="3437" y="2699"/>
              <a:chExt cx="2077" cy="764"/>
            </a:xfrm>
          </p:grpSpPr>
          <p:grpSp>
            <p:nvGrpSpPr>
              <p:cNvPr id="18" name="Group 1075"/>
              <p:cNvGrpSpPr>
                <a:grpSpLocks/>
              </p:cNvGrpSpPr>
              <p:nvPr/>
            </p:nvGrpSpPr>
            <p:grpSpPr bwMode="auto">
              <a:xfrm>
                <a:off x="3818" y="2699"/>
                <a:ext cx="963" cy="764"/>
                <a:chOff x="2126" y="1316"/>
                <a:chExt cx="963" cy="764"/>
              </a:xfrm>
            </p:grpSpPr>
            <p:sp>
              <p:nvSpPr>
                <p:cNvPr id="184372" name="Freeform 1076"/>
                <p:cNvSpPr>
                  <a:spLocks/>
                </p:cNvSpPr>
                <p:nvPr/>
              </p:nvSpPr>
              <p:spPr bwMode="auto">
                <a:xfrm rot="495764">
                  <a:off x="2153" y="1679"/>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184373" name="Freeform 1077"/>
                <p:cNvSpPr>
                  <a:spLocks/>
                </p:cNvSpPr>
                <p:nvPr/>
              </p:nvSpPr>
              <p:spPr bwMode="auto">
                <a:xfrm rot="63002">
                  <a:off x="2134" y="1796"/>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p:spPr>
              <p:txBody>
                <a:bodyPr/>
                <a:lstStyle/>
                <a:p>
                  <a:endParaRPr lang="en-US" dirty="0"/>
                </a:p>
              </p:txBody>
            </p:sp>
            <p:sp>
              <p:nvSpPr>
                <p:cNvPr id="184374" name="Freeform 1078"/>
                <p:cNvSpPr>
                  <a:spLocks/>
                </p:cNvSpPr>
                <p:nvPr/>
              </p:nvSpPr>
              <p:spPr bwMode="auto">
                <a:xfrm rot="495764">
                  <a:off x="2340" y="1819"/>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75" name="Freeform 1079"/>
                <p:cNvSpPr>
                  <a:spLocks/>
                </p:cNvSpPr>
                <p:nvPr/>
              </p:nvSpPr>
              <p:spPr bwMode="auto">
                <a:xfrm rot="63002">
                  <a:off x="2317" y="1682"/>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76" name="Freeform 1080"/>
                <p:cNvSpPr>
                  <a:spLocks/>
                </p:cNvSpPr>
                <p:nvPr/>
              </p:nvSpPr>
              <p:spPr bwMode="auto">
                <a:xfrm rot="495764">
                  <a:off x="2126" y="1797"/>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184377" name="Freeform 1081"/>
                <p:cNvSpPr>
                  <a:spLocks/>
                </p:cNvSpPr>
                <p:nvPr/>
              </p:nvSpPr>
              <p:spPr bwMode="auto">
                <a:xfrm rot="495764">
                  <a:off x="2218" y="1857"/>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78" name="Freeform 1082"/>
                <p:cNvSpPr>
                  <a:spLocks/>
                </p:cNvSpPr>
                <p:nvPr/>
              </p:nvSpPr>
              <p:spPr bwMode="auto">
                <a:xfrm rot="495764">
                  <a:off x="2444" y="1782"/>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79" name="Freeform 1083"/>
                <p:cNvSpPr>
                  <a:spLocks/>
                </p:cNvSpPr>
                <p:nvPr/>
              </p:nvSpPr>
              <p:spPr bwMode="auto">
                <a:xfrm rot="495764">
                  <a:off x="2537" y="1750"/>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80" name="Freeform 1084"/>
                <p:cNvSpPr>
                  <a:spLocks/>
                </p:cNvSpPr>
                <p:nvPr/>
              </p:nvSpPr>
              <p:spPr bwMode="auto">
                <a:xfrm rot="495764">
                  <a:off x="2620" y="1706"/>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381" name="Freeform 1085"/>
                <p:cNvSpPr>
                  <a:spLocks/>
                </p:cNvSpPr>
                <p:nvPr/>
              </p:nvSpPr>
              <p:spPr bwMode="auto">
                <a:xfrm rot="63002">
                  <a:off x="2247" y="1894"/>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382" name="Line 1086"/>
                <p:cNvSpPr>
                  <a:spLocks noChangeShapeType="1"/>
                </p:cNvSpPr>
                <p:nvPr/>
              </p:nvSpPr>
              <p:spPr bwMode="auto">
                <a:xfrm rot="63002" flipH="1">
                  <a:off x="2264" y="1907"/>
                  <a:ext cx="9" cy="54"/>
                </a:xfrm>
                <a:prstGeom prst="line">
                  <a:avLst/>
                </a:prstGeom>
                <a:noFill/>
                <a:ln w="12700">
                  <a:solidFill>
                    <a:schemeClr val="tx2"/>
                  </a:solidFill>
                  <a:round/>
                  <a:headEnd/>
                  <a:tailEnd/>
                </a:ln>
                <a:effectLst/>
              </p:spPr>
              <p:txBody>
                <a:bodyPr/>
                <a:lstStyle/>
                <a:p>
                  <a:endParaRPr lang="en-US" dirty="0"/>
                </a:p>
              </p:txBody>
            </p:sp>
            <p:sp>
              <p:nvSpPr>
                <p:cNvPr id="184383" name="Line 1087"/>
                <p:cNvSpPr>
                  <a:spLocks noChangeShapeType="1"/>
                </p:cNvSpPr>
                <p:nvPr/>
              </p:nvSpPr>
              <p:spPr bwMode="auto">
                <a:xfrm rot="63002" flipH="1">
                  <a:off x="2275" y="1912"/>
                  <a:ext cx="9" cy="54"/>
                </a:xfrm>
                <a:prstGeom prst="line">
                  <a:avLst/>
                </a:prstGeom>
                <a:noFill/>
                <a:ln w="12700">
                  <a:solidFill>
                    <a:schemeClr val="tx2"/>
                  </a:solidFill>
                  <a:round/>
                  <a:headEnd/>
                  <a:tailEnd/>
                </a:ln>
                <a:effectLst/>
              </p:spPr>
              <p:txBody>
                <a:bodyPr/>
                <a:lstStyle/>
                <a:p>
                  <a:endParaRPr lang="en-US" dirty="0"/>
                </a:p>
              </p:txBody>
            </p:sp>
            <p:sp>
              <p:nvSpPr>
                <p:cNvPr id="184384" name="Line 1088"/>
                <p:cNvSpPr>
                  <a:spLocks noChangeShapeType="1"/>
                </p:cNvSpPr>
                <p:nvPr/>
              </p:nvSpPr>
              <p:spPr bwMode="auto">
                <a:xfrm rot="63002" flipH="1">
                  <a:off x="2288" y="1915"/>
                  <a:ext cx="10" cy="54"/>
                </a:xfrm>
                <a:prstGeom prst="line">
                  <a:avLst/>
                </a:prstGeom>
                <a:noFill/>
                <a:ln w="12700">
                  <a:solidFill>
                    <a:schemeClr val="tx2"/>
                  </a:solidFill>
                  <a:round/>
                  <a:headEnd/>
                  <a:tailEnd/>
                </a:ln>
                <a:effectLst/>
              </p:spPr>
              <p:txBody>
                <a:bodyPr/>
                <a:lstStyle/>
                <a:p>
                  <a:endParaRPr lang="en-US" dirty="0"/>
                </a:p>
              </p:txBody>
            </p:sp>
            <p:sp>
              <p:nvSpPr>
                <p:cNvPr id="184385" name="Line 1089"/>
                <p:cNvSpPr>
                  <a:spLocks noChangeShapeType="1"/>
                </p:cNvSpPr>
                <p:nvPr/>
              </p:nvSpPr>
              <p:spPr bwMode="auto">
                <a:xfrm rot="63002" flipH="1">
                  <a:off x="2298" y="1918"/>
                  <a:ext cx="9" cy="54"/>
                </a:xfrm>
                <a:prstGeom prst="line">
                  <a:avLst/>
                </a:prstGeom>
                <a:noFill/>
                <a:ln w="6350">
                  <a:solidFill>
                    <a:schemeClr val="tx2"/>
                  </a:solidFill>
                  <a:round/>
                  <a:headEnd/>
                  <a:tailEnd/>
                </a:ln>
                <a:effectLst/>
              </p:spPr>
              <p:txBody>
                <a:bodyPr/>
                <a:lstStyle/>
                <a:p>
                  <a:endParaRPr lang="en-US" dirty="0"/>
                </a:p>
              </p:txBody>
            </p:sp>
            <p:sp>
              <p:nvSpPr>
                <p:cNvPr id="184386" name="Line 1090"/>
                <p:cNvSpPr>
                  <a:spLocks noChangeShapeType="1"/>
                </p:cNvSpPr>
                <p:nvPr/>
              </p:nvSpPr>
              <p:spPr bwMode="auto">
                <a:xfrm rot="63002" flipH="1">
                  <a:off x="2305" y="1921"/>
                  <a:ext cx="9" cy="54"/>
                </a:xfrm>
                <a:prstGeom prst="line">
                  <a:avLst/>
                </a:prstGeom>
                <a:noFill/>
                <a:ln w="6350">
                  <a:solidFill>
                    <a:schemeClr val="tx2"/>
                  </a:solidFill>
                  <a:round/>
                  <a:headEnd/>
                  <a:tailEnd/>
                </a:ln>
                <a:effectLst/>
              </p:spPr>
              <p:txBody>
                <a:bodyPr/>
                <a:lstStyle/>
                <a:p>
                  <a:endParaRPr lang="en-US" dirty="0"/>
                </a:p>
              </p:txBody>
            </p:sp>
            <p:sp>
              <p:nvSpPr>
                <p:cNvPr id="184387" name="Line 1091"/>
                <p:cNvSpPr>
                  <a:spLocks noChangeShapeType="1"/>
                </p:cNvSpPr>
                <p:nvPr/>
              </p:nvSpPr>
              <p:spPr bwMode="auto">
                <a:xfrm rot="63002" flipH="1">
                  <a:off x="2312" y="1923"/>
                  <a:ext cx="9" cy="54"/>
                </a:xfrm>
                <a:prstGeom prst="line">
                  <a:avLst/>
                </a:prstGeom>
                <a:noFill/>
                <a:ln w="6350">
                  <a:solidFill>
                    <a:schemeClr val="tx2"/>
                  </a:solidFill>
                  <a:round/>
                  <a:headEnd/>
                  <a:tailEnd/>
                </a:ln>
                <a:effectLst/>
              </p:spPr>
              <p:txBody>
                <a:bodyPr/>
                <a:lstStyle/>
                <a:p>
                  <a:endParaRPr lang="en-US" dirty="0"/>
                </a:p>
              </p:txBody>
            </p:sp>
            <p:sp>
              <p:nvSpPr>
                <p:cNvPr id="184388" name="Line 1092"/>
                <p:cNvSpPr>
                  <a:spLocks noChangeShapeType="1"/>
                </p:cNvSpPr>
                <p:nvPr/>
              </p:nvSpPr>
              <p:spPr bwMode="auto">
                <a:xfrm rot="63002" flipH="1">
                  <a:off x="2322" y="1927"/>
                  <a:ext cx="9" cy="53"/>
                </a:xfrm>
                <a:prstGeom prst="line">
                  <a:avLst/>
                </a:prstGeom>
                <a:noFill/>
                <a:ln w="12700">
                  <a:solidFill>
                    <a:schemeClr val="tx2"/>
                  </a:solidFill>
                  <a:round/>
                  <a:headEnd/>
                  <a:tailEnd/>
                </a:ln>
                <a:effectLst/>
              </p:spPr>
              <p:txBody>
                <a:bodyPr/>
                <a:lstStyle/>
                <a:p>
                  <a:endParaRPr lang="en-US" dirty="0"/>
                </a:p>
              </p:txBody>
            </p:sp>
            <p:sp>
              <p:nvSpPr>
                <p:cNvPr id="184389" name="Line 1093"/>
                <p:cNvSpPr>
                  <a:spLocks noChangeShapeType="1"/>
                </p:cNvSpPr>
                <p:nvPr/>
              </p:nvSpPr>
              <p:spPr bwMode="auto">
                <a:xfrm rot="63002" flipH="1">
                  <a:off x="2332" y="1932"/>
                  <a:ext cx="9" cy="54"/>
                </a:xfrm>
                <a:prstGeom prst="line">
                  <a:avLst/>
                </a:prstGeom>
                <a:noFill/>
                <a:ln w="12700">
                  <a:solidFill>
                    <a:schemeClr val="tx2"/>
                  </a:solidFill>
                  <a:round/>
                  <a:headEnd/>
                  <a:tailEnd/>
                </a:ln>
                <a:effectLst/>
              </p:spPr>
              <p:txBody>
                <a:bodyPr/>
                <a:lstStyle/>
                <a:p>
                  <a:endParaRPr lang="en-US" dirty="0"/>
                </a:p>
              </p:txBody>
            </p:sp>
            <p:sp>
              <p:nvSpPr>
                <p:cNvPr id="184390" name="Line 1094"/>
                <p:cNvSpPr>
                  <a:spLocks noChangeShapeType="1"/>
                </p:cNvSpPr>
                <p:nvPr/>
              </p:nvSpPr>
              <p:spPr bwMode="auto">
                <a:xfrm rot="63002" flipH="1">
                  <a:off x="2343" y="1934"/>
                  <a:ext cx="9" cy="54"/>
                </a:xfrm>
                <a:prstGeom prst="line">
                  <a:avLst/>
                </a:prstGeom>
                <a:noFill/>
                <a:ln w="12700">
                  <a:solidFill>
                    <a:schemeClr val="tx2"/>
                  </a:solidFill>
                  <a:round/>
                  <a:headEnd/>
                  <a:tailEnd/>
                </a:ln>
                <a:effectLst/>
              </p:spPr>
              <p:txBody>
                <a:bodyPr/>
                <a:lstStyle/>
                <a:p>
                  <a:endParaRPr lang="en-US" dirty="0"/>
                </a:p>
              </p:txBody>
            </p:sp>
            <p:grpSp>
              <p:nvGrpSpPr>
                <p:cNvPr id="19" name="Group 1095"/>
                <p:cNvGrpSpPr>
                  <a:grpSpLocks/>
                </p:cNvGrpSpPr>
                <p:nvPr/>
              </p:nvGrpSpPr>
              <p:grpSpPr bwMode="auto">
                <a:xfrm>
                  <a:off x="2420" y="1526"/>
                  <a:ext cx="359" cy="343"/>
                  <a:chOff x="2385" y="972"/>
                  <a:chExt cx="1220" cy="1166"/>
                </a:xfrm>
              </p:grpSpPr>
              <p:sp>
                <p:nvSpPr>
                  <p:cNvPr id="184392" name="Freeform 1096"/>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93" name="Freeform 109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394" name="Freeform 1098"/>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395" name="Freeform 1099"/>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396" name="Freeform 1100"/>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397" name="Freeform 110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398" name="Freeform 1102"/>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399" name="Freeform 1103"/>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00" name="Freeform 1104"/>
                <p:cNvSpPr>
                  <a:spLocks/>
                </p:cNvSpPr>
                <p:nvPr/>
              </p:nvSpPr>
              <p:spPr bwMode="auto">
                <a:xfrm>
                  <a:off x="2251" y="1597"/>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01" name="Freeform 1105"/>
                <p:cNvSpPr>
                  <a:spLocks/>
                </p:cNvSpPr>
                <p:nvPr/>
              </p:nvSpPr>
              <p:spPr bwMode="auto">
                <a:xfrm>
                  <a:off x="2243" y="1643"/>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20" name="Group 1106"/>
                <p:cNvGrpSpPr>
                  <a:grpSpLocks/>
                </p:cNvGrpSpPr>
                <p:nvPr/>
              </p:nvGrpSpPr>
              <p:grpSpPr bwMode="auto">
                <a:xfrm>
                  <a:off x="2618" y="1566"/>
                  <a:ext cx="358" cy="342"/>
                  <a:chOff x="2385" y="972"/>
                  <a:chExt cx="1220" cy="1166"/>
                </a:xfrm>
              </p:grpSpPr>
              <p:sp>
                <p:nvSpPr>
                  <p:cNvPr id="184403" name="Freeform 110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04" name="Freeform 1108"/>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05" name="Freeform 1109"/>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06" name="Freeform 1110"/>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07" name="Freeform 111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08" name="Freeform 1112"/>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09" name="Freeform 1113"/>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10" name="Freeform 1114"/>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11" name="Freeform 1115"/>
                <p:cNvSpPr>
                  <a:spLocks/>
                </p:cNvSpPr>
                <p:nvPr/>
              </p:nvSpPr>
              <p:spPr bwMode="auto">
                <a:xfrm>
                  <a:off x="2436" y="1652"/>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12" name="Freeform 1116"/>
                <p:cNvSpPr>
                  <a:spLocks/>
                </p:cNvSpPr>
                <p:nvPr/>
              </p:nvSpPr>
              <p:spPr bwMode="auto">
                <a:xfrm>
                  <a:off x="2428" y="1698"/>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21" name="Group 1117"/>
                <p:cNvGrpSpPr>
                  <a:grpSpLocks/>
                </p:cNvGrpSpPr>
                <p:nvPr/>
              </p:nvGrpSpPr>
              <p:grpSpPr bwMode="auto">
                <a:xfrm>
                  <a:off x="2451" y="1316"/>
                  <a:ext cx="338" cy="323"/>
                  <a:chOff x="2385" y="972"/>
                  <a:chExt cx="1220" cy="1166"/>
                </a:xfrm>
              </p:grpSpPr>
              <p:sp>
                <p:nvSpPr>
                  <p:cNvPr id="184414" name="Freeform 1118"/>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15" name="Freeform 1119"/>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16" name="Freeform 1120"/>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17" name="Freeform 1121"/>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18" name="Freeform 1122"/>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19" name="Freeform 1123"/>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20" name="Freeform 1124"/>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21" name="Freeform 1125"/>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22" name="Freeform 1126"/>
                <p:cNvSpPr>
                  <a:spLocks/>
                </p:cNvSpPr>
                <p:nvPr/>
              </p:nvSpPr>
              <p:spPr bwMode="auto">
                <a:xfrm>
                  <a:off x="2291" y="1383"/>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23" name="Freeform 1127"/>
                <p:cNvSpPr>
                  <a:spLocks/>
                </p:cNvSpPr>
                <p:nvPr/>
              </p:nvSpPr>
              <p:spPr bwMode="auto">
                <a:xfrm>
                  <a:off x="2284" y="1426"/>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22" name="Group 1128"/>
                <p:cNvGrpSpPr>
                  <a:grpSpLocks/>
                </p:cNvGrpSpPr>
                <p:nvPr/>
              </p:nvGrpSpPr>
              <p:grpSpPr bwMode="auto">
                <a:xfrm>
                  <a:off x="2637" y="1353"/>
                  <a:ext cx="338" cy="324"/>
                  <a:chOff x="2385" y="972"/>
                  <a:chExt cx="1220" cy="1166"/>
                </a:xfrm>
              </p:grpSpPr>
              <p:sp>
                <p:nvSpPr>
                  <p:cNvPr id="184425" name="Freeform 1129"/>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26" name="Freeform 113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27" name="Freeform 1131"/>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28" name="Freeform 1132"/>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29" name="Freeform 1133"/>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30" name="Freeform 113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31" name="Freeform 1135"/>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32" name="Freeform 1136"/>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33" name="Freeform 1137"/>
                <p:cNvSpPr>
                  <a:spLocks/>
                </p:cNvSpPr>
                <p:nvPr/>
              </p:nvSpPr>
              <p:spPr bwMode="auto">
                <a:xfrm>
                  <a:off x="2465" y="1435"/>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34" name="Freeform 1138"/>
                <p:cNvSpPr>
                  <a:spLocks/>
                </p:cNvSpPr>
                <p:nvPr/>
              </p:nvSpPr>
              <p:spPr bwMode="auto">
                <a:xfrm>
                  <a:off x="2458" y="1478"/>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grpSp>
            <p:nvGrpSpPr>
              <p:cNvPr id="23" name="Group 1139"/>
              <p:cNvGrpSpPr>
                <a:grpSpLocks/>
              </p:cNvGrpSpPr>
              <p:nvPr/>
            </p:nvGrpSpPr>
            <p:grpSpPr bwMode="auto">
              <a:xfrm>
                <a:off x="4551" y="2699"/>
                <a:ext cx="963" cy="764"/>
                <a:chOff x="1074" y="1232"/>
                <a:chExt cx="963" cy="764"/>
              </a:xfrm>
            </p:grpSpPr>
            <p:sp>
              <p:nvSpPr>
                <p:cNvPr id="184436" name="Freeform 1140"/>
                <p:cNvSpPr>
                  <a:spLocks/>
                </p:cNvSpPr>
                <p:nvPr/>
              </p:nvSpPr>
              <p:spPr bwMode="auto">
                <a:xfrm rot="495764">
                  <a:off x="1101" y="1595"/>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184437" name="Freeform 1141"/>
                <p:cNvSpPr>
                  <a:spLocks/>
                </p:cNvSpPr>
                <p:nvPr/>
              </p:nvSpPr>
              <p:spPr bwMode="auto">
                <a:xfrm rot="63002">
                  <a:off x="1082" y="1712"/>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p:spPr>
              <p:txBody>
                <a:bodyPr/>
                <a:lstStyle/>
                <a:p>
                  <a:endParaRPr lang="en-US" dirty="0"/>
                </a:p>
              </p:txBody>
            </p:sp>
            <p:sp>
              <p:nvSpPr>
                <p:cNvPr id="184438" name="Freeform 1142"/>
                <p:cNvSpPr>
                  <a:spLocks/>
                </p:cNvSpPr>
                <p:nvPr/>
              </p:nvSpPr>
              <p:spPr bwMode="auto">
                <a:xfrm rot="495764">
                  <a:off x="1288" y="1735"/>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39" name="Freeform 1143"/>
                <p:cNvSpPr>
                  <a:spLocks/>
                </p:cNvSpPr>
                <p:nvPr/>
              </p:nvSpPr>
              <p:spPr bwMode="auto">
                <a:xfrm rot="63002">
                  <a:off x="1265" y="1598"/>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40" name="Freeform 1144"/>
                <p:cNvSpPr>
                  <a:spLocks/>
                </p:cNvSpPr>
                <p:nvPr/>
              </p:nvSpPr>
              <p:spPr bwMode="auto">
                <a:xfrm rot="495764">
                  <a:off x="1074" y="1713"/>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184441" name="Freeform 1145"/>
                <p:cNvSpPr>
                  <a:spLocks/>
                </p:cNvSpPr>
                <p:nvPr/>
              </p:nvSpPr>
              <p:spPr bwMode="auto">
                <a:xfrm rot="495764">
                  <a:off x="1166" y="1773"/>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42" name="Freeform 1146"/>
                <p:cNvSpPr>
                  <a:spLocks/>
                </p:cNvSpPr>
                <p:nvPr/>
              </p:nvSpPr>
              <p:spPr bwMode="auto">
                <a:xfrm rot="495764">
                  <a:off x="1392" y="1698"/>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43" name="Freeform 1147"/>
                <p:cNvSpPr>
                  <a:spLocks/>
                </p:cNvSpPr>
                <p:nvPr/>
              </p:nvSpPr>
              <p:spPr bwMode="auto">
                <a:xfrm rot="495764">
                  <a:off x="1485" y="1666"/>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44" name="Freeform 1148"/>
                <p:cNvSpPr>
                  <a:spLocks/>
                </p:cNvSpPr>
                <p:nvPr/>
              </p:nvSpPr>
              <p:spPr bwMode="auto">
                <a:xfrm rot="495764">
                  <a:off x="1568" y="1622"/>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184445" name="Freeform 1149"/>
                <p:cNvSpPr>
                  <a:spLocks/>
                </p:cNvSpPr>
                <p:nvPr/>
              </p:nvSpPr>
              <p:spPr bwMode="auto">
                <a:xfrm rot="63002">
                  <a:off x="1195" y="1810"/>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446" name="Line 1150"/>
                <p:cNvSpPr>
                  <a:spLocks noChangeShapeType="1"/>
                </p:cNvSpPr>
                <p:nvPr/>
              </p:nvSpPr>
              <p:spPr bwMode="auto">
                <a:xfrm rot="63002" flipH="1">
                  <a:off x="1212" y="1823"/>
                  <a:ext cx="9" cy="54"/>
                </a:xfrm>
                <a:prstGeom prst="line">
                  <a:avLst/>
                </a:prstGeom>
                <a:noFill/>
                <a:ln w="12700">
                  <a:solidFill>
                    <a:schemeClr val="tx2"/>
                  </a:solidFill>
                  <a:round/>
                  <a:headEnd/>
                  <a:tailEnd/>
                </a:ln>
                <a:effectLst/>
              </p:spPr>
              <p:txBody>
                <a:bodyPr/>
                <a:lstStyle/>
                <a:p>
                  <a:endParaRPr lang="en-US" dirty="0"/>
                </a:p>
              </p:txBody>
            </p:sp>
            <p:sp>
              <p:nvSpPr>
                <p:cNvPr id="184447" name="Line 1151"/>
                <p:cNvSpPr>
                  <a:spLocks noChangeShapeType="1"/>
                </p:cNvSpPr>
                <p:nvPr/>
              </p:nvSpPr>
              <p:spPr bwMode="auto">
                <a:xfrm rot="63002" flipH="1">
                  <a:off x="1223" y="1828"/>
                  <a:ext cx="9" cy="54"/>
                </a:xfrm>
                <a:prstGeom prst="line">
                  <a:avLst/>
                </a:prstGeom>
                <a:noFill/>
                <a:ln w="12700">
                  <a:solidFill>
                    <a:schemeClr val="tx2"/>
                  </a:solidFill>
                  <a:round/>
                  <a:headEnd/>
                  <a:tailEnd/>
                </a:ln>
                <a:effectLst/>
              </p:spPr>
              <p:txBody>
                <a:bodyPr/>
                <a:lstStyle/>
                <a:p>
                  <a:endParaRPr lang="en-US" dirty="0"/>
                </a:p>
              </p:txBody>
            </p:sp>
            <p:sp>
              <p:nvSpPr>
                <p:cNvPr id="184448" name="Line 1152"/>
                <p:cNvSpPr>
                  <a:spLocks noChangeShapeType="1"/>
                </p:cNvSpPr>
                <p:nvPr/>
              </p:nvSpPr>
              <p:spPr bwMode="auto">
                <a:xfrm rot="63002" flipH="1">
                  <a:off x="1236" y="1831"/>
                  <a:ext cx="10" cy="54"/>
                </a:xfrm>
                <a:prstGeom prst="line">
                  <a:avLst/>
                </a:prstGeom>
                <a:noFill/>
                <a:ln w="12700">
                  <a:solidFill>
                    <a:schemeClr val="tx2"/>
                  </a:solidFill>
                  <a:round/>
                  <a:headEnd/>
                  <a:tailEnd/>
                </a:ln>
                <a:effectLst/>
              </p:spPr>
              <p:txBody>
                <a:bodyPr/>
                <a:lstStyle/>
                <a:p>
                  <a:endParaRPr lang="en-US" dirty="0"/>
                </a:p>
              </p:txBody>
            </p:sp>
            <p:sp>
              <p:nvSpPr>
                <p:cNvPr id="184449" name="Line 1153"/>
                <p:cNvSpPr>
                  <a:spLocks noChangeShapeType="1"/>
                </p:cNvSpPr>
                <p:nvPr/>
              </p:nvSpPr>
              <p:spPr bwMode="auto">
                <a:xfrm rot="63002" flipH="1">
                  <a:off x="1246" y="1834"/>
                  <a:ext cx="9" cy="54"/>
                </a:xfrm>
                <a:prstGeom prst="line">
                  <a:avLst/>
                </a:prstGeom>
                <a:noFill/>
                <a:ln w="6350">
                  <a:solidFill>
                    <a:schemeClr val="tx2"/>
                  </a:solidFill>
                  <a:round/>
                  <a:headEnd/>
                  <a:tailEnd/>
                </a:ln>
                <a:effectLst/>
              </p:spPr>
              <p:txBody>
                <a:bodyPr/>
                <a:lstStyle/>
                <a:p>
                  <a:endParaRPr lang="en-US" dirty="0"/>
                </a:p>
              </p:txBody>
            </p:sp>
            <p:sp>
              <p:nvSpPr>
                <p:cNvPr id="184450" name="Line 1154"/>
                <p:cNvSpPr>
                  <a:spLocks noChangeShapeType="1"/>
                </p:cNvSpPr>
                <p:nvPr/>
              </p:nvSpPr>
              <p:spPr bwMode="auto">
                <a:xfrm rot="63002" flipH="1">
                  <a:off x="1253" y="1837"/>
                  <a:ext cx="9" cy="54"/>
                </a:xfrm>
                <a:prstGeom prst="line">
                  <a:avLst/>
                </a:prstGeom>
                <a:noFill/>
                <a:ln w="6350">
                  <a:solidFill>
                    <a:schemeClr val="tx2"/>
                  </a:solidFill>
                  <a:round/>
                  <a:headEnd/>
                  <a:tailEnd/>
                </a:ln>
                <a:effectLst/>
              </p:spPr>
              <p:txBody>
                <a:bodyPr/>
                <a:lstStyle/>
                <a:p>
                  <a:endParaRPr lang="en-US" dirty="0"/>
                </a:p>
              </p:txBody>
            </p:sp>
            <p:sp>
              <p:nvSpPr>
                <p:cNvPr id="184451" name="Line 1155"/>
                <p:cNvSpPr>
                  <a:spLocks noChangeShapeType="1"/>
                </p:cNvSpPr>
                <p:nvPr/>
              </p:nvSpPr>
              <p:spPr bwMode="auto">
                <a:xfrm rot="63002" flipH="1">
                  <a:off x="1260" y="1839"/>
                  <a:ext cx="9" cy="54"/>
                </a:xfrm>
                <a:prstGeom prst="line">
                  <a:avLst/>
                </a:prstGeom>
                <a:noFill/>
                <a:ln w="6350">
                  <a:solidFill>
                    <a:schemeClr val="tx2"/>
                  </a:solidFill>
                  <a:round/>
                  <a:headEnd/>
                  <a:tailEnd/>
                </a:ln>
                <a:effectLst/>
              </p:spPr>
              <p:txBody>
                <a:bodyPr/>
                <a:lstStyle/>
                <a:p>
                  <a:endParaRPr lang="en-US" dirty="0"/>
                </a:p>
              </p:txBody>
            </p:sp>
            <p:sp>
              <p:nvSpPr>
                <p:cNvPr id="184452" name="Line 1156"/>
                <p:cNvSpPr>
                  <a:spLocks noChangeShapeType="1"/>
                </p:cNvSpPr>
                <p:nvPr/>
              </p:nvSpPr>
              <p:spPr bwMode="auto">
                <a:xfrm rot="63002" flipH="1">
                  <a:off x="1270" y="1843"/>
                  <a:ext cx="9" cy="53"/>
                </a:xfrm>
                <a:prstGeom prst="line">
                  <a:avLst/>
                </a:prstGeom>
                <a:noFill/>
                <a:ln w="12700">
                  <a:solidFill>
                    <a:schemeClr val="tx2"/>
                  </a:solidFill>
                  <a:round/>
                  <a:headEnd/>
                  <a:tailEnd/>
                </a:ln>
                <a:effectLst/>
              </p:spPr>
              <p:txBody>
                <a:bodyPr/>
                <a:lstStyle/>
                <a:p>
                  <a:endParaRPr lang="en-US" dirty="0"/>
                </a:p>
              </p:txBody>
            </p:sp>
            <p:sp>
              <p:nvSpPr>
                <p:cNvPr id="184453" name="Line 1157"/>
                <p:cNvSpPr>
                  <a:spLocks noChangeShapeType="1"/>
                </p:cNvSpPr>
                <p:nvPr/>
              </p:nvSpPr>
              <p:spPr bwMode="auto">
                <a:xfrm rot="63002" flipH="1">
                  <a:off x="1280" y="1848"/>
                  <a:ext cx="9" cy="54"/>
                </a:xfrm>
                <a:prstGeom prst="line">
                  <a:avLst/>
                </a:prstGeom>
                <a:noFill/>
                <a:ln w="12700">
                  <a:solidFill>
                    <a:schemeClr val="tx2"/>
                  </a:solidFill>
                  <a:round/>
                  <a:headEnd/>
                  <a:tailEnd/>
                </a:ln>
                <a:effectLst/>
              </p:spPr>
              <p:txBody>
                <a:bodyPr/>
                <a:lstStyle/>
                <a:p>
                  <a:endParaRPr lang="en-US" dirty="0"/>
                </a:p>
              </p:txBody>
            </p:sp>
            <p:sp>
              <p:nvSpPr>
                <p:cNvPr id="184454" name="Line 1158"/>
                <p:cNvSpPr>
                  <a:spLocks noChangeShapeType="1"/>
                </p:cNvSpPr>
                <p:nvPr/>
              </p:nvSpPr>
              <p:spPr bwMode="auto">
                <a:xfrm rot="63002" flipH="1">
                  <a:off x="1291" y="1850"/>
                  <a:ext cx="9" cy="54"/>
                </a:xfrm>
                <a:prstGeom prst="line">
                  <a:avLst/>
                </a:prstGeom>
                <a:noFill/>
                <a:ln w="12700">
                  <a:solidFill>
                    <a:schemeClr val="tx2"/>
                  </a:solidFill>
                  <a:round/>
                  <a:headEnd/>
                  <a:tailEnd/>
                </a:ln>
                <a:effectLst/>
              </p:spPr>
              <p:txBody>
                <a:bodyPr/>
                <a:lstStyle/>
                <a:p>
                  <a:endParaRPr lang="en-US" dirty="0"/>
                </a:p>
              </p:txBody>
            </p:sp>
            <p:grpSp>
              <p:nvGrpSpPr>
                <p:cNvPr id="24" name="Group 1159"/>
                <p:cNvGrpSpPr>
                  <a:grpSpLocks/>
                </p:cNvGrpSpPr>
                <p:nvPr/>
              </p:nvGrpSpPr>
              <p:grpSpPr bwMode="auto">
                <a:xfrm>
                  <a:off x="1368" y="1442"/>
                  <a:ext cx="359" cy="343"/>
                  <a:chOff x="2385" y="972"/>
                  <a:chExt cx="1220" cy="1166"/>
                </a:xfrm>
              </p:grpSpPr>
              <p:sp>
                <p:nvSpPr>
                  <p:cNvPr id="184456" name="Freeform 116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57" name="Freeform 1161"/>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58" name="Freeform 1162"/>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59" name="Freeform 1163"/>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60" name="Freeform 116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61" name="Freeform 1165"/>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62" name="Freeform 1166"/>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63" name="Freeform 1167"/>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64" name="Freeform 1168"/>
                <p:cNvSpPr>
                  <a:spLocks/>
                </p:cNvSpPr>
                <p:nvPr/>
              </p:nvSpPr>
              <p:spPr bwMode="auto">
                <a:xfrm>
                  <a:off x="1199" y="1513"/>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65" name="Freeform 1169"/>
                <p:cNvSpPr>
                  <a:spLocks/>
                </p:cNvSpPr>
                <p:nvPr/>
              </p:nvSpPr>
              <p:spPr bwMode="auto">
                <a:xfrm>
                  <a:off x="1191" y="1559"/>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66" name="Freeform 1170"/>
                <p:cNvSpPr>
                  <a:spLocks/>
                </p:cNvSpPr>
                <p:nvPr/>
              </p:nvSpPr>
              <p:spPr bwMode="auto">
                <a:xfrm>
                  <a:off x="1266" y="1705"/>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25" name="Group 1171"/>
                <p:cNvGrpSpPr>
                  <a:grpSpLocks/>
                </p:cNvGrpSpPr>
                <p:nvPr/>
              </p:nvGrpSpPr>
              <p:grpSpPr bwMode="auto">
                <a:xfrm>
                  <a:off x="1566" y="1482"/>
                  <a:ext cx="358" cy="342"/>
                  <a:chOff x="2385" y="972"/>
                  <a:chExt cx="1220" cy="1166"/>
                </a:xfrm>
              </p:grpSpPr>
              <p:sp>
                <p:nvSpPr>
                  <p:cNvPr id="184468" name="Freeform 1172"/>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69" name="Freeform 1173"/>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70" name="Freeform 1174"/>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71" name="Freeform 1175"/>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72" name="Freeform 1176"/>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73" name="Freeform 1177"/>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74" name="Freeform 1178"/>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75" name="Freeform 1179"/>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76" name="Freeform 1180"/>
                <p:cNvSpPr>
                  <a:spLocks/>
                </p:cNvSpPr>
                <p:nvPr/>
              </p:nvSpPr>
              <p:spPr bwMode="auto">
                <a:xfrm>
                  <a:off x="1384" y="1568"/>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77" name="Freeform 1181"/>
                <p:cNvSpPr>
                  <a:spLocks/>
                </p:cNvSpPr>
                <p:nvPr/>
              </p:nvSpPr>
              <p:spPr bwMode="auto">
                <a:xfrm>
                  <a:off x="1376" y="1614"/>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78" name="Freeform 1182"/>
                <p:cNvSpPr>
                  <a:spLocks/>
                </p:cNvSpPr>
                <p:nvPr/>
              </p:nvSpPr>
              <p:spPr bwMode="auto">
                <a:xfrm>
                  <a:off x="1451" y="1760"/>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26" name="Group 1183"/>
                <p:cNvGrpSpPr>
                  <a:grpSpLocks/>
                </p:cNvGrpSpPr>
                <p:nvPr/>
              </p:nvGrpSpPr>
              <p:grpSpPr bwMode="auto">
                <a:xfrm>
                  <a:off x="1399" y="1232"/>
                  <a:ext cx="338" cy="323"/>
                  <a:chOff x="2385" y="972"/>
                  <a:chExt cx="1220" cy="1166"/>
                </a:xfrm>
              </p:grpSpPr>
              <p:sp>
                <p:nvSpPr>
                  <p:cNvPr id="184480" name="Freeform 1184"/>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81" name="Freeform 1185"/>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82" name="Freeform 1186"/>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83" name="Freeform 1187"/>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84" name="Freeform 1188"/>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85" name="Freeform 1189"/>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86" name="Freeform 1190"/>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87" name="Freeform 1191"/>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88" name="Freeform 1192"/>
                <p:cNvSpPr>
                  <a:spLocks/>
                </p:cNvSpPr>
                <p:nvPr/>
              </p:nvSpPr>
              <p:spPr bwMode="auto">
                <a:xfrm>
                  <a:off x="1239" y="1299"/>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89" name="Freeform 1193"/>
                <p:cNvSpPr>
                  <a:spLocks/>
                </p:cNvSpPr>
                <p:nvPr/>
              </p:nvSpPr>
              <p:spPr bwMode="auto">
                <a:xfrm>
                  <a:off x="1232" y="1342"/>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90" name="Freeform 1194"/>
                <p:cNvSpPr>
                  <a:spLocks/>
                </p:cNvSpPr>
                <p:nvPr/>
              </p:nvSpPr>
              <p:spPr bwMode="auto">
                <a:xfrm>
                  <a:off x="1302" y="1480"/>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27" name="Group 1195"/>
                <p:cNvGrpSpPr>
                  <a:grpSpLocks/>
                </p:cNvGrpSpPr>
                <p:nvPr/>
              </p:nvGrpSpPr>
              <p:grpSpPr bwMode="auto">
                <a:xfrm>
                  <a:off x="1585" y="1269"/>
                  <a:ext cx="338" cy="324"/>
                  <a:chOff x="2385" y="972"/>
                  <a:chExt cx="1220" cy="1166"/>
                </a:xfrm>
              </p:grpSpPr>
              <p:sp>
                <p:nvSpPr>
                  <p:cNvPr id="184492" name="Freeform 1196"/>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93" name="Freeform 119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494" name="Freeform 1198"/>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495" name="Freeform 1199"/>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496" name="Freeform 1200"/>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184497" name="Freeform 120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184498" name="Freeform 1202"/>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499" name="Freeform 1203"/>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500" name="Freeform 1204"/>
                <p:cNvSpPr>
                  <a:spLocks/>
                </p:cNvSpPr>
                <p:nvPr/>
              </p:nvSpPr>
              <p:spPr bwMode="auto">
                <a:xfrm>
                  <a:off x="1413" y="1351"/>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501" name="Freeform 1205"/>
                <p:cNvSpPr>
                  <a:spLocks/>
                </p:cNvSpPr>
                <p:nvPr/>
              </p:nvSpPr>
              <p:spPr bwMode="auto">
                <a:xfrm>
                  <a:off x="1406" y="1394"/>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502" name="Freeform 1206"/>
                <p:cNvSpPr>
                  <a:spLocks/>
                </p:cNvSpPr>
                <p:nvPr/>
              </p:nvSpPr>
              <p:spPr bwMode="auto">
                <a:xfrm>
                  <a:off x="1476" y="1532"/>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nvGrpSpPr>
              <p:cNvPr id="28" name="Group 1207"/>
              <p:cNvGrpSpPr>
                <a:grpSpLocks/>
              </p:cNvGrpSpPr>
              <p:nvPr/>
            </p:nvGrpSpPr>
            <p:grpSpPr bwMode="auto">
              <a:xfrm>
                <a:off x="3437" y="2997"/>
                <a:ext cx="443" cy="424"/>
                <a:chOff x="553" y="1516"/>
                <a:chExt cx="443" cy="424"/>
              </a:xfrm>
            </p:grpSpPr>
            <p:sp>
              <p:nvSpPr>
                <p:cNvPr id="184504" name="Freeform 1208"/>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184505" name="Freeform 1209"/>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184506" name="Freeform 1210"/>
                <p:cNvSpPr>
                  <a:spLocks/>
                </p:cNvSpPr>
                <p:nvPr/>
              </p:nvSpPr>
              <p:spPr bwMode="auto">
                <a:xfrm>
                  <a:off x="577" y="1532"/>
                  <a:ext cx="401" cy="116"/>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184507" name="Freeform 1211"/>
                <p:cNvSpPr>
                  <a:spLocks/>
                </p:cNvSpPr>
                <p:nvPr/>
              </p:nvSpPr>
              <p:spPr bwMode="auto">
                <a:xfrm>
                  <a:off x="567" y="1589"/>
                  <a:ext cx="196" cy="333"/>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184508" name="Freeform 1212"/>
                <p:cNvSpPr>
                  <a:spLocks/>
                </p:cNvSpPr>
                <p:nvPr/>
              </p:nvSpPr>
              <p:spPr bwMode="auto">
                <a:xfrm>
                  <a:off x="659" y="1769"/>
                  <a:ext cx="74" cy="114"/>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grpSp>
      <p:sp>
        <p:nvSpPr>
          <p:cNvPr id="92164" name="Rectangle 4"/>
          <p:cNvSpPr>
            <a:spLocks noChangeAspect="1" noChangeArrowheads="1"/>
          </p:cNvSpPr>
          <p:nvPr/>
        </p:nvSpPr>
        <p:spPr bwMode="auto">
          <a:xfrm>
            <a:off x="5235575" y="1247775"/>
            <a:ext cx="3627438" cy="369332"/>
          </a:xfrm>
          <a:prstGeom prst="rect">
            <a:avLst/>
          </a:prstGeom>
          <a:noFill/>
          <a:ln w="9525">
            <a:noFill/>
            <a:miter lim="800000"/>
            <a:headEnd/>
            <a:tailEnd/>
          </a:ln>
          <a:effectLst/>
        </p:spPr>
        <p:txBody>
          <a:bodyPr lIns="0" tIns="0" rIns="0" bIns="0">
            <a:spAutoFit/>
          </a:bodyPr>
          <a:lstStyle/>
          <a:p>
            <a:pPr algn="r"/>
            <a:r>
              <a:rPr lang="en-US" dirty="0">
                <a:solidFill>
                  <a:schemeClr val="bg2"/>
                </a:solidFill>
                <a:latin typeface="Arial Black" pitchFamily="34" charset="0"/>
              </a:rPr>
              <a:t>Active/Case Pick</a:t>
            </a:r>
          </a:p>
        </p:txBody>
      </p:sp>
      <p:sp>
        <p:nvSpPr>
          <p:cNvPr id="92165" name="Rectangle 5"/>
          <p:cNvSpPr>
            <a:spLocks noChangeAspect="1" noChangeArrowheads="1"/>
          </p:cNvSpPr>
          <p:nvPr/>
        </p:nvSpPr>
        <p:spPr bwMode="auto">
          <a:xfrm>
            <a:off x="5213350" y="3289300"/>
            <a:ext cx="3671888" cy="420688"/>
          </a:xfrm>
          <a:prstGeom prst="rect">
            <a:avLst/>
          </a:prstGeom>
          <a:noFill/>
          <a:ln w="12700">
            <a:noFill/>
            <a:miter lim="800000"/>
            <a:headEnd type="none" w="sm" len="sm"/>
            <a:tailEnd type="none" w="sm" len="sm"/>
          </a:ln>
          <a:effectLst/>
        </p:spPr>
        <p:txBody>
          <a:bodyPr wrap="none" anchor="ctr"/>
          <a:lstStyle/>
          <a:p>
            <a:pPr algn="r"/>
            <a:r>
              <a:rPr lang="en-US" sz="1800" b="1" dirty="0">
                <a:latin typeface="Arial" charset="0"/>
              </a:rPr>
              <a:t>Unit and Full Case Pick</a:t>
            </a:r>
          </a:p>
        </p:txBody>
      </p:sp>
      <p:grpSp>
        <p:nvGrpSpPr>
          <p:cNvPr id="29" name="Group 1215"/>
          <p:cNvGrpSpPr>
            <a:grpSpLocks/>
          </p:cNvGrpSpPr>
          <p:nvPr/>
        </p:nvGrpSpPr>
        <p:grpSpPr bwMode="auto">
          <a:xfrm>
            <a:off x="5237163" y="1677988"/>
            <a:ext cx="3622675" cy="1552575"/>
            <a:chOff x="3247" y="1042"/>
            <a:chExt cx="2282" cy="978"/>
          </a:xfrm>
        </p:grpSpPr>
        <p:sp>
          <p:nvSpPr>
            <p:cNvPr id="184512" name="Rectangle 1216"/>
            <p:cNvSpPr>
              <a:spLocks noChangeArrowheads="1"/>
            </p:cNvSpPr>
            <p:nvPr/>
          </p:nvSpPr>
          <p:spPr bwMode="auto">
            <a:xfrm>
              <a:off x="4365" y="1538"/>
              <a:ext cx="1160" cy="477"/>
            </a:xfrm>
            <a:prstGeom prst="rect">
              <a:avLst/>
            </a:prstGeom>
            <a:noFill/>
            <a:ln w="38100">
              <a:solidFill>
                <a:schemeClr val="tx1"/>
              </a:solidFill>
              <a:miter lim="800000"/>
              <a:headEnd type="none" w="sm" len="sm"/>
              <a:tailEnd type="none" w="sm" len="sm"/>
            </a:ln>
            <a:effectLst/>
          </p:spPr>
          <p:txBody>
            <a:bodyPr wrap="none" anchor="ctr"/>
            <a:lstStyle/>
            <a:p>
              <a:endParaRPr lang="en-US" dirty="0"/>
            </a:p>
          </p:txBody>
        </p:sp>
        <p:sp>
          <p:nvSpPr>
            <p:cNvPr id="184513" name="Line 1217"/>
            <p:cNvSpPr>
              <a:spLocks noChangeShapeType="1"/>
            </p:cNvSpPr>
            <p:nvPr/>
          </p:nvSpPr>
          <p:spPr bwMode="auto">
            <a:xfrm>
              <a:off x="4945" y="1534"/>
              <a:ext cx="0" cy="483"/>
            </a:xfrm>
            <a:prstGeom prst="line">
              <a:avLst/>
            </a:prstGeom>
            <a:noFill/>
            <a:ln w="28575">
              <a:solidFill>
                <a:schemeClr val="tx1"/>
              </a:solidFill>
              <a:round/>
              <a:headEnd type="none" w="sm" len="sm"/>
              <a:tailEnd type="none" w="sm" len="sm"/>
            </a:ln>
            <a:effectLst/>
          </p:spPr>
          <p:txBody>
            <a:bodyPr wrap="none" anchor="ctr"/>
            <a:lstStyle/>
            <a:p>
              <a:endParaRPr lang="en-US" dirty="0"/>
            </a:p>
          </p:txBody>
        </p:sp>
        <p:sp>
          <p:nvSpPr>
            <p:cNvPr id="184514" name="Rectangle 1218"/>
            <p:cNvSpPr>
              <a:spLocks noChangeArrowheads="1"/>
            </p:cNvSpPr>
            <p:nvPr/>
          </p:nvSpPr>
          <p:spPr bwMode="auto">
            <a:xfrm>
              <a:off x="4363" y="1046"/>
              <a:ext cx="1166" cy="477"/>
            </a:xfrm>
            <a:prstGeom prst="rect">
              <a:avLst/>
            </a:prstGeom>
            <a:noFill/>
            <a:ln w="28575">
              <a:solidFill>
                <a:schemeClr val="tx1"/>
              </a:solidFill>
              <a:miter lim="800000"/>
              <a:headEnd type="none" w="sm" len="sm"/>
              <a:tailEnd type="none" w="sm" len="sm"/>
            </a:ln>
            <a:effectLst/>
          </p:spPr>
          <p:txBody>
            <a:bodyPr wrap="none" anchor="ctr"/>
            <a:lstStyle/>
            <a:p>
              <a:endParaRPr lang="en-US" dirty="0"/>
            </a:p>
          </p:txBody>
        </p:sp>
        <p:sp>
          <p:nvSpPr>
            <p:cNvPr id="184515" name="Line 1219"/>
            <p:cNvSpPr>
              <a:spLocks noChangeShapeType="1"/>
            </p:cNvSpPr>
            <p:nvPr/>
          </p:nvSpPr>
          <p:spPr bwMode="auto">
            <a:xfrm>
              <a:off x="4943" y="1042"/>
              <a:ext cx="0" cy="482"/>
            </a:xfrm>
            <a:prstGeom prst="line">
              <a:avLst/>
            </a:prstGeom>
            <a:noFill/>
            <a:ln w="28575">
              <a:solidFill>
                <a:schemeClr val="tx1"/>
              </a:solidFill>
              <a:round/>
              <a:headEnd type="none" w="sm" len="sm"/>
              <a:tailEnd type="none" w="sm" len="sm"/>
            </a:ln>
            <a:effectLst/>
          </p:spPr>
          <p:txBody>
            <a:bodyPr wrap="none" anchor="ctr"/>
            <a:lstStyle/>
            <a:p>
              <a:endParaRPr lang="en-US" dirty="0"/>
            </a:p>
          </p:txBody>
        </p:sp>
        <p:grpSp>
          <p:nvGrpSpPr>
            <p:cNvPr id="30" name="Group 1220"/>
            <p:cNvGrpSpPr>
              <a:grpSpLocks/>
            </p:cNvGrpSpPr>
            <p:nvPr/>
          </p:nvGrpSpPr>
          <p:grpSpPr bwMode="auto">
            <a:xfrm>
              <a:off x="4359" y="1438"/>
              <a:ext cx="147" cy="110"/>
              <a:chOff x="4385" y="1442"/>
              <a:chExt cx="147" cy="110"/>
            </a:xfrm>
          </p:grpSpPr>
          <p:sp>
            <p:nvSpPr>
              <p:cNvPr id="184517" name="Freeform 1221"/>
              <p:cNvSpPr>
                <a:spLocks/>
              </p:cNvSpPr>
              <p:nvPr/>
            </p:nvSpPr>
            <p:spPr bwMode="auto">
              <a:xfrm>
                <a:off x="4385" y="1448"/>
                <a:ext cx="147" cy="102"/>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grpSp>
            <p:nvGrpSpPr>
              <p:cNvPr id="31" name="Group 1222"/>
              <p:cNvGrpSpPr>
                <a:grpSpLocks/>
              </p:cNvGrpSpPr>
              <p:nvPr/>
            </p:nvGrpSpPr>
            <p:grpSpPr bwMode="auto">
              <a:xfrm>
                <a:off x="4397" y="1442"/>
                <a:ext cx="128" cy="110"/>
                <a:chOff x="4397" y="1442"/>
                <a:chExt cx="128" cy="110"/>
              </a:xfrm>
            </p:grpSpPr>
            <p:sp>
              <p:nvSpPr>
                <p:cNvPr id="184519" name="Freeform 1223"/>
                <p:cNvSpPr>
                  <a:spLocks/>
                </p:cNvSpPr>
                <p:nvPr/>
              </p:nvSpPr>
              <p:spPr bwMode="auto">
                <a:xfrm rot="-893856">
                  <a:off x="4397" y="1442"/>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520" name="Line 1224"/>
                <p:cNvSpPr>
                  <a:spLocks noChangeShapeType="1"/>
                </p:cNvSpPr>
                <p:nvPr/>
              </p:nvSpPr>
              <p:spPr bwMode="auto">
                <a:xfrm rot="20691206" flipH="1">
                  <a:off x="4414" y="1471"/>
                  <a:ext cx="9" cy="54"/>
                </a:xfrm>
                <a:prstGeom prst="line">
                  <a:avLst/>
                </a:prstGeom>
                <a:noFill/>
                <a:ln w="12700">
                  <a:solidFill>
                    <a:schemeClr val="tx2"/>
                  </a:solidFill>
                  <a:round/>
                  <a:headEnd/>
                  <a:tailEnd/>
                </a:ln>
                <a:effectLst/>
              </p:spPr>
              <p:txBody>
                <a:bodyPr/>
                <a:lstStyle/>
                <a:p>
                  <a:endParaRPr lang="en-US" dirty="0"/>
                </a:p>
              </p:txBody>
            </p:sp>
            <p:sp>
              <p:nvSpPr>
                <p:cNvPr id="184521" name="Line 1225"/>
                <p:cNvSpPr>
                  <a:spLocks noChangeShapeType="1"/>
                </p:cNvSpPr>
                <p:nvPr/>
              </p:nvSpPr>
              <p:spPr bwMode="auto">
                <a:xfrm rot="20691206" flipH="1">
                  <a:off x="4430" y="1471"/>
                  <a:ext cx="9" cy="54"/>
                </a:xfrm>
                <a:prstGeom prst="line">
                  <a:avLst/>
                </a:prstGeom>
                <a:noFill/>
                <a:ln w="12700">
                  <a:solidFill>
                    <a:schemeClr val="tx2"/>
                  </a:solidFill>
                  <a:round/>
                  <a:headEnd/>
                  <a:tailEnd/>
                </a:ln>
                <a:effectLst/>
              </p:spPr>
              <p:txBody>
                <a:bodyPr/>
                <a:lstStyle/>
                <a:p>
                  <a:endParaRPr lang="en-US" dirty="0"/>
                </a:p>
              </p:txBody>
            </p:sp>
            <p:sp>
              <p:nvSpPr>
                <p:cNvPr id="184522" name="Line 1226"/>
                <p:cNvSpPr>
                  <a:spLocks noChangeShapeType="1"/>
                </p:cNvSpPr>
                <p:nvPr/>
              </p:nvSpPr>
              <p:spPr bwMode="auto">
                <a:xfrm rot="20698587" flipH="1">
                  <a:off x="4443" y="1471"/>
                  <a:ext cx="10" cy="54"/>
                </a:xfrm>
                <a:prstGeom prst="line">
                  <a:avLst/>
                </a:prstGeom>
                <a:noFill/>
                <a:ln w="12700">
                  <a:solidFill>
                    <a:schemeClr val="tx2"/>
                  </a:solidFill>
                  <a:round/>
                  <a:headEnd/>
                  <a:tailEnd/>
                </a:ln>
                <a:effectLst/>
              </p:spPr>
              <p:txBody>
                <a:bodyPr/>
                <a:lstStyle/>
                <a:p>
                  <a:endParaRPr lang="en-US" dirty="0"/>
                </a:p>
              </p:txBody>
            </p:sp>
            <p:sp>
              <p:nvSpPr>
                <p:cNvPr id="184523" name="Line 1227"/>
                <p:cNvSpPr>
                  <a:spLocks noChangeShapeType="1"/>
                </p:cNvSpPr>
                <p:nvPr/>
              </p:nvSpPr>
              <p:spPr bwMode="auto">
                <a:xfrm rot="20691206" flipH="1">
                  <a:off x="4453" y="1471"/>
                  <a:ext cx="9" cy="54"/>
                </a:xfrm>
                <a:prstGeom prst="line">
                  <a:avLst/>
                </a:prstGeom>
                <a:noFill/>
                <a:ln w="6350">
                  <a:solidFill>
                    <a:schemeClr val="tx2"/>
                  </a:solidFill>
                  <a:round/>
                  <a:headEnd/>
                  <a:tailEnd/>
                </a:ln>
                <a:effectLst/>
              </p:spPr>
              <p:txBody>
                <a:bodyPr/>
                <a:lstStyle/>
                <a:p>
                  <a:endParaRPr lang="en-US" dirty="0"/>
                </a:p>
              </p:txBody>
            </p:sp>
            <p:sp>
              <p:nvSpPr>
                <p:cNvPr id="184524" name="Line 1228"/>
                <p:cNvSpPr>
                  <a:spLocks noChangeShapeType="1"/>
                </p:cNvSpPr>
                <p:nvPr/>
              </p:nvSpPr>
              <p:spPr bwMode="auto">
                <a:xfrm rot="20691206" flipH="1">
                  <a:off x="4460" y="1471"/>
                  <a:ext cx="9" cy="54"/>
                </a:xfrm>
                <a:prstGeom prst="line">
                  <a:avLst/>
                </a:prstGeom>
                <a:noFill/>
                <a:ln w="6350">
                  <a:solidFill>
                    <a:schemeClr val="tx2"/>
                  </a:solidFill>
                  <a:round/>
                  <a:headEnd/>
                  <a:tailEnd/>
                </a:ln>
                <a:effectLst/>
              </p:spPr>
              <p:txBody>
                <a:bodyPr/>
                <a:lstStyle/>
                <a:p>
                  <a:endParaRPr lang="en-US" dirty="0"/>
                </a:p>
              </p:txBody>
            </p:sp>
            <p:sp>
              <p:nvSpPr>
                <p:cNvPr id="184525" name="Line 1229"/>
                <p:cNvSpPr>
                  <a:spLocks noChangeShapeType="1"/>
                </p:cNvSpPr>
                <p:nvPr/>
              </p:nvSpPr>
              <p:spPr bwMode="auto">
                <a:xfrm rot="20691206" flipH="1">
                  <a:off x="4467" y="1471"/>
                  <a:ext cx="9" cy="54"/>
                </a:xfrm>
                <a:prstGeom prst="line">
                  <a:avLst/>
                </a:prstGeom>
                <a:noFill/>
                <a:ln w="6350">
                  <a:solidFill>
                    <a:schemeClr val="tx2"/>
                  </a:solidFill>
                  <a:round/>
                  <a:headEnd/>
                  <a:tailEnd/>
                </a:ln>
                <a:effectLst/>
              </p:spPr>
              <p:txBody>
                <a:bodyPr/>
                <a:lstStyle/>
                <a:p>
                  <a:endParaRPr lang="en-US" dirty="0"/>
                </a:p>
              </p:txBody>
            </p:sp>
            <p:sp>
              <p:nvSpPr>
                <p:cNvPr id="184526" name="Line 1230"/>
                <p:cNvSpPr>
                  <a:spLocks noChangeShapeType="1"/>
                </p:cNvSpPr>
                <p:nvPr/>
              </p:nvSpPr>
              <p:spPr bwMode="auto">
                <a:xfrm rot="20777857" flipH="1">
                  <a:off x="4477" y="1472"/>
                  <a:ext cx="9" cy="53"/>
                </a:xfrm>
                <a:prstGeom prst="line">
                  <a:avLst/>
                </a:prstGeom>
                <a:noFill/>
                <a:ln w="12700">
                  <a:solidFill>
                    <a:schemeClr val="tx2"/>
                  </a:solidFill>
                  <a:round/>
                  <a:headEnd/>
                  <a:tailEnd/>
                </a:ln>
                <a:effectLst/>
              </p:spPr>
              <p:txBody>
                <a:bodyPr/>
                <a:lstStyle/>
                <a:p>
                  <a:endParaRPr lang="en-US" dirty="0"/>
                </a:p>
              </p:txBody>
            </p:sp>
            <p:sp>
              <p:nvSpPr>
                <p:cNvPr id="184527" name="Line 1231"/>
                <p:cNvSpPr>
                  <a:spLocks noChangeShapeType="1"/>
                </p:cNvSpPr>
                <p:nvPr/>
              </p:nvSpPr>
              <p:spPr bwMode="auto">
                <a:xfrm rot="20691206" flipH="1">
                  <a:off x="4487" y="1471"/>
                  <a:ext cx="9" cy="54"/>
                </a:xfrm>
                <a:prstGeom prst="line">
                  <a:avLst/>
                </a:prstGeom>
                <a:noFill/>
                <a:ln w="12700">
                  <a:solidFill>
                    <a:schemeClr val="tx2"/>
                  </a:solidFill>
                  <a:round/>
                  <a:headEnd/>
                  <a:tailEnd/>
                </a:ln>
                <a:effectLst/>
              </p:spPr>
              <p:txBody>
                <a:bodyPr/>
                <a:lstStyle/>
                <a:p>
                  <a:endParaRPr lang="en-US" dirty="0"/>
                </a:p>
              </p:txBody>
            </p:sp>
            <p:sp>
              <p:nvSpPr>
                <p:cNvPr id="184528" name="Line 1232"/>
                <p:cNvSpPr>
                  <a:spLocks noChangeShapeType="1"/>
                </p:cNvSpPr>
                <p:nvPr/>
              </p:nvSpPr>
              <p:spPr bwMode="auto">
                <a:xfrm rot="20691206" flipH="1">
                  <a:off x="4498" y="1471"/>
                  <a:ext cx="9" cy="54"/>
                </a:xfrm>
                <a:prstGeom prst="line">
                  <a:avLst/>
                </a:prstGeom>
                <a:noFill/>
                <a:ln w="12700">
                  <a:solidFill>
                    <a:schemeClr val="tx2"/>
                  </a:solidFill>
                  <a:round/>
                  <a:headEnd/>
                  <a:tailEnd/>
                </a:ln>
                <a:effectLst/>
              </p:spPr>
              <p:txBody>
                <a:bodyPr/>
                <a:lstStyle/>
                <a:p>
                  <a:endParaRPr lang="en-US" dirty="0"/>
                </a:p>
              </p:txBody>
            </p:sp>
          </p:grpSp>
        </p:grpSp>
        <p:grpSp>
          <p:nvGrpSpPr>
            <p:cNvPr id="92160" name="Group 1233"/>
            <p:cNvGrpSpPr>
              <a:grpSpLocks/>
            </p:cNvGrpSpPr>
            <p:nvPr/>
          </p:nvGrpSpPr>
          <p:grpSpPr bwMode="auto">
            <a:xfrm>
              <a:off x="4357" y="1910"/>
              <a:ext cx="147" cy="110"/>
              <a:chOff x="4385" y="1442"/>
              <a:chExt cx="147" cy="110"/>
            </a:xfrm>
          </p:grpSpPr>
          <p:sp>
            <p:nvSpPr>
              <p:cNvPr id="184530" name="Freeform 1234"/>
              <p:cNvSpPr>
                <a:spLocks/>
              </p:cNvSpPr>
              <p:nvPr/>
            </p:nvSpPr>
            <p:spPr bwMode="auto">
              <a:xfrm>
                <a:off x="4385" y="1448"/>
                <a:ext cx="147" cy="102"/>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grpSp>
            <p:nvGrpSpPr>
              <p:cNvPr id="92161" name="Group 1235"/>
              <p:cNvGrpSpPr>
                <a:grpSpLocks/>
              </p:cNvGrpSpPr>
              <p:nvPr/>
            </p:nvGrpSpPr>
            <p:grpSpPr bwMode="auto">
              <a:xfrm>
                <a:off x="4397" y="1442"/>
                <a:ext cx="128" cy="110"/>
                <a:chOff x="4397" y="1442"/>
                <a:chExt cx="128" cy="110"/>
              </a:xfrm>
            </p:grpSpPr>
            <p:sp>
              <p:nvSpPr>
                <p:cNvPr id="184532" name="Freeform 1236"/>
                <p:cNvSpPr>
                  <a:spLocks/>
                </p:cNvSpPr>
                <p:nvPr/>
              </p:nvSpPr>
              <p:spPr bwMode="auto">
                <a:xfrm rot="-893856">
                  <a:off x="4397" y="1442"/>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533" name="Line 1237"/>
                <p:cNvSpPr>
                  <a:spLocks noChangeShapeType="1"/>
                </p:cNvSpPr>
                <p:nvPr/>
              </p:nvSpPr>
              <p:spPr bwMode="auto">
                <a:xfrm rot="20691206" flipH="1">
                  <a:off x="4414" y="1471"/>
                  <a:ext cx="9" cy="54"/>
                </a:xfrm>
                <a:prstGeom prst="line">
                  <a:avLst/>
                </a:prstGeom>
                <a:noFill/>
                <a:ln w="12700">
                  <a:solidFill>
                    <a:schemeClr val="tx2"/>
                  </a:solidFill>
                  <a:round/>
                  <a:headEnd/>
                  <a:tailEnd/>
                </a:ln>
                <a:effectLst/>
              </p:spPr>
              <p:txBody>
                <a:bodyPr/>
                <a:lstStyle/>
                <a:p>
                  <a:endParaRPr lang="en-US" dirty="0"/>
                </a:p>
              </p:txBody>
            </p:sp>
            <p:sp>
              <p:nvSpPr>
                <p:cNvPr id="184534" name="Line 1238"/>
                <p:cNvSpPr>
                  <a:spLocks noChangeShapeType="1"/>
                </p:cNvSpPr>
                <p:nvPr/>
              </p:nvSpPr>
              <p:spPr bwMode="auto">
                <a:xfrm rot="20691206" flipH="1">
                  <a:off x="4430" y="1471"/>
                  <a:ext cx="9" cy="54"/>
                </a:xfrm>
                <a:prstGeom prst="line">
                  <a:avLst/>
                </a:prstGeom>
                <a:noFill/>
                <a:ln w="12700">
                  <a:solidFill>
                    <a:schemeClr val="tx2"/>
                  </a:solidFill>
                  <a:round/>
                  <a:headEnd/>
                  <a:tailEnd/>
                </a:ln>
                <a:effectLst/>
              </p:spPr>
              <p:txBody>
                <a:bodyPr/>
                <a:lstStyle/>
                <a:p>
                  <a:endParaRPr lang="en-US" dirty="0"/>
                </a:p>
              </p:txBody>
            </p:sp>
            <p:sp>
              <p:nvSpPr>
                <p:cNvPr id="184535" name="Line 1239"/>
                <p:cNvSpPr>
                  <a:spLocks noChangeShapeType="1"/>
                </p:cNvSpPr>
                <p:nvPr/>
              </p:nvSpPr>
              <p:spPr bwMode="auto">
                <a:xfrm rot="20698587" flipH="1">
                  <a:off x="4443" y="1471"/>
                  <a:ext cx="10" cy="54"/>
                </a:xfrm>
                <a:prstGeom prst="line">
                  <a:avLst/>
                </a:prstGeom>
                <a:noFill/>
                <a:ln w="12700">
                  <a:solidFill>
                    <a:schemeClr val="tx2"/>
                  </a:solidFill>
                  <a:round/>
                  <a:headEnd/>
                  <a:tailEnd/>
                </a:ln>
                <a:effectLst/>
              </p:spPr>
              <p:txBody>
                <a:bodyPr/>
                <a:lstStyle/>
                <a:p>
                  <a:endParaRPr lang="en-US" dirty="0"/>
                </a:p>
              </p:txBody>
            </p:sp>
            <p:sp>
              <p:nvSpPr>
                <p:cNvPr id="184536" name="Line 1240"/>
                <p:cNvSpPr>
                  <a:spLocks noChangeShapeType="1"/>
                </p:cNvSpPr>
                <p:nvPr/>
              </p:nvSpPr>
              <p:spPr bwMode="auto">
                <a:xfrm rot="20691206" flipH="1">
                  <a:off x="4453" y="1471"/>
                  <a:ext cx="9" cy="54"/>
                </a:xfrm>
                <a:prstGeom prst="line">
                  <a:avLst/>
                </a:prstGeom>
                <a:noFill/>
                <a:ln w="6350">
                  <a:solidFill>
                    <a:schemeClr val="tx2"/>
                  </a:solidFill>
                  <a:round/>
                  <a:headEnd/>
                  <a:tailEnd/>
                </a:ln>
                <a:effectLst/>
              </p:spPr>
              <p:txBody>
                <a:bodyPr/>
                <a:lstStyle/>
                <a:p>
                  <a:endParaRPr lang="en-US" dirty="0"/>
                </a:p>
              </p:txBody>
            </p:sp>
            <p:sp>
              <p:nvSpPr>
                <p:cNvPr id="184537" name="Line 1241"/>
                <p:cNvSpPr>
                  <a:spLocks noChangeShapeType="1"/>
                </p:cNvSpPr>
                <p:nvPr/>
              </p:nvSpPr>
              <p:spPr bwMode="auto">
                <a:xfrm rot="20691206" flipH="1">
                  <a:off x="4460" y="1471"/>
                  <a:ext cx="9" cy="54"/>
                </a:xfrm>
                <a:prstGeom prst="line">
                  <a:avLst/>
                </a:prstGeom>
                <a:noFill/>
                <a:ln w="6350">
                  <a:solidFill>
                    <a:schemeClr val="tx2"/>
                  </a:solidFill>
                  <a:round/>
                  <a:headEnd/>
                  <a:tailEnd/>
                </a:ln>
                <a:effectLst/>
              </p:spPr>
              <p:txBody>
                <a:bodyPr/>
                <a:lstStyle/>
                <a:p>
                  <a:endParaRPr lang="en-US" dirty="0"/>
                </a:p>
              </p:txBody>
            </p:sp>
            <p:sp>
              <p:nvSpPr>
                <p:cNvPr id="184538" name="Line 1242"/>
                <p:cNvSpPr>
                  <a:spLocks noChangeShapeType="1"/>
                </p:cNvSpPr>
                <p:nvPr/>
              </p:nvSpPr>
              <p:spPr bwMode="auto">
                <a:xfrm rot="20691206" flipH="1">
                  <a:off x="4467" y="1471"/>
                  <a:ext cx="9" cy="54"/>
                </a:xfrm>
                <a:prstGeom prst="line">
                  <a:avLst/>
                </a:prstGeom>
                <a:noFill/>
                <a:ln w="6350">
                  <a:solidFill>
                    <a:schemeClr val="tx2"/>
                  </a:solidFill>
                  <a:round/>
                  <a:headEnd/>
                  <a:tailEnd/>
                </a:ln>
                <a:effectLst/>
              </p:spPr>
              <p:txBody>
                <a:bodyPr/>
                <a:lstStyle/>
                <a:p>
                  <a:endParaRPr lang="en-US" dirty="0"/>
                </a:p>
              </p:txBody>
            </p:sp>
            <p:sp>
              <p:nvSpPr>
                <p:cNvPr id="184539" name="Line 1243"/>
                <p:cNvSpPr>
                  <a:spLocks noChangeShapeType="1"/>
                </p:cNvSpPr>
                <p:nvPr/>
              </p:nvSpPr>
              <p:spPr bwMode="auto">
                <a:xfrm rot="20777857" flipH="1">
                  <a:off x="4477" y="1472"/>
                  <a:ext cx="9" cy="53"/>
                </a:xfrm>
                <a:prstGeom prst="line">
                  <a:avLst/>
                </a:prstGeom>
                <a:noFill/>
                <a:ln w="12700">
                  <a:solidFill>
                    <a:schemeClr val="tx2"/>
                  </a:solidFill>
                  <a:round/>
                  <a:headEnd/>
                  <a:tailEnd/>
                </a:ln>
                <a:effectLst/>
              </p:spPr>
              <p:txBody>
                <a:bodyPr/>
                <a:lstStyle/>
                <a:p>
                  <a:endParaRPr lang="en-US" dirty="0"/>
                </a:p>
              </p:txBody>
            </p:sp>
            <p:sp>
              <p:nvSpPr>
                <p:cNvPr id="184540" name="Line 1244"/>
                <p:cNvSpPr>
                  <a:spLocks noChangeShapeType="1"/>
                </p:cNvSpPr>
                <p:nvPr/>
              </p:nvSpPr>
              <p:spPr bwMode="auto">
                <a:xfrm rot="20691206" flipH="1">
                  <a:off x="4487" y="1471"/>
                  <a:ext cx="9" cy="54"/>
                </a:xfrm>
                <a:prstGeom prst="line">
                  <a:avLst/>
                </a:prstGeom>
                <a:noFill/>
                <a:ln w="12700">
                  <a:solidFill>
                    <a:schemeClr val="tx2"/>
                  </a:solidFill>
                  <a:round/>
                  <a:headEnd/>
                  <a:tailEnd/>
                </a:ln>
                <a:effectLst/>
              </p:spPr>
              <p:txBody>
                <a:bodyPr/>
                <a:lstStyle/>
                <a:p>
                  <a:endParaRPr lang="en-US" dirty="0"/>
                </a:p>
              </p:txBody>
            </p:sp>
            <p:sp>
              <p:nvSpPr>
                <p:cNvPr id="184541" name="Line 1245"/>
                <p:cNvSpPr>
                  <a:spLocks noChangeShapeType="1"/>
                </p:cNvSpPr>
                <p:nvPr/>
              </p:nvSpPr>
              <p:spPr bwMode="auto">
                <a:xfrm rot="20691206" flipH="1">
                  <a:off x="4498" y="1471"/>
                  <a:ext cx="9" cy="54"/>
                </a:xfrm>
                <a:prstGeom prst="line">
                  <a:avLst/>
                </a:prstGeom>
                <a:noFill/>
                <a:ln w="12700">
                  <a:solidFill>
                    <a:schemeClr val="tx2"/>
                  </a:solidFill>
                  <a:round/>
                  <a:headEnd/>
                  <a:tailEnd/>
                </a:ln>
                <a:effectLst/>
              </p:spPr>
              <p:txBody>
                <a:bodyPr/>
                <a:lstStyle/>
                <a:p>
                  <a:endParaRPr lang="en-US" dirty="0"/>
                </a:p>
              </p:txBody>
            </p:sp>
          </p:grpSp>
        </p:grpSp>
        <p:grpSp>
          <p:nvGrpSpPr>
            <p:cNvPr id="92171" name="Group 1246"/>
            <p:cNvGrpSpPr>
              <a:grpSpLocks/>
            </p:cNvGrpSpPr>
            <p:nvPr/>
          </p:nvGrpSpPr>
          <p:grpSpPr bwMode="auto">
            <a:xfrm>
              <a:off x="4935" y="1438"/>
              <a:ext cx="147" cy="110"/>
              <a:chOff x="4385" y="1442"/>
              <a:chExt cx="147" cy="110"/>
            </a:xfrm>
          </p:grpSpPr>
          <p:sp>
            <p:nvSpPr>
              <p:cNvPr id="184543" name="Freeform 1247"/>
              <p:cNvSpPr>
                <a:spLocks/>
              </p:cNvSpPr>
              <p:nvPr/>
            </p:nvSpPr>
            <p:spPr bwMode="auto">
              <a:xfrm>
                <a:off x="4385" y="1448"/>
                <a:ext cx="147" cy="102"/>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grpSp>
            <p:nvGrpSpPr>
              <p:cNvPr id="92187" name="Group 1248"/>
              <p:cNvGrpSpPr>
                <a:grpSpLocks/>
              </p:cNvGrpSpPr>
              <p:nvPr/>
            </p:nvGrpSpPr>
            <p:grpSpPr bwMode="auto">
              <a:xfrm>
                <a:off x="4397" y="1442"/>
                <a:ext cx="128" cy="110"/>
                <a:chOff x="4397" y="1442"/>
                <a:chExt cx="128" cy="110"/>
              </a:xfrm>
            </p:grpSpPr>
            <p:sp>
              <p:nvSpPr>
                <p:cNvPr id="184545" name="Freeform 1249"/>
                <p:cNvSpPr>
                  <a:spLocks/>
                </p:cNvSpPr>
                <p:nvPr/>
              </p:nvSpPr>
              <p:spPr bwMode="auto">
                <a:xfrm rot="-893856">
                  <a:off x="4397" y="1442"/>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546" name="Line 1250"/>
                <p:cNvSpPr>
                  <a:spLocks noChangeShapeType="1"/>
                </p:cNvSpPr>
                <p:nvPr/>
              </p:nvSpPr>
              <p:spPr bwMode="auto">
                <a:xfrm rot="20691206" flipH="1">
                  <a:off x="4414" y="1471"/>
                  <a:ext cx="9" cy="54"/>
                </a:xfrm>
                <a:prstGeom prst="line">
                  <a:avLst/>
                </a:prstGeom>
                <a:noFill/>
                <a:ln w="12700">
                  <a:solidFill>
                    <a:schemeClr val="tx2"/>
                  </a:solidFill>
                  <a:round/>
                  <a:headEnd/>
                  <a:tailEnd/>
                </a:ln>
                <a:effectLst/>
              </p:spPr>
              <p:txBody>
                <a:bodyPr/>
                <a:lstStyle/>
                <a:p>
                  <a:endParaRPr lang="en-US" dirty="0"/>
                </a:p>
              </p:txBody>
            </p:sp>
            <p:sp>
              <p:nvSpPr>
                <p:cNvPr id="184547" name="Line 1251"/>
                <p:cNvSpPr>
                  <a:spLocks noChangeShapeType="1"/>
                </p:cNvSpPr>
                <p:nvPr/>
              </p:nvSpPr>
              <p:spPr bwMode="auto">
                <a:xfrm rot="20691206" flipH="1">
                  <a:off x="4430" y="1471"/>
                  <a:ext cx="9" cy="54"/>
                </a:xfrm>
                <a:prstGeom prst="line">
                  <a:avLst/>
                </a:prstGeom>
                <a:noFill/>
                <a:ln w="12700">
                  <a:solidFill>
                    <a:schemeClr val="tx2"/>
                  </a:solidFill>
                  <a:round/>
                  <a:headEnd/>
                  <a:tailEnd/>
                </a:ln>
                <a:effectLst/>
              </p:spPr>
              <p:txBody>
                <a:bodyPr/>
                <a:lstStyle/>
                <a:p>
                  <a:endParaRPr lang="en-US" dirty="0"/>
                </a:p>
              </p:txBody>
            </p:sp>
            <p:sp>
              <p:nvSpPr>
                <p:cNvPr id="184548" name="Line 1252"/>
                <p:cNvSpPr>
                  <a:spLocks noChangeShapeType="1"/>
                </p:cNvSpPr>
                <p:nvPr/>
              </p:nvSpPr>
              <p:spPr bwMode="auto">
                <a:xfrm rot="20698587" flipH="1">
                  <a:off x="4443" y="1471"/>
                  <a:ext cx="10" cy="54"/>
                </a:xfrm>
                <a:prstGeom prst="line">
                  <a:avLst/>
                </a:prstGeom>
                <a:noFill/>
                <a:ln w="12700">
                  <a:solidFill>
                    <a:schemeClr val="tx2"/>
                  </a:solidFill>
                  <a:round/>
                  <a:headEnd/>
                  <a:tailEnd/>
                </a:ln>
                <a:effectLst/>
              </p:spPr>
              <p:txBody>
                <a:bodyPr/>
                <a:lstStyle/>
                <a:p>
                  <a:endParaRPr lang="en-US" dirty="0"/>
                </a:p>
              </p:txBody>
            </p:sp>
            <p:sp>
              <p:nvSpPr>
                <p:cNvPr id="184549" name="Line 1253"/>
                <p:cNvSpPr>
                  <a:spLocks noChangeShapeType="1"/>
                </p:cNvSpPr>
                <p:nvPr/>
              </p:nvSpPr>
              <p:spPr bwMode="auto">
                <a:xfrm rot="20691206" flipH="1">
                  <a:off x="4453" y="1471"/>
                  <a:ext cx="9" cy="54"/>
                </a:xfrm>
                <a:prstGeom prst="line">
                  <a:avLst/>
                </a:prstGeom>
                <a:noFill/>
                <a:ln w="6350">
                  <a:solidFill>
                    <a:schemeClr val="tx2"/>
                  </a:solidFill>
                  <a:round/>
                  <a:headEnd/>
                  <a:tailEnd/>
                </a:ln>
                <a:effectLst/>
              </p:spPr>
              <p:txBody>
                <a:bodyPr/>
                <a:lstStyle/>
                <a:p>
                  <a:endParaRPr lang="en-US" dirty="0"/>
                </a:p>
              </p:txBody>
            </p:sp>
            <p:sp>
              <p:nvSpPr>
                <p:cNvPr id="184550" name="Line 1254"/>
                <p:cNvSpPr>
                  <a:spLocks noChangeShapeType="1"/>
                </p:cNvSpPr>
                <p:nvPr/>
              </p:nvSpPr>
              <p:spPr bwMode="auto">
                <a:xfrm rot="20691206" flipH="1">
                  <a:off x="4460" y="1471"/>
                  <a:ext cx="9" cy="54"/>
                </a:xfrm>
                <a:prstGeom prst="line">
                  <a:avLst/>
                </a:prstGeom>
                <a:noFill/>
                <a:ln w="6350">
                  <a:solidFill>
                    <a:schemeClr val="tx2"/>
                  </a:solidFill>
                  <a:round/>
                  <a:headEnd/>
                  <a:tailEnd/>
                </a:ln>
                <a:effectLst/>
              </p:spPr>
              <p:txBody>
                <a:bodyPr/>
                <a:lstStyle/>
                <a:p>
                  <a:endParaRPr lang="en-US" dirty="0"/>
                </a:p>
              </p:txBody>
            </p:sp>
            <p:sp>
              <p:nvSpPr>
                <p:cNvPr id="184551" name="Line 1255"/>
                <p:cNvSpPr>
                  <a:spLocks noChangeShapeType="1"/>
                </p:cNvSpPr>
                <p:nvPr/>
              </p:nvSpPr>
              <p:spPr bwMode="auto">
                <a:xfrm rot="20691206" flipH="1">
                  <a:off x="4467" y="1471"/>
                  <a:ext cx="9" cy="54"/>
                </a:xfrm>
                <a:prstGeom prst="line">
                  <a:avLst/>
                </a:prstGeom>
                <a:noFill/>
                <a:ln w="6350">
                  <a:solidFill>
                    <a:schemeClr val="tx2"/>
                  </a:solidFill>
                  <a:round/>
                  <a:headEnd/>
                  <a:tailEnd/>
                </a:ln>
                <a:effectLst/>
              </p:spPr>
              <p:txBody>
                <a:bodyPr/>
                <a:lstStyle/>
                <a:p>
                  <a:endParaRPr lang="en-US" dirty="0"/>
                </a:p>
              </p:txBody>
            </p:sp>
            <p:sp>
              <p:nvSpPr>
                <p:cNvPr id="184552" name="Line 1256"/>
                <p:cNvSpPr>
                  <a:spLocks noChangeShapeType="1"/>
                </p:cNvSpPr>
                <p:nvPr/>
              </p:nvSpPr>
              <p:spPr bwMode="auto">
                <a:xfrm rot="20777857" flipH="1">
                  <a:off x="4477" y="1472"/>
                  <a:ext cx="9" cy="53"/>
                </a:xfrm>
                <a:prstGeom prst="line">
                  <a:avLst/>
                </a:prstGeom>
                <a:noFill/>
                <a:ln w="12700">
                  <a:solidFill>
                    <a:schemeClr val="tx2"/>
                  </a:solidFill>
                  <a:round/>
                  <a:headEnd/>
                  <a:tailEnd/>
                </a:ln>
                <a:effectLst/>
              </p:spPr>
              <p:txBody>
                <a:bodyPr/>
                <a:lstStyle/>
                <a:p>
                  <a:endParaRPr lang="en-US" dirty="0"/>
                </a:p>
              </p:txBody>
            </p:sp>
            <p:sp>
              <p:nvSpPr>
                <p:cNvPr id="184553" name="Line 1257"/>
                <p:cNvSpPr>
                  <a:spLocks noChangeShapeType="1"/>
                </p:cNvSpPr>
                <p:nvPr/>
              </p:nvSpPr>
              <p:spPr bwMode="auto">
                <a:xfrm rot="20691206" flipH="1">
                  <a:off x="4487" y="1471"/>
                  <a:ext cx="9" cy="54"/>
                </a:xfrm>
                <a:prstGeom prst="line">
                  <a:avLst/>
                </a:prstGeom>
                <a:noFill/>
                <a:ln w="12700">
                  <a:solidFill>
                    <a:schemeClr val="tx2"/>
                  </a:solidFill>
                  <a:round/>
                  <a:headEnd/>
                  <a:tailEnd/>
                </a:ln>
                <a:effectLst/>
              </p:spPr>
              <p:txBody>
                <a:bodyPr/>
                <a:lstStyle/>
                <a:p>
                  <a:endParaRPr lang="en-US" dirty="0"/>
                </a:p>
              </p:txBody>
            </p:sp>
            <p:sp>
              <p:nvSpPr>
                <p:cNvPr id="184554" name="Line 1258"/>
                <p:cNvSpPr>
                  <a:spLocks noChangeShapeType="1"/>
                </p:cNvSpPr>
                <p:nvPr/>
              </p:nvSpPr>
              <p:spPr bwMode="auto">
                <a:xfrm rot="20691206" flipH="1">
                  <a:off x="4498" y="1471"/>
                  <a:ext cx="9" cy="54"/>
                </a:xfrm>
                <a:prstGeom prst="line">
                  <a:avLst/>
                </a:prstGeom>
                <a:noFill/>
                <a:ln w="12700">
                  <a:solidFill>
                    <a:schemeClr val="tx2"/>
                  </a:solidFill>
                  <a:round/>
                  <a:headEnd/>
                  <a:tailEnd/>
                </a:ln>
                <a:effectLst/>
              </p:spPr>
              <p:txBody>
                <a:bodyPr/>
                <a:lstStyle/>
                <a:p>
                  <a:endParaRPr lang="en-US" dirty="0"/>
                </a:p>
              </p:txBody>
            </p:sp>
          </p:grpSp>
        </p:grpSp>
        <p:grpSp>
          <p:nvGrpSpPr>
            <p:cNvPr id="92188" name="Group 1259"/>
            <p:cNvGrpSpPr>
              <a:grpSpLocks/>
            </p:cNvGrpSpPr>
            <p:nvPr/>
          </p:nvGrpSpPr>
          <p:grpSpPr bwMode="auto">
            <a:xfrm>
              <a:off x="4936" y="1910"/>
              <a:ext cx="147" cy="110"/>
              <a:chOff x="4385" y="1442"/>
              <a:chExt cx="147" cy="110"/>
            </a:xfrm>
          </p:grpSpPr>
          <p:sp>
            <p:nvSpPr>
              <p:cNvPr id="184556" name="Freeform 1260"/>
              <p:cNvSpPr>
                <a:spLocks/>
              </p:cNvSpPr>
              <p:nvPr/>
            </p:nvSpPr>
            <p:spPr bwMode="auto">
              <a:xfrm>
                <a:off x="4385" y="1448"/>
                <a:ext cx="147" cy="102"/>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grpSp>
            <p:nvGrpSpPr>
              <p:cNvPr id="92189" name="Group 1261"/>
              <p:cNvGrpSpPr>
                <a:grpSpLocks/>
              </p:cNvGrpSpPr>
              <p:nvPr/>
            </p:nvGrpSpPr>
            <p:grpSpPr bwMode="auto">
              <a:xfrm>
                <a:off x="4397" y="1442"/>
                <a:ext cx="128" cy="110"/>
                <a:chOff x="4397" y="1442"/>
                <a:chExt cx="128" cy="110"/>
              </a:xfrm>
            </p:grpSpPr>
            <p:sp>
              <p:nvSpPr>
                <p:cNvPr id="184558" name="Freeform 1262"/>
                <p:cNvSpPr>
                  <a:spLocks/>
                </p:cNvSpPr>
                <p:nvPr/>
              </p:nvSpPr>
              <p:spPr bwMode="auto">
                <a:xfrm rot="-893856">
                  <a:off x="4397" y="1442"/>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184559" name="Line 1263"/>
                <p:cNvSpPr>
                  <a:spLocks noChangeShapeType="1"/>
                </p:cNvSpPr>
                <p:nvPr/>
              </p:nvSpPr>
              <p:spPr bwMode="auto">
                <a:xfrm rot="20691206" flipH="1">
                  <a:off x="4414" y="1471"/>
                  <a:ext cx="9" cy="54"/>
                </a:xfrm>
                <a:prstGeom prst="line">
                  <a:avLst/>
                </a:prstGeom>
                <a:noFill/>
                <a:ln w="12700">
                  <a:solidFill>
                    <a:schemeClr val="tx2"/>
                  </a:solidFill>
                  <a:round/>
                  <a:headEnd/>
                  <a:tailEnd/>
                </a:ln>
                <a:effectLst/>
              </p:spPr>
              <p:txBody>
                <a:bodyPr/>
                <a:lstStyle/>
                <a:p>
                  <a:endParaRPr lang="en-US" dirty="0"/>
                </a:p>
              </p:txBody>
            </p:sp>
            <p:sp>
              <p:nvSpPr>
                <p:cNvPr id="184560" name="Line 1264"/>
                <p:cNvSpPr>
                  <a:spLocks noChangeShapeType="1"/>
                </p:cNvSpPr>
                <p:nvPr/>
              </p:nvSpPr>
              <p:spPr bwMode="auto">
                <a:xfrm rot="20691206" flipH="1">
                  <a:off x="4430" y="1471"/>
                  <a:ext cx="9" cy="54"/>
                </a:xfrm>
                <a:prstGeom prst="line">
                  <a:avLst/>
                </a:prstGeom>
                <a:noFill/>
                <a:ln w="12700">
                  <a:solidFill>
                    <a:schemeClr val="tx2"/>
                  </a:solidFill>
                  <a:round/>
                  <a:headEnd/>
                  <a:tailEnd/>
                </a:ln>
                <a:effectLst/>
              </p:spPr>
              <p:txBody>
                <a:bodyPr/>
                <a:lstStyle/>
                <a:p>
                  <a:endParaRPr lang="en-US" dirty="0"/>
                </a:p>
              </p:txBody>
            </p:sp>
            <p:sp>
              <p:nvSpPr>
                <p:cNvPr id="184561" name="Line 1265"/>
                <p:cNvSpPr>
                  <a:spLocks noChangeShapeType="1"/>
                </p:cNvSpPr>
                <p:nvPr/>
              </p:nvSpPr>
              <p:spPr bwMode="auto">
                <a:xfrm rot="20698587" flipH="1">
                  <a:off x="4443" y="1471"/>
                  <a:ext cx="10" cy="54"/>
                </a:xfrm>
                <a:prstGeom prst="line">
                  <a:avLst/>
                </a:prstGeom>
                <a:noFill/>
                <a:ln w="12700">
                  <a:solidFill>
                    <a:schemeClr val="tx2"/>
                  </a:solidFill>
                  <a:round/>
                  <a:headEnd/>
                  <a:tailEnd/>
                </a:ln>
                <a:effectLst/>
              </p:spPr>
              <p:txBody>
                <a:bodyPr/>
                <a:lstStyle/>
                <a:p>
                  <a:endParaRPr lang="en-US" dirty="0"/>
                </a:p>
              </p:txBody>
            </p:sp>
            <p:sp>
              <p:nvSpPr>
                <p:cNvPr id="184562" name="Line 1266"/>
                <p:cNvSpPr>
                  <a:spLocks noChangeShapeType="1"/>
                </p:cNvSpPr>
                <p:nvPr/>
              </p:nvSpPr>
              <p:spPr bwMode="auto">
                <a:xfrm rot="20691206" flipH="1">
                  <a:off x="4453" y="1471"/>
                  <a:ext cx="9" cy="54"/>
                </a:xfrm>
                <a:prstGeom prst="line">
                  <a:avLst/>
                </a:prstGeom>
                <a:noFill/>
                <a:ln w="6350">
                  <a:solidFill>
                    <a:schemeClr val="tx2"/>
                  </a:solidFill>
                  <a:round/>
                  <a:headEnd/>
                  <a:tailEnd/>
                </a:ln>
                <a:effectLst/>
              </p:spPr>
              <p:txBody>
                <a:bodyPr/>
                <a:lstStyle/>
                <a:p>
                  <a:endParaRPr lang="en-US" dirty="0"/>
                </a:p>
              </p:txBody>
            </p:sp>
            <p:sp>
              <p:nvSpPr>
                <p:cNvPr id="184563" name="Line 1267"/>
                <p:cNvSpPr>
                  <a:spLocks noChangeShapeType="1"/>
                </p:cNvSpPr>
                <p:nvPr/>
              </p:nvSpPr>
              <p:spPr bwMode="auto">
                <a:xfrm rot="20691206" flipH="1">
                  <a:off x="4460" y="1471"/>
                  <a:ext cx="9" cy="54"/>
                </a:xfrm>
                <a:prstGeom prst="line">
                  <a:avLst/>
                </a:prstGeom>
                <a:noFill/>
                <a:ln w="6350">
                  <a:solidFill>
                    <a:schemeClr val="tx2"/>
                  </a:solidFill>
                  <a:round/>
                  <a:headEnd/>
                  <a:tailEnd/>
                </a:ln>
                <a:effectLst/>
              </p:spPr>
              <p:txBody>
                <a:bodyPr/>
                <a:lstStyle/>
                <a:p>
                  <a:endParaRPr lang="en-US" dirty="0"/>
                </a:p>
              </p:txBody>
            </p:sp>
            <p:sp>
              <p:nvSpPr>
                <p:cNvPr id="184564" name="Line 1268"/>
                <p:cNvSpPr>
                  <a:spLocks noChangeShapeType="1"/>
                </p:cNvSpPr>
                <p:nvPr/>
              </p:nvSpPr>
              <p:spPr bwMode="auto">
                <a:xfrm rot="20691206" flipH="1">
                  <a:off x="4467" y="1471"/>
                  <a:ext cx="9" cy="54"/>
                </a:xfrm>
                <a:prstGeom prst="line">
                  <a:avLst/>
                </a:prstGeom>
                <a:noFill/>
                <a:ln w="6350">
                  <a:solidFill>
                    <a:schemeClr val="tx2"/>
                  </a:solidFill>
                  <a:round/>
                  <a:headEnd/>
                  <a:tailEnd/>
                </a:ln>
                <a:effectLst/>
              </p:spPr>
              <p:txBody>
                <a:bodyPr/>
                <a:lstStyle/>
                <a:p>
                  <a:endParaRPr lang="en-US" dirty="0"/>
                </a:p>
              </p:txBody>
            </p:sp>
            <p:sp>
              <p:nvSpPr>
                <p:cNvPr id="184565" name="Line 1269"/>
                <p:cNvSpPr>
                  <a:spLocks noChangeShapeType="1"/>
                </p:cNvSpPr>
                <p:nvPr/>
              </p:nvSpPr>
              <p:spPr bwMode="auto">
                <a:xfrm rot="20777857" flipH="1">
                  <a:off x="4477" y="1472"/>
                  <a:ext cx="9" cy="53"/>
                </a:xfrm>
                <a:prstGeom prst="line">
                  <a:avLst/>
                </a:prstGeom>
                <a:noFill/>
                <a:ln w="12700">
                  <a:solidFill>
                    <a:schemeClr val="tx2"/>
                  </a:solidFill>
                  <a:round/>
                  <a:headEnd/>
                  <a:tailEnd/>
                </a:ln>
                <a:effectLst/>
              </p:spPr>
              <p:txBody>
                <a:bodyPr/>
                <a:lstStyle/>
                <a:p>
                  <a:endParaRPr lang="en-US" dirty="0"/>
                </a:p>
              </p:txBody>
            </p:sp>
            <p:sp>
              <p:nvSpPr>
                <p:cNvPr id="184566" name="Line 1270"/>
                <p:cNvSpPr>
                  <a:spLocks noChangeShapeType="1"/>
                </p:cNvSpPr>
                <p:nvPr/>
              </p:nvSpPr>
              <p:spPr bwMode="auto">
                <a:xfrm rot="20691206" flipH="1">
                  <a:off x="4487" y="1471"/>
                  <a:ext cx="9" cy="54"/>
                </a:xfrm>
                <a:prstGeom prst="line">
                  <a:avLst/>
                </a:prstGeom>
                <a:noFill/>
                <a:ln w="12700">
                  <a:solidFill>
                    <a:schemeClr val="tx2"/>
                  </a:solidFill>
                  <a:round/>
                  <a:headEnd/>
                  <a:tailEnd/>
                </a:ln>
                <a:effectLst/>
              </p:spPr>
              <p:txBody>
                <a:bodyPr/>
                <a:lstStyle/>
                <a:p>
                  <a:endParaRPr lang="en-US" dirty="0"/>
                </a:p>
              </p:txBody>
            </p:sp>
            <p:sp>
              <p:nvSpPr>
                <p:cNvPr id="184567" name="Line 1271"/>
                <p:cNvSpPr>
                  <a:spLocks noChangeShapeType="1"/>
                </p:cNvSpPr>
                <p:nvPr/>
              </p:nvSpPr>
              <p:spPr bwMode="auto">
                <a:xfrm rot="20691206" flipH="1">
                  <a:off x="4498" y="1471"/>
                  <a:ext cx="9" cy="54"/>
                </a:xfrm>
                <a:prstGeom prst="line">
                  <a:avLst/>
                </a:prstGeom>
                <a:noFill/>
                <a:ln w="12700">
                  <a:solidFill>
                    <a:schemeClr val="tx2"/>
                  </a:solidFill>
                  <a:round/>
                  <a:headEnd/>
                  <a:tailEnd/>
                </a:ln>
                <a:effectLst/>
              </p:spPr>
              <p:txBody>
                <a:bodyPr/>
                <a:lstStyle/>
                <a:p>
                  <a:endParaRPr lang="en-US" dirty="0"/>
                </a:p>
              </p:txBody>
            </p:sp>
          </p:grpSp>
        </p:grpSp>
        <p:pic>
          <p:nvPicPr>
            <p:cNvPr id="184568" name="Picture 1272"/>
            <p:cNvPicPr>
              <a:picLocks noChangeAspect="1" noChangeArrowheads="1"/>
            </p:cNvPicPr>
            <p:nvPr/>
          </p:nvPicPr>
          <p:blipFill>
            <a:blip r:embed="rId3" cstate="print"/>
            <a:srcRect/>
            <a:stretch>
              <a:fillRect/>
            </a:stretch>
          </p:blipFill>
          <p:spPr bwMode="auto">
            <a:xfrm>
              <a:off x="4410" y="1084"/>
              <a:ext cx="507" cy="381"/>
            </a:xfrm>
            <a:prstGeom prst="rect">
              <a:avLst/>
            </a:prstGeom>
            <a:noFill/>
            <a:ln w="9525">
              <a:noFill/>
              <a:miter lim="800000"/>
              <a:headEnd/>
              <a:tailEnd/>
            </a:ln>
            <a:effectLst/>
          </p:spPr>
        </p:pic>
        <p:pic>
          <p:nvPicPr>
            <p:cNvPr id="184569" name="Picture 1273"/>
            <p:cNvPicPr>
              <a:picLocks noChangeAspect="1" noChangeArrowheads="1"/>
            </p:cNvPicPr>
            <p:nvPr/>
          </p:nvPicPr>
          <p:blipFill>
            <a:blip r:embed="rId3" cstate="print"/>
            <a:srcRect/>
            <a:stretch>
              <a:fillRect/>
            </a:stretch>
          </p:blipFill>
          <p:spPr bwMode="auto">
            <a:xfrm>
              <a:off x="4410" y="1570"/>
              <a:ext cx="507" cy="381"/>
            </a:xfrm>
            <a:prstGeom prst="rect">
              <a:avLst/>
            </a:prstGeom>
            <a:noFill/>
            <a:ln w="9525">
              <a:noFill/>
              <a:miter lim="800000"/>
              <a:headEnd/>
              <a:tailEnd/>
            </a:ln>
            <a:effectLst/>
          </p:spPr>
        </p:pic>
        <p:pic>
          <p:nvPicPr>
            <p:cNvPr id="184570" name="Picture 1274"/>
            <p:cNvPicPr>
              <a:picLocks noChangeAspect="1" noChangeArrowheads="1"/>
            </p:cNvPicPr>
            <p:nvPr/>
          </p:nvPicPr>
          <p:blipFill>
            <a:blip r:embed="rId3" cstate="print"/>
            <a:srcRect/>
            <a:stretch>
              <a:fillRect/>
            </a:stretch>
          </p:blipFill>
          <p:spPr bwMode="auto">
            <a:xfrm>
              <a:off x="4992" y="1087"/>
              <a:ext cx="507" cy="381"/>
            </a:xfrm>
            <a:prstGeom prst="rect">
              <a:avLst/>
            </a:prstGeom>
            <a:noFill/>
            <a:ln w="9525">
              <a:noFill/>
              <a:miter lim="800000"/>
              <a:headEnd/>
              <a:tailEnd/>
            </a:ln>
            <a:effectLst/>
          </p:spPr>
        </p:pic>
        <p:pic>
          <p:nvPicPr>
            <p:cNvPr id="184571" name="Picture 1275"/>
            <p:cNvPicPr>
              <a:picLocks noChangeAspect="1" noChangeArrowheads="1"/>
            </p:cNvPicPr>
            <p:nvPr/>
          </p:nvPicPr>
          <p:blipFill>
            <a:blip r:embed="rId3" cstate="print"/>
            <a:srcRect/>
            <a:stretch>
              <a:fillRect/>
            </a:stretch>
          </p:blipFill>
          <p:spPr bwMode="auto">
            <a:xfrm>
              <a:off x="4992" y="1567"/>
              <a:ext cx="507" cy="381"/>
            </a:xfrm>
            <a:prstGeom prst="rect">
              <a:avLst/>
            </a:prstGeom>
            <a:noFill/>
            <a:ln w="9525">
              <a:noFill/>
              <a:miter lim="800000"/>
              <a:headEnd/>
              <a:tailEnd/>
            </a:ln>
            <a:effectLst/>
          </p:spPr>
        </p:pic>
        <p:grpSp>
          <p:nvGrpSpPr>
            <p:cNvPr id="92190" name="Group 1276"/>
            <p:cNvGrpSpPr>
              <a:grpSpLocks/>
            </p:cNvGrpSpPr>
            <p:nvPr/>
          </p:nvGrpSpPr>
          <p:grpSpPr bwMode="auto">
            <a:xfrm>
              <a:off x="3247" y="1119"/>
              <a:ext cx="849" cy="873"/>
              <a:chOff x="3247" y="1119"/>
              <a:chExt cx="849" cy="873"/>
            </a:xfrm>
          </p:grpSpPr>
          <p:sp>
            <p:nvSpPr>
              <p:cNvPr id="184573" name="Freeform 1277"/>
              <p:cNvSpPr>
                <a:spLocks/>
              </p:cNvSpPr>
              <p:nvPr/>
            </p:nvSpPr>
            <p:spPr bwMode="auto">
              <a:xfrm rot="185279">
                <a:off x="3247" y="1119"/>
                <a:ext cx="849" cy="873"/>
              </a:xfrm>
              <a:custGeom>
                <a:avLst/>
                <a:gdLst/>
                <a:ahLst/>
                <a:cxnLst>
                  <a:cxn ang="0">
                    <a:pos x="0" y="92"/>
                  </a:cxn>
                  <a:cxn ang="0">
                    <a:pos x="72" y="0"/>
                  </a:cxn>
                  <a:cxn ang="0">
                    <a:pos x="87" y="23"/>
                  </a:cxn>
                  <a:cxn ang="0">
                    <a:pos x="84" y="44"/>
                  </a:cxn>
                  <a:cxn ang="0">
                    <a:pos x="214" y="99"/>
                  </a:cxn>
                  <a:cxn ang="0">
                    <a:pos x="258" y="2"/>
                  </a:cxn>
                  <a:cxn ang="0">
                    <a:pos x="690" y="198"/>
                  </a:cxn>
                  <a:cxn ang="0">
                    <a:pos x="658" y="254"/>
                  </a:cxn>
                  <a:cxn ang="0">
                    <a:pos x="672" y="348"/>
                  </a:cxn>
                  <a:cxn ang="0">
                    <a:pos x="654" y="359"/>
                  </a:cxn>
                  <a:cxn ang="0">
                    <a:pos x="675" y="384"/>
                  </a:cxn>
                  <a:cxn ang="0">
                    <a:pos x="655" y="429"/>
                  </a:cxn>
                  <a:cxn ang="0">
                    <a:pos x="673" y="528"/>
                  </a:cxn>
                  <a:cxn ang="0">
                    <a:pos x="690" y="552"/>
                  </a:cxn>
                  <a:cxn ang="0">
                    <a:pos x="673" y="588"/>
                  </a:cxn>
                  <a:cxn ang="0">
                    <a:pos x="696" y="713"/>
                  </a:cxn>
                  <a:cxn ang="0">
                    <a:pos x="42" y="716"/>
                  </a:cxn>
                  <a:cxn ang="0">
                    <a:pos x="0" y="92"/>
                  </a:cxn>
                </a:cxnLst>
                <a:rect l="0" t="0" r="r" b="b"/>
                <a:pathLst>
                  <a:path w="696" h="716">
                    <a:moveTo>
                      <a:pt x="0" y="92"/>
                    </a:moveTo>
                    <a:lnTo>
                      <a:pt x="72" y="0"/>
                    </a:lnTo>
                    <a:lnTo>
                      <a:pt x="87" y="23"/>
                    </a:lnTo>
                    <a:lnTo>
                      <a:pt x="84" y="44"/>
                    </a:lnTo>
                    <a:lnTo>
                      <a:pt x="214" y="99"/>
                    </a:lnTo>
                    <a:lnTo>
                      <a:pt x="258" y="2"/>
                    </a:lnTo>
                    <a:lnTo>
                      <a:pt x="690" y="198"/>
                    </a:lnTo>
                    <a:lnTo>
                      <a:pt x="658" y="254"/>
                    </a:lnTo>
                    <a:lnTo>
                      <a:pt x="672" y="348"/>
                    </a:lnTo>
                    <a:lnTo>
                      <a:pt x="654" y="359"/>
                    </a:lnTo>
                    <a:lnTo>
                      <a:pt x="675" y="384"/>
                    </a:lnTo>
                    <a:lnTo>
                      <a:pt x="655" y="429"/>
                    </a:lnTo>
                    <a:lnTo>
                      <a:pt x="673" y="528"/>
                    </a:lnTo>
                    <a:lnTo>
                      <a:pt x="690" y="552"/>
                    </a:lnTo>
                    <a:lnTo>
                      <a:pt x="673" y="588"/>
                    </a:lnTo>
                    <a:lnTo>
                      <a:pt x="696" y="713"/>
                    </a:lnTo>
                    <a:lnTo>
                      <a:pt x="42" y="716"/>
                    </a:lnTo>
                    <a:lnTo>
                      <a:pt x="0" y="92"/>
                    </a:lnTo>
                    <a:close/>
                  </a:path>
                </a:pathLst>
              </a:custGeom>
              <a:no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184574" name="Freeform 1278"/>
              <p:cNvSpPr>
                <a:spLocks/>
              </p:cNvSpPr>
              <p:nvPr/>
            </p:nvSpPr>
            <p:spPr bwMode="auto">
              <a:xfrm rot="185279">
                <a:off x="3266" y="1157"/>
                <a:ext cx="805" cy="812"/>
              </a:xfrm>
              <a:custGeom>
                <a:avLst/>
                <a:gdLst/>
                <a:ahLst/>
                <a:cxnLst>
                  <a:cxn ang="0">
                    <a:pos x="48" y="631"/>
                  </a:cxn>
                  <a:cxn ang="0">
                    <a:pos x="50" y="0"/>
                  </a:cxn>
                  <a:cxn ang="0">
                    <a:pos x="0" y="69"/>
                  </a:cxn>
                  <a:cxn ang="0">
                    <a:pos x="41" y="666"/>
                  </a:cxn>
                  <a:cxn ang="0">
                    <a:pos x="660" y="661"/>
                  </a:cxn>
                  <a:cxn ang="0">
                    <a:pos x="639" y="544"/>
                  </a:cxn>
                  <a:cxn ang="0">
                    <a:pos x="623" y="639"/>
                  </a:cxn>
                  <a:cxn ang="0">
                    <a:pos x="48" y="631"/>
                  </a:cxn>
                </a:cxnLst>
                <a:rect l="0" t="0" r="r" b="b"/>
                <a:pathLst>
                  <a:path w="660" h="666">
                    <a:moveTo>
                      <a:pt x="48" y="631"/>
                    </a:moveTo>
                    <a:lnTo>
                      <a:pt x="50" y="0"/>
                    </a:lnTo>
                    <a:lnTo>
                      <a:pt x="0" y="69"/>
                    </a:lnTo>
                    <a:lnTo>
                      <a:pt x="41" y="666"/>
                    </a:lnTo>
                    <a:lnTo>
                      <a:pt x="660" y="661"/>
                    </a:lnTo>
                    <a:lnTo>
                      <a:pt x="639" y="544"/>
                    </a:lnTo>
                    <a:lnTo>
                      <a:pt x="623" y="639"/>
                    </a:lnTo>
                    <a:lnTo>
                      <a:pt x="48" y="631"/>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184575" name="Freeform 1279"/>
              <p:cNvSpPr>
                <a:spLocks/>
              </p:cNvSpPr>
              <p:nvPr/>
            </p:nvSpPr>
            <p:spPr bwMode="auto">
              <a:xfrm rot="185279">
                <a:off x="3325" y="1616"/>
                <a:ext cx="708" cy="325"/>
              </a:xfrm>
              <a:custGeom>
                <a:avLst/>
                <a:gdLst/>
                <a:ahLst/>
                <a:cxnLst>
                  <a:cxn ang="0">
                    <a:pos x="0" y="0"/>
                  </a:cxn>
                  <a:cxn ang="0">
                    <a:pos x="4" y="36"/>
                  </a:cxn>
                  <a:cxn ang="0">
                    <a:pos x="579" y="266"/>
                  </a:cxn>
                  <a:cxn ang="0">
                    <a:pos x="580" y="248"/>
                  </a:cxn>
                  <a:cxn ang="0">
                    <a:pos x="0" y="0"/>
                  </a:cxn>
                </a:cxnLst>
                <a:rect l="0" t="0" r="r" b="b"/>
                <a:pathLst>
                  <a:path w="580" h="266">
                    <a:moveTo>
                      <a:pt x="0" y="0"/>
                    </a:moveTo>
                    <a:lnTo>
                      <a:pt x="4" y="36"/>
                    </a:lnTo>
                    <a:lnTo>
                      <a:pt x="579" y="266"/>
                    </a:lnTo>
                    <a:lnTo>
                      <a:pt x="580" y="248"/>
                    </a:lnTo>
                    <a:lnTo>
                      <a:pt x="0" y="0"/>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184576" name="Freeform 1280"/>
              <p:cNvSpPr>
                <a:spLocks/>
              </p:cNvSpPr>
              <p:nvPr/>
            </p:nvSpPr>
            <p:spPr bwMode="auto">
              <a:xfrm rot="185279">
                <a:off x="3306" y="1386"/>
                <a:ext cx="745" cy="368"/>
              </a:xfrm>
              <a:custGeom>
                <a:avLst/>
                <a:gdLst/>
                <a:ahLst/>
                <a:cxnLst>
                  <a:cxn ang="0">
                    <a:pos x="15" y="27"/>
                  </a:cxn>
                  <a:cxn ang="0">
                    <a:pos x="611" y="302"/>
                  </a:cxn>
                  <a:cxn ang="0">
                    <a:pos x="594" y="204"/>
                  </a:cxn>
                  <a:cxn ang="0">
                    <a:pos x="587" y="266"/>
                  </a:cxn>
                  <a:cxn ang="0">
                    <a:pos x="0" y="0"/>
                  </a:cxn>
                  <a:cxn ang="0">
                    <a:pos x="15" y="27"/>
                  </a:cxn>
                </a:cxnLst>
                <a:rect l="0" t="0" r="r" b="b"/>
                <a:pathLst>
                  <a:path w="611" h="302">
                    <a:moveTo>
                      <a:pt x="15" y="27"/>
                    </a:moveTo>
                    <a:lnTo>
                      <a:pt x="611" y="302"/>
                    </a:lnTo>
                    <a:lnTo>
                      <a:pt x="594" y="204"/>
                    </a:lnTo>
                    <a:lnTo>
                      <a:pt x="587" y="266"/>
                    </a:lnTo>
                    <a:lnTo>
                      <a:pt x="0" y="0"/>
                    </a:lnTo>
                    <a:lnTo>
                      <a:pt x="15" y="27"/>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184577" name="Freeform 1281"/>
              <p:cNvSpPr>
                <a:spLocks/>
              </p:cNvSpPr>
              <p:nvPr/>
            </p:nvSpPr>
            <p:spPr bwMode="auto">
              <a:xfrm rot="185279">
                <a:off x="3331" y="1176"/>
                <a:ext cx="727" cy="359"/>
              </a:xfrm>
              <a:custGeom>
                <a:avLst/>
                <a:gdLst/>
                <a:ahLst/>
                <a:cxnLst>
                  <a:cxn ang="0">
                    <a:pos x="3" y="16"/>
                  </a:cxn>
                  <a:cxn ang="0">
                    <a:pos x="596" y="294"/>
                  </a:cxn>
                  <a:cxn ang="0">
                    <a:pos x="582" y="198"/>
                  </a:cxn>
                  <a:cxn ang="0">
                    <a:pos x="573" y="258"/>
                  </a:cxn>
                  <a:cxn ang="0">
                    <a:pos x="0" y="0"/>
                  </a:cxn>
                  <a:cxn ang="0">
                    <a:pos x="3" y="16"/>
                  </a:cxn>
                </a:cxnLst>
                <a:rect l="0" t="0" r="r" b="b"/>
                <a:pathLst>
                  <a:path w="596" h="294">
                    <a:moveTo>
                      <a:pt x="3" y="16"/>
                    </a:moveTo>
                    <a:lnTo>
                      <a:pt x="596" y="294"/>
                    </a:lnTo>
                    <a:lnTo>
                      <a:pt x="582" y="198"/>
                    </a:lnTo>
                    <a:lnTo>
                      <a:pt x="573" y="258"/>
                    </a:lnTo>
                    <a:lnTo>
                      <a:pt x="0" y="0"/>
                    </a:lnTo>
                    <a:lnTo>
                      <a:pt x="3" y="16"/>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grpSp>
            <p:nvGrpSpPr>
              <p:cNvPr id="92191" name="Group 1282"/>
              <p:cNvGrpSpPr>
                <a:grpSpLocks/>
              </p:cNvGrpSpPr>
              <p:nvPr/>
            </p:nvGrpSpPr>
            <p:grpSpPr bwMode="auto">
              <a:xfrm>
                <a:off x="3704" y="1660"/>
                <a:ext cx="181" cy="198"/>
                <a:chOff x="3797" y="1712"/>
                <a:chExt cx="181" cy="198"/>
              </a:xfrm>
            </p:grpSpPr>
            <p:sp>
              <p:nvSpPr>
                <p:cNvPr id="184579" name="Freeform 1283"/>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580" name="Freeform 1284"/>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581" name="Freeform 1285"/>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2" name="Group 1286"/>
              <p:cNvGrpSpPr>
                <a:grpSpLocks/>
              </p:cNvGrpSpPr>
              <p:nvPr/>
            </p:nvGrpSpPr>
            <p:grpSpPr bwMode="auto">
              <a:xfrm>
                <a:off x="3856" y="1736"/>
                <a:ext cx="181" cy="198"/>
                <a:chOff x="3797" y="1712"/>
                <a:chExt cx="181" cy="198"/>
              </a:xfrm>
            </p:grpSpPr>
            <p:sp>
              <p:nvSpPr>
                <p:cNvPr id="184583" name="Freeform 1287"/>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584" name="Freeform 1288"/>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585" name="Freeform 1289"/>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3" name="Group 1290"/>
              <p:cNvGrpSpPr>
                <a:grpSpLocks/>
              </p:cNvGrpSpPr>
              <p:nvPr/>
            </p:nvGrpSpPr>
            <p:grpSpPr bwMode="auto">
              <a:xfrm>
                <a:off x="3539" y="1590"/>
                <a:ext cx="192" cy="197"/>
                <a:chOff x="3539" y="1590"/>
                <a:chExt cx="192" cy="197"/>
              </a:xfrm>
            </p:grpSpPr>
            <p:sp>
              <p:nvSpPr>
                <p:cNvPr id="184587" name="Freeform 1291"/>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184588" name="Freeform 1292"/>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184589" name="Freeform 1293"/>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184590" name="Freeform 1294"/>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nvGrpSpPr>
              <p:cNvPr id="92194" name="Group 1295"/>
              <p:cNvGrpSpPr>
                <a:grpSpLocks/>
              </p:cNvGrpSpPr>
              <p:nvPr/>
            </p:nvGrpSpPr>
            <p:grpSpPr bwMode="auto">
              <a:xfrm rot="457964">
                <a:off x="3735" y="1240"/>
                <a:ext cx="181" cy="198"/>
                <a:chOff x="3797" y="1712"/>
                <a:chExt cx="181" cy="198"/>
              </a:xfrm>
            </p:grpSpPr>
            <p:sp>
              <p:nvSpPr>
                <p:cNvPr id="184592" name="Freeform 1296"/>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593" name="Freeform 1297"/>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594" name="Freeform 1298"/>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5" name="Group 1299"/>
              <p:cNvGrpSpPr>
                <a:grpSpLocks/>
              </p:cNvGrpSpPr>
              <p:nvPr/>
            </p:nvGrpSpPr>
            <p:grpSpPr bwMode="auto">
              <a:xfrm rot="457964">
                <a:off x="3882" y="1317"/>
                <a:ext cx="181" cy="198"/>
                <a:chOff x="3797" y="1712"/>
                <a:chExt cx="181" cy="198"/>
              </a:xfrm>
            </p:grpSpPr>
            <p:sp>
              <p:nvSpPr>
                <p:cNvPr id="184596" name="Freeform 1300"/>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597" name="Freeform 1301"/>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598" name="Freeform 1302"/>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6" name="Group 1303"/>
              <p:cNvGrpSpPr>
                <a:grpSpLocks/>
              </p:cNvGrpSpPr>
              <p:nvPr/>
            </p:nvGrpSpPr>
            <p:grpSpPr bwMode="auto">
              <a:xfrm rot="447327">
                <a:off x="3594" y="1174"/>
                <a:ext cx="192" cy="197"/>
                <a:chOff x="3539" y="1590"/>
                <a:chExt cx="192" cy="197"/>
              </a:xfrm>
            </p:grpSpPr>
            <p:sp>
              <p:nvSpPr>
                <p:cNvPr id="184600" name="Freeform 1304"/>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184601" name="Freeform 1305"/>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184602" name="Freeform 1306"/>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184603" name="Freeform 1307"/>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nvGrpSpPr>
              <p:cNvPr id="92197" name="Group 1308"/>
              <p:cNvGrpSpPr>
                <a:grpSpLocks/>
              </p:cNvGrpSpPr>
              <p:nvPr/>
            </p:nvGrpSpPr>
            <p:grpSpPr bwMode="auto">
              <a:xfrm>
                <a:off x="3707" y="1456"/>
                <a:ext cx="181" cy="198"/>
                <a:chOff x="3797" y="1712"/>
                <a:chExt cx="181" cy="198"/>
              </a:xfrm>
            </p:grpSpPr>
            <p:sp>
              <p:nvSpPr>
                <p:cNvPr id="184605" name="Freeform 1309"/>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606" name="Freeform 1310"/>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607" name="Freeform 1311"/>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8" name="Group 1312"/>
              <p:cNvGrpSpPr>
                <a:grpSpLocks/>
              </p:cNvGrpSpPr>
              <p:nvPr/>
            </p:nvGrpSpPr>
            <p:grpSpPr bwMode="auto">
              <a:xfrm>
                <a:off x="3859" y="1532"/>
                <a:ext cx="181" cy="198"/>
                <a:chOff x="3797" y="1712"/>
                <a:chExt cx="181" cy="198"/>
              </a:xfrm>
            </p:grpSpPr>
            <p:sp>
              <p:nvSpPr>
                <p:cNvPr id="184609" name="Freeform 1313"/>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184610" name="Freeform 1314"/>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184611" name="Freeform 1315"/>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92199" name="Group 1316"/>
              <p:cNvGrpSpPr>
                <a:grpSpLocks/>
              </p:cNvGrpSpPr>
              <p:nvPr/>
            </p:nvGrpSpPr>
            <p:grpSpPr bwMode="auto">
              <a:xfrm>
                <a:off x="3539" y="1381"/>
                <a:ext cx="192" cy="197"/>
                <a:chOff x="3539" y="1590"/>
                <a:chExt cx="192" cy="197"/>
              </a:xfrm>
            </p:grpSpPr>
            <p:sp>
              <p:nvSpPr>
                <p:cNvPr id="184613" name="Freeform 1317"/>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184614" name="Freeform 1318"/>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184615" name="Freeform 1319"/>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184616" name="Freeform 1320"/>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grpSp>
      <p:grpSp>
        <p:nvGrpSpPr>
          <p:cNvPr id="92200" name="Group 1213"/>
          <p:cNvGrpSpPr>
            <a:grpSpLocks/>
          </p:cNvGrpSpPr>
          <p:nvPr/>
        </p:nvGrpSpPr>
        <p:grpSpPr bwMode="auto">
          <a:xfrm>
            <a:off x="2249488" y="4264025"/>
            <a:ext cx="879475" cy="1139825"/>
            <a:chOff x="606" y="2742"/>
            <a:chExt cx="531" cy="614"/>
          </a:xfrm>
        </p:grpSpPr>
        <p:sp>
          <p:nvSpPr>
            <p:cNvPr id="92170" name="Freeform 10"/>
            <p:cNvSpPr>
              <a:spLocks/>
            </p:cNvSpPr>
            <p:nvPr/>
          </p:nvSpPr>
          <p:spPr bwMode="auto">
            <a:xfrm>
              <a:off x="606" y="2742"/>
              <a:ext cx="531" cy="614"/>
            </a:xfrm>
            <a:custGeom>
              <a:avLst/>
              <a:gdLst/>
              <a:ahLst/>
              <a:cxnLst>
                <a:cxn ang="0">
                  <a:pos x="0" y="414"/>
                </a:cxn>
                <a:cxn ang="0">
                  <a:pos x="50" y="320"/>
                </a:cxn>
                <a:cxn ang="0">
                  <a:pos x="84" y="272"/>
                </a:cxn>
                <a:cxn ang="0">
                  <a:pos x="136" y="232"/>
                </a:cxn>
                <a:cxn ang="0">
                  <a:pos x="178" y="228"/>
                </a:cxn>
                <a:cxn ang="0">
                  <a:pos x="204" y="242"/>
                </a:cxn>
                <a:cxn ang="0">
                  <a:pos x="286" y="174"/>
                </a:cxn>
                <a:cxn ang="0">
                  <a:pos x="316" y="132"/>
                </a:cxn>
                <a:cxn ang="0">
                  <a:pos x="286" y="84"/>
                </a:cxn>
                <a:cxn ang="0">
                  <a:pos x="290" y="44"/>
                </a:cxn>
                <a:cxn ang="0">
                  <a:pos x="310" y="8"/>
                </a:cxn>
                <a:cxn ang="0">
                  <a:pos x="362" y="0"/>
                </a:cxn>
                <a:cxn ang="0">
                  <a:pos x="404" y="36"/>
                </a:cxn>
                <a:cxn ang="0">
                  <a:pos x="416" y="82"/>
                </a:cxn>
                <a:cxn ang="0">
                  <a:pos x="406" y="120"/>
                </a:cxn>
                <a:cxn ang="0">
                  <a:pos x="380" y="112"/>
                </a:cxn>
                <a:cxn ang="0">
                  <a:pos x="374" y="78"/>
                </a:cxn>
                <a:cxn ang="0">
                  <a:pos x="354" y="60"/>
                </a:cxn>
                <a:cxn ang="0">
                  <a:pos x="336" y="66"/>
                </a:cxn>
                <a:cxn ang="0">
                  <a:pos x="340" y="98"/>
                </a:cxn>
                <a:cxn ang="0">
                  <a:pos x="356" y="150"/>
                </a:cxn>
                <a:cxn ang="0">
                  <a:pos x="388" y="190"/>
                </a:cxn>
                <a:cxn ang="0">
                  <a:pos x="440" y="224"/>
                </a:cxn>
                <a:cxn ang="0">
                  <a:pos x="466" y="222"/>
                </a:cxn>
                <a:cxn ang="0">
                  <a:pos x="532" y="270"/>
                </a:cxn>
                <a:cxn ang="0">
                  <a:pos x="586" y="302"/>
                </a:cxn>
                <a:cxn ang="0">
                  <a:pos x="598" y="354"/>
                </a:cxn>
                <a:cxn ang="0">
                  <a:pos x="608" y="414"/>
                </a:cxn>
                <a:cxn ang="0">
                  <a:pos x="642" y="486"/>
                </a:cxn>
                <a:cxn ang="0">
                  <a:pos x="596" y="504"/>
                </a:cxn>
                <a:cxn ang="0">
                  <a:pos x="534" y="504"/>
                </a:cxn>
                <a:cxn ang="0">
                  <a:pos x="504" y="494"/>
                </a:cxn>
                <a:cxn ang="0">
                  <a:pos x="500" y="508"/>
                </a:cxn>
                <a:cxn ang="0">
                  <a:pos x="522" y="550"/>
                </a:cxn>
                <a:cxn ang="0">
                  <a:pos x="530" y="616"/>
                </a:cxn>
                <a:cxn ang="0">
                  <a:pos x="546" y="702"/>
                </a:cxn>
                <a:cxn ang="0">
                  <a:pos x="574" y="758"/>
                </a:cxn>
                <a:cxn ang="0">
                  <a:pos x="528" y="774"/>
                </a:cxn>
                <a:cxn ang="0">
                  <a:pos x="464" y="750"/>
                </a:cxn>
                <a:cxn ang="0">
                  <a:pos x="406" y="724"/>
                </a:cxn>
                <a:cxn ang="0">
                  <a:pos x="340" y="716"/>
                </a:cxn>
                <a:cxn ang="0">
                  <a:pos x="252" y="730"/>
                </a:cxn>
                <a:cxn ang="0">
                  <a:pos x="178" y="738"/>
                </a:cxn>
                <a:cxn ang="0">
                  <a:pos x="100" y="726"/>
                </a:cxn>
                <a:cxn ang="0">
                  <a:pos x="48" y="704"/>
                </a:cxn>
                <a:cxn ang="0">
                  <a:pos x="20" y="692"/>
                </a:cxn>
                <a:cxn ang="0">
                  <a:pos x="60" y="634"/>
                </a:cxn>
                <a:cxn ang="0">
                  <a:pos x="128" y="626"/>
                </a:cxn>
                <a:cxn ang="0">
                  <a:pos x="146" y="568"/>
                </a:cxn>
                <a:cxn ang="0">
                  <a:pos x="148" y="482"/>
                </a:cxn>
                <a:cxn ang="0">
                  <a:pos x="134" y="454"/>
                </a:cxn>
                <a:cxn ang="0">
                  <a:pos x="96" y="464"/>
                </a:cxn>
                <a:cxn ang="0">
                  <a:pos x="52" y="464"/>
                </a:cxn>
                <a:cxn ang="0">
                  <a:pos x="24" y="446"/>
                </a:cxn>
                <a:cxn ang="0">
                  <a:pos x="0" y="414"/>
                </a:cxn>
              </a:cxnLst>
              <a:rect l="0" t="0" r="r" b="b"/>
              <a:pathLst>
                <a:path w="642" h="774">
                  <a:moveTo>
                    <a:pt x="0" y="414"/>
                  </a:moveTo>
                  <a:lnTo>
                    <a:pt x="50" y="320"/>
                  </a:lnTo>
                  <a:lnTo>
                    <a:pt x="84" y="272"/>
                  </a:lnTo>
                  <a:lnTo>
                    <a:pt x="136" y="232"/>
                  </a:lnTo>
                  <a:lnTo>
                    <a:pt x="178" y="228"/>
                  </a:lnTo>
                  <a:lnTo>
                    <a:pt x="204" y="242"/>
                  </a:lnTo>
                  <a:lnTo>
                    <a:pt x="286" y="174"/>
                  </a:lnTo>
                  <a:lnTo>
                    <a:pt x="316" y="132"/>
                  </a:lnTo>
                  <a:lnTo>
                    <a:pt x="286" y="84"/>
                  </a:lnTo>
                  <a:lnTo>
                    <a:pt x="290" y="44"/>
                  </a:lnTo>
                  <a:lnTo>
                    <a:pt x="310" y="8"/>
                  </a:lnTo>
                  <a:lnTo>
                    <a:pt x="362" y="0"/>
                  </a:lnTo>
                  <a:lnTo>
                    <a:pt x="404" y="36"/>
                  </a:lnTo>
                  <a:lnTo>
                    <a:pt x="416" y="82"/>
                  </a:lnTo>
                  <a:lnTo>
                    <a:pt x="406" y="120"/>
                  </a:lnTo>
                  <a:lnTo>
                    <a:pt x="380" y="112"/>
                  </a:lnTo>
                  <a:lnTo>
                    <a:pt x="374" y="78"/>
                  </a:lnTo>
                  <a:lnTo>
                    <a:pt x="354" y="60"/>
                  </a:lnTo>
                  <a:lnTo>
                    <a:pt x="336" y="66"/>
                  </a:lnTo>
                  <a:lnTo>
                    <a:pt x="340" y="98"/>
                  </a:lnTo>
                  <a:lnTo>
                    <a:pt x="356" y="150"/>
                  </a:lnTo>
                  <a:lnTo>
                    <a:pt x="388" y="190"/>
                  </a:lnTo>
                  <a:lnTo>
                    <a:pt x="440" y="224"/>
                  </a:lnTo>
                  <a:lnTo>
                    <a:pt x="466" y="222"/>
                  </a:lnTo>
                  <a:lnTo>
                    <a:pt x="532" y="270"/>
                  </a:lnTo>
                  <a:lnTo>
                    <a:pt x="586" y="302"/>
                  </a:lnTo>
                  <a:lnTo>
                    <a:pt x="598" y="354"/>
                  </a:lnTo>
                  <a:lnTo>
                    <a:pt x="608" y="414"/>
                  </a:lnTo>
                  <a:lnTo>
                    <a:pt x="642" y="486"/>
                  </a:lnTo>
                  <a:lnTo>
                    <a:pt x="596" y="504"/>
                  </a:lnTo>
                  <a:lnTo>
                    <a:pt x="534" y="504"/>
                  </a:lnTo>
                  <a:lnTo>
                    <a:pt x="504" y="494"/>
                  </a:lnTo>
                  <a:lnTo>
                    <a:pt x="500" y="508"/>
                  </a:lnTo>
                  <a:lnTo>
                    <a:pt x="522" y="550"/>
                  </a:lnTo>
                  <a:lnTo>
                    <a:pt x="530" y="616"/>
                  </a:lnTo>
                  <a:lnTo>
                    <a:pt x="546" y="702"/>
                  </a:lnTo>
                  <a:lnTo>
                    <a:pt x="574" y="758"/>
                  </a:lnTo>
                  <a:lnTo>
                    <a:pt x="528" y="774"/>
                  </a:lnTo>
                  <a:lnTo>
                    <a:pt x="464" y="750"/>
                  </a:lnTo>
                  <a:lnTo>
                    <a:pt x="406" y="724"/>
                  </a:lnTo>
                  <a:lnTo>
                    <a:pt x="340" y="716"/>
                  </a:lnTo>
                  <a:lnTo>
                    <a:pt x="252" y="730"/>
                  </a:lnTo>
                  <a:lnTo>
                    <a:pt x="178" y="738"/>
                  </a:lnTo>
                  <a:lnTo>
                    <a:pt x="100" y="726"/>
                  </a:lnTo>
                  <a:lnTo>
                    <a:pt x="48" y="704"/>
                  </a:lnTo>
                  <a:lnTo>
                    <a:pt x="20" y="692"/>
                  </a:lnTo>
                  <a:lnTo>
                    <a:pt x="60" y="634"/>
                  </a:lnTo>
                  <a:lnTo>
                    <a:pt x="128" y="626"/>
                  </a:lnTo>
                  <a:lnTo>
                    <a:pt x="146" y="568"/>
                  </a:lnTo>
                  <a:lnTo>
                    <a:pt x="148" y="482"/>
                  </a:lnTo>
                  <a:lnTo>
                    <a:pt x="134" y="454"/>
                  </a:lnTo>
                  <a:lnTo>
                    <a:pt x="96" y="464"/>
                  </a:lnTo>
                  <a:lnTo>
                    <a:pt x="52" y="464"/>
                  </a:lnTo>
                  <a:lnTo>
                    <a:pt x="24" y="446"/>
                  </a:lnTo>
                  <a:lnTo>
                    <a:pt x="0" y="414"/>
                  </a:lnTo>
                  <a:close/>
                </a:path>
              </a:pathLst>
            </a:custGeom>
            <a:noFill/>
            <a:ln w="19050" cap="flat" cmpd="sng">
              <a:noFill/>
              <a:prstDash val="solid"/>
              <a:round/>
              <a:headEnd type="none" w="sm" len="sm"/>
              <a:tailEnd type="none" w="sm" len="sm"/>
            </a:ln>
            <a:effectLst/>
          </p:spPr>
          <p:txBody>
            <a:bodyPr/>
            <a:lstStyle/>
            <a:p>
              <a:endParaRPr lang="en-US" dirty="0"/>
            </a:p>
          </p:txBody>
        </p:sp>
        <p:sp>
          <p:nvSpPr>
            <p:cNvPr id="92172" name="Freeform 12"/>
            <p:cNvSpPr>
              <a:spLocks/>
            </p:cNvSpPr>
            <p:nvPr/>
          </p:nvSpPr>
          <p:spPr bwMode="auto">
            <a:xfrm flipH="1">
              <a:off x="641" y="2946"/>
              <a:ext cx="454" cy="362"/>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rgbClr val="00CCFF"/>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92173" name="Freeform 13"/>
            <p:cNvSpPr>
              <a:spLocks/>
            </p:cNvSpPr>
            <p:nvPr/>
          </p:nvSpPr>
          <p:spPr bwMode="auto">
            <a:xfrm flipH="1">
              <a:off x="914" y="2896"/>
              <a:ext cx="54" cy="43"/>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folHlink"/>
            </a:solidFill>
            <a:ln w="9525">
              <a:noFill/>
              <a:round/>
              <a:headEnd/>
              <a:tailEnd/>
            </a:ln>
          </p:spPr>
          <p:txBody>
            <a:bodyPr/>
            <a:lstStyle/>
            <a:p>
              <a:endParaRPr lang="en-US" dirty="0"/>
            </a:p>
          </p:txBody>
        </p:sp>
        <p:sp>
          <p:nvSpPr>
            <p:cNvPr id="92174" name="Freeform 14"/>
            <p:cNvSpPr>
              <a:spLocks/>
            </p:cNvSpPr>
            <p:nvPr/>
          </p:nvSpPr>
          <p:spPr bwMode="auto">
            <a:xfrm flipH="1">
              <a:off x="777" y="2893"/>
              <a:ext cx="68" cy="49"/>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chemeClr val="folHlink"/>
            </a:solidFill>
            <a:ln w="9525">
              <a:noFill/>
              <a:round/>
              <a:headEnd/>
              <a:tailEnd/>
            </a:ln>
          </p:spPr>
          <p:txBody>
            <a:bodyPr/>
            <a:lstStyle/>
            <a:p>
              <a:endParaRPr lang="en-US" dirty="0"/>
            </a:p>
          </p:txBody>
        </p:sp>
        <p:sp>
          <p:nvSpPr>
            <p:cNvPr id="92175" name="Freeform 15"/>
            <p:cNvSpPr>
              <a:spLocks/>
            </p:cNvSpPr>
            <p:nvPr/>
          </p:nvSpPr>
          <p:spPr bwMode="auto">
            <a:xfrm flipH="1">
              <a:off x="854" y="2882"/>
              <a:ext cx="54" cy="17"/>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chemeClr val="folHlink"/>
            </a:solidFill>
            <a:ln w="9525">
              <a:noFill/>
              <a:round/>
              <a:headEnd/>
              <a:tailEnd/>
            </a:ln>
          </p:spPr>
          <p:txBody>
            <a:bodyPr/>
            <a:lstStyle/>
            <a:p>
              <a:endParaRPr lang="en-US" dirty="0"/>
            </a:p>
          </p:txBody>
        </p:sp>
        <p:sp>
          <p:nvSpPr>
            <p:cNvPr id="92176" name="Freeform 16"/>
            <p:cNvSpPr>
              <a:spLocks/>
            </p:cNvSpPr>
            <p:nvPr/>
          </p:nvSpPr>
          <p:spPr bwMode="auto">
            <a:xfrm flipH="1">
              <a:off x="859" y="2866"/>
              <a:ext cx="35" cy="14"/>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1"/>
            </a:solidFill>
            <a:ln w="9525">
              <a:solidFill>
                <a:schemeClr val="tx1"/>
              </a:solidFill>
              <a:round/>
              <a:headEnd/>
              <a:tailEnd/>
            </a:ln>
          </p:spPr>
          <p:txBody>
            <a:bodyPr/>
            <a:lstStyle/>
            <a:p>
              <a:endParaRPr lang="en-US" dirty="0"/>
            </a:p>
          </p:txBody>
        </p:sp>
        <p:sp>
          <p:nvSpPr>
            <p:cNvPr id="92177" name="Freeform 17"/>
            <p:cNvSpPr>
              <a:spLocks/>
            </p:cNvSpPr>
            <p:nvPr/>
          </p:nvSpPr>
          <p:spPr bwMode="auto">
            <a:xfrm flipH="1">
              <a:off x="874" y="2854"/>
              <a:ext cx="17" cy="10"/>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chemeClr val="bg2"/>
            </a:solidFill>
            <a:ln w="9525">
              <a:noFill/>
              <a:round/>
              <a:headEnd/>
              <a:tailEnd/>
            </a:ln>
          </p:spPr>
          <p:txBody>
            <a:bodyPr/>
            <a:lstStyle/>
            <a:p>
              <a:endParaRPr lang="en-US" dirty="0"/>
            </a:p>
          </p:txBody>
        </p:sp>
        <p:sp>
          <p:nvSpPr>
            <p:cNvPr id="92178" name="Freeform 18"/>
            <p:cNvSpPr>
              <a:spLocks/>
            </p:cNvSpPr>
            <p:nvPr/>
          </p:nvSpPr>
          <p:spPr bwMode="auto">
            <a:xfrm flipH="1">
              <a:off x="856" y="2755"/>
              <a:ext cx="85" cy="91"/>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folHlink"/>
            </a:solidFill>
            <a:ln w="9525">
              <a:noFill/>
              <a:round/>
              <a:headEnd/>
              <a:tailEnd/>
            </a:ln>
          </p:spPr>
          <p:txBody>
            <a:bodyPr/>
            <a:lstStyle/>
            <a:p>
              <a:endParaRPr lang="en-US" dirty="0"/>
            </a:p>
          </p:txBody>
        </p:sp>
        <p:sp>
          <p:nvSpPr>
            <p:cNvPr id="92179" name="Freeform 19"/>
            <p:cNvSpPr>
              <a:spLocks/>
            </p:cNvSpPr>
            <p:nvPr/>
          </p:nvSpPr>
          <p:spPr bwMode="auto">
            <a:xfrm flipH="1">
              <a:off x="853" y="2935"/>
              <a:ext cx="266" cy="194"/>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rgbClr val="CCECFF"/>
            </a:solidFill>
            <a:ln w="9525">
              <a:noFill/>
              <a:round/>
              <a:headEnd/>
              <a:tailEnd/>
            </a:ln>
          </p:spPr>
          <p:txBody>
            <a:bodyPr/>
            <a:lstStyle/>
            <a:p>
              <a:endParaRPr lang="en-US" dirty="0"/>
            </a:p>
          </p:txBody>
        </p:sp>
        <p:sp>
          <p:nvSpPr>
            <p:cNvPr id="92180" name="Freeform 20"/>
            <p:cNvSpPr>
              <a:spLocks/>
            </p:cNvSpPr>
            <p:nvPr/>
          </p:nvSpPr>
          <p:spPr bwMode="auto">
            <a:xfrm flipH="1">
              <a:off x="622" y="2939"/>
              <a:ext cx="212" cy="162"/>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rgbClr val="CCECFF"/>
            </a:solidFill>
            <a:ln w="9525">
              <a:noFill/>
              <a:round/>
              <a:headEnd/>
              <a:tailEnd/>
            </a:ln>
          </p:spPr>
          <p:txBody>
            <a:bodyPr/>
            <a:lstStyle/>
            <a:p>
              <a:endParaRPr lang="en-US" dirty="0"/>
            </a:p>
          </p:txBody>
        </p:sp>
        <p:sp>
          <p:nvSpPr>
            <p:cNvPr id="92181" name="Freeform 21"/>
            <p:cNvSpPr>
              <a:spLocks/>
            </p:cNvSpPr>
            <p:nvPr/>
          </p:nvSpPr>
          <p:spPr bwMode="auto">
            <a:xfrm flipH="1">
              <a:off x="840" y="3041"/>
              <a:ext cx="38" cy="198"/>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rgbClr val="CCECFF"/>
            </a:solidFill>
            <a:ln w="9525">
              <a:noFill/>
              <a:round/>
              <a:headEnd/>
              <a:tailEnd/>
            </a:ln>
          </p:spPr>
          <p:txBody>
            <a:bodyPr/>
            <a:lstStyle/>
            <a:p>
              <a:endParaRPr lang="en-US" dirty="0"/>
            </a:p>
          </p:txBody>
        </p:sp>
        <p:sp>
          <p:nvSpPr>
            <p:cNvPr id="92182" name="Freeform 22"/>
            <p:cNvSpPr>
              <a:spLocks/>
            </p:cNvSpPr>
            <p:nvPr/>
          </p:nvSpPr>
          <p:spPr bwMode="auto">
            <a:xfrm flipH="1">
              <a:off x="865" y="3080"/>
              <a:ext cx="15" cy="11"/>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rgbClr val="000080"/>
            </a:solidFill>
            <a:ln w="9525">
              <a:noFill/>
              <a:round/>
              <a:headEnd/>
              <a:tailEnd/>
            </a:ln>
          </p:spPr>
          <p:txBody>
            <a:bodyPr/>
            <a:lstStyle/>
            <a:p>
              <a:endParaRPr lang="en-US" dirty="0"/>
            </a:p>
          </p:txBody>
        </p:sp>
        <p:sp>
          <p:nvSpPr>
            <p:cNvPr id="92183" name="Freeform 23"/>
            <p:cNvSpPr>
              <a:spLocks/>
            </p:cNvSpPr>
            <p:nvPr/>
          </p:nvSpPr>
          <p:spPr bwMode="auto">
            <a:xfrm flipH="1">
              <a:off x="876" y="3118"/>
              <a:ext cx="15" cy="10"/>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rgbClr val="000080"/>
            </a:solidFill>
            <a:ln w="9525">
              <a:noFill/>
              <a:round/>
              <a:headEnd/>
              <a:tailEnd/>
            </a:ln>
          </p:spPr>
          <p:txBody>
            <a:bodyPr/>
            <a:lstStyle/>
            <a:p>
              <a:endParaRPr lang="en-US" dirty="0"/>
            </a:p>
          </p:txBody>
        </p:sp>
        <p:sp>
          <p:nvSpPr>
            <p:cNvPr id="92184" name="Freeform 24"/>
            <p:cNvSpPr>
              <a:spLocks/>
            </p:cNvSpPr>
            <p:nvPr/>
          </p:nvSpPr>
          <p:spPr bwMode="auto">
            <a:xfrm flipH="1">
              <a:off x="884" y="3164"/>
              <a:ext cx="15" cy="11"/>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rgbClr val="000080"/>
            </a:solidFill>
            <a:ln w="9525">
              <a:noFill/>
              <a:round/>
              <a:headEnd/>
              <a:tailEnd/>
            </a:ln>
          </p:spPr>
          <p:txBody>
            <a:bodyPr/>
            <a:lstStyle/>
            <a:p>
              <a:endParaRPr lang="en-US" dirty="0"/>
            </a:p>
          </p:txBody>
        </p:sp>
        <p:sp>
          <p:nvSpPr>
            <p:cNvPr id="92185" name="Freeform 25"/>
            <p:cNvSpPr>
              <a:spLocks/>
            </p:cNvSpPr>
            <p:nvPr/>
          </p:nvSpPr>
          <p:spPr bwMode="auto">
            <a:xfrm flipH="1">
              <a:off x="702" y="3103"/>
              <a:ext cx="66" cy="173"/>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rgbClr val="CCECFF"/>
            </a:solidFill>
            <a:ln w="9525">
              <a:noFill/>
              <a:round/>
              <a:headEnd/>
              <a:tailEnd/>
            </a:ln>
          </p:spPr>
          <p:txBody>
            <a:bodyPr/>
            <a:lstStyle/>
            <a:p>
              <a:endParaRPr lang="en-US" dirty="0"/>
            </a:p>
          </p:txBody>
        </p:sp>
        <p:sp>
          <p:nvSpPr>
            <p:cNvPr id="92186" name="Freeform 26"/>
            <p:cNvSpPr>
              <a:spLocks/>
            </p:cNvSpPr>
            <p:nvPr/>
          </p:nvSpPr>
          <p:spPr bwMode="auto">
            <a:xfrm flipH="1">
              <a:off x="653" y="3138"/>
              <a:ext cx="412" cy="201"/>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rgbClr val="CCECFF"/>
            </a:solidFill>
            <a:ln w="9525">
              <a:noFill/>
              <a:round/>
              <a:headEnd/>
              <a:tailEnd/>
            </a:ln>
          </p:spPr>
          <p:txBody>
            <a:bodyPr/>
            <a:lstStyle/>
            <a:p>
              <a:endParaRPr lang="en-US" dirty="0"/>
            </a:p>
          </p:txBody>
        </p:sp>
      </p:grpSp>
      <p:sp>
        <p:nvSpPr>
          <p:cNvPr id="424" name="Rectangle 423"/>
          <p:cNvSpPr/>
          <p:nvPr/>
        </p:nvSpPr>
        <p:spPr bwMode="auto">
          <a:xfrm>
            <a:off x="4864754" y="1046019"/>
            <a:ext cx="4047185" cy="257348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422" name="Oval 421"/>
          <p:cNvSpPr/>
          <p:nvPr/>
        </p:nvSpPr>
        <p:spPr bwMode="auto">
          <a:xfrm>
            <a:off x="3574471" y="2587831"/>
            <a:ext cx="2337955" cy="2337955"/>
          </a:xfrm>
          <a:prstGeom prst="ellipse">
            <a:avLst/>
          </a:prstGeom>
          <a:solidFill>
            <a:srgbClr val="2A8F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2"/>
                </a:solidFill>
                <a:effectLst/>
                <a:latin typeface="+mn-lt"/>
              </a:rPr>
              <a:t>All four buckets</a:t>
            </a:r>
            <a:r>
              <a:rPr kumimoji="0" lang="en-US" sz="1800" b="1" i="0" u="none" strike="noStrike" cap="none" normalizeH="0" dirty="0">
                <a:ln>
                  <a:noFill/>
                </a:ln>
                <a:solidFill>
                  <a:schemeClr val="tx2"/>
                </a:solidFill>
                <a:effectLst/>
                <a:latin typeface="+mn-lt"/>
              </a:rPr>
              <a:t> equal </a:t>
            </a:r>
            <a:endParaRPr kumimoji="0" lang="en-US" sz="1800" b="1" i="0" u="none" strike="noStrike" cap="none" normalizeH="0" baseline="0" dirty="0">
              <a:ln>
                <a:noFill/>
              </a:ln>
              <a:solidFill>
                <a:schemeClr val="tx2"/>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2"/>
                </a:solidFill>
                <a:effectLst/>
                <a:latin typeface="+mn-lt"/>
              </a:rPr>
              <a:t> WM INVENTORY</a:t>
            </a:r>
          </a:p>
        </p:txBody>
      </p:sp>
    </p:spTree>
    <p:extLst>
      <p:ext uri="{BB962C8B-B14F-4D97-AF65-F5344CB8AC3E}">
        <p14:creationId xmlns:p14="http://schemas.microsoft.com/office/powerpoint/2010/main" val="2931844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1"/>
                                        </p:tgtEl>
                                        <p:attrNameLst>
                                          <p:attrName>style.visibility</p:attrName>
                                        </p:attrNameLst>
                                      </p:cBhvr>
                                      <p:to>
                                        <p:strVal val="visible"/>
                                      </p:to>
                                    </p:set>
                                    <p:animEffect transition="in" filter="fade">
                                      <p:cBhvr>
                                        <p:cTn id="10" dur="1000"/>
                                        <p:tgtEl>
                                          <p:spTgt spid="421"/>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423"/>
                                        </p:tgtEl>
                                        <p:attrNameLst>
                                          <p:attrName>style.visibility</p:attrName>
                                        </p:attrNameLst>
                                      </p:cBhvr>
                                      <p:to>
                                        <p:strVal val="visible"/>
                                      </p:to>
                                    </p:set>
                                    <p:animEffect transition="in" filter="fade">
                                      <p:cBhvr>
                                        <p:cTn id="13" dur="1000"/>
                                        <p:tgtEl>
                                          <p:spTgt spid="423"/>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424"/>
                                        </p:tgtEl>
                                        <p:attrNameLst>
                                          <p:attrName>style.visibility</p:attrName>
                                        </p:attrNameLst>
                                      </p:cBhvr>
                                      <p:to>
                                        <p:strVal val="visible"/>
                                      </p:to>
                                    </p:set>
                                    <p:animEffect transition="in" filter="fade">
                                      <p:cBhvr>
                                        <p:cTn id="16" dur="1000"/>
                                        <p:tgtEl>
                                          <p:spTgt spid="424"/>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20" grpId="0" animBg="1"/>
      <p:bldP spid="421" grpId="0" animBg="1"/>
      <p:bldP spid="424" grpId="0"/>
      <p:bldP spid="4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z="3200" dirty="0"/>
              <a:t>iLPN Inventory</a:t>
            </a:r>
          </a:p>
        </p:txBody>
      </p:sp>
      <p:grpSp>
        <p:nvGrpSpPr>
          <p:cNvPr id="2" name="Group 414"/>
          <p:cNvGrpSpPr>
            <a:grpSpLocks/>
          </p:cNvGrpSpPr>
          <p:nvPr/>
        </p:nvGrpSpPr>
        <p:grpSpPr bwMode="auto">
          <a:xfrm>
            <a:off x="294554" y="1725179"/>
            <a:ext cx="8593138" cy="4173538"/>
            <a:chOff x="158" y="1033"/>
            <a:chExt cx="5413" cy="2629"/>
          </a:xfrm>
        </p:grpSpPr>
        <p:sp>
          <p:nvSpPr>
            <p:cNvPr id="94621" name="AutoShape 413"/>
            <p:cNvSpPr>
              <a:spLocks noChangeArrowheads="1"/>
            </p:cNvSpPr>
            <p:nvPr/>
          </p:nvSpPr>
          <p:spPr bwMode="auto">
            <a:xfrm>
              <a:off x="158" y="1059"/>
              <a:ext cx="5413" cy="2603"/>
            </a:xfrm>
            <a:prstGeom prst="roundRect">
              <a:avLst>
                <a:gd name="adj" fmla="val 16667"/>
              </a:avLst>
            </a:prstGeom>
            <a:solidFill>
              <a:schemeClr val="accent1">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dirty="0">
                <a:solidFill>
                  <a:schemeClr val="accent1"/>
                </a:solidFill>
              </a:endParaRPr>
            </a:p>
          </p:txBody>
        </p:sp>
        <p:sp>
          <p:nvSpPr>
            <p:cNvPr id="94211" name="Rectangle 3"/>
            <p:cNvSpPr>
              <a:spLocks noChangeArrowheads="1"/>
            </p:cNvSpPr>
            <p:nvPr/>
          </p:nvSpPr>
          <p:spPr bwMode="auto">
            <a:xfrm>
              <a:off x="4351" y="2929"/>
              <a:ext cx="763" cy="404"/>
            </a:xfrm>
            <a:prstGeom prst="rect">
              <a:avLst/>
            </a:prstGeom>
            <a:noFill/>
            <a:ln w="19050">
              <a:noFill/>
              <a:miter lim="800000"/>
              <a:headEnd/>
              <a:tailEnd/>
            </a:ln>
            <a:effectLst/>
          </p:spPr>
          <p:txBody>
            <a:bodyPr/>
            <a:lstStyle/>
            <a:p>
              <a:pPr algn="ctr">
                <a:lnSpc>
                  <a:spcPct val="90000"/>
                </a:lnSpc>
              </a:pPr>
              <a:r>
                <a:rPr lang="en-US" sz="2000" b="1" dirty="0">
                  <a:solidFill>
                    <a:schemeClr val="accent2">
                      <a:lumMod val="75000"/>
                    </a:schemeClr>
                  </a:solidFill>
                  <a:latin typeface="Arial" charset="0"/>
                </a:rPr>
                <a:t>LPN ID</a:t>
              </a:r>
            </a:p>
            <a:p>
              <a:pPr algn="ctr">
                <a:lnSpc>
                  <a:spcPct val="90000"/>
                </a:lnSpc>
              </a:pPr>
              <a:r>
                <a:rPr lang="en-US" sz="2000" b="1" dirty="0">
                  <a:solidFill>
                    <a:schemeClr val="accent2">
                      <a:lumMod val="75000"/>
                    </a:schemeClr>
                  </a:solidFill>
                  <a:latin typeface="Arial" charset="0"/>
                </a:rPr>
                <a:t>(Trolley)</a:t>
              </a:r>
            </a:p>
          </p:txBody>
        </p:sp>
        <p:sp>
          <p:nvSpPr>
            <p:cNvPr id="94212" name="Rectangle 4"/>
            <p:cNvSpPr>
              <a:spLocks noChangeArrowheads="1"/>
            </p:cNvSpPr>
            <p:nvPr/>
          </p:nvSpPr>
          <p:spPr bwMode="auto">
            <a:xfrm>
              <a:off x="313" y="2934"/>
              <a:ext cx="766" cy="231"/>
            </a:xfrm>
            <a:prstGeom prst="rect">
              <a:avLst/>
            </a:prstGeom>
            <a:noFill/>
            <a:ln w="19050">
              <a:noFill/>
              <a:miter lim="800000"/>
              <a:headEnd/>
              <a:tailEnd/>
            </a:ln>
            <a:effectLst/>
          </p:spPr>
          <p:txBody>
            <a:bodyPr/>
            <a:lstStyle/>
            <a:p>
              <a:pPr algn="ctr">
                <a:lnSpc>
                  <a:spcPct val="90000"/>
                </a:lnSpc>
              </a:pPr>
              <a:r>
                <a:rPr lang="en-US" sz="2000" b="1" dirty="0">
                  <a:solidFill>
                    <a:schemeClr val="accent2">
                      <a:lumMod val="75000"/>
                    </a:schemeClr>
                  </a:solidFill>
                  <a:latin typeface="Arial" charset="0"/>
                </a:rPr>
                <a:t>LPN ID</a:t>
              </a:r>
            </a:p>
          </p:txBody>
        </p:sp>
        <p:sp>
          <p:nvSpPr>
            <p:cNvPr id="94213" name="Rectangle 5"/>
            <p:cNvSpPr>
              <a:spLocks noChangeArrowheads="1"/>
            </p:cNvSpPr>
            <p:nvPr/>
          </p:nvSpPr>
          <p:spPr bwMode="auto">
            <a:xfrm>
              <a:off x="1141" y="2934"/>
              <a:ext cx="1427" cy="231"/>
            </a:xfrm>
            <a:prstGeom prst="rect">
              <a:avLst/>
            </a:prstGeom>
            <a:noFill/>
            <a:ln w="19050">
              <a:noFill/>
              <a:miter lim="800000"/>
              <a:headEnd/>
              <a:tailEnd/>
            </a:ln>
            <a:effectLst/>
          </p:spPr>
          <p:txBody>
            <a:bodyPr/>
            <a:lstStyle/>
            <a:p>
              <a:pPr algn="ctr">
                <a:lnSpc>
                  <a:spcPct val="90000"/>
                </a:lnSpc>
              </a:pPr>
              <a:r>
                <a:rPr lang="en-US" sz="2000" b="1" dirty="0">
                  <a:solidFill>
                    <a:schemeClr val="accent2">
                      <a:lumMod val="75000"/>
                    </a:schemeClr>
                  </a:solidFill>
                  <a:latin typeface="Arial" charset="0"/>
                </a:rPr>
                <a:t>LPN ID (Pallet)</a:t>
              </a:r>
            </a:p>
          </p:txBody>
        </p:sp>
        <p:sp>
          <p:nvSpPr>
            <p:cNvPr id="94214" name="Rectangle 6"/>
            <p:cNvSpPr>
              <a:spLocks noChangeArrowheads="1"/>
            </p:cNvSpPr>
            <p:nvPr/>
          </p:nvSpPr>
          <p:spPr bwMode="auto">
            <a:xfrm>
              <a:off x="2589" y="2934"/>
              <a:ext cx="1227" cy="404"/>
            </a:xfrm>
            <a:prstGeom prst="rect">
              <a:avLst/>
            </a:prstGeom>
            <a:noFill/>
            <a:ln w="19050">
              <a:noFill/>
              <a:miter lim="800000"/>
              <a:headEnd/>
              <a:tailEnd/>
            </a:ln>
            <a:effectLst/>
          </p:spPr>
          <p:txBody>
            <a:bodyPr/>
            <a:lstStyle/>
            <a:p>
              <a:pPr algn="ctr">
                <a:lnSpc>
                  <a:spcPct val="90000"/>
                </a:lnSpc>
              </a:pPr>
              <a:r>
                <a:rPr lang="en-US" sz="2000" b="1" dirty="0">
                  <a:solidFill>
                    <a:schemeClr val="accent2">
                      <a:lumMod val="75000"/>
                    </a:schemeClr>
                  </a:solidFill>
                  <a:latin typeface="Arial" charset="0"/>
                </a:rPr>
                <a:t>PALLET ID </a:t>
              </a:r>
            </a:p>
            <a:p>
              <a:pPr algn="ctr">
                <a:lnSpc>
                  <a:spcPct val="90000"/>
                </a:lnSpc>
              </a:pPr>
              <a:r>
                <a:rPr lang="en-US" sz="2000" b="1" dirty="0">
                  <a:solidFill>
                    <a:schemeClr val="accent2">
                      <a:lumMod val="75000"/>
                    </a:schemeClr>
                  </a:solidFill>
                  <a:latin typeface="Arial" charset="0"/>
                </a:rPr>
                <a:t>(Nested LPNs)</a:t>
              </a:r>
            </a:p>
          </p:txBody>
        </p:sp>
        <p:grpSp>
          <p:nvGrpSpPr>
            <p:cNvPr id="3" name="Group 209"/>
            <p:cNvGrpSpPr>
              <a:grpSpLocks/>
            </p:cNvGrpSpPr>
            <p:nvPr/>
          </p:nvGrpSpPr>
          <p:grpSpPr bwMode="auto">
            <a:xfrm>
              <a:off x="434" y="1452"/>
              <a:ext cx="3747" cy="1415"/>
              <a:chOff x="3426" y="2688"/>
              <a:chExt cx="2108" cy="796"/>
            </a:xfrm>
          </p:grpSpPr>
          <p:sp>
            <p:nvSpPr>
              <p:cNvPr id="94418" name="Freeform 210"/>
              <p:cNvSpPr>
                <a:spLocks/>
              </p:cNvSpPr>
              <p:nvPr/>
            </p:nvSpPr>
            <p:spPr bwMode="auto">
              <a:xfrm>
                <a:off x="3426" y="2688"/>
                <a:ext cx="2108" cy="796"/>
              </a:xfrm>
              <a:custGeom>
                <a:avLst/>
                <a:gdLst/>
                <a:ahLst/>
                <a:cxnLst>
                  <a:cxn ang="0">
                    <a:pos x="1134" y="652"/>
                  </a:cxn>
                  <a:cxn ang="0">
                    <a:pos x="1536" y="790"/>
                  </a:cxn>
                  <a:cxn ang="0">
                    <a:pos x="1552" y="796"/>
                  </a:cxn>
                  <a:cxn ang="0">
                    <a:pos x="2094" y="568"/>
                  </a:cxn>
                  <a:cxn ang="0">
                    <a:pos x="2108" y="488"/>
                  </a:cxn>
                  <a:cxn ang="0">
                    <a:pos x="1986" y="452"/>
                  </a:cxn>
                  <a:cxn ang="0">
                    <a:pos x="1986" y="90"/>
                  </a:cxn>
                  <a:cxn ang="0">
                    <a:pos x="1804" y="34"/>
                  </a:cxn>
                  <a:cxn ang="0">
                    <a:pos x="1778" y="46"/>
                  </a:cxn>
                  <a:cxn ang="0">
                    <a:pos x="1620" y="0"/>
                  </a:cxn>
                  <a:cxn ang="0">
                    <a:pos x="1444" y="34"/>
                  </a:cxn>
                  <a:cxn ang="0">
                    <a:pos x="1440" y="58"/>
                  </a:cxn>
                  <a:cxn ang="0">
                    <a:pos x="1264" y="90"/>
                  </a:cxn>
                  <a:cxn ang="0">
                    <a:pos x="1264" y="300"/>
                  </a:cxn>
                  <a:cxn ang="0">
                    <a:pos x="1248" y="308"/>
                  </a:cxn>
                  <a:cxn ang="0">
                    <a:pos x="1250" y="86"/>
                  </a:cxn>
                  <a:cxn ang="0">
                    <a:pos x="1070" y="36"/>
                  </a:cxn>
                  <a:cxn ang="0">
                    <a:pos x="1040" y="44"/>
                  </a:cxn>
                  <a:cxn ang="0">
                    <a:pos x="888" y="0"/>
                  </a:cxn>
                  <a:cxn ang="0">
                    <a:pos x="708" y="38"/>
                  </a:cxn>
                  <a:cxn ang="0">
                    <a:pos x="708" y="60"/>
                  </a:cxn>
                  <a:cxn ang="0">
                    <a:pos x="690" y="56"/>
                  </a:cxn>
                  <a:cxn ang="0">
                    <a:pos x="520" y="94"/>
                  </a:cxn>
                  <a:cxn ang="0">
                    <a:pos x="530" y="302"/>
                  </a:cxn>
                  <a:cxn ang="0">
                    <a:pos x="486" y="312"/>
                  </a:cxn>
                  <a:cxn ang="0">
                    <a:pos x="488" y="512"/>
                  </a:cxn>
                  <a:cxn ang="0">
                    <a:pos x="468" y="520"/>
                  </a:cxn>
                  <a:cxn ang="0">
                    <a:pos x="466" y="368"/>
                  </a:cxn>
                  <a:cxn ang="0">
                    <a:pos x="230" y="296"/>
                  </a:cxn>
                  <a:cxn ang="0">
                    <a:pos x="0" y="344"/>
                  </a:cxn>
                  <a:cxn ang="0">
                    <a:pos x="2" y="656"/>
                  </a:cxn>
                  <a:cxn ang="0">
                    <a:pos x="220" y="746"/>
                  </a:cxn>
                  <a:cxn ang="0">
                    <a:pos x="240" y="740"/>
                  </a:cxn>
                  <a:cxn ang="0">
                    <a:pos x="438" y="666"/>
                  </a:cxn>
                  <a:cxn ang="0">
                    <a:pos x="818" y="788"/>
                  </a:cxn>
                  <a:cxn ang="0">
                    <a:pos x="1134" y="652"/>
                  </a:cxn>
                </a:cxnLst>
                <a:rect l="0" t="0" r="r" b="b"/>
                <a:pathLst>
                  <a:path w="2108" h="796">
                    <a:moveTo>
                      <a:pt x="1134" y="652"/>
                    </a:moveTo>
                    <a:lnTo>
                      <a:pt x="1536" y="790"/>
                    </a:lnTo>
                    <a:lnTo>
                      <a:pt x="1552" y="796"/>
                    </a:lnTo>
                    <a:lnTo>
                      <a:pt x="2094" y="568"/>
                    </a:lnTo>
                    <a:lnTo>
                      <a:pt x="2108" y="488"/>
                    </a:lnTo>
                    <a:lnTo>
                      <a:pt x="1986" y="452"/>
                    </a:lnTo>
                    <a:lnTo>
                      <a:pt x="1986" y="90"/>
                    </a:lnTo>
                    <a:lnTo>
                      <a:pt x="1804" y="34"/>
                    </a:lnTo>
                    <a:lnTo>
                      <a:pt x="1778" y="46"/>
                    </a:lnTo>
                    <a:lnTo>
                      <a:pt x="1620" y="0"/>
                    </a:lnTo>
                    <a:lnTo>
                      <a:pt x="1444" y="34"/>
                    </a:lnTo>
                    <a:lnTo>
                      <a:pt x="1440" y="58"/>
                    </a:lnTo>
                    <a:lnTo>
                      <a:pt x="1264" y="90"/>
                    </a:lnTo>
                    <a:lnTo>
                      <a:pt x="1264" y="300"/>
                    </a:lnTo>
                    <a:lnTo>
                      <a:pt x="1248" y="308"/>
                    </a:lnTo>
                    <a:lnTo>
                      <a:pt x="1250" y="86"/>
                    </a:lnTo>
                    <a:lnTo>
                      <a:pt x="1070" y="36"/>
                    </a:lnTo>
                    <a:lnTo>
                      <a:pt x="1040" y="44"/>
                    </a:lnTo>
                    <a:lnTo>
                      <a:pt x="888" y="0"/>
                    </a:lnTo>
                    <a:lnTo>
                      <a:pt x="708" y="38"/>
                    </a:lnTo>
                    <a:lnTo>
                      <a:pt x="708" y="60"/>
                    </a:lnTo>
                    <a:lnTo>
                      <a:pt x="690" y="56"/>
                    </a:lnTo>
                    <a:lnTo>
                      <a:pt x="520" y="94"/>
                    </a:lnTo>
                    <a:lnTo>
                      <a:pt x="530" y="302"/>
                    </a:lnTo>
                    <a:lnTo>
                      <a:pt x="486" y="312"/>
                    </a:lnTo>
                    <a:lnTo>
                      <a:pt x="488" y="512"/>
                    </a:lnTo>
                    <a:lnTo>
                      <a:pt x="468" y="520"/>
                    </a:lnTo>
                    <a:lnTo>
                      <a:pt x="466" y="368"/>
                    </a:lnTo>
                    <a:lnTo>
                      <a:pt x="230" y="296"/>
                    </a:lnTo>
                    <a:lnTo>
                      <a:pt x="0" y="344"/>
                    </a:lnTo>
                    <a:lnTo>
                      <a:pt x="2" y="656"/>
                    </a:lnTo>
                    <a:lnTo>
                      <a:pt x="220" y="746"/>
                    </a:lnTo>
                    <a:lnTo>
                      <a:pt x="240" y="740"/>
                    </a:lnTo>
                    <a:lnTo>
                      <a:pt x="438" y="666"/>
                    </a:lnTo>
                    <a:lnTo>
                      <a:pt x="818" y="788"/>
                    </a:lnTo>
                    <a:lnTo>
                      <a:pt x="1134" y="652"/>
                    </a:lnTo>
                    <a:close/>
                  </a:path>
                </a:pathLst>
              </a:custGeom>
              <a:solidFill>
                <a:schemeClr val="tx1"/>
              </a:solidFill>
              <a:ln w="9525" cap="flat" cmpd="sng">
                <a:noFill/>
                <a:prstDash val="solid"/>
                <a:round/>
                <a:headEnd/>
                <a:tailEnd/>
              </a:ln>
              <a:effectLst/>
            </p:spPr>
            <p:txBody>
              <a:bodyPr/>
              <a:lstStyle/>
              <a:p>
                <a:endParaRPr lang="en-US" dirty="0"/>
              </a:p>
            </p:txBody>
          </p:sp>
          <p:grpSp>
            <p:nvGrpSpPr>
              <p:cNvPr id="4" name="Group 211"/>
              <p:cNvGrpSpPr>
                <a:grpSpLocks/>
              </p:cNvGrpSpPr>
              <p:nvPr/>
            </p:nvGrpSpPr>
            <p:grpSpPr bwMode="auto">
              <a:xfrm>
                <a:off x="3437" y="2699"/>
                <a:ext cx="2077" cy="764"/>
                <a:chOff x="3437" y="2699"/>
                <a:chExt cx="2077" cy="764"/>
              </a:xfrm>
            </p:grpSpPr>
            <p:grpSp>
              <p:nvGrpSpPr>
                <p:cNvPr id="5" name="Group 212"/>
                <p:cNvGrpSpPr>
                  <a:grpSpLocks/>
                </p:cNvGrpSpPr>
                <p:nvPr/>
              </p:nvGrpSpPr>
              <p:grpSpPr bwMode="auto">
                <a:xfrm>
                  <a:off x="3818" y="2699"/>
                  <a:ext cx="963" cy="764"/>
                  <a:chOff x="2126" y="1316"/>
                  <a:chExt cx="963" cy="764"/>
                </a:xfrm>
              </p:grpSpPr>
              <p:sp>
                <p:nvSpPr>
                  <p:cNvPr id="94421" name="Freeform 213"/>
                  <p:cNvSpPr>
                    <a:spLocks/>
                  </p:cNvSpPr>
                  <p:nvPr/>
                </p:nvSpPr>
                <p:spPr bwMode="auto">
                  <a:xfrm rot="495764">
                    <a:off x="2153" y="1679"/>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94422" name="Freeform 214"/>
                  <p:cNvSpPr>
                    <a:spLocks/>
                  </p:cNvSpPr>
                  <p:nvPr/>
                </p:nvSpPr>
                <p:spPr bwMode="auto">
                  <a:xfrm rot="63002">
                    <a:off x="2134" y="1796"/>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p:spPr>
                <p:txBody>
                  <a:bodyPr/>
                  <a:lstStyle/>
                  <a:p>
                    <a:endParaRPr lang="en-US" dirty="0"/>
                  </a:p>
                </p:txBody>
              </p:sp>
              <p:sp>
                <p:nvSpPr>
                  <p:cNvPr id="94423" name="Freeform 215"/>
                  <p:cNvSpPr>
                    <a:spLocks/>
                  </p:cNvSpPr>
                  <p:nvPr/>
                </p:nvSpPr>
                <p:spPr bwMode="auto">
                  <a:xfrm rot="495764">
                    <a:off x="2340" y="1819"/>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24" name="Freeform 216"/>
                  <p:cNvSpPr>
                    <a:spLocks/>
                  </p:cNvSpPr>
                  <p:nvPr/>
                </p:nvSpPr>
                <p:spPr bwMode="auto">
                  <a:xfrm rot="63002">
                    <a:off x="2317" y="1682"/>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25" name="Freeform 217"/>
                  <p:cNvSpPr>
                    <a:spLocks/>
                  </p:cNvSpPr>
                  <p:nvPr/>
                </p:nvSpPr>
                <p:spPr bwMode="auto">
                  <a:xfrm rot="495764">
                    <a:off x="2126" y="1797"/>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94426" name="Freeform 218"/>
                  <p:cNvSpPr>
                    <a:spLocks/>
                  </p:cNvSpPr>
                  <p:nvPr/>
                </p:nvSpPr>
                <p:spPr bwMode="auto">
                  <a:xfrm rot="495764">
                    <a:off x="2218" y="1857"/>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27" name="Freeform 219"/>
                  <p:cNvSpPr>
                    <a:spLocks/>
                  </p:cNvSpPr>
                  <p:nvPr/>
                </p:nvSpPr>
                <p:spPr bwMode="auto">
                  <a:xfrm rot="495764">
                    <a:off x="2444" y="1782"/>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28" name="Freeform 220"/>
                  <p:cNvSpPr>
                    <a:spLocks/>
                  </p:cNvSpPr>
                  <p:nvPr/>
                </p:nvSpPr>
                <p:spPr bwMode="auto">
                  <a:xfrm rot="495764">
                    <a:off x="2537" y="1750"/>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29" name="Freeform 221"/>
                  <p:cNvSpPr>
                    <a:spLocks/>
                  </p:cNvSpPr>
                  <p:nvPr/>
                </p:nvSpPr>
                <p:spPr bwMode="auto">
                  <a:xfrm rot="495764">
                    <a:off x="2620" y="1706"/>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30" name="Freeform 222"/>
                  <p:cNvSpPr>
                    <a:spLocks/>
                  </p:cNvSpPr>
                  <p:nvPr/>
                </p:nvSpPr>
                <p:spPr bwMode="auto">
                  <a:xfrm rot="63002">
                    <a:off x="2247" y="1894"/>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94431" name="Line 223"/>
                  <p:cNvSpPr>
                    <a:spLocks noChangeShapeType="1"/>
                  </p:cNvSpPr>
                  <p:nvPr/>
                </p:nvSpPr>
                <p:spPr bwMode="auto">
                  <a:xfrm rot="63002" flipH="1">
                    <a:off x="2264" y="1907"/>
                    <a:ext cx="9" cy="54"/>
                  </a:xfrm>
                  <a:prstGeom prst="line">
                    <a:avLst/>
                  </a:prstGeom>
                  <a:noFill/>
                  <a:ln w="12700">
                    <a:solidFill>
                      <a:schemeClr val="tx2"/>
                    </a:solidFill>
                    <a:round/>
                    <a:headEnd/>
                    <a:tailEnd/>
                  </a:ln>
                  <a:effectLst/>
                </p:spPr>
                <p:txBody>
                  <a:bodyPr/>
                  <a:lstStyle/>
                  <a:p>
                    <a:endParaRPr lang="en-US" dirty="0"/>
                  </a:p>
                </p:txBody>
              </p:sp>
              <p:sp>
                <p:nvSpPr>
                  <p:cNvPr id="94432" name="Line 224"/>
                  <p:cNvSpPr>
                    <a:spLocks noChangeShapeType="1"/>
                  </p:cNvSpPr>
                  <p:nvPr/>
                </p:nvSpPr>
                <p:spPr bwMode="auto">
                  <a:xfrm rot="63002" flipH="1">
                    <a:off x="2275" y="1912"/>
                    <a:ext cx="9" cy="54"/>
                  </a:xfrm>
                  <a:prstGeom prst="line">
                    <a:avLst/>
                  </a:prstGeom>
                  <a:noFill/>
                  <a:ln w="12700">
                    <a:solidFill>
                      <a:schemeClr val="tx2"/>
                    </a:solidFill>
                    <a:round/>
                    <a:headEnd/>
                    <a:tailEnd/>
                  </a:ln>
                  <a:effectLst/>
                </p:spPr>
                <p:txBody>
                  <a:bodyPr/>
                  <a:lstStyle/>
                  <a:p>
                    <a:endParaRPr lang="en-US" dirty="0"/>
                  </a:p>
                </p:txBody>
              </p:sp>
              <p:sp>
                <p:nvSpPr>
                  <p:cNvPr id="94433" name="Line 225"/>
                  <p:cNvSpPr>
                    <a:spLocks noChangeShapeType="1"/>
                  </p:cNvSpPr>
                  <p:nvPr/>
                </p:nvSpPr>
                <p:spPr bwMode="auto">
                  <a:xfrm rot="63002" flipH="1">
                    <a:off x="2288" y="1915"/>
                    <a:ext cx="10" cy="54"/>
                  </a:xfrm>
                  <a:prstGeom prst="line">
                    <a:avLst/>
                  </a:prstGeom>
                  <a:noFill/>
                  <a:ln w="12700">
                    <a:solidFill>
                      <a:schemeClr val="tx2"/>
                    </a:solidFill>
                    <a:round/>
                    <a:headEnd/>
                    <a:tailEnd/>
                  </a:ln>
                  <a:effectLst/>
                </p:spPr>
                <p:txBody>
                  <a:bodyPr/>
                  <a:lstStyle/>
                  <a:p>
                    <a:endParaRPr lang="en-US" dirty="0"/>
                  </a:p>
                </p:txBody>
              </p:sp>
              <p:sp>
                <p:nvSpPr>
                  <p:cNvPr id="94434" name="Line 226"/>
                  <p:cNvSpPr>
                    <a:spLocks noChangeShapeType="1"/>
                  </p:cNvSpPr>
                  <p:nvPr/>
                </p:nvSpPr>
                <p:spPr bwMode="auto">
                  <a:xfrm rot="63002" flipH="1">
                    <a:off x="2298" y="1918"/>
                    <a:ext cx="9" cy="54"/>
                  </a:xfrm>
                  <a:prstGeom prst="line">
                    <a:avLst/>
                  </a:prstGeom>
                  <a:noFill/>
                  <a:ln w="6350">
                    <a:solidFill>
                      <a:schemeClr val="tx2"/>
                    </a:solidFill>
                    <a:round/>
                    <a:headEnd/>
                    <a:tailEnd/>
                  </a:ln>
                  <a:effectLst/>
                </p:spPr>
                <p:txBody>
                  <a:bodyPr/>
                  <a:lstStyle/>
                  <a:p>
                    <a:endParaRPr lang="en-US" dirty="0"/>
                  </a:p>
                </p:txBody>
              </p:sp>
              <p:sp>
                <p:nvSpPr>
                  <p:cNvPr id="94435" name="Line 227"/>
                  <p:cNvSpPr>
                    <a:spLocks noChangeShapeType="1"/>
                  </p:cNvSpPr>
                  <p:nvPr/>
                </p:nvSpPr>
                <p:spPr bwMode="auto">
                  <a:xfrm rot="63002" flipH="1">
                    <a:off x="2305" y="1921"/>
                    <a:ext cx="9" cy="54"/>
                  </a:xfrm>
                  <a:prstGeom prst="line">
                    <a:avLst/>
                  </a:prstGeom>
                  <a:noFill/>
                  <a:ln w="6350">
                    <a:solidFill>
                      <a:schemeClr val="tx2"/>
                    </a:solidFill>
                    <a:round/>
                    <a:headEnd/>
                    <a:tailEnd/>
                  </a:ln>
                  <a:effectLst/>
                </p:spPr>
                <p:txBody>
                  <a:bodyPr/>
                  <a:lstStyle/>
                  <a:p>
                    <a:endParaRPr lang="en-US" dirty="0"/>
                  </a:p>
                </p:txBody>
              </p:sp>
              <p:sp>
                <p:nvSpPr>
                  <p:cNvPr id="94436" name="Line 228"/>
                  <p:cNvSpPr>
                    <a:spLocks noChangeShapeType="1"/>
                  </p:cNvSpPr>
                  <p:nvPr/>
                </p:nvSpPr>
                <p:spPr bwMode="auto">
                  <a:xfrm rot="63002" flipH="1">
                    <a:off x="2312" y="1923"/>
                    <a:ext cx="9" cy="54"/>
                  </a:xfrm>
                  <a:prstGeom prst="line">
                    <a:avLst/>
                  </a:prstGeom>
                  <a:noFill/>
                  <a:ln w="6350">
                    <a:solidFill>
                      <a:schemeClr val="tx2"/>
                    </a:solidFill>
                    <a:round/>
                    <a:headEnd/>
                    <a:tailEnd/>
                  </a:ln>
                  <a:effectLst/>
                </p:spPr>
                <p:txBody>
                  <a:bodyPr/>
                  <a:lstStyle/>
                  <a:p>
                    <a:endParaRPr lang="en-US" dirty="0"/>
                  </a:p>
                </p:txBody>
              </p:sp>
              <p:sp>
                <p:nvSpPr>
                  <p:cNvPr id="94437" name="Line 229"/>
                  <p:cNvSpPr>
                    <a:spLocks noChangeShapeType="1"/>
                  </p:cNvSpPr>
                  <p:nvPr/>
                </p:nvSpPr>
                <p:spPr bwMode="auto">
                  <a:xfrm rot="63002" flipH="1">
                    <a:off x="2322" y="1927"/>
                    <a:ext cx="9" cy="53"/>
                  </a:xfrm>
                  <a:prstGeom prst="line">
                    <a:avLst/>
                  </a:prstGeom>
                  <a:noFill/>
                  <a:ln w="12700">
                    <a:solidFill>
                      <a:schemeClr val="tx2"/>
                    </a:solidFill>
                    <a:round/>
                    <a:headEnd/>
                    <a:tailEnd/>
                  </a:ln>
                  <a:effectLst/>
                </p:spPr>
                <p:txBody>
                  <a:bodyPr/>
                  <a:lstStyle/>
                  <a:p>
                    <a:endParaRPr lang="en-US" dirty="0"/>
                  </a:p>
                </p:txBody>
              </p:sp>
              <p:sp>
                <p:nvSpPr>
                  <p:cNvPr id="94438" name="Line 230"/>
                  <p:cNvSpPr>
                    <a:spLocks noChangeShapeType="1"/>
                  </p:cNvSpPr>
                  <p:nvPr/>
                </p:nvSpPr>
                <p:spPr bwMode="auto">
                  <a:xfrm rot="63002" flipH="1">
                    <a:off x="2332" y="1932"/>
                    <a:ext cx="9" cy="54"/>
                  </a:xfrm>
                  <a:prstGeom prst="line">
                    <a:avLst/>
                  </a:prstGeom>
                  <a:noFill/>
                  <a:ln w="12700">
                    <a:solidFill>
                      <a:schemeClr val="tx2"/>
                    </a:solidFill>
                    <a:round/>
                    <a:headEnd/>
                    <a:tailEnd/>
                  </a:ln>
                  <a:effectLst/>
                </p:spPr>
                <p:txBody>
                  <a:bodyPr/>
                  <a:lstStyle/>
                  <a:p>
                    <a:endParaRPr lang="en-US" dirty="0"/>
                  </a:p>
                </p:txBody>
              </p:sp>
              <p:sp>
                <p:nvSpPr>
                  <p:cNvPr id="94439" name="Line 231"/>
                  <p:cNvSpPr>
                    <a:spLocks noChangeShapeType="1"/>
                  </p:cNvSpPr>
                  <p:nvPr/>
                </p:nvSpPr>
                <p:spPr bwMode="auto">
                  <a:xfrm rot="63002" flipH="1">
                    <a:off x="2343" y="1934"/>
                    <a:ext cx="9" cy="54"/>
                  </a:xfrm>
                  <a:prstGeom prst="line">
                    <a:avLst/>
                  </a:prstGeom>
                  <a:noFill/>
                  <a:ln w="12700">
                    <a:solidFill>
                      <a:schemeClr val="tx2"/>
                    </a:solidFill>
                    <a:round/>
                    <a:headEnd/>
                    <a:tailEnd/>
                  </a:ln>
                  <a:effectLst/>
                </p:spPr>
                <p:txBody>
                  <a:bodyPr/>
                  <a:lstStyle/>
                  <a:p>
                    <a:endParaRPr lang="en-US" dirty="0"/>
                  </a:p>
                </p:txBody>
              </p:sp>
              <p:grpSp>
                <p:nvGrpSpPr>
                  <p:cNvPr id="6" name="Group 232"/>
                  <p:cNvGrpSpPr>
                    <a:grpSpLocks/>
                  </p:cNvGrpSpPr>
                  <p:nvPr/>
                </p:nvGrpSpPr>
                <p:grpSpPr bwMode="auto">
                  <a:xfrm>
                    <a:off x="2420" y="1526"/>
                    <a:ext cx="359" cy="343"/>
                    <a:chOff x="2385" y="972"/>
                    <a:chExt cx="1220" cy="1166"/>
                  </a:xfrm>
                </p:grpSpPr>
                <p:sp>
                  <p:nvSpPr>
                    <p:cNvPr id="94441" name="Freeform 233"/>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42" name="Freeform 234"/>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43" name="Freeform 235"/>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44" name="Freeform 236"/>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445" name="Freeform 237"/>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446" name="Freeform 238"/>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447" name="Freeform 239"/>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48" name="Freeform 240"/>
                  <p:cNvSpPr>
                    <a:spLocks/>
                  </p:cNvSpPr>
                  <p:nvPr/>
                </p:nvSpPr>
                <p:spPr bwMode="auto">
                  <a:xfrm>
                    <a:off x="2232" y="1584"/>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49" name="Freeform 241"/>
                  <p:cNvSpPr>
                    <a:spLocks/>
                  </p:cNvSpPr>
                  <p:nvPr/>
                </p:nvSpPr>
                <p:spPr bwMode="auto">
                  <a:xfrm>
                    <a:off x="2251" y="1597"/>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50" name="Freeform 242"/>
                  <p:cNvSpPr>
                    <a:spLocks/>
                  </p:cNvSpPr>
                  <p:nvPr/>
                </p:nvSpPr>
                <p:spPr bwMode="auto">
                  <a:xfrm>
                    <a:off x="2243" y="1643"/>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7" name="Group 243"/>
                  <p:cNvGrpSpPr>
                    <a:grpSpLocks/>
                  </p:cNvGrpSpPr>
                  <p:nvPr/>
                </p:nvGrpSpPr>
                <p:grpSpPr bwMode="auto">
                  <a:xfrm>
                    <a:off x="2618" y="1566"/>
                    <a:ext cx="358" cy="342"/>
                    <a:chOff x="2385" y="972"/>
                    <a:chExt cx="1220" cy="1166"/>
                  </a:xfrm>
                </p:grpSpPr>
                <p:sp>
                  <p:nvSpPr>
                    <p:cNvPr id="94452" name="Freeform 244"/>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53" name="Freeform 245"/>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54" name="Freeform 246"/>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55" name="Freeform 247"/>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456" name="Freeform 248"/>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457" name="Freeform 249"/>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458" name="Freeform 250"/>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59" name="Freeform 251"/>
                  <p:cNvSpPr>
                    <a:spLocks/>
                  </p:cNvSpPr>
                  <p:nvPr/>
                </p:nvSpPr>
                <p:spPr bwMode="auto">
                  <a:xfrm>
                    <a:off x="2417" y="1639"/>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60" name="Freeform 252"/>
                  <p:cNvSpPr>
                    <a:spLocks/>
                  </p:cNvSpPr>
                  <p:nvPr/>
                </p:nvSpPr>
                <p:spPr bwMode="auto">
                  <a:xfrm>
                    <a:off x="2436" y="1652"/>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61" name="Freeform 253"/>
                  <p:cNvSpPr>
                    <a:spLocks/>
                  </p:cNvSpPr>
                  <p:nvPr/>
                </p:nvSpPr>
                <p:spPr bwMode="auto">
                  <a:xfrm>
                    <a:off x="2428" y="1698"/>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8" name="Group 254"/>
                  <p:cNvGrpSpPr>
                    <a:grpSpLocks/>
                  </p:cNvGrpSpPr>
                  <p:nvPr/>
                </p:nvGrpSpPr>
                <p:grpSpPr bwMode="auto">
                  <a:xfrm>
                    <a:off x="2451" y="1316"/>
                    <a:ext cx="338" cy="323"/>
                    <a:chOff x="2385" y="972"/>
                    <a:chExt cx="1220" cy="1166"/>
                  </a:xfrm>
                </p:grpSpPr>
                <p:sp>
                  <p:nvSpPr>
                    <p:cNvPr id="94463" name="Freeform 255"/>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64" name="Freeform 256"/>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65" name="Freeform 257"/>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66" name="Freeform 258"/>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467" name="Freeform 259"/>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468" name="Freeform 260"/>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469" name="Freeform 261"/>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70" name="Freeform 262"/>
                  <p:cNvSpPr>
                    <a:spLocks/>
                  </p:cNvSpPr>
                  <p:nvPr/>
                </p:nvSpPr>
                <p:spPr bwMode="auto">
                  <a:xfrm>
                    <a:off x="2273" y="1371"/>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71" name="Freeform 263"/>
                  <p:cNvSpPr>
                    <a:spLocks/>
                  </p:cNvSpPr>
                  <p:nvPr/>
                </p:nvSpPr>
                <p:spPr bwMode="auto">
                  <a:xfrm>
                    <a:off x="2291" y="1383"/>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72" name="Freeform 264"/>
                  <p:cNvSpPr>
                    <a:spLocks/>
                  </p:cNvSpPr>
                  <p:nvPr/>
                </p:nvSpPr>
                <p:spPr bwMode="auto">
                  <a:xfrm>
                    <a:off x="2284" y="1426"/>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nvGrpSpPr>
                  <p:cNvPr id="9" name="Group 265"/>
                  <p:cNvGrpSpPr>
                    <a:grpSpLocks/>
                  </p:cNvGrpSpPr>
                  <p:nvPr/>
                </p:nvGrpSpPr>
                <p:grpSpPr bwMode="auto">
                  <a:xfrm>
                    <a:off x="2637" y="1353"/>
                    <a:ext cx="338" cy="324"/>
                    <a:chOff x="2385" y="972"/>
                    <a:chExt cx="1220" cy="1166"/>
                  </a:xfrm>
                </p:grpSpPr>
                <p:sp>
                  <p:nvSpPr>
                    <p:cNvPr id="94474" name="Freeform 266"/>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75" name="Freeform 26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76" name="Freeform 268"/>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77" name="Freeform 269"/>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478" name="Freeform 270"/>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479" name="Freeform 27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480" name="Freeform 272"/>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481" name="Freeform 273"/>
                  <p:cNvSpPr>
                    <a:spLocks/>
                  </p:cNvSpPr>
                  <p:nvPr/>
                </p:nvSpPr>
                <p:spPr bwMode="auto">
                  <a:xfrm>
                    <a:off x="2447" y="1423"/>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482" name="Freeform 274"/>
                  <p:cNvSpPr>
                    <a:spLocks/>
                  </p:cNvSpPr>
                  <p:nvPr/>
                </p:nvSpPr>
                <p:spPr bwMode="auto">
                  <a:xfrm>
                    <a:off x="2465" y="1435"/>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483" name="Freeform 275"/>
                  <p:cNvSpPr>
                    <a:spLocks/>
                  </p:cNvSpPr>
                  <p:nvPr/>
                </p:nvSpPr>
                <p:spPr bwMode="auto">
                  <a:xfrm>
                    <a:off x="2458" y="1478"/>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grpSp>
            <p:grpSp>
              <p:nvGrpSpPr>
                <p:cNvPr id="10" name="Group 276"/>
                <p:cNvGrpSpPr>
                  <a:grpSpLocks/>
                </p:cNvGrpSpPr>
                <p:nvPr/>
              </p:nvGrpSpPr>
              <p:grpSpPr bwMode="auto">
                <a:xfrm>
                  <a:off x="4551" y="2699"/>
                  <a:ext cx="963" cy="764"/>
                  <a:chOff x="1074" y="1232"/>
                  <a:chExt cx="963" cy="764"/>
                </a:xfrm>
              </p:grpSpPr>
              <p:sp>
                <p:nvSpPr>
                  <p:cNvPr id="94485" name="Freeform 277"/>
                  <p:cNvSpPr>
                    <a:spLocks/>
                  </p:cNvSpPr>
                  <p:nvPr/>
                </p:nvSpPr>
                <p:spPr bwMode="auto">
                  <a:xfrm rot="495764">
                    <a:off x="1101" y="1595"/>
                    <a:ext cx="908" cy="33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38100" cmpd="sng">
                    <a:solidFill>
                      <a:schemeClr val="tx2"/>
                    </a:solidFill>
                    <a:round/>
                    <a:headEnd/>
                    <a:tailEnd/>
                  </a:ln>
                </p:spPr>
                <p:txBody>
                  <a:bodyPr/>
                  <a:lstStyle/>
                  <a:p>
                    <a:endParaRPr lang="en-US" dirty="0"/>
                  </a:p>
                </p:txBody>
              </p:sp>
              <p:sp>
                <p:nvSpPr>
                  <p:cNvPr id="94486" name="Freeform 278"/>
                  <p:cNvSpPr>
                    <a:spLocks/>
                  </p:cNvSpPr>
                  <p:nvPr/>
                </p:nvSpPr>
                <p:spPr bwMode="auto">
                  <a:xfrm rot="63002">
                    <a:off x="1082" y="1712"/>
                    <a:ext cx="954" cy="278"/>
                  </a:xfrm>
                  <a:custGeom>
                    <a:avLst/>
                    <a:gdLst/>
                    <a:ahLst/>
                    <a:cxnLst>
                      <a:cxn ang="0">
                        <a:pos x="4" y="208"/>
                      </a:cxn>
                      <a:cxn ang="0">
                        <a:pos x="1292" y="581"/>
                      </a:cxn>
                      <a:cxn ang="0">
                        <a:pos x="2850" y="0"/>
                      </a:cxn>
                      <a:cxn ang="0">
                        <a:pos x="2793" y="147"/>
                      </a:cxn>
                      <a:cxn ang="0">
                        <a:pos x="2770" y="176"/>
                      </a:cxn>
                      <a:cxn ang="0">
                        <a:pos x="1288" y="767"/>
                      </a:cxn>
                      <a:cxn ang="0">
                        <a:pos x="0" y="391"/>
                      </a:cxn>
                      <a:cxn ang="0">
                        <a:pos x="1" y="282"/>
                      </a:cxn>
                      <a:cxn ang="0">
                        <a:pos x="4" y="208"/>
                      </a:cxn>
                    </a:cxnLst>
                    <a:rect l="0" t="0" r="r" b="b"/>
                    <a:pathLst>
                      <a:path w="2850" h="767">
                        <a:moveTo>
                          <a:pt x="4" y="208"/>
                        </a:moveTo>
                        <a:lnTo>
                          <a:pt x="1292" y="581"/>
                        </a:lnTo>
                        <a:lnTo>
                          <a:pt x="2850" y="0"/>
                        </a:lnTo>
                        <a:lnTo>
                          <a:pt x="2793" y="147"/>
                        </a:lnTo>
                        <a:lnTo>
                          <a:pt x="2770" y="176"/>
                        </a:lnTo>
                        <a:lnTo>
                          <a:pt x="1288" y="767"/>
                        </a:lnTo>
                        <a:lnTo>
                          <a:pt x="0" y="391"/>
                        </a:lnTo>
                        <a:lnTo>
                          <a:pt x="1" y="282"/>
                        </a:lnTo>
                        <a:lnTo>
                          <a:pt x="4" y="208"/>
                        </a:lnTo>
                        <a:close/>
                      </a:path>
                    </a:pathLst>
                  </a:custGeom>
                  <a:solidFill>
                    <a:srgbClr val="FFCC7F"/>
                  </a:solidFill>
                  <a:ln w="9525">
                    <a:noFill/>
                    <a:round/>
                    <a:headEnd/>
                    <a:tailEnd/>
                  </a:ln>
                </p:spPr>
                <p:txBody>
                  <a:bodyPr/>
                  <a:lstStyle/>
                  <a:p>
                    <a:endParaRPr lang="en-US" dirty="0"/>
                  </a:p>
                </p:txBody>
              </p:sp>
              <p:sp>
                <p:nvSpPr>
                  <p:cNvPr id="94487" name="Freeform 279"/>
                  <p:cNvSpPr>
                    <a:spLocks/>
                  </p:cNvSpPr>
                  <p:nvPr/>
                </p:nvSpPr>
                <p:spPr bwMode="auto">
                  <a:xfrm rot="495764">
                    <a:off x="1288" y="1735"/>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88" name="Freeform 280"/>
                  <p:cNvSpPr>
                    <a:spLocks/>
                  </p:cNvSpPr>
                  <p:nvPr/>
                </p:nvSpPr>
                <p:spPr bwMode="auto">
                  <a:xfrm rot="63002">
                    <a:off x="1265" y="1598"/>
                    <a:ext cx="772" cy="398"/>
                  </a:xfrm>
                  <a:custGeom>
                    <a:avLst/>
                    <a:gdLst/>
                    <a:ahLst/>
                    <a:cxnLst>
                      <a:cxn ang="0">
                        <a:pos x="0" y="366"/>
                      </a:cxn>
                      <a:cxn ang="0">
                        <a:pos x="1074" y="0"/>
                      </a:cxn>
                      <a:cxn ang="0">
                        <a:pos x="2307" y="304"/>
                      </a:cxn>
                      <a:cxn ang="0">
                        <a:pos x="2265" y="485"/>
                      </a:cxn>
                      <a:cxn ang="0">
                        <a:pos x="710" y="1099"/>
                      </a:cxn>
                      <a:cxn ang="0">
                        <a:pos x="722" y="849"/>
                      </a:cxn>
                      <a:cxn ang="0">
                        <a:pos x="2145" y="370"/>
                      </a:cxn>
                      <a:cxn ang="0">
                        <a:pos x="762" y="893"/>
                      </a:cxn>
                      <a:cxn ang="0">
                        <a:pos x="757" y="1034"/>
                      </a:cxn>
                      <a:cxn ang="0">
                        <a:pos x="2219" y="447"/>
                      </a:cxn>
                      <a:cxn ang="0">
                        <a:pos x="2226" y="338"/>
                      </a:cxn>
                      <a:cxn ang="0">
                        <a:pos x="1167" y="31"/>
                      </a:cxn>
                      <a:cxn ang="0">
                        <a:pos x="0" y="366"/>
                      </a:cxn>
                    </a:cxnLst>
                    <a:rect l="0" t="0" r="r" b="b"/>
                    <a:pathLst>
                      <a:path w="2307" h="1099">
                        <a:moveTo>
                          <a:pt x="0" y="366"/>
                        </a:moveTo>
                        <a:lnTo>
                          <a:pt x="1074" y="0"/>
                        </a:lnTo>
                        <a:lnTo>
                          <a:pt x="2307" y="304"/>
                        </a:lnTo>
                        <a:lnTo>
                          <a:pt x="2265" y="485"/>
                        </a:lnTo>
                        <a:lnTo>
                          <a:pt x="710" y="1099"/>
                        </a:lnTo>
                        <a:lnTo>
                          <a:pt x="722" y="849"/>
                        </a:lnTo>
                        <a:lnTo>
                          <a:pt x="2145" y="370"/>
                        </a:lnTo>
                        <a:lnTo>
                          <a:pt x="762" y="893"/>
                        </a:lnTo>
                        <a:lnTo>
                          <a:pt x="757" y="1034"/>
                        </a:lnTo>
                        <a:lnTo>
                          <a:pt x="2219" y="447"/>
                        </a:lnTo>
                        <a:lnTo>
                          <a:pt x="2226" y="338"/>
                        </a:lnTo>
                        <a:lnTo>
                          <a:pt x="1167" y="31"/>
                        </a:lnTo>
                        <a:lnTo>
                          <a:pt x="0" y="366"/>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89" name="Freeform 281"/>
                  <p:cNvSpPr>
                    <a:spLocks/>
                  </p:cNvSpPr>
                  <p:nvPr/>
                </p:nvSpPr>
                <p:spPr bwMode="auto">
                  <a:xfrm rot="495764">
                    <a:off x="1074" y="1713"/>
                    <a:ext cx="439" cy="243"/>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38100" cmpd="sng">
                    <a:solidFill>
                      <a:schemeClr val="tx2"/>
                    </a:solidFill>
                    <a:round/>
                    <a:headEnd/>
                    <a:tailEnd/>
                  </a:ln>
                  <a:effectLst/>
                </p:spPr>
                <p:txBody>
                  <a:bodyPr wrap="none" anchor="ctr"/>
                  <a:lstStyle/>
                  <a:p>
                    <a:endParaRPr lang="en-US" dirty="0"/>
                  </a:p>
                </p:txBody>
              </p:sp>
              <p:sp>
                <p:nvSpPr>
                  <p:cNvPr id="94490" name="Freeform 282"/>
                  <p:cNvSpPr>
                    <a:spLocks/>
                  </p:cNvSpPr>
                  <p:nvPr/>
                </p:nvSpPr>
                <p:spPr bwMode="auto">
                  <a:xfrm rot="495764">
                    <a:off x="1166" y="1773"/>
                    <a:ext cx="399" cy="92"/>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91" name="Freeform 283"/>
                  <p:cNvSpPr>
                    <a:spLocks/>
                  </p:cNvSpPr>
                  <p:nvPr/>
                </p:nvSpPr>
                <p:spPr bwMode="auto">
                  <a:xfrm rot="495764">
                    <a:off x="1392" y="1698"/>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92" name="Freeform 284"/>
                  <p:cNvSpPr>
                    <a:spLocks/>
                  </p:cNvSpPr>
                  <p:nvPr/>
                </p:nvSpPr>
                <p:spPr bwMode="auto">
                  <a:xfrm rot="495764">
                    <a:off x="1485" y="1666"/>
                    <a:ext cx="398"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93" name="Freeform 285"/>
                  <p:cNvSpPr>
                    <a:spLocks/>
                  </p:cNvSpPr>
                  <p:nvPr/>
                </p:nvSpPr>
                <p:spPr bwMode="auto">
                  <a:xfrm rot="495764">
                    <a:off x="1568" y="1622"/>
                    <a:ext cx="399" cy="9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94494" name="Freeform 286"/>
                  <p:cNvSpPr>
                    <a:spLocks/>
                  </p:cNvSpPr>
                  <p:nvPr/>
                </p:nvSpPr>
                <p:spPr bwMode="auto">
                  <a:xfrm rot="63002">
                    <a:off x="1195" y="1810"/>
                    <a:ext cx="128" cy="11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12700" cmpd="sng">
                    <a:solidFill>
                      <a:schemeClr val="tx2"/>
                    </a:solidFill>
                    <a:round/>
                    <a:headEnd/>
                    <a:tailEnd/>
                  </a:ln>
                  <a:effectLst/>
                </p:spPr>
                <p:txBody>
                  <a:bodyPr wrap="none" anchor="ctr"/>
                  <a:lstStyle/>
                  <a:p>
                    <a:endParaRPr lang="en-US" dirty="0"/>
                  </a:p>
                </p:txBody>
              </p:sp>
              <p:sp>
                <p:nvSpPr>
                  <p:cNvPr id="94495" name="Line 287"/>
                  <p:cNvSpPr>
                    <a:spLocks noChangeShapeType="1"/>
                  </p:cNvSpPr>
                  <p:nvPr/>
                </p:nvSpPr>
                <p:spPr bwMode="auto">
                  <a:xfrm rot="63002" flipH="1">
                    <a:off x="1212" y="1823"/>
                    <a:ext cx="9" cy="54"/>
                  </a:xfrm>
                  <a:prstGeom prst="line">
                    <a:avLst/>
                  </a:prstGeom>
                  <a:noFill/>
                  <a:ln w="12700">
                    <a:solidFill>
                      <a:schemeClr val="tx2"/>
                    </a:solidFill>
                    <a:round/>
                    <a:headEnd/>
                    <a:tailEnd/>
                  </a:ln>
                  <a:effectLst/>
                </p:spPr>
                <p:txBody>
                  <a:bodyPr/>
                  <a:lstStyle/>
                  <a:p>
                    <a:endParaRPr lang="en-US" dirty="0"/>
                  </a:p>
                </p:txBody>
              </p:sp>
              <p:sp>
                <p:nvSpPr>
                  <p:cNvPr id="94496" name="Line 288"/>
                  <p:cNvSpPr>
                    <a:spLocks noChangeShapeType="1"/>
                  </p:cNvSpPr>
                  <p:nvPr/>
                </p:nvSpPr>
                <p:spPr bwMode="auto">
                  <a:xfrm rot="63002" flipH="1">
                    <a:off x="1223" y="1828"/>
                    <a:ext cx="9" cy="54"/>
                  </a:xfrm>
                  <a:prstGeom prst="line">
                    <a:avLst/>
                  </a:prstGeom>
                  <a:noFill/>
                  <a:ln w="12700">
                    <a:solidFill>
                      <a:schemeClr val="tx2"/>
                    </a:solidFill>
                    <a:round/>
                    <a:headEnd/>
                    <a:tailEnd/>
                  </a:ln>
                  <a:effectLst/>
                </p:spPr>
                <p:txBody>
                  <a:bodyPr/>
                  <a:lstStyle/>
                  <a:p>
                    <a:endParaRPr lang="en-US" dirty="0"/>
                  </a:p>
                </p:txBody>
              </p:sp>
              <p:sp>
                <p:nvSpPr>
                  <p:cNvPr id="94497" name="Line 289"/>
                  <p:cNvSpPr>
                    <a:spLocks noChangeShapeType="1"/>
                  </p:cNvSpPr>
                  <p:nvPr/>
                </p:nvSpPr>
                <p:spPr bwMode="auto">
                  <a:xfrm rot="63002" flipH="1">
                    <a:off x="1236" y="1831"/>
                    <a:ext cx="10" cy="54"/>
                  </a:xfrm>
                  <a:prstGeom prst="line">
                    <a:avLst/>
                  </a:prstGeom>
                  <a:noFill/>
                  <a:ln w="12700">
                    <a:solidFill>
                      <a:schemeClr val="tx2"/>
                    </a:solidFill>
                    <a:round/>
                    <a:headEnd/>
                    <a:tailEnd/>
                  </a:ln>
                  <a:effectLst/>
                </p:spPr>
                <p:txBody>
                  <a:bodyPr/>
                  <a:lstStyle/>
                  <a:p>
                    <a:endParaRPr lang="en-US" dirty="0"/>
                  </a:p>
                </p:txBody>
              </p:sp>
              <p:sp>
                <p:nvSpPr>
                  <p:cNvPr id="94498" name="Line 290"/>
                  <p:cNvSpPr>
                    <a:spLocks noChangeShapeType="1"/>
                  </p:cNvSpPr>
                  <p:nvPr/>
                </p:nvSpPr>
                <p:spPr bwMode="auto">
                  <a:xfrm rot="63002" flipH="1">
                    <a:off x="1246" y="1834"/>
                    <a:ext cx="9" cy="54"/>
                  </a:xfrm>
                  <a:prstGeom prst="line">
                    <a:avLst/>
                  </a:prstGeom>
                  <a:noFill/>
                  <a:ln w="6350">
                    <a:solidFill>
                      <a:schemeClr val="tx2"/>
                    </a:solidFill>
                    <a:round/>
                    <a:headEnd/>
                    <a:tailEnd/>
                  </a:ln>
                  <a:effectLst/>
                </p:spPr>
                <p:txBody>
                  <a:bodyPr/>
                  <a:lstStyle/>
                  <a:p>
                    <a:endParaRPr lang="en-US" dirty="0"/>
                  </a:p>
                </p:txBody>
              </p:sp>
              <p:sp>
                <p:nvSpPr>
                  <p:cNvPr id="94499" name="Line 291"/>
                  <p:cNvSpPr>
                    <a:spLocks noChangeShapeType="1"/>
                  </p:cNvSpPr>
                  <p:nvPr/>
                </p:nvSpPr>
                <p:spPr bwMode="auto">
                  <a:xfrm rot="63002" flipH="1">
                    <a:off x="1253" y="1837"/>
                    <a:ext cx="9" cy="54"/>
                  </a:xfrm>
                  <a:prstGeom prst="line">
                    <a:avLst/>
                  </a:prstGeom>
                  <a:noFill/>
                  <a:ln w="6350">
                    <a:solidFill>
                      <a:schemeClr val="tx2"/>
                    </a:solidFill>
                    <a:round/>
                    <a:headEnd/>
                    <a:tailEnd/>
                  </a:ln>
                  <a:effectLst/>
                </p:spPr>
                <p:txBody>
                  <a:bodyPr/>
                  <a:lstStyle/>
                  <a:p>
                    <a:endParaRPr lang="en-US" dirty="0"/>
                  </a:p>
                </p:txBody>
              </p:sp>
              <p:sp>
                <p:nvSpPr>
                  <p:cNvPr id="94500" name="Line 292"/>
                  <p:cNvSpPr>
                    <a:spLocks noChangeShapeType="1"/>
                  </p:cNvSpPr>
                  <p:nvPr/>
                </p:nvSpPr>
                <p:spPr bwMode="auto">
                  <a:xfrm rot="63002" flipH="1">
                    <a:off x="1260" y="1839"/>
                    <a:ext cx="9" cy="54"/>
                  </a:xfrm>
                  <a:prstGeom prst="line">
                    <a:avLst/>
                  </a:prstGeom>
                  <a:noFill/>
                  <a:ln w="6350">
                    <a:solidFill>
                      <a:schemeClr val="tx2"/>
                    </a:solidFill>
                    <a:round/>
                    <a:headEnd/>
                    <a:tailEnd/>
                  </a:ln>
                  <a:effectLst/>
                </p:spPr>
                <p:txBody>
                  <a:bodyPr/>
                  <a:lstStyle/>
                  <a:p>
                    <a:endParaRPr lang="en-US" dirty="0"/>
                  </a:p>
                </p:txBody>
              </p:sp>
              <p:sp>
                <p:nvSpPr>
                  <p:cNvPr id="94501" name="Line 293"/>
                  <p:cNvSpPr>
                    <a:spLocks noChangeShapeType="1"/>
                  </p:cNvSpPr>
                  <p:nvPr/>
                </p:nvSpPr>
                <p:spPr bwMode="auto">
                  <a:xfrm rot="63002" flipH="1">
                    <a:off x="1270" y="1843"/>
                    <a:ext cx="9" cy="53"/>
                  </a:xfrm>
                  <a:prstGeom prst="line">
                    <a:avLst/>
                  </a:prstGeom>
                  <a:noFill/>
                  <a:ln w="12700">
                    <a:solidFill>
                      <a:schemeClr val="tx2"/>
                    </a:solidFill>
                    <a:round/>
                    <a:headEnd/>
                    <a:tailEnd/>
                  </a:ln>
                  <a:effectLst/>
                </p:spPr>
                <p:txBody>
                  <a:bodyPr/>
                  <a:lstStyle/>
                  <a:p>
                    <a:endParaRPr lang="en-US" dirty="0"/>
                  </a:p>
                </p:txBody>
              </p:sp>
              <p:sp>
                <p:nvSpPr>
                  <p:cNvPr id="94502" name="Line 294"/>
                  <p:cNvSpPr>
                    <a:spLocks noChangeShapeType="1"/>
                  </p:cNvSpPr>
                  <p:nvPr/>
                </p:nvSpPr>
                <p:spPr bwMode="auto">
                  <a:xfrm rot="63002" flipH="1">
                    <a:off x="1280" y="1848"/>
                    <a:ext cx="9" cy="54"/>
                  </a:xfrm>
                  <a:prstGeom prst="line">
                    <a:avLst/>
                  </a:prstGeom>
                  <a:noFill/>
                  <a:ln w="12700">
                    <a:solidFill>
                      <a:schemeClr val="tx2"/>
                    </a:solidFill>
                    <a:round/>
                    <a:headEnd/>
                    <a:tailEnd/>
                  </a:ln>
                  <a:effectLst/>
                </p:spPr>
                <p:txBody>
                  <a:bodyPr/>
                  <a:lstStyle/>
                  <a:p>
                    <a:endParaRPr lang="en-US" dirty="0"/>
                  </a:p>
                </p:txBody>
              </p:sp>
              <p:sp>
                <p:nvSpPr>
                  <p:cNvPr id="94503" name="Line 295"/>
                  <p:cNvSpPr>
                    <a:spLocks noChangeShapeType="1"/>
                  </p:cNvSpPr>
                  <p:nvPr/>
                </p:nvSpPr>
                <p:spPr bwMode="auto">
                  <a:xfrm rot="63002" flipH="1">
                    <a:off x="1291" y="1850"/>
                    <a:ext cx="9" cy="54"/>
                  </a:xfrm>
                  <a:prstGeom prst="line">
                    <a:avLst/>
                  </a:prstGeom>
                  <a:noFill/>
                  <a:ln w="12700">
                    <a:solidFill>
                      <a:schemeClr val="tx2"/>
                    </a:solidFill>
                    <a:round/>
                    <a:headEnd/>
                    <a:tailEnd/>
                  </a:ln>
                  <a:effectLst/>
                </p:spPr>
                <p:txBody>
                  <a:bodyPr/>
                  <a:lstStyle/>
                  <a:p>
                    <a:endParaRPr lang="en-US" dirty="0"/>
                  </a:p>
                </p:txBody>
              </p:sp>
              <p:grpSp>
                <p:nvGrpSpPr>
                  <p:cNvPr id="11" name="Group 296"/>
                  <p:cNvGrpSpPr>
                    <a:grpSpLocks/>
                  </p:cNvGrpSpPr>
                  <p:nvPr/>
                </p:nvGrpSpPr>
                <p:grpSpPr bwMode="auto">
                  <a:xfrm>
                    <a:off x="1368" y="1442"/>
                    <a:ext cx="359" cy="343"/>
                    <a:chOff x="2385" y="972"/>
                    <a:chExt cx="1220" cy="1166"/>
                  </a:xfrm>
                </p:grpSpPr>
                <p:sp>
                  <p:nvSpPr>
                    <p:cNvPr id="94505" name="Freeform 297"/>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06" name="Freeform 298"/>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07" name="Freeform 299"/>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08" name="Freeform 300"/>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09" name="Freeform 301"/>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510" name="Freeform 302"/>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511" name="Freeform 303"/>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12" name="Freeform 304"/>
                  <p:cNvSpPr>
                    <a:spLocks/>
                  </p:cNvSpPr>
                  <p:nvPr/>
                </p:nvSpPr>
                <p:spPr bwMode="auto">
                  <a:xfrm>
                    <a:off x="1180" y="1500"/>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13" name="Freeform 305"/>
                  <p:cNvSpPr>
                    <a:spLocks/>
                  </p:cNvSpPr>
                  <p:nvPr/>
                </p:nvSpPr>
                <p:spPr bwMode="auto">
                  <a:xfrm>
                    <a:off x="1199" y="1513"/>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14" name="Freeform 306"/>
                  <p:cNvSpPr>
                    <a:spLocks/>
                  </p:cNvSpPr>
                  <p:nvPr/>
                </p:nvSpPr>
                <p:spPr bwMode="auto">
                  <a:xfrm>
                    <a:off x="1191" y="1559"/>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15" name="Freeform 307"/>
                  <p:cNvSpPr>
                    <a:spLocks/>
                  </p:cNvSpPr>
                  <p:nvPr/>
                </p:nvSpPr>
                <p:spPr bwMode="auto">
                  <a:xfrm>
                    <a:off x="1266" y="1705"/>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12" name="Group 308"/>
                  <p:cNvGrpSpPr>
                    <a:grpSpLocks/>
                  </p:cNvGrpSpPr>
                  <p:nvPr/>
                </p:nvGrpSpPr>
                <p:grpSpPr bwMode="auto">
                  <a:xfrm>
                    <a:off x="1566" y="1482"/>
                    <a:ext cx="358" cy="342"/>
                    <a:chOff x="2385" y="972"/>
                    <a:chExt cx="1220" cy="1166"/>
                  </a:xfrm>
                </p:grpSpPr>
                <p:sp>
                  <p:nvSpPr>
                    <p:cNvPr id="94517" name="Freeform 309"/>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18" name="Freeform 310"/>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19" name="Freeform 311"/>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20" name="Freeform 312"/>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21" name="Freeform 313"/>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522" name="Freeform 314"/>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523" name="Freeform 315"/>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24" name="Freeform 316"/>
                  <p:cNvSpPr>
                    <a:spLocks/>
                  </p:cNvSpPr>
                  <p:nvPr/>
                </p:nvSpPr>
                <p:spPr bwMode="auto">
                  <a:xfrm>
                    <a:off x="1365" y="1555"/>
                    <a:ext cx="358" cy="34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25" name="Freeform 317"/>
                  <p:cNvSpPr>
                    <a:spLocks/>
                  </p:cNvSpPr>
                  <p:nvPr/>
                </p:nvSpPr>
                <p:spPr bwMode="auto">
                  <a:xfrm>
                    <a:off x="1384" y="1568"/>
                    <a:ext cx="325" cy="93"/>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26" name="Freeform 318"/>
                  <p:cNvSpPr>
                    <a:spLocks/>
                  </p:cNvSpPr>
                  <p:nvPr/>
                </p:nvSpPr>
                <p:spPr bwMode="auto">
                  <a:xfrm>
                    <a:off x="1376" y="1614"/>
                    <a:ext cx="159" cy="270"/>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27" name="Freeform 319"/>
                  <p:cNvSpPr>
                    <a:spLocks/>
                  </p:cNvSpPr>
                  <p:nvPr/>
                </p:nvSpPr>
                <p:spPr bwMode="auto">
                  <a:xfrm>
                    <a:off x="1451" y="1760"/>
                    <a:ext cx="60" cy="92"/>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13" name="Group 320"/>
                  <p:cNvGrpSpPr>
                    <a:grpSpLocks/>
                  </p:cNvGrpSpPr>
                  <p:nvPr/>
                </p:nvGrpSpPr>
                <p:grpSpPr bwMode="auto">
                  <a:xfrm>
                    <a:off x="1399" y="1232"/>
                    <a:ext cx="338" cy="323"/>
                    <a:chOff x="2385" y="972"/>
                    <a:chExt cx="1220" cy="1166"/>
                  </a:xfrm>
                </p:grpSpPr>
                <p:sp>
                  <p:nvSpPr>
                    <p:cNvPr id="94529" name="Freeform 321"/>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30" name="Freeform 322"/>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31" name="Freeform 323"/>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32" name="Freeform 324"/>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33" name="Freeform 325"/>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534" name="Freeform 326"/>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535" name="Freeform 327"/>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36" name="Freeform 328"/>
                  <p:cNvSpPr>
                    <a:spLocks/>
                  </p:cNvSpPr>
                  <p:nvPr/>
                </p:nvSpPr>
                <p:spPr bwMode="auto">
                  <a:xfrm>
                    <a:off x="1221" y="1287"/>
                    <a:ext cx="338"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37" name="Freeform 329"/>
                  <p:cNvSpPr>
                    <a:spLocks/>
                  </p:cNvSpPr>
                  <p:nvPr/>
                </p:nvSpPr>
                <p:spPr bwMode="auto">
                  <a:xfrm>
                    <a:off x="1239" y="1299"/>
                    <a:ext cx="306"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38" name="Freeform 330"/>
                  <p:cNvSpPr>
                    <a:spLocks/>
                  </p:cNvSpPr>
                  <p:nvPr/>
                </p:nvSpPr>
                <p:spPr bwMode="auto">
                  <a:xfrm>
                    <a:off x="1232" y="1342"/>
                    <a:ext cx="149"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39" name="Freeform 331"/>
                  <p:cNvSpPr>
                    <a:spLocks/>
                  </p:cNvSpPr>
                  <p:nvPr/>
                </p:nvSpPr>
                <p:spPr bwMode="auto">
                  <a:xfrm>
                    <a:off x="1302" y="1480"/>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nvGrpSpPr>
                  <p:cNvPr id="14" name="Group 332"/>
                  <p:cNvGrpSpPr>
                    <a:grpSpLocks/>
                  </p:cNvGrpSpPr>
                  <p:nvPr/>
                </p:nvGrpSpPr>
                <p:grpSpPr bwMode="auto">
                  <a:xfrm>
                    <a:off x="1585" y="1269"/>
                    <a:ext cx="338" cy="324"/>
                    <a:chOff x="2385" y="972"/>
                    <a:chExt cx="1220" cy="1166"/>
                  </a:xfrm>
                </p:grpSpPr>
                <p:sp>
                  <p:nvSpPr>
                    <p:cNvPr id="94541" name="Freeform 333"/>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42" name="Freeform 334"/>
                    <p:cNvSpPr>
                      <a:spLocks/>
                    </p:cNvSpPr>
                    <p:nvPr/>
                  </p:nvSpPr>
                  <p:spPr bwMode="auto">
                    <a:xfrm>
                      <a:off x="2385" y="972"/>
                      <a:ext cx="1220" cy="1166"/>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43" name="Freeform 335"/>
                    <p:cNvSpPr>
                      <a:spLocks/>
                    </p:cNvSpPr>
                    <p:nvPr/>
                  </p:nvSpPr>
                  <p:spPr bwMode="auto">
                    <a:xfrm>
                      <a:off x="2450" y="1015"/>
                      <a:ext cx="1106" cy="319"/>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44" name="Freeform 336"/>
                    <p:cNvSpPr>
                      <a:spLocks/>
                    </p:cNvSpPr>
                    <p:nvPr/>
                  </p:nvSpPr>
                  <p:spPr bwMode="auto">
                    <a:xfrm>
                      <a:off x="2423" y="1172"/>
                      <a:ext cx="540" cy="917"/>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45" name="Freeform 337"/>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38100" cmpd="sng">
                      <a:solidFill>
                        <a:srgbClr val="000000"/>
                      </a:solidFill>
                      <a:round/>
                      <a:headEnd/>
                      <a:tailEnd/>
                    </a:ln>
                  </p:spPr>
                  <p:txBody>
                    <a:bodyPr/>
                    <a:lstStyle/>
                    <a:p>
                      <a:endParaRPr lang="en-US" dirty="0"/>
                    </a:p>
                  </p:txBody>
                </p:sp>
                <p:sp>
                  <p:nvSpPr>
                    <p:cNvPr id="94546" name="Freeform 338"/>
                    <p:cNvSpPr>
                      <a:spLocks/>
                    </p:cNvSpPr>
                    <p:nvPr/>
                  </p:nvSpPr>
                  <p:spPr bwMode="auto">
                    <a:xfrm>
                      <a:off x="2677" y="1668"/>
                      <a:ext cx="205" cy="313"/>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path>
                      </a:pathLst>
                    </a:custGeom>
                    <a:noFill/>
                    <a:ln w="3175">
                      <a:solidFill>
                        <a:srgbClr val="000000"/>
                      </a:solidFill>
                      <a:prstDash val="solid"/>
                      <a:round/>
                      <a:headEnd/>
                      <a:tailEnd/>
                    </a:ln>
                  </p:spPr>
                  <p:txBody>
                    <a:bodyPr/>
                    <a:lstStyle/>
                    <a:p>
                      <a:endParaRPr lang="en-US" dirty="0"/>
                    </a:p>
                  </p:txBody>
                </p:sp>
              </p:grpSp>
              <p:sp>
                <p:nvSpPr>
                  <p:cNvPr id="94547" name="Freeform 339"/>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48" name="Freeform 340"/>
                  <p:cNvSpPr>
                    <a:spLocks/>
                  </p:cNvSpPr>
                  <p:nvPr/>
                </p:nvSpPr>
                <p:spPr bwMode="auto">
                  <a:xfrm>
                    <a:off x="1395" y="1339"/>
                    <a:ext cx="339" cy="323"/>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49" name="Freeform 341"/>
                  <p:cNvSpPr>
                    <a:spLocks/>
                  </p:cNvSpPr>
                  <p:nvPr/>
                </p:nvSpPr>
                <p:spPr bwMode="auto">
                  <a:xfrm>
                    <a:off x="1413" y="1351"/>
                    <a:ext cx="307" cy="88"/>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50" name="Freeform 342"/>
                  <p:cNvSpPr>
                    <a:spLocks/>
                  </p:cNvSpPr>
                  <p:nvPr/>
                </p:nvSpPr>
                <p:spPr bwMode="auto">
                  <a:xfrm>
                    <a:off x="1406" y="1394"/>
                    <a:ext cx="150" cy="254"/>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51" name="Freeform 343"/>
                  <p:cNvSpPr>
                    <a:spLocks/>
                  </p:cNvSpPr>
                  <p:nvPr/>
                </p:nvSpPr>
                <p:spPr bwMode="auto">
                  <a:xfrm>
                    <a:off x="1476" y="1532"/>
                    <a:ext cx="57" cy="87"/>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nvGrpSpPr>
                <p:cNvPr id="15" name="Group 344"/>
                <p:cNvGrpSpPr>
                  <a:grpSpLocks/>
                </p:cNvGrpSpPr>
                <p:nvPr/>
              </p:nvGrpSpPr>
              <p:grpSpPr bwMode="auto">
                <a:xfrm>
                  <a:off x="3437" y="2997"/>
                  <a:ext cx="443" cy="424"/>
                  <a:chOff x="553" y="1516"/>
                  <a:chExt cx="443" cy="424"/>
                </a:xfrm>
              </p:grpSpPr>
              <p:sp>
                <p:nvSpPr>
                  <p:cNvPr id="94553" name="Freeform 345"/>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close/>
                      </a:path>
                    </a:pathLst>
                  </a:custGeom>
                  <a:solidFill>
                    <a:srgbClr val="000000"/>
                  </a:solidFill>
                  <a:ln w="9525">
                    <a:noFill/>
                    <a:round/>
                    <a:headEnd/>
                    <a:tailEnd/>
                  </a:ln>
                </p:spPr>
                <p:txBody>
                  <a:bodyPr/>
                  <a:lstStyle/>
                  <a:p>
                    <a:endParaRPr lang="en-US" dirty="0"/>
                  </a:p>
                </p:txBody>
              </p:sp>
              <p:sp>
                <p:nvSpPr>
                  <p:cNvPr id="94554" name="Freeform 346"/>
                  <p:cNvSpPr>
                    <a:spLocks/>
                  </p:cNvSpPr>
                  <p:nvPr/>
                </p:nvSpPr>
                <p:spPr bwMode="auto">
                  <a:xfrm>
                    <a:off x="553" y="1516"/>
                    <a:ext cx="443" cy="424"/>
                  </a:xfrm>
                  <a:custGeom>
                    <a:avLst/>
                    <a:gdLst/>
                    <a:ahLst/>
                    <a:cxnLst>
                      <a:cxn ang="0">
                        <a:pos x="112" y="0"/>
                      </a:cxn>
                      <a:cxn ang="0">
                        <a:pos x="226" y="33"/>
                      </a:cxn>
                      <a:cxn ang="0">
                        <a:pos x="226" y="173"/>
                      </a:cxn>
                      <a:cxn ang="0">
                        <a:pos x="105" y="216"/>
                      </a:cxn>
                      <a:cxn ang="0">
                        <a:pos x="0" y="174"/>
                      </a:cxn>
                      <a:cxn ang="0">
                        <a:pos x="0" y="24"/>
                      </a:cxn>
                      <a:cxn ang="0">
                        <a:pos x="112" y="0"/>
                      </a:cxn>
                      <a:cxn ang="0">
                        <a:pos x="112" y="0"/>
                      </a:cxn>
                    </a:cxnLst>
                    <a:rect l="0" t="0" r="r" b="b"/>
                    <a:pathLst>
                      <a:path w="226" h="216">
                        <a:moveTo>
                          <a:pt x="112" y="0"/>
                        </a:moveTo>
                        <a:lnTo>
                          <a:pt x="226" y="33"/>
                        </a:lnTo>
                        <a:lnTo>
                          <a:pt x="226" y="173"/>
                        </a:lnTo>
                        <a:lnTo>
                          <a:pt x="105" y="216"/>
                        </a:lnTo>
                        <a:lnTo>
                          <a:pt x="0" y="174"/>
                        </a:lnTo>
                        <a:lnTo>
                          <a:pt x="0" y="24"/>
                        </a:lnTo>
                        <a:lnTo>
                          <a:pt x="112" y="0"/>
                        </a:lnTo>
                        <a:lnTo>
                          <a:pt x="112" y="0"/>
                        </a:lnTo>
                      </a:path>
                    </a:pathLst>
                  </a:custGeom>
                  <a:noFill/>
                  <a:ln w="3175">
                    <a:solidFill>
                      <a:srgbClr val="000000"/>
                    </a:solidFill>
                    <a:prstDash val="solid"/>
                    <a:round/>
                    <a:headEnd/>
                    <a:tailEnd/>
                  </a:ln>
                </p:spPr>
                <p:txBody>
                  <a:bodyPr/>
                  <a:lstStyle/>
                  <a:p>
                    <a:endParaRPr lang="en-US" dirty="0"/>
                  </a:p>
                </p:txBody>
              </p:sp>
              <p:sp>
                <p:nvSpPr>
                  <p:cNvPr id="94555" name="Freeform 347"/>
                  <p:cNvSpPr>
                    <a:spLocks/>
                  </p:cNvSpPr>
                  <p:nvPr/>
                </p:nvSpPr>
                <p:spPr bwMode="auto">
                  <a:xfrm>
                    <a:off x="577" y="1532"/>
                    <a:ext cx="401" cy="116"/>
                  </a:xfrm>
                  <a:custGeom>
                    <a:avLst/>
                    <a:gdLst/>
                    <a:ahLst/>
                    <a:cxnLst>
                      <a:cxn ang="0">
                        <a:pos x="0" y="21"/>
                      </a:cxn>
                      <a:cxn ang="0">
                        <a:pos x="99" y="0"/>
                      </a:cxn>
                      <a:cxn ang="0">
                        <a:pos x="205" y="30"/>
                      </a:cxn>
                      <a:cxn ang="0">
                        <a:pos x="100" y="59"/>
                      </a:cxn>
                      <a:cxn ang="0">
                        <a:pos x="0" y="21"/>
                      </a:cxn>
                      <a:cxn ang="0">
                        <a:pos x="0" y="21"/>
                      </a:cxn>
                    </a:cxnLst>
                    <a:rect l="0" t="0" r="r" b="b"/>
                    <a:pathLst>
                      <a:path w="205" h="59">
                        <a:moveTo>
                          <a:pt x="0" y="21"/>
                        </a:moveTo>
                        <a:lnTo>
                          <a:pt x="99" y="0"/>
                        </a:lnTo>
                        <a:lnTo>
                          <a:pt x="205" y="30"/>
                        </a:lnTo>
                        <a:lnTo>
                          <a:pt x="100" y="59"/>
                        </a:lnTo>
                        <a:lnTo>
                          <a:pt x="0" y="21"/>
                        </a:lnTo>
                        <a:lnTo>
                          <a:pt x="0" y="21"/>
                        </a:lnTo>
                        <a:close/>
                      </a:path>
                    </a:pathLst>
                  </a:custGeom>
                  <a:solidFill>
                    <a:srgbClr val="FFF2CC"/>
                  </a:solidFill>
                  <a:ln w="9525">
                    <a:noFill/>
                    <a:round/>
                    <a:headEnd/>
                    <a:tailEnd/>
                  </a:ln>
                </p:spPr>
                <p:txBody>
                  <a:bodyPr/>
                  <a:lstStyle/>
                  <a:p>
                    <a:endParaRPr lang="en-US" dirty="0"/>
                  </a:p>
                </p:txBody>
              </p:sp>
              <p:sp>
                <p:nvSpPr>
                  <p:cNvPr id="94556" name="Freeform 348"/>
                  <p:cNvSpPr>
                    <a:spLocks/>
                  </p:cNvSpPr>
                  <p:nvPr/>
                </p:nvSpPr>
                <p:spPr bwMode="auto">
                  <a:xfrm>
                    <a:off x="567" y="1589"/>
                    <a:ext cx="196" cy="333"/>
                  </a:xfrm>
                  <a:custGeom>
                    <a:avLst/>
                    <a:gdLst/>
                    <a:ahLst/>
                    <a:cxnLst>
                      <a:cxn ang="0">
                        <a:pos x="0" y="0"/>
                      </a:cxn>
                      <a:cxn ang="0">
                        <a:pos x="100" y="36"/>
                      </a:cxn>
                      <a:cxn ang="0">
                        <a:pos x="100" y="170"/>
                      </a:cxn>
                      <a:cxn ang="0">
                        <a:pos x="0" y="131"/>
                      </a:cxn>
                      <a:cxn ang="0">
                        <a:pos x="0" y="0"/>
                      </a:cxn>
                      <a:cxn ang="0">
                        <a:pos x="0" y="0"/>
                      </a:cxn>
                    </a:cxnLst>
                    <a:rect l="0" t="0" r="r" b="b"/>
                    <a:pathLst>
                      <a:path w="100" h="170">
                        <a:moveTo>
                          <a:pt x="0" y="0"/>
                        </a:moveTo>
                        <a:lnTo>
                          <a:pt x="100" y="36"/>
                        </a:lnTo>
                        <a:lnTo>
                          <a:pt x="100" y="170"/>
                        </a:lnTo>
                        <a:lnTo>
                          <a:pt x="0" y="131"/>
                        </a:lnTo>
                        <a:lnTo>
                          <a:pt x="0" y="0"/>
                        </a:lnTo>
                        <a:lnTo>
                          <a:pt x="0" y="0"/>
                        </a:lnTo>
                        <a:close/>
                      </a:path>
                    </a:pathLst>
                  </a:custGeom>
                  <a:solidFill>
                    <a:srgbClr val="FFCC7F"/>
                  </a:solidFill>
                  <a:ln w="9525">
                    <a:noFill/>
                    <a:round/>
                    <a:headEnd/>
                    <a:tailEnd/>
                  </a:ln>
                </p:spPr>
                <p:txBody>
                  <a:bodyPr/>
                  <a:lstStyle/>
                  <a:p>
                    <a:endParaRPr lang="en-US" dirty="0"/>
                  </a:p>
                </p:txBody>
              </p:sp>
              <p:sp>
                <p:nvSpPr>
                  <p:cNvPr id="94557" name="Freeform 349"/>
                  <p:cNvSpPr>
                    <a:spLocks/>
                  </p:cNvSpPr>
                  <p:nvPr/>
                </p:nvSpPr>
                <p:spPr bwMode="auto">
                  <a:xfrm>
                    <a:off x="659" y="1769"/>
                    <a:ext cx="74" cy="114"/>
                  </a:xfrm>
                  <a:custGeom>
                    <a:avLst/>
                    <a:gdLst/>
                    <a:ahLst/>
                    <a:cxnLst>
                      <a:cxn ang="0">
                        <a:pos x="0" y="43"/>
                      </a:cxn>
                      <a:cxn ang="0">
                        <a:pos x="38" y="58"/>
                      </a:cxn>
                      <a:cxn ang="0">
                        <a:pos x="38" y="14"/>
                      </a:cxn>
                      <a:cxn ang="0">
                        <a:pos x="0" y="0"/>
                      </a:cxn>
                      <a:cxn ang="0">
                        <a:pos x="0" y="43"/>
                      </a:cxn>
                      <a:cxn ang="0">
                        <a:pos x="0" y="43"/>
                      </a:cxn>
                    </a:cxnLst>
                    <a:rect l="0" t="0" r="r" b="b"/>
                    <a:pathLst>
                      <a:path w="38" h="58">
                        <a:moveTo>
                          <a:pt x="0" y="43"/>
                        </a:moveTo>
                        <a:lnTo>
                          <a:pt x="38" y="58"/>
                        </a:lnTo>
                        <a:lnTo>
                          <a:pt x="38" y="14"/>
                        </a:lnTo>
                        <a:lnTo>
                          <a:pt x="0" y="0"/>
                        </a:lnTo>
                        <a:lnTo>
                          <a:pt x="0" y="43"/>
                        </a:lnTo>
                        <a:lnTo>
                          <a:pt x="0" y="43"/>
                        </a:lnTo>
                        <a:close/>
                      </a:path>
                    </a:pathLst>
                  </a:custGeom>
                  <a:solidFill>
                    <a:srgbClr val="FFFFFF"/>
                  </a:solidFill>
                  <a:ln w="28575" cmpd="sng">
                    <a:solidFill>
                      <a:srgbClr val="000000"/>
                    </a:solidFill>
                    <a:round/>
                    <a:headEnd/>
                    <a:tailEnd/>
                  </a:ln>
                </p:spPr>
                <p:txBody>
                  <a:bodyPr/>
                  <a:lstStyle/>
                  <a:p>
                    <a:endParaRPr lang="en-US" dirty="0"/>
                  </a:p>
                </p:txBody>
              </p:sp>
            </p:grpSp>
          </p:grpSp>
        </p:grpSp>
        <p:grpSp>
          <p:nvGrpSpPr>
            <p:cNvPr id="16" name="Group 350"/>
            <p:cNvGrpSpPr>
              <a:grpSpLocks/>
            </p:cNvGrpSpPr>
            <p:nvPr/>
          </p:nvGrpSpPr>
          <p:grpSpPr bwMode="auto">
            <a:xfrm>
              <a:off x="3937" y="1033"/>
              <a:ext cx="1376" cy="1874"/>
              <a:chOff x="4469" y="1296"/>
              <a:chExt cx="1116" cy="1520"/>
            </a:xfrm>
          </p:grpSpPr>
          <p:sp>
            <p:nvSpPr>
              <p:cNvPr id="94334" name="Freeform 126"/>
              <p:cNvSpPr>
                <a:spLocks/>
              </p:cNvSpPr>
              <p:nvPr/>
            </p:nvSpPr>
            <p:spPr bwMode="auto">
              <a:xfrm flipH="1">
                <a:off x="4615" y="2096"/>
                <a:ext cx="818" cy="410"/>
              </a:xfrm>
              <a:custGeom>
                <a:avLst/>
                <a:gdLst/>
                <a:ahLst/>
                <a:cxnLst>
                  <a:cxn ang="0">
                    <a:pos x="0" y="38"/>
                  </a:cxn>
                  <a:cxn ang="0">
                    <a:pos x="182" y="0"/>
                  </a:cxn>
                  <a:cxn ang="0">
                    <a:pos x="818" y="390"/>
                  </a:cxn>
                  <a:cxn ang="0">
                    <a:pos x="814" y="410"/>
                  </a:cxn>
                  <a:cxn ang="0">
                    <a:pos x="178" y="14"/>
                  </a:cxn>
                  <a:cxn ang="0">
                    <a:pos x="10" y="46"/>
                  </a:cxn>
                  <a:cxn ang="0">
                    <a:pos x="0" y="38"/>
                  </a:cxn>
                </a:cxnLst>
                <a:rect l="0" t="0" r="r" b="b"/>
                <a:pathLst>
                  <a:path w="818" h="410">
                    <a:moveTo>
                      <a:pt x="0" y="38"/>
                    </a:moveTo>
                    <a:lnTo>
                      <a:pt x="182" y="0"/>
                    </a:lnTo>
                    <a:lnTo>
                      <a:pt x="818" y="390"/>
                    </a:lnTo>
                    <a:lnTo>
                      <a:pt x="814" y="410"/>
                    </a:lnTo>
                    <a:lnTo>
                      <a:pt x="178" y="14"/>
                    </a:lnTo>
                    <a:lnTo>
                      <a:pt x="10" y="46"/>
                    </a:lnTo>
                    <a:lnTo>
                      <a:pt x="0" y="38"/>
                    </a:lnTo>
                    <a:close/>
                  </a:path>
                </a:pathLst>
              </a:custGeom>
              <a:solidFill>
                <a:schemeClr val="accent4">
                  <a:lumMod val="95000"/>
                  <a:lumOff val="5000"/>
                </a:schemeClr>
              </a:solidFill>
              <a:ln w="12700" cap="flat" cmpd="sng">
                <a:solidFill>
                  <a:schemeClr val="bg2"/>
                </a:solidFill>
                <a:prstDash val="solid"/>
                <a:round/>
                <a:headEnd type="none" w="sm" len="sm"/>
                <a:tailEnd type="none" w="sm" len="sm"/>
              </a:ln>
              <a:effectLst/>
            </p:spPr>
            <p:txBody>
              <a:bodyPr wrap="none" anchor="ctr"/>
              <a:lstStyle/>
              <a:p>
                <a:endParaRPr lang="en-US" dirty="0"/>
              </a:p>
            </p:txBody>
          </p:sp>
          <p:sp>
            <p:nvSpPr>
              <p:cNvPr id="94335" name="Freeform 127"/>
              <p:cNvSpPr>
                <a:spLocks/>
              </p:cNvSpPr>
              <p:nvPr/>
            </p:nvSpPr>
            <p:spPr bwMode="auto">
              <a:xfrm flipH="1">
                <a:off x="4469" y="1296"/>
                <a:ext cx="1116" cy="1520"/>
              </a:xfrm>
              <a:custGeom>
                <a:avLst/>
                <a:gdLst/>
                <a:ahLst/>
                <a:cxnLst>
                  <a:cxn ang="0">
                    <a:pos x="40" y="940"/>
                  </a:cxn>
                  <a:cxn ang="0">
                    <a:pos x="66" y="1066"/>
                  </a:cxn>
                  <a:cxn ang="0">
                    <a:pos x="186" y="1082"/>
                  </a:cxn>
                  <a:cxn ang="0">
                    <a:pos x="432" y="1304"/>
                  </a:cxn>
                  <a:cxn ang="0">
                    <a:pos x="422" y="1410"/>
                  </a:cxn>
                  <a:cxn ang="0">
                    <a:pos x="482" y="1520"/>
                  </a:cxn>
                  <a:cxn ang="0">
                    <a:pos x="630" y="1470"/>
                  </a:cxn>
                  <a:cxn ang="0">
                    <a:pos x="660" y="1374"/>
                  </a:cxn>
                  <a:cxn ang="0">
                    <a:pos x="952" y="1404"/>
                  </a:cxn>
                  <a:cxn ang="0">
                    <a:pos x="1080" y="1356"/>
                  </a:cxn>
                  <a:cxn ang="0">
                    <a:pos x="1100" y="1276"/>
                  </a:cxn>
                  <a:cxn ang="0">
                    <a:pos x="1116" y="1232"/>
                  </a:cxn>
                  <a:cxn ang="0">
                    <a:pos x="830" y="1084"/>
                  </a:cxn>
                  <a:cxn ang="0">
                    <a:pos x="950" y="850"/>
                  </a:cxn>
                  <a:cxn ang="0">
                    <a:pos x="862" y="788"/>
                  </a:cxn>
                  <a:cxn ang="0">
                    <a:pos x="922" y="616"/>
                  </a:cxn>
                  <a:cxn ang="0">
                    <a:pos x="898" y="444"/>
                  </a:cxn>
                  <a:cxn ang="0">
                    <a:pos x="896" y="266"/>
                  </a:cxn>
                  <a:cxn ang="0">
                    <a:pos x="804" y="272"/>
                  </a:cxn>
                  <a:cxn ang="0">
                    <a:pos x="670" y="188"/>
                  </a:cxn>
                  <a:cxn ang="0">
                    <a:pos x="602" y="160"/>
                  </a:cxn>
                  <a:cxn ang="0">
                    <a:pos x="556" y="180"/>
                  </a:cxn>
                  <a:cxn ang="0">
                    <a:pos x="532" y="116"/>
                  </a:cxn>
                  <a:cxn ang="0">
                    <a:pos x="464" y="124"/>
                  </a:cxn>
                  <a:cxn ang="0">
                    <a:pos x="446" y="92"/>
                  </a:cxn>
                  <a:cxn ang="0">
                    <a:pos x="392" y="74"/>
                  </a:cxn>
                  <a:cxn ang="0">
                    <a:pos x="356" y="56"/>
                  </a:cxn>
                  <a:cxn ang="0">
                    <a:pos x="298" y="32"/>
                  </a:cxn>
                  <a:cxn ang="0">
                    <a:pos x="248" y="62"/>
                  </a:cxn>
                  <a:cxn ang="0">
                    <a:pos x="226" y="2"/>
                  </a:cxn>
                  <a:cxn ang="0">
                    <a:pos x="126" y="292"/>
                  </a:cxn>
                  <a:cxn ang="0">
                    <a:pos x="56" y="356"/>
                  </a:cxn>
                  <a:cxn ang="0">
                    <a:pos x="2" y="510"/>
                  </a:cxn>
                  <a:cxn ang="0">
                    <a:pos x="112" y="532"/>
                  </a:cxn>
                  <a:cxn ang="0">
                    <a:pos x="124" y="568"/>
                  </a:cxn>
                  <a:cxn ang="0">
                    <a:pos x="98" y="710"/>
                  </a:cxn>
                  <a:cxn ang="0">
                    <a:pos x="106" y="792"/>
                  </a:cxn>
                  <a:cxn ang="0">
                    <a:pos x="0" y="846"/>
                  </a:cxn>
                </a:cxnLst>
                <a:rect l="0" t="0" r="r" b="b"/>
                <a:pathLst>
                  <a:path w="1116" h="1520">
                    <a:moveTo>
                      <a:pt x="44" y="896"/>
                    </a:moveTo>
                    <a:lnTo>
                      <a:pt x="40" y="940"/>
                    </a:lnTo>
                    <a:lnTo>
                      <a:pt x="40" y="986"/>
                    </a:lnTo>
                    <a:lnTo>
                      <a:pt x="66" y="1066"/>
                    </a:lnTo>
                    <a:lnTo>
                      <a:pt x="96" y="1086"/>
                    </a:lnTo>
                    <a:lnTo>
                      <a:pt x="186" y="1082"/>
                    </a:lnTo>
                    <a:lnTo>
                      <a:pt x="196" y="1054"/>
                    </a:lnTo>
                    <a:lnTo>
                      <a:pt x="432" y="1304"/>
                    </a:lnTo>
                    <a:lnTo>
                      <a:pt x="416" y="1322"/>
                    </a:lnTo>
                    <a:lnTo>
                      <a:pt x="422" y="1410"/>
                    </a:lnTo>
                    <a:lnTo>
                      <a:pt x="440" y="1460"/>
                    </a:lnTo>
                    <a:lnTo>
                      <a:pt x="482" y="1520"/>
                    </a:lnTo>
                    <a:lnTo>
                      <a:pt x="574" y="1520"/>
                    </a:lnTo>
                    <a:lnTo>
                      <a:pt x="630" y="1470"/>
                    </a:lnTo>
                    <a:lnTo>
                      <a:pt x="666" y="1416"/>
                    </a:lnTo>
                    <a:lnTo>
                      <a:pt x="660" y="1374"/>
                    </a:lnTo>
                    <a:lnTo>
                      <a:pt x="902" y="1332"/>
                    </a:lnTo>
                    <a:lnTo>
                      <a:pt x="952" y="1404"/>
                    </a:lnTo>
                    <a:lnTo>
                      <a:pt x="1040" y="1402"/>
                    </a:lnTo>
                    <a:lnTo>
                      <a:pt x="1080" y="1356"/>
                    </a:lnTo>
                    <a:lnTo>
                      <a:pt x="1098" y="1310"/>
                    </a:lnTo>
                    <a:lnTo>
                      <a:pt x="1100" y="1276"/>
                    </a:lnTo>
                    <a:lnTo>
                      <a:pt x="1092" y="1244"/>
                    </a:lnTo>
                    <a:lnTo>
                      <a:pt x="1116" y="1232"/>
                    </a:lnTo>
                    <a:lnTo>
                      <a:pt x="950" y="1158"/>
                    </a:lnTo>
                    <a:lnTo>
                      <a:pt x="830" y="1084"/>
                    </a:lnTo>
                    <a:lnTo>
                      <a:pt x="850" y="882"/>
                    </a:lnTo>
                    <a:lnTo>
                      <a:pt x="950" y="850"/>
                    </a:lnTo>
                    <a:lnTo>
                      <a:pt x="910" y="798"/>
                    </a:lnTo>
                    <a:lnTo>
                      <a:pt x="862" y="788"/>
                    </a:lnTo>
                    <a:lnTo>
                      <a:pt x="882" y="622"/>
                    </a:lnTo>
                    <a:lnTo>
                      <a:pt x="922" y="616"/>
                    </a:lnTo>
                    <a:lnTo>
                      <a:pt x="972" y="566"/>
                    </a:lnTo>
                    <a:lnTo>
                      <a:pt x="898" y="444"/>
                    </a:lnTo>
                    <a:lnTo>
                      <a:pt x="910" y="312"/>
                    </a:lnTo>
                    <a:lnTo>
                      <a:pt x="896" y="266"/>
                    </a:lnTo>
                    <a:lnTo>
                      <a:pt x="826" y="258"/>
                    </a:lnTo>
                    <a:lnTo>
                      <a:pt x="804" y="272"/>
                    </a:lnTo>
                    <a:lnTo>
                      <a:pt x="678" y="226"/>
                    </a:lnTo>
                    <a:lnTo>
                      <a:pt x="670" y="188"/>
                    </a:lnTo>
                    <a:lnTo>
                      <a:pt x="640" y="160"/>
                    </a:lnTo>
                    <a:lnTo>
                      <a:pt x="602" y="160"/>
                    </a:lnTo>
                    <a:lnTo>
                      <a:pt x="572" y="188"/>
                    </a:lnTo>
                    <a:lnTo>
                      <a:pt x="556" y="180"/>
                    </a:lnTo>
                    <a:lnTo>
                      <a:pt x="556" y="142"/>
                    </a:lnTo>
                    <a:lnTo>
                      <a:pt x="532" y="116"/>
                    </a:lnTo>
                    <a:lnTo>
                      <a:pt x="494" y="110"/>
                    </a:lnTo>
                    <a:lnTo>
                      <a:pt x="464" y="124"/>
                    </a:lnTo>
                    <a:lnTo>
                      <a:pt x="456" y="136"/>
                    </a:lnTo>
                    <a:lnTo>
                      <a:pt x="446" y="92"/>
                    </a:lnTo>
                    <a:lnTo>
                      <a:pt x="420" y="78"/>
                    </a:lnTo>
                    <a:lnTo>
                      <a:pt x="392" y="74"/>
                    </a:lnTo>
                    <a:lnTo>
                      <a:pt x="356" y="96"/>
                    </a:lnTo>
                    <a:lnTo>
                      <a:pt x="356" y="56"/>
                    </a:lnTo>
                    <a:lnTo>
                      <a:pt x="328" y="38"/>
                    </a:lnTo>
                    <a:lnTo>
                      <a:pt x="298" y="32"/>
                    </a:lnTo>
                    <a:lnTo>
                      <a:pt x="268" y="42"/>
                    </a:lnTo>
                    <a:lnTo>
                      <a:pt x="248" y="62"/>
                    </a:lnTo>
                    <a:lnTo>
                      <a:pt x="228" y="50"/>
                    </a:lnTo>
                    <a:lnTo>
                      <a:pt x="226" y="2"/>
                    </a:lnTo>
                    <a:lnTo>
                      <a:pt x="118" y="0"/>
                    </a:lnTo>
                    <a:lnTo>
                      <a:pt x="126" y="292"/>
                    </a:lnTo>
                    <a:lnTo>
                      <a:pt x="76" y="320"/>
                    </a:lnTo>
                    <a:lnTo>
                      <a:pt x="56" y="356"/>
                    </a:lnTo>
                    <a:lnTo>
                      <a:pt x="44" y="428"/>
                    </a:lnTo>
                    <a:lnTo>
                      <a:pt x="2" y="510"/>
                    </a:lnTo>
                    <a:lnTo>
                      <a:pt x="48" y="534"/>
                    </a:lnTo>
                    <a:lnTo>
                      <a:pt x="112" y="532"/>
                    </a:lnTo>
                    <a:lnTo>
                      <a:pt x="104" y="552"/>
                    </a:lnTo>
                    <a:lnTo>
                      <a:pt x="124" y="568"/>
                    </a:lnTo>
                    <a:lnTo>
                      <a:pt x="124" y="614"/>
                    </a:lnTo>
                    <a:lnTo>
                      <a:pt x="98" y="710"/>
                    </a:lnTo>
                    <a:lnTo>
                      <a:pt x="70" y="786"/>
                    </a:lnTo>
                    <a:lnTo>
                      <a:pt x="106" y="792"/>
                    </a:lnTo>
                    <a:lnTo>
                      <a:pt x="118" y="826"/>
                    </a:lnTo>
                    <a:lnTo>
                      <a:pt x="0" y="846"/>
                    </a:lnTo>
                    <a:lnTo>
                      <a:pt x="44" y="896"/>
                    </a:lnTo>
                    <a:close/>
                  </a:path>
                </a:pathLst>
              </a:custGeom>
              <a:noFill/>
              <a:ln w="12700" cap="flat" cmpd="sng">
                <a:noFill/>
                <a:prstDash val="solid"/>
                <a:round/>
                <a:headEnd type="none" w="sm" len="sm"/>
                <a:tailEnd type="none" w="sm" len="sm"/>
              </a:ln>
              <a:effectLst/>
            </p:spPr>
            <p:txBody>
              <a:bodyPr wrap="none" anchor="ctr"/>
              <a:lstStyle/>
              <a:p>
                <a:endParaRPr lang="en-US" dirty="0"/>
              </a:p>
            </p:txBody>
          </p:sp>
          <p:sp>
            <p:nvSpPr>
              <p:cNvPr id="94336" name="Freeform 128"/>
              <p:cNvSpPr>
                <a:spLocks/>
              </p:cNvSpPr>
              <p:nvPr/>
            </p:nvSpPr>
            <p:spPr bwMode="auto">
              <a:xfrm rot="-465637">
                <a:off x="4504" y="2527"/>
                <a:ext cx="54" cy="118"/>
              </a:xfrm>
              <a:custGeom>
                <a:avLst/>
                <a:gdLst/>
                <a:ahLst/>
                <a:cxnLst>
                  <a:cxn ang="0">
                    <a:pos x="37" y="0"/>
                  </a:cxn>
                  <a:cxn ang="0">
                    <a:pos x="0" y="74"/>
                  </a:cxn>
                  <a:cxn ang="0">
                    <a:pos x="3" y="218"/>
                  </a:cxn>
                  <a:cxn ang="0">
                    <a:pos x="24" y="310"/>
                  </a:cxn>
                  <a:cxn ang="0">
                    <a:pos x="103" y="350"/>
                  </a:cxn>
                  <a:cxn ang="0">
                    <a:pos x="159" y="45"/>
                  </a:cxn>
                  <a:cxn ang="0">
                    <a:pos x="37" y="0"/>
                  </a:cxn>
                  <a:cxn ang="0">
                    <a:pos x="37" y="0"/>
                  </a:cxn>
                </a:cxnLst>
                <a:rect l="0" t="0" r="r" b="b"/>
                <a:pathLst>
                  <a:path w="159" h="350">
                    <a:moveTo>
                      <a:pt x="37" y="0"/>
                    </a:moveTo>
                    <a:lnTo>
                      <a:pt x="0" y="74"/>
                    </a:lnTo>
                    <a:lnTo>
                      <a:pt x="3" y="218"/>
                    </a:lnTo>
                    <a:lnTo>
                      <a:pt x="24" y="310"/>
                    </a:lnTo>
                    <a:lnTo>
                      <a:pt x="103" y="350"/>
                    </a:lnTo>
                    <a:lnTo>
                      <a:pt x="159" y="45"/>
                    </a:lnTo>
                    <a:lnTo>
                      <a:pt x="37" y="0"/>
                    </a:lnTo>
                    <a:lnTo>
                      <a:pt x="37" y="0"/>
                    </a:lnTo>
                    <a:close/>
                  </a:path>
                </a:pathLst>
              </a:custGeom>
              <a:solidFill>
                <a:schemeClr val="folHlink"/>
              </a:solidFill>
              <a:ln w="9525">
                <a:noFill/>
                <a:round/>
                <a:headEnd/>
                <a:tailEnd/>
              </a:ln>
            </p:spPr>
            <p:txBody>
              <a:bodyPr/>
              <a:lstStyle/>
              <a:p>
                <a:endParaRPr lang="en-US" dirty="0"/>
              </a:p>
            </p:txBody>
          </p:sp>
          <p:sp>
            <p:nvSpPr>
              <p:cNvPr id="94337" name="Freeform 129"/>
              <p:cNvSpPr>
                <a:spLocks/>
              </p:cNvSpPr>
              <p:nvPr/>
            </p:nvSpPr>
            <p:spPr bwMode="auto">
              <a:xfrm rot="-465637">
                <a:off x="4513" y="2513"/>
                <a:ext cx="157" cy="166"/>
              </a:xfrm>
              <a:custGeom>
                <a:avLst/>
                <a:gdLst/>
                <a:ahLst/>
                <a:cxnLst>
                  <a:cxn ang="0">
                    <a:pos x="0" y="0"/>
                  </a:cxn>
                  <a:cxn ang="0">
                    <a:pos x="4" y="67"/>
                  </a:cxn>
                  <a:cxn ang="0">
                    <a:pos x="98" y="116"/>
                  </a:cxn>
                  <a:cxn ang="0">
                    <a:pos x="93" y="317"/>
                  </a:cxn>
                  <a:cxn ang="0">
                    <a:pos x="111" y="425"/>
                  </a:cxn>
                  <a:cxn ang="0">
                    <a:pos x="294" y="490"/>
                  </a:cxn>
                  <a:cxn ang="0">
                    <a:pos x="447" y="304"/>
                  </a:cxn>
                  <a:cxn ang="0">
                    <a:pos x="465" y="141"/>
                  </a:cxn>
                  <a:cxn ang="0">
                    <a:pos x="184" y="36"/>
                  </a:cxn>
                  <a:cxn ang="0">
                    <a:pos x="0" y="0"/>
                  </a:cxn>
                  <a:cxn ang="0">
                    <a:pos x="0" y="0"/>
                  </a:cxn>
                </a:cxnLst>
                <a:rect l="0" t="0" r="r" b="b"/>
                <a:pathLst>
                  <a:path w="465" h="490">
                    <a:moveTo>
                      <a:pt x="0" y="0"/>
                    </a:moveTo>
                    <a:lnTo>
                      <a:pt x="4" y="67"/>
                    </a:lnTo>
                    <a:lnTo>
                      <a:pt x="98" y="116"/>
                    </a:lnTo>
                    <a:lnTo>
                      <a:pt x="93" y="317"/>
                    </a:lnTo>
                    <a:lnTo>
                      <a:pt x="111" y="425"/>
                    </a:lnTo>
                    <a:lnTo>
                      <a:pt x="294" y="490"/>
                    </a:lnTo>
                    <a:lnTo>
                      <a:pt x="447" y="304"/>
                    </a:lnTo>
                    <a:lnTo>
                      <a:pt x="465" y="141"/>
                    </a:lnTo>
                    <a:lnTo>
                      <a:pt x="184" y="36"/>
                    </a:lnTo>
                    <a:lnTo>
                      <a:pt x="0" y="0"/>
                    </a:lnTo>
                    <a:lnTo>
                      <a:pt x="0" y="0"/>
                    </a:lnTo>
                    <a:close/>
                  </a:path>
                </a:pathLst>
              </a:custGeom>
              <a:solidFill>
                <a:srgbClr val="969696"/>
              </a:solidFill>
              <a:ln w="9525">
                <a:noFill/>
                <a:round/>
                <a:headEnd/>
                <a:tailEnd/>
              </a:ln>
            </p:spPr>
            <p:txBody>
              <a:bodyPr/>
              <a:lstStyle/>
              <a:p>
                <a:endParaRPr lang="en-US" dirty="0"/>
              </a:p>
            </p:txBody>
          </p:sp>
          <p:sp>
            <p:nvSpPr>
              <p:cNvPr id="94338" name="Freeform 130"/>
              <p:cNvSpPr>
                <a:spLocks/>
              </p:cNvSpPr>
              <p:nvPr/>
            </p:nvSpPr>
            <p:spPr bwMode="auto">
              <a:xfrm rot="-465637">
                <a:off x="4503" y="2519"/>
                <a:ext cx="449" cy="178"/>
              </a:xfrm>
              <a:custGeom>
                <a:avLst/>
                <a:gdLst/>
                <a:ahLst/>
                <a:cxnLst>
                  <a:cxn ang="0">
                    <a:pos x="34" y="0"/>
                  </a:cxn>
                  <a:cxn ang="0">
                    <a:pos x="0" y="97"/>
                  </a:cxn>
                  <a:cxn ang="0">
                    <a:pos x="6" y="218"/>
                  </a:cxn>
                  <a:cxn ang="0">
                    <a:pos x="50" y="338"/>
                  </a:cxn>
                  <a:cxn ang="0">
                    <a:pos x="117" y="422"/>
                  </a:cxn>
                  <a:cxn ang="0">
                    <a:pos x="351" y="449"/>
                  </a:cxn>
                  <a:cxn ang="0">
                    <a:pos x="539" y="259"/>
                  </a:cxn>
                  <a:cxn ang="0">
                    <a:pos x="1318" y="529"/>
                  </a:cxn>
                  <a:cxn ang="0">
                    <a:pos x="1339" y="442"/>
                  </a:cxn>
                  <a:cxn ang="0">
                    <a:pos x="567" y="170"/>
                  </a:cxn>
                  <a:cxn ang="0">
                    <a:pos x="602" y="104"/>
                  </a:cxn>
                  <a:cxn ang="0">
                    <a:pos x="492" y="49"/>
                  </a:cxn>
                  <a:cxn ang="0">
                    <a:pos x="276" y="0"/>
                  </a:cxn>
                  <a:cxn ang="0">
                    <a:pos x="226" y="90"/>
                  </a:cxn>
                  <a:cxn ang="0">
                    <a:pos x="218" y="180"/>
                  </a:cxn>
                  <a:cxn ang="0">
                    <a:pos x="285" y="284"/>
                  </a:cxn>
                  <a:cxn ang="0">
                    <a:pos x="434" y="228"/>
                  </a:cxn>
                  <a:cxn ang="0">
                    <a:pos x="393" y="291"/>
                  </a:cxn>
                  <a:cxn ang="0">
                    <a:pos x="343" y="366"/>
                  </a:cxn>
                  <a:cxn ang="0">
                    <a:pos x="268" y="386"/>
                  </a:cxn>
                  <a:cxn ang="0">
                    <a:pos x="175" y="325"/>
                  </a:cxn>
                  <a:cxn ang="0">
                    <a:pos x="155" y="201"/>
                  </a:cxn>
                  <a:cxn ang="0">
                    <a:pos x="134" y="76"/>
                  </a:cxn>
                  <a:cxn ang="0">
                    <a:pos x="110" y="163"/>
                  </a:cxn>
                  <a:cxn ang="0">
                    <a:pos x="123" y="250"/>
                  </a:cxn>
                  <a:cxn ang="0">
                    <a:pos x="43" y="224"/>
                  </a:cxn>
                  <a:cxn ang="0">
                    <a:pos x="34" y="0"/>
                  </a:cxn>
                  <a:cxn ang="0">
                    <a:pos x="34" y="0"/>
                  </a:cxn>
                </a:cxnLst>
                <a:rect l="0" t="0" r="r" b="b"/>
                <a:pathLst>
                  <a:path w="1339" h="529">
                    <a:moveTo>
                      <a:pt x="34" y="0"/>
                    </a:moveTo>
                    <a:lnTo>
                      <a:pt x="0" y="97"/>
                    </a:lnTo>
                    <a:lnTo>
                      <a:pt x="6" y="218"/>
                    </a:lnTo>
                    <a:lnTo>
                      <a:pt x="50" y="338"/>
                    </a:lnTo>
                    <a:lnTo>
                      <a:pt x="117" y="422"/>
                    </a:lnTo>
                    <a:lnTo>
                      <a:pt x="351" y="449"/>
                    </a:lnTo>
                    <a:lnTo>
                      <a:pt x="539" y="259"/>
                    </a:lnTo>
                    <a:lnTo>
                      <a:pt x="1318" y="529"/>
                    </a:lnTo>
                    <a:lnTo>
                      <a:pt x="1339" y="442"/>
                    </a:lnTo>
                    <a:lnTo>
                      <a:pt x="567" y="170"/>
                    </a:lnTo>
                    <a:lnTo>
                      <a:pt x="602" y="104"/>
                    </a:lnTo>
                    <a:lnTo>
                      <a:pt x="492" y="49"/>
                    </a:lnTo>
                    <a:lnTo>
                      <a:pt x="276" y="0"/>
                    </a:lnTo>
                    <a:lnTo>
                      <a:pt x="226" y="90"/>
                    </a:lnTo>
                    <a:lnTo>
                      <a:pt x="218" y="180"/>
                    </a:lnTo>
                    <a:lnTo>
                      <a:pt x="285" y="284"/>
                    </a:lnTo>
                    <a:lnTo>
                      <a:pt x="434" y="228"/>
                    </a:lnTo>
                    <a:lnTo>
                      <a:pt x="393" y="291"/>
                    </a:lnTo>
                    <a:lnTo>
                      <a:pt x="343" y="366"/>
                    </a:lnTo>
                    <a:lnTo>
                      <a:pt x="268" y="386"/>
                    </a:lnTo>
                    <a:lnTo>
                      <a:pt x="175" y="325"/>
                    </a:lnTo>
                    <a:lnTo>
                      <a:pt x="155" y="201"/>
                    </a:lnTo>
                    <a:lnTo>
                      <a:pt x="134" y="76"/>
                    </a:lnTo>
                    <a:lnTo>
                      <a:pt x="110" y="163"/>
                    </a:lnTo>
                    <a:lnTo>
                      <a:pt x="123" y="250"/>
                    </a:lnTo>
                    <a:lnTo>
                      <a:pt x="43" y="224"/>
                    </a:lnTo>
                    <a:lnTo>
                      <a:pt x="34" y="0"/>
                    </a:lnTo>
                    <a:lnTo>
                      <a:pt x="34" y="0"/>
                    </a:lnTo>
                    <a:close/>
                  </a:path>
                </a:pathLst>
              </a:custGeom>
              <a:solidFill>
                <a:srgbClr val="000000"/>
              </a:solidFill>
              <a:ln w="9525">
                <a:solidFill>
                  <a:schemeClr val="tx1"/>
                </a:solidFill>
                <a:round/>
                <a:headEnd/>
                <a:tailEnd/>
              </a:ln>
            </p:spPr>
            <p:txBody>
              <a:bodyPr/>
              <a:lstStyle/>
              <a:p>
                <a:endParaRPr lang="en-US" dirty="0"/>
              </a:p>
            </p:txBody>
          </p:sp>
          <p:sp>
            <p:nvSpPr>
              <p:cNvPr id="94339" name="Freeform 131"/>
              <p:cNvSpPr>
                <a:spLocks/>
              </p:cNvSpPr>
              <p:nvPr/>
            </p:nvSpPr>
            <p:spPr bwMode="auto">
              <a:xfrm rot="-465637">
                <a:off x="4960" y="2626"/>
                <a:ext cx="103" cy="176"/>
              </a:xfrm>
              <a:custGeom>
                <a:avLst/>
                <a:gdLst/>
                <a:ahLst/>
                <a:cxnLst>
                  <a:cxn ang="0">
                    <a:pos x="82" y="0"/>
                  </a:cxn>
                  <a:cxn ang="0">
                    <a:pos x="0" y="156"/>
                  </a:cxn>
                  <a:cxn ang="0">
                    <a:pos x="118" y="463"/>
                  </a:cxn>
                  <a:cxn ang="0">
                    <a:pos x="261" y="513"/>
                  </a:cxn>
                  <a:cxn ang="0">
                    <a:pos x="311" y="114"/>
                  </a:cxn>
                  <a:cxn ang="0">
                    <a:pos x="82" y="0"/>
                  </a:cxn>
                  <a:cxn ang="0">
                    <a:pos x="82" y="0"/>
                  </a:cxn>
                </a:cxnLst>
                <a:rect l="0" t="0" r="r" b="b"/>
                <a:pathLst>
                  <a:path w="311" h="513">
                    <a:moveTo>
                      <a:pt x="82" y="0"/>
                    </a:moveTo>
                    <a:lnTo>
                      <a:pt x="0" y="156"/>
                    </a:lnTo>
                    <a:lnTo>
                      <a:pt x="118" y="463"/>
                    </a:lnTo>
                    <a:lnTo>
                      <a:pt x="261" y="513"/>
                    </a:lnTo>
                    <a:lnTo>
                      <a:pt x="311" y="114"/>
                    </a:lnTo>
                    <a:lnTo>
                      <a:pt x="82" y="0"/>
                    </a:lnTo>
                    <a:lnTo>
                      <a:pt x="82" y="0"/>
                    </a:lnTo>
                    <a:close/>
                  </a:path>
                </a:pathLst>
              </a:custGeom>
              <a:solidFill>
                <a:schemeClr val="folHlink"/>
              </a:solidFill>
              <a:ln w="9525">
                <a:noFill/>
                <a:round/>
                <a:headEnd/>
                <a:tailEnd/>
              </a:ln>
            </p:spPr>
            <p:txBody>
              <a:bodyPr/>
              <a:lstStyle/>
              <a:p>
                <a:endParaRPr lang="en-US" dirty="0"/>
              </a:p>
            </p:txBody>
          </p:sp>
          <p:sp>
            <p:nvSpPr>
              <p:cNvPr id="94340" name="Freeform 132"/>
              <p:cNvSpPr>
                <a:spLocks/>
              </p:cNvSpPr>
              <p:nvPr/>
            </p:nvSpPr>
            <p:spPr bwMode="auto">
              <a:xfrm rot="-465637">
                <a:off x="4972" y="2611"/>
                <a:ext cx="179" cy="193"/>
              </a:xfrm>
              <a:custGeom>
                <a:avLst/>
                <a:gdLst/>
                <a:ahLst/>
                <a:cxnLst>
                  <a:cxn ang="0">
                    <a:pos x="0" y="104"/>
                  </a:cxn>
                  <a:cxn ang="0">
                    <a:pos x="223" y="177"/>
                  </a:cxn>
                  <a:cxn ang="0">
                    <a:pos x="171" y="409"/>
                  </a:cxn>
                  <a:cxn ang="0">
                    <a:pos x="296" y="561"/>
                  </a:cxn>
                  <a:cxn ang="0">
                    <a:pos x="431" y="444"/>
                  </a:cxn>
                  <a:cxn ang="0">
                    <a:pos x="535" y="191"/>
                  </a:cxn>
                  <a:cxn ang="0">
                    <a:pos x="468" y="40"/>
                  </a:cxn>
                  <a:cxn ang="0">
                    <a:pos x="354" y="111"/>
                  </a:cxn>
                  <a:cxn ang="0">
                    <a:pos x="22" y="0"/>
                  </a:cxn>
                  <a:cxn ang="0">
                    <a:pos x="0" y="104"/>
                  </a:cxn>
                  <a:cxn ang="0">
                    <a:pos x="0" y="104"/>
                  </a:cxn>
                </a:cxnLst>
                <a:rect l="0" t="0" r="r" b="b"/>
                <a:pathLst>
                  <a:path w="535" h="561">
                    <a:moveTo>
                      <a:pt x="0" y="104"/>
                    </a:moveTo>
                    <a:lnTo>
                      <a:pt x="223" y="177"/>
                    </a:lnTo>
                    <a:lnTo>
                      <a:pt x="171" y="409"/>
                    </a:lnTo>
                    <a:lnTo>
                      <a:pt x="296" y="561"/>
                    </a:lnTo>
                    <a:lnTo>
                      <a:pt x="431" y="444"/>
                    </a:lnTo>
                    <a:lnTo>
                      <a:pt x="535" y="191"/>
                    </a:lnTo>
                    <a:lnTo>
                      <a:pt x="468" y="40"/>
                    </a:lnTo>
                    <a:lnTo>
                      <a:pt x="354" y="111"/>
                    </a:lnTo>
                    <a:lnTo>
                      <a:pt x="22" y="0"/>
                    </a:lnTo>
                    <a:lnTo>
                      <a:pt x="0" y="104"/>
                    </a:lnTo>
                    <a:lnTo>
                      <a:pt x="0" y="104"/>
                    </a:lnTo>
                    <a:close/>
                  </a:path>
                </a:pathLst>
              </a:custGeom>
              <a:solidFill>
                <a:srgbClr val="969696"/>
              </a:solidFill>
              <a:ln w="9525">
                <a:noFill/>
                <a:round/>
                <a:headEnd/>
                <a:tailEnd/>
              </a:ln>
            </p:spPr>
            <p:txBody>
              <a:bodyPr/>
              <a:lstStyle/>
              <a:p>
                <a:endParaRPr lang="en-US" dirty="0"/>
              </a:p>
            </p:txBody>
          </p:sp>
          <p:sp>
            <p:nvSpPr>
              <p:cNvPr id="94341" name="Freeform 133"/>
              <p:cNvSpPr>
                <a:spLocks/>
              </p:cNvSpPr>
              <p:nvPr/>
            </p:nvSpPr>
            <p:spPr bwMode="auto">
              <a:xfrm rot="-465637">
                <a:off x="4938" y="2601"/>
                <a:ext cx="225" cy="207"/>
              </a:xfrm>
              <a:custGeom>
                <a:avLst/>
                <a:gdLst/>
                <a:ahLst/>
                <a:cxnLst>
                  <a:cxn ang="0">
                    <a:pos x="65" y="0"/>
                  </a:cxn>
                  <a:cxn ang="0">
                    <a:pos x="0" y="276"/>
                  </a:cxn>
                  <a:cxn ang="0">
                    <a:pos x="95" y="467"/>
                  </a:cxn>
                  <a:cxn ang="0">
                    <a:pos x="195" y="577"/>
                  </a:cxn>
                  <a:cxn ang="0">
                    <a:pos x="429" y="606"/>
                  </a:cxn>
                  <a:cxn ang="0">
                    <a:pos x="554" y="480"/>
                  </a:cxn>
                  <a:cxn ang="0">
                    <a:pos x="645" y="308"/>
                  </a:cxn>
                  <a:cxn ang="0">
                    <a:pos x="671" y="107"/>
                  </a:cxn>
                  <a:cxn ang="0">
                    <a:pos x="645" y="4"/>
                  </a:cxn>
                  <a:cxn ang="0">
                    <a:pos x="537" y="101"/>
                  </a:cxn>
                  <a:cxn ang="0">
                    <a:pos x="563" y="204"/>
                  </a:cxn>
                  <a:cxn ang="0">
                    <a:pos x="554" y="322"/>
                  </a:cxn>
                  <a:cxn ang="0">
                    <a:pos x="470" y="432"/>
                  </a:cxn>
                  <a:cxn ang="0">
                    <a:pos x="412" y="509"/>
                  </a:cxn>
                  <a:cxn ang="0">
                    <a:pos x="337" y="412"/>
                  </a:cxn>
                  <a:cxn ang="0">
                    <a:pos x="304" y="259"/>
                  </a:cxn>
                  <a:cxn ang="0">
                    <a:pos x="270" y="419"/>
                  </a:cxn>
                  <a:cxn ang="0">
                    <a:pos x="295" y="529"/>
                  </a:cxn>
                  <a:cxn ang="0">
                    <a:pos x="186" y="501"/>
                  </a:cxn>
                  <a:cxn ang="0">
                    <a:pos x="108" y="252"/>
                  </a:cxn>
                  <a:cxn ang="0">
                    <a:pos x="166" y="31"/>
                  </a:cxn>
                  <a:cxn ang="0">
                    <a:pos x="65" y="0"/>
                  </a:cxn>
                  <a:cxn ang="0">
                    <a:pos x="65" y="0"/>
                  </a:cxn>
                </a:cxnLst>
                <a:rect l="0" t="0" r="r" b="b"/>
                <a:pathLst>
                  <a:path w="671" h="606">
                    <a:moveTo>
                      <a:pt x="65" y="0"/>
                    </a:moveTo>
                    <a:lnTo>
                      <a:pt x="0" y="276"/>
                    </a:lnTo>
                    <a:lnTo>
                      <a:pt x="95" y="467"/>
                    </a:lnTo>
                    <a:lnTo>
                      <a:pt x="195" y="577"/>
                    </a:lnTo>
                    <a:lnTo>
                      <a:pt x="429" y="606"/>
                    </a:lnTo>
                    <a:lnTo>
                      <a:pt x="554" y="480"/>
                    </a:lnTo>
                    <a:lnTo>
                      <a:pt x="645" y="308"/>
                    </a:lnTo>
                    <a:lnTo>
                      <a:pt x="671" y="107"/>
                    </a:lnTo>
                    <a:lnTo>
                      <a:pt x="645" y="4"/>
                    </a:lnTo>
                    <a:lnTo>
                      <a:pt x="537" y="101"/>
                    </a:lnTo>
                    <a:lnTo>
                      <a:pt x="563" y="204"/>
                    </a:lnTo>
                    <a:lnTo>
                      <a:pt x="554" y="322"/>
                    </a:lnTo>
                    <a:lnTo>
                      <a:pt x="470" y="432"/>
                    </a:lnTo>
                    <a:lnTo>
                      <a:pt x="412" y="509"/>
                    </a:lnTo>
                    <a:lnTo>
                      <a:pt x="337" y="412"/>
                    </a:lnTo>
                    <a:lnTo>
                      <a:pt x="304" y="259"/>
                    </a:lnTo>
                    <a:lnTo>
                      <a:pt x="270" y="419"/>
                    </a:lnTo>
                    <a:lnTo>
                      <a:pt x="295" y="529"/>
                    </a:lnTo>
                    <a:lnTo>
                      <a:pt x="186" y="501"/>
                    </a:lnTo>
                    <a:lnTo>
                      <a:pt x="108" y="252"/>
                    </a:lnTo>
                    <a:lnTo>
                      <a:pt x="166" y="31"/>
                    </a:lnTo>
                    <a:lnTo>
                      <a:pt x="65" y="0"/>
                    </a:lnTo>
                    <a:lnTo>
                      <a:pt x="65" y="0"/>
                    </a:lnTo>
                    <a:close/>
                  </a:path>
                </a:pathLst>
              </a:custGeom>
              <a:solidFill>
                <a:srgbClr val="000000"/>
              </a:solidFill>
              <a:ln w="9525">
                <a:solidFill>
                  <a:schemeClr val="tx1"/>
                </a:solidFill>
                <a:round/>
                <a:headEnd/>
                <a:tailEnd/>
              </a:ln>
            </p:spPr>
            <p:txBody>
              <a:bodyPr/>
              <a:lstStyle/>
              <a:p>
                <a:endParaRPr lang="en-US" dirty="0"/>
              </a:p>
            </p:txBody>
          </p:sp>
          <p:sp>
            <p:nvSpPr>
              <p:cNvPr id="94342" name="Freeform 134"/>
              <p:cNvSpPr>
                <a:spLocks/>
              </p:cNvSpPr>
              <p:nvPr/>
            </p:nvSpPr>
            <p:spPr bwMode="auto">
              <a:xfrm rot="-465637">
                <a:off x="5063" y="2648"/>
                <a:ext cx="44" cy="85"/>
              </a:xfrm>
              <a:custGeom>
                <a:avLst/>
                <a:gdLst/>
                <a:ahLst/>
                <a:cxnLst>
                  <a:cxn ang="0">
                    <a:pos x="91" y="14"/>
                  </a:cxn>
                  <a:cxn ang="0">
                    <a:pos x="134" y="145"/>
                  </a:cxn>
                  <a:cxn ang="0">
                    <a:pos x="50" y="249"/>
                  </a:cxn>
                  <a:cxn ang="0">
                    <a:pos x="0" y="125"/>
                  </a:cxn>
                  <a:cxn ang="0">
                    <a:pos x="50" y="0"/>
                  </a:cxn>
                  <a:cxn ang="0">
                    <a:pos x="91" y="14"/>
                  </a:cxn>
                  <a:cxn ang="0">
                    <a:pos x="91" y="14"/>
                  </a:cxn>
                </a:cxnLst>
                <a:rect l="0" t="0" r="r" b="b"/>
                <a:pathLst>
                  <a:path w="134" h="249">
                    <a:moveTo>
                      <a:pt x="91" y="14"/>
                    </a:moveTo>
                    <a:lnTo>
                      <a:pt x="134" y="145"/>
                    </a:lnTo>
                    <a:lnTo>
                      <a:pt x="50" y="249"/>
                    </a:lnTo>
                    <a:lnTo>
                      <a:pt x="0" y="125"/>
                    </a:lnTo>
                    <a:lnTo>
                      <a:pt x="50" y="0"/>
                    </a:lnTo>
                    <a:lnTo>
                      <a:pt x="91" y="14"/>
                    </a:lnTo>
                    <a:lnTo>
                      <a:pt x="91" y="14"/>
                    </a:lnTo>
                    <a:close/>
                  </a:path>
                </a:pathLst>
              </a:custGeom>
              <a:solidFill>
                <a:srgbClr val="000000"/>
              </a:solidFill>
              <a:ln w="9525">
                <a:noFill/>
                <a:round/>
                <a:headEnd/>
                <a:tailEnd/>
              </a:ln>
            </p:spPr>
            <p:txBody>
              <a:bodyPr/>
              <a:lstStyle/>
              <a:p>
                <a:endParaRPr lang="en-US" dirty="0"/>
              </a:p>
            </p:txBody>
          </p:sp>
          <p:sp>
            <p:nvSpPr>
              <p:cNvPr id="94343" name="Freeform 135"/>
              <p:cNvSpPr>
                <a:spLocks/>
              </p:cNvSpPr>
              <p:nvPr/>
            </p:nvSpPr>
            <p:spPr bwMode="auto">
              <a:xfrm rot="-465637">
                <a:off x="5430" y="2202"/>
                <a:ext cx="100" cy="158"/>
              </a:xfrm>
              <a:custGeom>
                <a:avLst/>
                <a:gdLst/>
                <a:ahLst/>
                <a:cxnLst>
                  <a:cxn ang="0">
                    <a:pos x="0" y="211"/>
                  </a:cxn>
                  <a:cxn ang="0">
                    <a:pos x="307" y="0"/>
                  </a:cxn>
                  <a:cxn ang="0">
                    <a:pos x="291" y="141"/>
                  </a:cxn>
                  <a:cxn ang="0">
                    <a:pos x="251" y="327"/>
                  </a:cxn>
                  <a:cxn ang="0">
                    <a:pos x="136" y="464"/>
                  </a:cxn>
                  <a:cxn ang="0">
                    <a:pos x="27" y="419"/>
                  </a:cxn>
                  <a:cxn ang="0">
                    <a:pos x="0" y="211"/>
                  </a:cxn>
                  <a:cxn ang="0">
                    <a:pos x="0" y="211"/>
                  </a:cxn>
                </a:cxnLst>
                <a:rect l="0" t="0" r="r" b="b"/>
                <a:pathLst>
                  <a:path w="307" h="464">
                    <a:moveTo>
                      <a:pt x="0" y="211"/>
                    </a:moveTo>
                    <a:lnTo>
                      <a:pt x="307" y="0"/>
                    </a:lnTo>
                    <a:lnTo>
                      <a:pt x="291" y="141"/>
                    </a:lnTo>
                    <a:lnTo>
                      <a:pt x="251" y="327"/>
                    </a:lnTo>
                    <a:lnTo>
                      <a:pt x="136" y="464"/>
                    </a:lnTo>
                    <a:lnTo>
                      <a:pt x="27" y="419"/>
                    </a:lnTo>
                    <a:lnTo>
                      <a:pt x="0" y="211"/>
                    </a:lnTo>
                    <a:lnTo>
                      <a:pt x="0" y="211"/>
                    </a:lnTo>
                    <a:close/>
                  </a:path>
                </a:pathLst>
              </a:custGeom>
              <a:solidFill>
                <a:srgbClr val="969696"/>
              </a:solidFill>
              <a:ln w="9525">
                <a:noFill/>
                <a:round/>
                <a:headEnd/>
                <a:tailEnd/>
              </a:ln>
            </p:spPr>
            <p:txBody>
              <a:bodyPr/>
              <a:lstStyle/>
              <a:p>
                <a:endParaRPr lang="en-US" dirty="0"/>
              </a:p>
            </p:txBody>
          </p:sp>
          <p:sp>
            <p:nvSpPr>
              <p:cNvPr id="94344" name="Freeform 136"/>
              <p:cNvSpPr>
                <a:spLocks/>
              </p:cNvSpPr>
              <p:nvPr/>
            </p:nvSpPr>
            <p:spPr bwMode="auto">
              <a:xfrm rot="-465637">
                <a:off x="5385" y="2194"/>
                <a:ext cx="155" cy="179"/>
              </a:xfrm>
              <a:custGeom>
                <a:avLst/>
                <a:gdLst/>
                <a:ahLst/>
                <a:cxnLst>
                  <a:cxn ang="0">
                    <a:pos x="134" y="243"/>
                  </a:cxn>
                  <a:cxn ang="0">
                    <a:pos x="242" y="456"/>
                  </a:cxn>
                  <a:cxn ang="0">
                    <a:pos x="367" y="339"/>
                  </a:cxn>
                  <a:cxn ang="0">
                    <a:pos x="425" y="173"/>
                  </a:cxn>
                  <a:cxn ang="0">
                    <a:pos x="409" y="49"/>
                  </a:cxn>
                  <a:cxn ang="0">
                    <a:pos x="459" y="0"/>
                  </a:cxn>
                  <a:cxn ang="0">
                    <a:pos x="468" y="146"/>
                  </a:cxn>
                  <a:cxn ang="0">
                    <a:pos x="434" y="284"/>
                  </a:cxn>
                  <a:cxn ang="0">
                    <a:pos x="343" y="471"/>
                  </a:cxn>
                  <a:cxn ang="0">
                    <a:pos x="276" y="526"/>
                  </a:cxn>
                  <a:cxn ang="0">
                    <a:pos x="50" y="485"/>
                  </a:cxn>
                  <a:cxn ang="0">
                    <a:pos x="0" y="325"/>
                  </a:cxn>
                  <a:cxn ang="0">
                    <a:pos x="134" y="243"/>
                  </a:cxn>
                  <a:cxn ang="0">
                    <a:pos x="134" y="243"/>
                  </a:cxn>
                </a:cxnLst>
                <a:rect l="0" t="0" r="r" b="b"/>
                <a:pathLst>
                  <a:path w="468" h="526">
                    <a:moveTo>
                      <a:pt x="134" y="243"/>
                    </a:moveTo>
                    <a:lnTo>
                      <a:pt x="242" y="456"/>
                    </a:lnTo>
                    <a:lnTo>
                      <a:pt x="367" y="339"/>
                    </a:lnTo>
                    <a:lnTo>
                      <a:pt x="425" y="173"/>
                    </a:lnTo>
                    <a:lnTo>
                      <a:pt x="409" y="49"/>
                    </a:lnTo>
                    <a:lnTo>
                      <a:pt x="459" y="0"/>
                    </a:lnTo>
                    <a:lnTo>
                      <a:pt x="468" y="146"/>
                    </a:lnTo>
                    <a:lnTo>
                      <a:pt x="434" y="284"/>
                    </a:lnTo>
                    <a:lnTo>
                      <a:pt x="343" y="471"/>
                    </a:lnTo>
                    <a:lnTo>
                      <a:pt x="276" y="526"/>
                    </a:lnTo>
                    <a:lnTo>
                      <a:pt x="50" y="485"/>
                    </a:lnTo>
                    <a:lnTo>
                      <a:pt x="0" y="325"/>
                    </a:lnTo>
                    <a:lnTo>
                      <a:pt x="134" y="243"/>
                    </a:lnTo>
                    <a:lnTo>
                      <a:pt x="134" y="243"/>
                    </a:lnTo>
                    <a:close/>
                  </a:path>
                </a:pathLst>
              </a:custGeom>
              <a:solidFill>
                <a:srgbClr val="000000"/>
              </a:solidFill>
              <a:ln w="9525">
                <a:solidFill>
                  <a:schemeClr val="tx1"/>
                </a:solidFill>
                <a:round/>
                <a:headEnd/>
                <a:tailEnd/>
              </a:ln>
            </p:spPr>
            <p:txBody>
              <a:bodyPr/>
              <a:lstStyle/>
              <a:p>
                <a:endParaRPr lang="en-US" dirty="0"/>
              </a:p>
            </p:txBody>
          </p:sp>
          <p:sp>
            <p:nvSpPr>
              <p:cNvPr id="94345" name="Freeform 137"/>
              <p:cNvSpPr>
                <a:spLocks/>
              </p:cNvSpPr>
              <p:nvPr/>
            </p:nvSpPr>
            <p:spPr bwMode="auto">
              <a:xfrm rot="-465637">
                <a:off x="5457" y="2223"/>
                <a:ext cx="38" cy="77"/>
              </a:xfrm>
              <a:custGeom>
                <a:avLst/>
                <a:gdLst/>
                <a:ahLst/>
                <a:cxnLst>
                  <a:cxn ang="0">
                    <a:pos x="0" y="97"/>
                  </a:cxn>
                  <a:cxn ang="0">
                    <a:pos x="34" y="228"/>
                  </a:cxn>
                  <a:cxn ang="0">
                    <a:pos x="118" y="124"/>
                  </a:cxn>
                  <a:cxn ang="0">
                    <a:pos x="109" y="0"/>
                  </a:cxn>
                  <a:cxn ang="0">
                    <a:pos x="0" y="97"/>
                  </a:cxn>
                  <a:cxn ang="0">
                    <a:pos x="0" y="97"/>
                  </a:cxn>
                </a:cxnLst>
                <a:rect l="0" t="0" r="r" b="b"/>
                <a:pathLst>
                  <a:path w="118" h="228">
                    <a:moveTo>
                      <a:pt x="0" y="97"/>
                    </a:moveTo>
                    <a:lnTo>
                      <a:pt x="34" y="228"/>
                    </a:lnTo>
                    <a:lnTo>
                      <a:pt x="118" y="124"/>
                    </a:lnTo>
                    <a:lnTo>
                      <a:pt x="109" y="0"/>
                    </a:lnTo>
                    <a:lnTo>
                      <a:pt x="0" y="97"/>
                    </a:lnTo>
                    <a:lnTo>
                      <a:pt x="0" y="97"/>
                    </a:lnTo>
                    <a:close/>
                  </a:path>
                </a:pathLst>
              </a:custGeom>
              <a:solidFill>
                <a:srgbClr val="000000"/>
              </a:solidFill>
              <a:ln w="9525">
                <a:noFill/>
                <a:round/>
                <a:headEnd/>
                <a:tailEnd/>
              </a:ln>
            </p:spPr>
            <p:txBody>
              <a:bodyPr/>
              <a:lstStyle/>
              <a:p>
                <a:endParaRPr lang="en-US" dirty="0"/>
              </a:p>
            </p:txBody>
          </p:sp>
          <p:sp>
            <p:nvSpPr>
              <p:cNvPr id="94346" name="Freeform 138"/>
              <p:cNvSpPr>
                <a:spLocks/>
              </p:cNvSpPr>
              <p:nvPr/>
            </p:nvSpPr>
            <p:spPr bwMode="auto">
              <a:xfrm rot="21134363" flipH="1">
                <a:off x="5326" y="1305"/>
                <a:ext cx="170" cy="832"/>
              </a:xfrm>
              <a:custGeom>
                <a:avLst/>
                <a:gdLst/>
                <a:ahLst/>
                <a:cxnLst>
                  <a:cxn ang="0">
                    <a:pos x="165" y="975"/>
                  </a:cxn>
                  <a:cxn ang="0">
                    <a:pos x="0" y="12"/>
                  </a:cxn>
                  <a:cxn ang="0">
                    <a:pos x="114" y="0"/>
                  </a:cxn>
                  <a:cxn ang="0">
                    <a:pos x="270" y="951"/>
                  </a:cxn>
                  <a:cxn ang="0">
                    <a:pos x="165" y="975"/>
                  </a:cxn>
                </a:cxnLst>
                <a:rect l="0" t="0" r="r" b="b"/>
                <a:pathLst>
                  <a:path w="270" h="975">
                    <a:moveTo>
                      <a:pt x="165" y="975"/>
                    </a:moveTo>
                    <a:lnTo>
                      <a:pt x="0" y="12"/>
                    </a:lnTo>
                    <a:lnTo>
                      <a:pt x="114" y="0"/>
                    </a:lnTo>
                    <a:lnTo>
                      <a:pt x="270" y="951"/>
                    </a:lnTo>
                    <a:lnTo>
                      <a:pt x="165" y="975"/>
                    </a:lnTo>
                    <a:close/>
                  </a:path>
                </a:pathLst>
              </a:custGeom>
              <a:solidFill>
                <a:schemeClr val="tx2"/>
              </a:solidFill>
              <a:ln w="12700" cap="flat" cmpd="sng">
                <a:noFill/>
                <a:prstDash val="solid"/>
                <a:round/>
                <a:headEnd type="none" w="sm" len="sm"/>
                <a:tailEnd type="none" w="sm" len="sm"/>
              </a:ln>
              <a:effectLst/>
            </p:spPr>
            <p:txBody>
              <a:bodyPr wrap="none" anchor="ctr"/>
              <a:lstStyle/>
              <a:p>
                <a:endParaRPr lang="en-US" dirty="0"/>
              </a:p>
            </p:txBody>
          </p:sp>
          <p:sp>
            <p:nvSpPr>
              <p:cNvPr id="94347" name="Freeform 139"/>
              <p:cNvSpPr>
                <a:spLocks/>
              </p:cNvSpPr>
              <p:nvPr/>
            </p:nvSpPr>
            <p:spPr bwMode="auto">
              <a:xfrm rot="21134363" flipH="1">
                <a:off x="4719" y="1396"/>
                <a:ext cx="725" cy="232"/>
              </a:xfrm>
              <a:custGeom>
                <a:avLst/>
                <a:gdLst/>
                <a:ahLst/>
                <a:cxnLst>
                  <a:cxn ang="0">
                    <a:pos x="0" y="6"/>
                  </a:cxn>
                  <a:cxn ang="0">
                    <a:pos x="1026" y="318"/>
                  </a:cxn>
                  <a:cxn ang="0">
                    <a:pos x="1017" y="219"/>
                  </a:cxn>
                  <a:cxn ang="0">
                    <a:pos x="78" y="0"/>
                  </a:cxn>
                  <a:cxn ang="0">
                    <a:pos x="0" y="6"/>
                  </a:cxn>
                </a:cxnLst>
                <a:rect l="0" t="0" r="r" b="b"/>
                <a:pathLst>
                  <a:path w="1026" h="318">
                    <a:moveTo>
                      <a:pt x="0" y="6"/>
                    </a:moveTo>
                    <a:lnTo>
                      <a:pt x="1026" y="318"/>
                    </a:lnTo>
                    <a:lnTo>
                      <a:pt x="1017" y="219"/>
                    </a:lnTo>
                    <a:lnTo>
                      <a:pt x="78" y="0"/>
                    </a:lnTo>
                    <a:lnTo>
                      <a:pt x="0" y="6"/>
                    </a:lnTo>
                    <a:close/>
                  </a:path>
                </a:pathLst>
              </a:custGeom>
              <a:solidFill>
                <a:schemeClr val="tx2"/>
              </a:solidFill>
              <a:ln w="12700" cap="flat" cmpd="sng">
                <a:noFill/>
                <a:prstDash val="solid"/>
                <a:round/>
                <a:headEnd type="none" w="sm" len="sm"/>
                <a:tailEnd type="none" w="sm" len="sm"/>
              </a:ln>
              <a:effectLst/>
            </p:spPr>
            <p:txBody>
              <a:bodyPr wrap="none" anchor="ctr"/>
              <a:lstStyle/>
              <a:p>
                <a:endParaRPr lang="en-US" dirty="0"/>
              </a:p>
            </p:txBody>
          </p:sp>
          <p:sp>
            <p:nvSpPr>
              <p:cNvPr id="94348" name="Freeform 140"/>
              <p:cNvSpPr>
                <a:spLocks/>
              </p:cNvSpPr>
              <p:nvPr/>
            </p:nvSpPr>
            <p:spPr bwMode="auto">
              <a:xfrm flipH="1">
                <a:off x="4905" y="1595"/>
                <a:ext cx="549" cy="455"/>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rgbClr val="CC0000"/>
              </a:solidFill>
              <a:ln w="12700" cap="flat" cmpd="sng">
                <a:noFill/>
                <a:prstDash val="solid"/>
                <a:round/>
                <a:headEnd type="none" w="sm" len="sm"/>
                <a:tailEnd type="none" w="sm" len="sm"/>
              </a:ln>
              <a:effectLst/>
            </p:spPr>
            <p:txBody>
              <a:bodyPr wrap="none" anchor="ctr"/>
              <a:lstStyle/>
              <a:p>
                <a:endParaRPr lang="en-US" dirty="0"/>
              </a:p>
            </p:txBody>
          </p:sp>
          <p:sp>
            <p:nvSpPr>
              <p:cNvPr id="94349" name="Freeform 141"/>
              <p:cNvSpPr>
                <a:spLocks/>
              </p:cNvSpPr>
              <p:nvPr/>
            </p:nvSpPr>
            <p:spPr bwMode="auto">
              <a:xfrm flipH="1">
                <a:off x="5309" y="1515"/>
                <a:ext cx="66" cy="54"/>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tx2"/>
              </a:solidFill>
              <a:ln w="9525">
                <a:noFill/>
                <a:round/>
                <a:headEnd/>
                <a:tailEnd/>
              </a:ln>
            </p:spPr>
            <p:txBody>
              <a:bodyPr/>
              <a:lstStyle/>
              <a:p>
                <a:endParaRPr lang="en-US" dirty="0"/>
              </a:p>
            </p:txBody>
          </p:sp>
          <p:sp>
            <p:nvSpPr>
              <p:cNvPr id="94350" name="Freeform 142"/>
              <p:cNvSpPr>
                <a:spLocks/>
              </p:cNvSpPr>
              <p:nvPr/>
            </p:nvSpPr>
            <p:spPr bwMode="auto">
              <a:xfrm flipH="1">
                <a:off x="5143" y="1512"/>
                <a:ext cx="83" cy="61"/>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chemeClr val="tx2"/>
              </a:solidFill>
              <a:ln w="9525">
                <a:noFill/>
                <a:round/>
                <a:headEnd/>
                <a:tailEnd/>
              </a:ln>
            </p:spPr>
            <p:txBody>
              <a:bodyPr/>
              <a:lstStyle/>
              <a:p>
                <a:endParaRPr lang="en-US" dirty="0"/>
              </a:p>
            </p:txBody>
          </p:sp>
          <p:sp>
            <p:nvSpPr>
              <p:cNvPr id="94351" name="Freeform 143"/>
              <p:cNvSpPr>
                <a:spLocks/>
              </p:cNvSpPr>
              <p:nvPr/>
            </p:nvSpPr>
            <p:spPr bwMode="auto">
              <a:xfrm flipH="1">
                <a:off x="5236" y="1498"/>
                <a:ext cx="66" cy="21"/>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chemeClr val="tx2"/>
              </a:solidFill>
              <a:ln w="9525">
                <a:noFill/>
                <a:round/>
                <a:headEnd/>
                <a:tailEnd/>
              </a:ln>
            </p:spPr>
            <p:txBody>
              <a:bodyPr/>
              <a:lstStyle/>
              <a:p>
                <a:endParaRPr lang="en-US" dirty="0"/>
              </a:p>
            </p:txBody>
          </p:sp>
          <p:sp>
            <p:nvSpPr>
              <p:cNvPr id="94352" name="Freeform 144"/>
              <p:cNvSpPr>
                <a:spLocks/>
              </p:cNvSpPr>
              <p:nvPr/>
            </p:nvSpPr>
            <p:spPr bwMode="auto">
              <a:xfrm flipH="1">
                <a:off x="5242" y="1478"/>
                <a:ext cx="43" cy="17"/>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2"/>
              </a:solidFill>
              <a:ln w="9525">
                <a:noFill/>
                <a:round/>
                <a:headEnd/>
                <a:tailEnd/>
              </a:ln>
            </p:spPr>
            <p:txBody>
              <a:bodyPr/>
              <a:lstStyle/>
              <a:p>
                <a:endParaRPr lang="en-US" dirty="0"/>
              </a:p>
            </p:txBody>
          </p:sp>
          <p:sp>
            <p:nvSpPr>
              <p:cNvPr id="94353" name="Freeform 145"/>
              <p:cNvSpPr>
                <a:spLocks/>
              </p:cNvSpPr>
              <p:nvPr/>
            </p:nvSpPr>
            <p:spPr bwMode="auto">
              <a:xfrm flipH="1">
                <a:off x="5261" y="1463"/>
                <a:ext cx="20" cy="12"/>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chemeClr val="tx2"/>
              </a:solidFill>
              <a:ln w="9525">
                <a:noFill/>
                <a:round/>
                <a:headEnd/>
                <a:tailEnd/>
              </a:ln>
            </p:spPr>
            <p:txBody>
              <a:bodyPr/>
              <a:lstStyle/>
              <a:p>
                <a:endParaRPr lang="en-US" dirty="0"/>
              </a:p>
            </p:txBody>
          </p:sp>
          <p:sp>
            <p:nvSpPr>
              <p:cNvPr id="94354" name="Freeform 146"/>
              <p:cNvSpPr>
                <a:spLocks/>
              </p:cNvSpPr>
              <p:nvPr/>
            </p:nvSpPr>
            <p:spPr bwMode="auto">
              <a:xfrm flipH="1">
                <a:off x="5239" y="1338"/>
                <a:ext cx="103" cy="114"/>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tx2"/>
              </a:solidFill>
              <a:ln w="9525">
                <a:noFill/>
                <a:round/>
                <a:headEnd/>
                <a:tailEnd/>
              </a:ln>
            </p:spPr>
            <p:txBody>
              <a:bodyPr/>
              <a:lstStyle/>
              <a:p>
                <a:endParaRPr lang="en-US" dirty="0"/>
              </a:p>
            </p:txBody>
          </p:sp>
          <p:sp>
            <p:nvSpPr>
              <p:cNvPr id="94355" name="Freeform 147"/>
              <p:cNvSpPr>
                <a:spLocks/>
              </p:cNvSpPr>
              <p:nvPr/>
            </p:nvSpPr>
            <p:spPr bwMode="auto">
              <a:xfrm flipH="1">
                <a:off x="5235" y="1564"/>
                <a:ext cx="322" cy="245"/>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chemeClr val="tx2"/>
              </a:solidFill>
              <a:ln w="9525">
                <a:noFill/>
                <a:round/>
                <a:headEnd/>
                <a:tailEnd/>
              </a:ln>
            </p:spPr>
            <p:txBody>
              <a:bodyPr/>
              <a:lstStyle/>
              <a:p>
                <a:endParaRPr lang="en-US" dirty="0"/>
              </a:p>
            </p:txBody>
          </p:sp>
          <p:sp>
            <p:nvSpPr>
              <p:cNvPr id="94356" name="Freeform 148"/>
              <p:cNvSpPr>
                <a:spLocks/>
              </p:cNvSpPr>
              <p:nvPr/>
            </p:nvSpPr>
            <p:spPr bwMode="auto">
              <a:xfrm flipH="1">
                <a:off x="4956" y="1569"/>
                <a:ext cx="256" cy="204"/>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chemeClr val="tx2"/>
              </a:solidFill>
              <a:ln w="9525">
                <a:noFill/>
                <a:round/>
                <a:headEnd/>
                <a:tailEnd/>
              </a:ln>
            </p:spPr>
            <p:txBody>
              <a:bodyPr/>
              <a:lstStyle/>
              <a:p>
                <a:endParaRPr lang="en-US" dirty="0"/>
              </a:p>
            </p:txBody>
          </p:sp>
          <p:sp>
            <p:nvSpPr>
              <p:cNvPr id="94357" name="Freeform 149"/>
              <p:cNvSpPr>
                <a:spLocks/>
              </p:cNvSpPr>
              <p:nvPr/>
            </p:nvSpPr>
            <p:spPr bwMode="auto">
              <a:xfrm flipH="1">
                <a:off x="5220" y="1698"/>
                <a:ext cx="46" cy="249"/>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chemeClr val="tx1"/>
              </a:solidFill>
              <a:ln w="9525">
                <a:noFill/>
                <a:round/>
                <a:headEnd/>
                <a:tailEnd/>
              </a:ln>
            </p:spPr>
            <p:txBody>
              <a:bodyPr/>
              <a:lstStyle/>
              <a:p>
                <a:endParaRPr lang="en-US" dirty="0"/>
              </a:p>
            </p:txBody>
          </p:sp>
          <p:sp>
            <p:nvSpPr>
              <p:cNvPr id="94358" name="Freeform 150"/>
              <p:cNvSpPr>
                <a:spLocks/>
              </p:cNvSpPr>
              <p:nvPr/>
            </p:nvSpPr>
            <p:spPr bwMode="auto">
              <a:xfrm flipH="1">
                <a:off x="5250" y="1747"/>
                <a:ext cx="18" cy="14"/>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chemeClr val="tx1"/>
              </a:solidFill>
              <a:ln w="9525">
                <a:noFill/>
                <a:round/>
                <a:headEnd/>
                <a:tailEnd/>
              </a:ln>
            </p:spPr>
            <p:txBody>
              <a:bodyPr/>
              <a:lstStyle/>
              <a:p>
                <a:endParaRPr lang="en-US" dirty="0"/>
              </a:p>
            </p:txBody>
          </p:sp>
          <p:sp>
            <p:nvSpPr>
              <p:cNvPr id="94359" name="Freeform 151"/>
              <p:cNvSpPr>
                <a:spLocks/>
              </p:cNvSpPr>
              <p:nvPr/>
            </p:nvSpPr>
            <p:spPr bwMode="auto">
              <a:xfrm flipH="1">
                <a:off x="5263" y="1795"/>
                <a:ext cx="18" cy="13"/>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chemeClr val="tx1"/>
              </a:solidFill>
              <a:ln w="9525">
                <a:noFill/>
                <a:round/>
                <a:headEnd/>
                <a:tailEnd/>
              </a:ln>
            </p:spPr>
            <p:txBody>
              <a:bodyPr/>
              <a:lstStyle/>
              <a:p>
                <a:endParaRPr lang="en-US" dirty="0"/>
              </a:p>
            </p:txBody>
          </p:sp>
          <p:sp>
            <p:nvSpPr>
              <p:cNvPr id="94360" name="Freeform 152"/>
              <p:cNvSpPr>
                <a:spLocks/>
              </p:cNvSpPr>
              <p:nvPr/>
            </p:nvSpPr>
            <p:spPr bwMode="auto">
              <a:xfrm flipH="1">
                <a:off x="5273" y="1853"/>
                <a:ext cx="18" cy="13"/>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chemeClr val="tx1"/>
              </a:solidFill>
              <a:ln w="9525">
                <a:noFill/>
                <a:round/>
                <a:headEnd/>
                <a:tailEnd/>
              </a:ln>
            </p:spPr>
            <p:txBody>
              <a:bodyPr/>
              <a:lstStyle/>
              <a:p>
                <a:endParaRPr lang="en-US" dirty="0"/>
              </a:p>
            </p:txBody>
          </p:sp>
          <p:sp>
            <p:nvSpPr>
              <p:cNvPr id="94361" name="Freeform 153"/>
              <p:cNvSpPr>
                <a:spLocks/>
              </p:cNvSpPr>
              <p:nvPr/>
            </p:nvSpPr>
            <p:spPr bwMode="auto">
              <a:xfrm flipH="1">
                <a:off x="5053" y="1776"/>
                <a:ext cx="79" cy="218"/>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chemeClr val="tx1"/>
              </a:solidFill>
              <a:ln w="9525">
                <a:noFill/>
                <a:round/>
                <a:headEnd/>
                <a:tailEnd/>
              </a:ln>
            </p:spPr>
            <p:txBody>
              <a:bodyPr/>
              <a:lstStyle/>
              <a:p>
                <a:endParaRPr lang="en-US" dirty="0"/>
              </a:p>
            </p:txBody>
          </p:sp>
          <p:sp>
            <p:nvSpPr>
              <p:cNvPr id="94362" name="Freeform 154"/>
              <p:cNvSpPr>
                <a:spLocks/>
              </p:cNvSpPr>
              <p:nvPr/>
            </p:nvSpPr>
            <p:spPr bwMode="auto">
              <a:xfrm flipH="1">
                <a:off x="4993" y="1820"/>
                <a:ext cx="499" cy="253"/>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chemeClr val="tx2"/>
              </a:solidFill>
              <a:ln w="9525">
                <a:noFill/>
                <a:round/>
                <a:headEnd/>
                <a:tailEnd/>
              </a:ln>
            </p:spPr>
            <p:txBody>
              <a:bodyPr/>
              <a:lstStyle/>
              <a:p>
                <a:endParaRPr lang="en-US" dirty="0"/>
              </a:p>
            </p:txBody>
          </p:sp>
          <p:sp>
            <p:nvSpPr>
              <p:cNvPr id="94363" name="Freeform 155"/>
              <p:cNvSpPr>
                <a:spLocks/>
              </p:cNvSpPr>
              <p:nvPr/>
            </p:nvSpPr>
            <p:spPr bwMode="auto">
              <a:xfrm flipH="1">
                <a:off x="4881" y="1621"/>
                <a:ext cx="549" cy="455"/>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chemeClr val="accent2"/>
              </a:solidFill>
              <a:ln w="12700" cap="flat" cmpd="sng">
                <a:noFill/>
                <a:prstDash val="solid"/>
                <a:round/>
                <a:headEnd type="none" w="sm" len="sm"/>
                <a:tailEnd type="none" w="sm" len="sm"/>
              </a:ln>
              <a:effectLst/>
            </p:spPr>
            <p:txBody>
              <a:bodyPr wrap="none" anchor="ctr"/>
              <a:lstStyle/>
              <a:p>
                <a:endParaRPr lang="en-US" dirty="0"/>
              </a:p>
            </p:txBody>
          </p:sp>
          <p:sp>
            <p:nvSpPr>
              <p:cNvPr id="94364" name="Freeform 156"/>
              <p:cNvSpPr>
                <a:spLocks/>
              </p:cNvSpPr>
              <p:nvPr/>
            </p:nvSpPr>
            <p:spPr bwMode="auto">
              <a:xfrm flipH="1">
                <a:off x="5211" y="1557"/>
                <a:ext cx="66" cy="54"/>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tx2"/>
              </a:solidFill>
              <a:ln w="9525">
                <a:noFill/>
                <a:round/>
                <a:headEnd/>
                <a:tailEnd/>
              </a:ln>
            </p:spPr>
            <p:txBody>
              <a:bodyPr/>
              <a:lstStyle/>
              <a:p>
                <a:endParaRPr lang="en-US" dirty="0"/>
              </a:p>
            </p:txBody>
          </p:sp>
          <p:sp>
            <p:nvSpPr>
              <p:cNvPr id="94365" name="Freeform 157"/>
              <p:cNvSpPr>
                <a:spLocks/>
              </p:cNvSpPr>
              <p:nvPr/>
            </p:nvSpPr>
            <p:spPr bwMode="auto">
              <a:xfrm flipH="1">
                <a:off x="5045" y="1554"/>
                <a:ext cx="83" cy="61"/>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chemeClr val="tx2"/>
              </a:solidFill>
              <a:ln w="9525">
                <a:noFill/>
                <a:round/>
                <a:headEnd/>
                <a:tailEnd/>
              </a:ln>
            </p:spPr>
            <p:txBody>
              <a:bodyPr/>
              <a:lstStyle/>
              <a:p>
                <a:endParaRPr lang="en-US" dirty="0"/>
              </a:p>
            </p:txBody>
          </p:sp>
          <p:sp>
            <p:nvSpPr>
              <p:cNvPr id="94366" name="Freeform 158"/>
              <p:cNvSpPr>
                <a:spLocks/>
              </p:cNvSpPr>
              <p:nvPr/>
            </p:nvSpPr>
            <p:spPr bwMode="auto">
              <a:xfrm flipH="1">
                <a:off x="5138" y="1540"/>
                <a:ext cx="66" cy="21"/>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chemeClr val="tx2"/>
              </a:solidFill>
              <a:ln w="9525">
                <a:noFill/>
                <a:round/>
                <a:headEnd/>
                <a:tailEnd/>
              </a:ln>
            </p:spPr>
            <p:txBody>
              <a:bodyPr/>
              <a:lstStyle/>
              <a:p>
                <a:endParaRPr lang="en-US" dirty="0"/>
              </a:p>
            </p:txBody>
          </p:sp>
          <p:sp>
            <p:nvSpPr>
              <p:cNvPr id="94367" name="Freeform 159"/>
              <p:cNvSpPr>
                <a:spLocks/>
              </p:cNvSpPr>
              <p:nvPr/>
            </p:nvSpPr>
            <p:spPr bwMode="auto">
              <a:xfrm flipH="1">
                <a:off x="5144" y="1520"/>
                <a:ext cx="43" cy="17"/>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2"/>
              </a:solidFill>
              <a:ln w="9525">
                <a:noFill/>
                <a:round/>
                <a:headEnd/>
                <a:tailEnd/>
              </a:ln>
            </p:spPr>
            <p:txBody>
              <a:bodyPr/>
              <a:lstStyle/>
              <a:p>
                <a:endParaRPr lang="en-US" dirty="0"/>
              </a:p>
            </p:txBody>
          </p:sp>
          <p:sp>
            <p:nvSpPr>
              <p:cNvPr id="94368" name="Freeform 160"/>
              <p:cNvSpPr>
                <a:spLocks/>
              </p:cNvSpPr>
              <p:nvPr/>
            </p:nvSpPr>
            <p:spPr bwMode="auto">
              <a:xfrm flipH="1">
                <a:off x="5163" y="1505"/>
                <a:ext cx="20" cy="12"/>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chemeClr val="tx2"/>
              </a:solidFill>
              <a:ln w="9525">
                <a:noFill/>
                <a:round/>
                <a:headEnd/>
                <a:tailEnd/>
              </a:ln>
            </p:spPr>
            <p:txBody>
              <a:bodyPr/>
              <a:lstStyle/>
              <a:p>
                <a:endParaRPr lang="en-US" dirty="0"/>
              </a:p>
            </p:txBody>
          </p:sp>
          <p:sp>
            <p:nvSpPr>
              <p:cNvPr id="94369" name="Freeform 161"/>
              <p:cNvSpPr>
                <a:spLocks/>
              </p:cNvSpPr>
              <p:nvPr/>
            </p:nvSpPr>
            <p:spPr bwMode="auto">
              <a:xfrm flipH="1">
                <a:off x="5141" y="1380"/>
                <a:ext cx="103" cy="114"/>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tx2"/>
              </a:solidFill>
              <a:ln w="9525">
                <a:noFill/>
                <a:round/>
                <a:headEnd/>
                <a:tailEnd/>
              </a:ln>
            </p:spPr>
            <p:txBody>
              <a:bodyPr/>
              <a:lstStyle/>
              <a:p>
                <a:endParaRPr lang="en-US" dirty="0"/>
              </a:p>
            </p:txBody>
          </p:sp>
          <p:sp>
            <p:nvSpPr>
              <p:cNvPr id="94370" name="Freeform 162"/>
              <p:cNvSpPr>
                <a:spLocks/>
              </p:cNvSpPr>
              <p:nvPr/>
            </p:nvSpPr>
            <p:spPr bwMode="auto">
              <a:xfrm flipH="1">
                <a:off x="5137" y="1606"/>
                <a:ext cx="322" cy="245"/>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chemeClr val="tx2"/>
              </a:solidFill>
              <a:ln w="9525">
                <a:noFill/>
                <a:round/>
                <a:headEnd/>
                <a:tailEnd/>
              </a:ln>
            </p:spPr>
            <p:txBody>
              <a:bodyPr/>
              <a:lstStyle/>
              <a:p>
                <a:endParaRPr lang="en-US" dirty="0"/>
              </a:p>
            </p:txBody>
          </p:sp>
          <p:sp>
            <p:nvSpPr>
              <p:cNvPr id="94371" name="Freeform 163"/>
              <p:cNvSpPr>
                <a:spLocks/>
              </p:cNvSpPr>
              <p:nvPr/>
            </p:nvSpPr>
            <p:spPr bwMode="auto">
              <a:xfrm flipH="1">
                <a:off x="4858" y="1611"/>
                <a:ext cx="256" cy="204"/>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chemeClr val="tx2"/>
              </a:solidFill>
              <a:ln w="9525">
                <a:noFill/>
                <a:round/>
                <a:headEnd/>
                <a:tailEnd/>
              </a:ln>
            </p:spPr>
            <p:txBody>
              <a:bodyPr/>
              <a:lstStyle/>
              <a:p>
                <a:endParaRPr lang="en-US" dirty="0"/>
              </a:p>
            </p:txBody>
          </p:sp>
          <p:sp>
            <p:nvSpPr>
              <p:cNvPr id="94372" name="Freeform 164"/>
              <p:cNvSpPr>
                <a:spLocks/>
              </p:cNvSpPr>
              <p:nvPr/>
            </p:nvSpPr>
            <p:spPr bwMode="auto">
              <a:xfrm flipH="1">
                <a:off x="5122" y="1740"/>
                <a:ext cx="46" cy="249"/>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chemeClr val="tx1"/>
              </a:solidFill>
              <a:ln w="9525">
                <a:noFill/>
                <a:round/>
                <a:headEnd/>
                <a:tailEnd/>
              </a:ln>
            </p:spPr>
            <p:txBody>
              <a:bodyPr/>
              <a:lstStyle/>
              <a:p>
                <a:endParaRPr lang="en-US" dirty="0"/>
              </a:p>
            </p:txBody>
          </p:sp>
          <p:sp>
            <p:nvSpPr>
              <p:cNvPr id="94373" name="Freeform 165"/>
              <p:cNvSpPr>
                <a:spLocks/>
              </p:cNvSpPr>
              <p:nvPr/>
            </p:nvSpPr>
            <p:spPr bwMode="auto">
              <a:xfrm flipH="1">
                <a:off x="5152" y="1789"/>
                <a:ext cx="18" cy="14"/>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chemeClr val="tx1"/>
              </a:solidFill>
              <a:ln w="9525">
                <a:noFill/>
                <a:round/>
                <a:headEnd/>
                <a:tailEnd/>
              </a:ln>
            </p:spPr>
            <p:txBody>
              <a:bodyPr/>
              <a:lstStyle/>
              <a:p>
                <a:endParaRPr lang="en-US" dirty="0"/>
              </a:p>
            </p:txBody>
          </p:sp>
          <p:sp>
            <p:nvSpPr>
              <p:cNvPr id="94374" name="Freeform 166"/>
              <p:cNvSpPr>
                <a:spLocks/>
              </p:cNvSpPr>
              <p:nvPr/>
            </p:nvSpPr>
            <p:spPr bwMode="auto">
              <a:xfrm flipH="1">
                <a:off x="5165" y="1837"/>
                <a:ext cx="18" cy="13"/>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chemeClr val="tx1"/>
              </a:solidFill>
              <a:ln w="9525">
                <a:noFill/>
                <a:round/>
                <a:headEnd/>
                <a:tailEnd/>
              </a:ln>
            </p:spPr>
            <p:txBody>
              <a:bodyPr/>
              <a:lstStyle/>
              <a:p>
                <a:endParaRPr lang="en-US" dirty="0"/>
              </a:p>
            </p:txBody>
          </p:sp>
          <p:sp>
            <p:nvSpPr>
              <p:cNvPr id="94375" name="Freeform 167"/>
              <p:cNvSpPr>
                <a:spLocks/>
              </p:cNvSpPr>
              <p:nvPr/>
            </p:nvSpPr>
            <p:spPr bwMode="auto">
              <a:xfrm flipH="1">
                <a:off x="5175" y="1895"/>
                <a:ext cx="18" cy="13"/>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chemeClr val="tx1"/>
              </a:solidFill>
              <a:ln w="9525">
                <a:noFill/>
                <a:round/>
                <a:headEnd/>
                <a:tailEnd/>
              </a:ln>
            </p:spPr>
            <p:txBody>
              <a:bodyPr/>
              <a:lstStyle/>
              <a:p>
                <a:endParaRPr lang="en-US" dirty="0"/>
              </a:p>
            </p:txBody>
          </p:sp>
          <p:sp>
            <p:nvSpPr>
              <p:cNvPr id="94376" name="Freeform 168"/>
              <p:cNvSpPr>
                <a:spLocks/>
              </p:cNvSpPr>
              <p:nvPr/>
            </p:nvSpPr>
            <p:spPr bwMode="auto">
              <a:xfrm flipH="1">
                <a:off x="4955" y="1818"/>
                <a:ext cx="79" cy="218"/>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chemeClr val="bg2"/>
              </a:solidFill>
              <a:ln w="9525">
                <a:noFill/>
                <a:round/>
                <a:headEnd/>
                <a:tailEnd/>
              </a:ln>
            </p:spPr>
            <p:txBody>
              <a:bodyPr/>
              <a:lstStyle/>
              <a:p>
                <a:endParaRPr lang="en-US" dirty="0"/>
              </a:p>
            </p:txBody>
          </p:sp>
          <p:sp>
            <p:nvSpPr>
              <p:cNvPr id="94377" name="Freeform 169"/>
              <p:cNvSpPr>
                <a:spLocks/>
              </p:cNvSpPr>
              <p:nvPr/>
            </p:nvSpPr>
            <p:spPr bwMode="auto">
              <a:xfrm flipH="1">
                <a:off x="4895" y="1862"/>
                <a:ext cx="499" cy="253"/>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chemeClr val="tx2"/>
              </a:solidFill>
              <a:ln w="9525">
                <a:noFill/>
                <a:round/>
                <a:headEnd/>
                <a:tailEnd/>
              </a:ln>
            </p:spPr>
            <p:txBody>
              <a:bodyPr/>
              <a:lstStyle/>
              <a:p>
                <a:endParaRPr lang="en-US" dirty="0"/>
              </a:p>
            </p:txBody>
          </p:sp>
          <p:sp>
            <p:nvSpPr>
              <p:cNvPr id="94378" name="Freeform 170"/>
              <p:cNvSpPr>
                <a:spLocks/>
              </p:cNvSpPr>
              <p:nvPr/>
            </p:nvSpPr>
            <p:spPr bwMode="auto">
              <a:xfrm flipH="1">
                <a:off x="4779" y="1657"/>
                <a:ext cx="549" cy="455"/>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rgbClr val="009900"/>
              </a:solidFill>
              <a:ln w="12700" cap="flat" cmpd="sng">
                <a:noFill/>
                <a:prstDash val="solid"/>
                <a:round/>
                <a:headEnd type="none" w="sm" len="sm"/>
                <a:tailEnd type="none" w="sm" len="sm"/>
              </a:ln>
              <a:effectLst/>
            </p:spPr>
            <p:txBody>
              <a:bodyPr wrap="none" anchor="ctr"/>
              <a:lstStyle/>
              <a:p>
                <a:endParaRPr lang="en-US" dirty="0"/>
              </a:p>
            </p:txBody>
          </p:sp>
          <p:sp>
            <p:nvSpPr>
              <p:cNvPr id="94379" name="Freeform 171"/>
              <p:cNvSpPr>
                <a:spLocks/>
              </p:cNvSpPr>
              <p:nvPr/>
            </p:nvSpPr>
            <p:spPr bwMode="auto">
              <a:xfrm flipH="1">
                <a:off x="5109" y="1593"/>
                <a:ext cx="66" cy="54"/>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tx2"/>
              </a:solidFill>
              <a:ln w="9525">
                <a:noFill/>
                <a:round/>
                <a:headEnd/>
                <a:tailEnd/>
              </a:ln>
            </p:spPr>
            <p:txBody>
              <a:bodyPr/>
              <a:lstStyle/>
              <a:p>
                <a:endParaRPr lang="en-US" dirty="0"/>
              </a:p>
            </p:txBody>
          </p:sp>
          <p:sp>
            <p:nvSpPr>
              <p:cNvPr id="94380" name="Freeform 172"/>
              <p:cNvSpPr>
                <a:spLocks/>
              </p:cNvSpPr>
              <p:nvPr/>
            </p:nvSpPr>
            <p:spPr bwMode="auto">
              <a:xfrm flipH="1">
                <a:off x="4943" y="1590"/>
                <a:ext cx="83" cy="61"/>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chemeClr val="tx2"/>
              </a:solidFill>
              <a:ln w="9525">
                <a:noFill/>
                <a:round/>
                <a:headEnd/>
                <a:tailEnd/>
              </a:ln>
            </p:spPr>
            <p:txBody>
              <a:bodyPr/>
              <a:lstStyle/>
              <a:p>
                <a:endParaRPr lang="en-US" dirty="0"/>
              </a:p>
            </p:txBody>
          </p:sp>
          <p:sp>
            <p:nvSpPr>
              <p:cNvPr id="94381" name="Freeform 173"/>
              <p:cNvSpPr>
                <a:spLocks/>
              </p:cNvSpPr>
              <p:nvPr/>
            </p:nvSpPr>
            <p:spPr bwMode="auto">
              <a:xfrm flipH="1">
                <a:off x="5036" y="1576"/>
                <a:ext cx="66" cy="21"/>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chemeClr val="tx2"/>
              </a:solidFill>
              <a:ln w="9525">
                <a:noFill/>
                <a:round/>
                <a:headEnd/>
                <a:tailEnd/>
              </a:ln>
            </p:spPr>
            <p:txBody>
              <a:bodyPr/>
              <a:lstStyle/>
              <a:p>
                <a:endParaRPr lang="en-US" dirty="0"/>
              </a:p>
            </p:txBody>
          </p:sp>
          <p:sp>
            <p:nvSpPr>
              <p:cNvPr id="94382" name="Freeform 174"/>
              <p:cNvSpPr>
                <a:spLocks/>
              </p:cNvSpPr>
              <p:nvPr/>
            </p:nvSpPr>
            <p:spPr bwMode="auto">
              <a:xfrm flipH="1">
                <a:off x="5042" y="1556"/>
                <a:ext cx="43" cy="17"/>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2"/>
              </a:solidFill>
              <a:ln w="9525">
                <a:noFill/>
                <a:round/>
                <a:headEnd/>
                <a:tailEnd/>
              </a:ln>
            </p:spPr>
            <p:txBody>
              <a:bodyPr/>
              <a:lstStyle/>
              <a:p>
                <a:endParaRPr lang="en-US" dirty="0"/>
              </a:p>
            </p:txBody>
          </p:sp>
          <p:sp>
            <p:nvSpPr>
              <p:cNvPr id="94383" name="Freeform 175"/>
              <p:cNvSpPr>
                <a:spLocks/>
              </p:cNvSpPr>
              <p:nvPr/>
            </p:nvSpPr>
            <p:spPr bwMode="auto">
              <a:xfrm flipH="1">
                <a:off x="5061" y="1541"/>
                <a:ext cx="20" cy="12"/>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chemeClr val="tx2"/>
              </a:solidFill>
              <a:ln w="9525">
                <a:noFill/>
                <a:round/>
                <a:headEnd/>
                <a:tailEnd/>
              </a:ln>
            </p:spPr>
            <p:txBody>
              <a:bodyPr/>
              <a:lstStyle/>
              <a:p>
                <a:endParaRPr lang="en-US" dirty="0"/>
              </a:p>
            </p:txBody>
          </p:sp>
          <p:sp>
            <p:nvSpPr>
              <p:cNvPr id="94384" name="Freeform 176"/>
              <p:cNvSpPr>
                <a:spLocks/>
              </p:cNvSpPr>
              <p:nvPr/>
            </p:nvSpPr>
            <p:spPr bwMode="auto">
              <a:xfrm flipH="1">
                <a:off x="5039" y="1416"/>
                <a:ext cx="103" cy="114"/>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tx2"/>
              </a:solidFill>
              <a:ln w="9525">
                <a:noFill/>
                <a:round/>
                <a:headEnd/>
                <a:tailEnd/>
              </a:ln>
            </p:spPr>
            <p:txBody>
              <a:bodyPr/>
              <a:lstStyle/>
              <a:p>
                <a:endParaRPr lang="en-US" dirty="0"/>
              </a:p>
            </p:txBody>
          </p:sp>
          <p:sp>
            <p:nvSpPr>
              <p:cNvPr id="94385" name="Freeform 177"/>
              <p:cNvSpPr>
                <a:spLocks/>
              </p:cNvSpPr>
              <p:nvPr/>
            </p:nvSpPr>
            <p:spPr bwMode="auto">
              <a:xfrm flipH="1">
                <a:off x="5030" y="1626"/>
                <a:ext cx="322" cy="245"/>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chemeClr val="tx2"/>
              </a:solidFill>
              <a:ln w="9525">
                <a:noFill/>
                <a:round/>
                <a:headEnd/>
                <a:tailEnd/>
              </a:ln>
            </p:spPr>
            <p:txBody>
              <a:bodyPr/>
              <a:lstStyle/>
              <a:p>
                <a:endParaRPr lang="en-US" dirty="0"/>
              </a:p>
            </p:txBody>
          </p:sp>
          <p:sp>
            <p:nvSpPr>
              <p:cNvPr id="94386" name="Freeform 178"/>
              <p:cNvSpPr>
                <a:spLocks/>
              </p:cNvSpPr>
              <p:nvPr/>
            </p:nvSpPr>
            <p:spPr bwMode="auto">
              <a:xfrm flipH="1">
                <a:off x="4756" y="1647"/>
                <a:ext cx="256" cy="204"/>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chemeClr val="tx2"/>
              </a:solidFill>
              <a:ln w="9525">
                <a:noFill/>
                <a:round/>
                <a:headEnd/>
                <a:tailEnd/>
              </a:ln>
            </p:spPr>
            <p:txBody>
              <a:bodyPr/>
              <a:lstStyle/>
              <a:p>
                <a:endParaRPr lang="en-US" dirty="0"/>
              </a:p>
            </p:txBody>
          </p:sp>
          <p:sp>
            <p:nvSpPr>
              <p:cNvPr id="94387" name="Freeform 179"/>
              <p:cNvSpPr>
                <a:spLocks/>
              </p:cNvSpPr>
              <p:nvPr/>
            </p:nvSpPr>
            <p:spPr bwMode="auto">
              <a:xfrm flipH="1">
                <a:off x="5020" y="1776"/>
                <a:ext cx="46" cy="249"/>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chemeClr val="tx1"/>
              </a:solidFill>
              <a:ln w="9525">
                <a:noFill/>
                <a:round/>
                <a:headEnd/>
                <a:tailEnd/>
              </a:ln>
            </p:spPr>
            <p:txBody>
              <a:bodyPr/>
              <a:lstStyle/>
              <a:p>
                <a:endParaRPr lang="en-US" dirty="0"/>
              </a:p>
            </p:txBody>
          </p:sp>
          <p:sp>
            <p:nvSpPr>
              <p:cNvPr id="94388" name="Freeform 180"/>
              <p:cNvSpPr>
                <a:spLocks/>
              </p:cNvSpPr>
              <p:nvPr/>
            </p:nvSpPr>
            <p:spPr bwMode="auto">
              <a:xfrm flipH="1">
                <a:off x="5050" y="1825"/>
                <a:ext cx="18" cy="14"/>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chemeClr val="bg2"/>
              </a:solidFill>
              <a:ln w="9525">
                <a:noFill/>
                <a:round/>
                <a:headEnd/>
                <a:tailEnd/>
              </a:ln>
            </p:spPr>
            <p:txBody>
              <a:bodyPr/>
              <a:lstStyle/>
              <a:p>
                <a:endParaRPr lang="en-US" dirty="0"/>
              </a:p>
            </p:txBody>
          </p:sp>
          <p:sp>
            <p:nvSpPr>
              <p:cNvPr id="94389" name="Freeform 181"/>
              <p:cNvSpPr>
                <a:spLocks/>
              </p:cNvSpPr>
              <p:nvPr/>
            </p:nvSpPr>
            <p:spPr bwMode="auto">
              <a:xfrm flipH="1">
                <a:off x="5063" y="1873"/>
                <a:ext cx="18" cy="13"/>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chemeClr val="bg2"/>
              </a:solidFill>
              <a:ln w="9525">
                <a:noFill/>
                <a:round/>
                <a:headEnd/>
                <a:tailEnd/>
              </a:ln>
            </p:spPr>
            <p:txBody>
              <a:bodyPr/>
              <a:lstStyle/>
              <a:p>
                <a:endParaRPr lang="en-US" dirty="0"/>
              </a:p>
            </p:txBody>
          </p:sp>
          <p:sp>
            <p:nvSpPr>
              <p:cNvPr id="94390" name="Freeform 182"/>
              <p:cNvSpPr>
                <a:spLocks/>
              </p:cNvSpPr>
              <p:nvPr/>
            </p:nvSpPr>
            <p:spPr bwMode="auto">
              <a:xfrm flipH="1">
                <a:off x="5073" y="1931"/>
                <a:ext cx="18" cy="13"/>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chemeClr val="bg2"/>
              </a:solidFill>
              <a:ln w="9525">
                <a:noFill/>
                <a:round/>
                <a:headEnd/>
                <a:tailEnd/>
              </a:ln>
            </p:spPr>
            <p:txBody>
              <a:bodyPr/>
              <a:lstStyle/>
              <a:p>
                <a:endParaRPr lang="en-US" dirty="0"/>
              </a:p>
            </p:txBody>
          </p:sp>
          <p:sp>
            <p:nvSpPr>
              <p:cNvPr id="94391" name="Freeform 183"/>
              <p:cNvSpPr>
                <a:spLocks/>
              </p:cNvSpPr>
              <p:nvPr/>
            </p:nvSpPr>
            <p:spPr bwMode="auto">
              <a:xfrm flipH="1">
                <a:off x="4853" y="1854"/>
                <a:ext cx="79" cy="218"/>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chemeClr val="bg2"/>
              </a:solidFill>
              <a:ln w="9525">
                <a:noFill/>
                <a:round/>
                <a:headEnd/>
                <a:tailEnd/>
              </a:ln>
            </p:spPr>
            <p:txBody>
              <a:bodyPr/>
              <a:lstStyle/>
              <a:p>
                <a:endParaRPr lang="en-US" dirty="0"/>
              </a:p>
            </p:txBody>
          </p:sp>
          <p:sp>
            <p:nvSpPr>
              <p:cNvPr id="94392" name="Freeform 184"/>
              <p:cNvSpPr>
                <a:spLocks/>
              </p:cNvSpPr>
              <p:nvPr/>
            </p:nvSpPr>
            <p:spPr bwMode="auto">
              <a:xfrm flipH="1">
                <a:off x="4793" y="1898"/>
                <a:ext cx="499" cy="253"/>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chemeClr val="tx2"/>
              </a:solidFill>
              <a:ln w="9525">
                <a:noFill/>
                <a:round/>
                <a:headEnd/>
                <a:tailEnd/>
              </a:ln>
            </p:spPr>
            <p:txBody>
              <a:bodyPr/>
              <a:lstStyle/>
              <a:p>
                <a:endParaRPr lang="en-US" dirty="0"/>
              </a:p>
            </p:txBody>
          </p:sp>
          <p:sp>
            <p:nvSpPr>
              <p:cNvPr id="94393" name="Freeform 185"/>
              <p:cNvSpPr>
                <a:spLocks/>
              </p:cNvSpPr>
              <p:nvPr/>
            </p:nvSpPr>
            <p:spPr bwMode="auto">
              <a:xfrm flipH="1">
                <a:off x="4661" y="1711"/>
                <a:ext cx="549" cy="455"/>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chemeClr val="hlink"/>
              </a:solidFill>
              <a:ln w="12700" cap="flat" cmpd="sng">
                <a:noFill/>
                <a:prstDash val="solid"/>
                <a:round/>
                <a:headEnd type="none" w="sm" len="sm"/>
                <a:tailEnd type="none" w="sm" len="sm"/>
              </a:ln>
              <a:effectLst/>
            </p:spPr>
            <p:txBody>
              <a:bodyPr wrap="none" anchor="ctr"/>
              <a:lstStyle/>
              <a:p>
                <a:endParaRPr lang="en-US" dirty="0"/>
              </a:p>
            </p:txBody>
          </p:sp>
          <p:sp>
            <p:nvSpPr>
              <p:cNvPr id="94394" name="Freeform 186"/>
              <p:cNvSpPr>
                <a:spLocks/>
              </p:cNvSpPr>
              <p:nvPr/>
            </p:nvSpPr>
            <p:spPr bwMode="auto">
              <a:xfrm flipH="1">
                <a:off x="4991" y="1647"/>
                <a:ext cx="66" cy="54"/>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tx2"/>
              </a:solidFill>
              <a:ln w="9525">
                <a:noFill/>
                <a:round/>
                <a:headEnd/>
                <a:tailEnd/>
              </a:ln>
            </p:spPr>
            <p:txBody>
              <a:bodyPr/>
              <a:lstStyle/>
              <a:p>
                <a:endParaRPr lang="en-US" dirty="0"/>
              </a:p>
            </p:txBody>
          </p:sp>
          <p:sp>
            <p:nvSpPr>
              <p:cNvPr id="94395" name="Freeform 187"/>
              <p:cNvSpPr>
                <a:spLocks/>
              </p:cNvSpPr>
              <p:nvPr/>
            </p:nvSpPr>
            <p:spPr bwMode="auto">
              <a:xfrm flipH="1">
                <a:off x="4825" y="1644"/>
                <a:ext cx="83" cy="61"/>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chemeClr val="tx2"/>
              </a:solidFill>
              <a:ln w="9525">
                <a:noFill/>
                <a:round/>
                <a:headEnd/>
                <a:tailEnd/>
              </a:ln>
            </p:spPr>
            <p:txBody>
              <a:bodyPr/>
              <a:lstStyle/>
              <a:p>
                <a:endParaRPr lang="en-US" dirty="0"/>
              </a:p>
            </p:txBody>
          </p:sp>
          <p:sp>
            <p:nvSpPr>
              <p:cNvPr id="94396" name="Freeform 188"/>
              <p:cNvSpPr>
                <a:spLocks/>
              </p:cNvSpPr>
              <p:nvPr/>
            </p:nvSpPr>
            <p:spPr bwMode="auto">
              <a:xfrm flipH="1">
                <a:off x="4918" y="1630"/>
                <a:ext cx="66" cy="21"/>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chemeClr val="tx2"/>
              </a:solidFill>
              <a:ln w="9525">
                <a:noFill/>
                <a:round/>
                <a:headEnd/>
                <a:tailEnd/>
              </a:ln>
            </p:spPr>
            <p:txBody>
              <a:bodyPr/>
              <a:lstStyle/>
              <a:p>
                <a:endParaRPr lang="en-US" dirty="0"/>
              </a:p>
            </p:txBody>
          </p:sp>
          <p:sp>
            <p:nvSpPr>
              <p:cNvPr id="94397" name="Freeform 189"/>
              <p:cNvSpPr>
                <a:spLocks/>
              </p:cNvSpPr>
              <p:nvPr/>
            </p:nvSpPr>
            <p:spPr bwMode="auto">
              <a:xfrm flipH="1">
                <a:off x="4924" y="1610"/>
                <a:ext cx="43" cy="17"/>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2"/>
              </a:solidFill>
              <a:ln w="9525">
                <a:noFill/>
                <a:round/>
                <a:headEnd/>
                <a:tailEnd/>
              </a:ln>
            </p:spPr>
            <p:txBody>
              <a:bodyPr/>
              <a:lstStyle/>
              <a:p>
                <a:endParaRPr lang="en-US" dirty="0"/>
              </a:p>
            </p:txBody>
          </p:sp>
          <p:sp>
            <p:nvSpPr>
              <p:cNvPr id="94398" name="Freeform 190"/>
              <p:cNvSpPr>
                <a:spLocks/>
              </p:cNvSpPr>
              <p:nvPr/>
            </p:nvSpPr>
            <p:spPr bwMode="auto">
              <a:xfrm flipH="1">
                <a:off x="4943" y="1595"/>
                <a:ext cx="20" cy="12"/>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chemeClr val="tx2"/>
              </a:solidFill>
              <a:ln w="9525">
                <a:noFill/>
                <a:round/>
                <a:headEnd/>
                <a:tailEnd/>
              </a:ln>
            </p:spPr>
            <p:txBody>
              <a:bodyPr/>
              <a:lstStyle/>
              <a:p>
                <a:endParaRPr lang="en-US" dirty="0"/>
              </a:p>
            </p:txBody>
          </p:sp>
          <p:sp>
            <p:nvSpPr>
              <p:cNvPr id="94399" name="Freeform 191"/>
              <p:cNvSpPr>
                <a:spLocks/>
              </p:cNvSpPr>
              <p:nvPr/>
            </p:nvSpPr>
            <p:spPr bwMode="auto">
              <a:xfrm flipH="1">
                <a:off x="4921" y="1470"/>
                <a:ext cx="103" cy="114"/>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tx2"/>
              </a:solidFill>
              <a:ln w="9525">
                <a:noFill/>
                <a:round/>
                <a:headEnd/>
                <a:tailEnd/>
              </a:ln>
            </p:spPr>
            <p:txBody>
              <a:bodyPr/>
              <a:lstStyle/>
              <a:p>
                <a:endParaRPr lang="en-US" dirty="0"/>
              </a:p>
            </p:txBody>
          </p:sp>
          <p:sp>
            <p:nvSpPr>
              <p:cNvPr id="94400" name="Freeform 192"/>
              <p:cNvSpPr>
                <a:spLocks/>
              </p:cNvSpPr>
              <p:nvPr/>
            </p:nvSpPr>
            <p:spPr bwMode="auto">
              <a:xfrm flipH="1">
                <a:off x="4917" y="1696"/>
                <a:ext cx="322" cy="245"/>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chemeClr val="tx2"/>
              </a:solidFill>
              <a:ln w="9525">
                <a:noFill/>
                <a:round/>
                <a:headEnd/>
                <a:tailEnd/>
              </a:ln>
            </p:spPr>
            <p:txBody>
              <a:bodyPr/>
              <a:lstStyle/>
              <a:p>
                <a:endParaRPr lang="en-US" dirty="0"/>
              </a:p>
            </p:txBody>
          </p:sp>
          <p:sp>
            <p:nvSpPr>
              <p:cNvPr id="94401" name="Freeform 193"/>
              <p:cNvSpPr>
                <a:spLocks/>
              </p:cNvSpPr>
              <p:nvPr/>
            </p:nvSpPr>
            <p:spPr bwMode="auto">
              <a:xfrm flipH="1">
                <a:off x="4638" y="1701"/>
                <a:ext cx="256" cy="204"/>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chemeClr val="tx2"/>
              </a:solidFill>
              <a:ln w="9525">
                <a:noFill/>
                <a:round/>
                <a:headEnd/>
                <a:tailEnd/>
              </a:ln>
            </p:spPr>
            <p:txBody>
              <a:bodyPr/>
              <a:lstStyle/>
              <a:p>
                <a:endParaRPr lang="en-US" dirty="0"/>
              </a:p>
            </p:txBody>
          </p:sp>
          <p:sp>
            <p:nvSpPr>
              <p:cNvPr id="94402" name="Freeform 194"/>
              <p:cNvSpPr>
                <a:spLocks/>
              </p:cNvSpPr>
              <p:nvPr/>
            </p:nvSpPr>
            <p:spPr bwMode="auto">
              <a:xfrm flipH="1">
                <a:off x="4902" y="1830"/>
                <a:ext cx="46" cy="249"/>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chemeClr val="tx2"/>
              </a:solidFill>
              <a:ln w="9525">
                <a:noFill/>
                <a:round/>
                <a:headEnd/>
                <a:tailEnd/>
              </a:ln>
            </p:spPr>
            <p:txBody>
              <a:bodyPr/>
              <a:lstStyle/>
              <a:p>
                <a:endParaRPr lang="en-US" dirty="0"/>
              </a:p>
            </p:txBody>
          </p:sp>
          <p:sp>
            <p:nvSpPr>
              <p:cNvPr id="94403" name="Freeform 195"/>
              <p:cNvSpPr>
                <a:spLocks/>
              </p:cNvSpPr>
              <p:nvPr/>
            </p:nvSpPr>
            <p:spPr bwMode="auto">
              <a:xfrm flipH="1">
                <a:off x="4932" y="1879"/>
                <a:ext cx="18" cy="14"/>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chemeClr val="tx2"/>
              </a:solidFill>
              <a:ln w="9525">
                <a:noFill/>
                <a:round/>
                <a:headEnd/>
                <a:tailEnd/>
              </a:ln>
            </p:spPr>
            <p:txBody>
              <a:bodyPr/>
              <a:lstStyle/>
              <a:p>
                <a:endParaRPr lang="en-US" dirty="0"/>
              </a:p>
            </p:txBody>
          </p:sp>
          <p:sp>
            <p:nvSpPr>
              <p:cNvPr id="94404" name="Freeform 196"/>
              <p:cNvSpPr>
                <a:spLocks/>
              </p:cNvSpPr>
              <p:nvPr/>
            </p:nvSpPr>
            <p:spPr bwMode="auto">
              <a:xfrm flipH="1">
                <a:off x="4945" y="1927"/>
                <a:ext cx="18" cy="13"/>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chemeClr val="tx2"/>
              </a:solidFill>
              <a:ln w="9525">
                <a:noFill/>
                <a:round/>
                <a:headEnd/>
                <a:tailEnd/>
              </a:ln>
            </p:spPr>
            <p:txBody>
              <a:bodyPr/>
              <a:lstStyle/>
              <a:p>
                <a:endParaRPr lang="en-US" dirty="0"/>
              </a:p>
            </p:txBody>
          </p:sp>
          <p:sp>
            <p:nvSpPr>
              <p:cNvPr id="94405" name="Freeform 197"/>
              <p:cNvSpPr>
                <a:spLocks/>
              </p:cNvSpPr>
              <p:nvPr/>
            </p:nvSpPr>
            <p:spPr bwMode="auto">
              <a:xfrm flipH="1">
                <a:off x="4955" y="1985"/>
                <a:ext cx="18" cy="13"/>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chemeClr val="tx2"/>
              </a:solidFill>
              <a:ln w="9525">
                <a:noFill/>
                <a:round/>
                <a:headEnd/>
                <a:tailEnd/>
              </a:ln>
            </p:spPr>
            <p:txBody>
              <a:bodyPr/>
              <a:lstStyle/>
              <a:p>
                <a:endParaRPr lang="en-US" dirty="0"/>
              </a:p>
            </p:txBody>
          </p:sp>
          <p:sp>
            <p:nvSpPr>
              <p:cNvPr id="94406" name="Freeform 198"/>
              <p:cNvSpPr>
                <a:spLocks/>
              </p:cNvSpPr>
              <p:nvPr/>
            </p:nvSpPr>
            <p:spPr bwMode="auto">
              <a:xfrm flipH="1">
                <a:off x="4735" y="1908"/>
                <a:ext cx="79" cy="218"/>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chemeClr val="tx2"/>
              </a:solidFill>
              <a:ln w="9525">
                <a:noFill/>
                <a:round/>
                <a:headEnd/>
                <a:tailEnd/>
              </a:ln>
            </p:spPr>
            <p:txBody>
              <a:bodyPr/>
              <a:lstStyle/>
              <a:p>
                <a:endParaRPr lang="en-US" dirty="0"/>
              </a:p>
            </p:txBody>
          </p:sp>
          <p:sp>
            <p:nvSpPr>
              <p:cNvPr id="94407" name="Freeform 199"/>
              <p:cNvSpPr>
                <a:spLocks/>
              </p:cNvSpPr>
              <p:nvPr/>
            </p:nvSpPr>
            <p:spPr bwMode="auto">
              <a:xfrm flipH="1">
                <a:off x="4675" y="1952"/>
                <a:ext cx="499" cy="253"/>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chemeClr val="tx2"/>
              </a:solidFill>
              <a:ln w="9525">
                <a:noFill/>
                <a:round/>
                <a:headEnd/>
                <a:tailEnd/>
              </a:ln>
            </p:spPr>
            <p:txBody>
              <a:bodyPr/>
              <a:lstStyle/>
              <a:p>
                <a:endParaRPr lang="en-US" dirty="0"/>
              </a:p>
            </p:txBody>
          </p:sp>
          <p:sp>
            <p:nvSpPr>
              <p:cNvPr id="94408" name="Freeform 200"/>
              <p:cNvSpPr>
                <a:spLocks/>
              </p:cNvSpPr>
              <p:nvPr/>
            </p:nvSpPr>
            <p:spPr bwMode="auto">
              <a:xfrm flipH="1">
                <a:off x="5385" y="1326"/>
                <a:ext cx="41" cy="54"/>
              </a:xfrm>
              <a:custGeom>
                <a:avLst/>
                <a:gdLst/>
                <a:ahLst/>
                <a:cxnLst>
                  <a:cxn ang="0">
                    <a:pos x="39" y="9"/>
                  </a:cxn>
                  <a:cxn ang="0">
                    <a:pos x="20" y="0"/>
                  </a:cxn>
                  <a:cxn ang="0">
                    <a:pos x="3" y="9"/>
                  </a:cxn>
                  <a:cxn ang="0">
                    <a:pos x="0" y="30"/>
                  </a:cxn>
                  <a:cxn ang="0">
                    <a:pos x="9" y="54"/>
                  </a:cxn>
                  <a:cxn ang="0">
                    <a:pos x="41" y="54"/>
                  </a:cxn>
                  <a:cxn ang="0">
                    <a:pos x="41" y="41"/>
                  </a:cxn>
                  <a:cxn ang="0">
                    <a:pos x="29" y="42"/>
                  </a:cxn>
                  <a:cxn ang="0">
                    <a:pos x="14" y="29"/>
                  </a:cxn>
                  <a:cxn ang="0">
                    <a:pos x="20" y="17"/>
                  </a:cxn>
                  <a:cxn ang="0">
                    <a:pos x="41" y="21"/>
                  </a:cxn>
                  <a:cxn ang="0">
                    <a:pos x="39" y="9"/>
                  </a:cxn>
                </a:cxnLst>
                <a:rect l="0" t="0" r="r" b="b"/>
                <a:pathLst>
                  <a:path w="41" h="54">
                    <a:moveTo>
                      <a:pt x="39" y="9"/>
                    </a:moveTo>
                    <a:lnTo>
                      <a:pt x="20" y="0"/>
                    </a:lnTo>
                    <a:lnTo>
                      <a:pt x="3" y="9"/>
                    </a:lnTo>
                    <a:lnTo>
                      <a:pt x="0" y="30"/>
                    </a:lnTo>
                    <a:lnTo>
                      <a:pt x="9" y="54"/>
                    </a:lnTo>
                    <a:lnTo>
                      <a:pt x="41" y="54"/>
                    </a:lnTo>
                    <a:lnTo>
                      <a:pt x="41" y="41"/>
                    </a:lnTo>
                    <a:lnTo>
                      <a:pt x="29" y="42"/>
                    </a:lnTo>
                    <a:lnTo>
                      <a:pt x="14" y="29"/>
                    </a:lnTo>
                    <a:lnTo>
                      <a:pt x="20" y="17"/>
                    </a:lnTo>
                    <a:lnTo>
                      <a:pt x="41" y="21"/>
                    </a:lnTo>
                    <a:lnTo>
                      <a:pt x="39" y="9"/>
                    </a:lnTo>
                    <a:close/>
                  </a:path>
                </a:pathLst>
              </a:custGeom>
              <a:solidFill>
                <a:schemeClr val="tx2"/>
              </a:solidFill>
              <a:ln w="12700" cap="flat" cmpd="sng">
                <a:noFill/>
                <a:prstDash val="solid"/>
                <a:round/>
                <a:headEnd type="none" w="sm" len="sm"/>
                <a:tailEnd type="none" w="sm" len="sm"/>
              </a:ln>
              <a:effectLst/>
            </p:spPr>
            <p:txBody>
              <a:bodyPr wrap="none" anchor="ctr"/>
              <a:lstStyle/>
              <a:p>
                <a:endParaRPr lang="en-US" dirty="0"/>
              </a:p>
            </p:txBody>
          </p:sp>
          <p:sp>
            <p:nvSpPr>
              <p:cNvPr id="94409" name="Freeform 201"/>
              <p:cNvSpPr>
                <a:spLocks/>
              </p:cNvSpPr>
              <p:nvPr/>
            </p:nvSpPr>
            <p:spPr bwMode="auto">
              <a:xfrm flipH="1">
                <a:off x="4492" y="2119"/>
                <a:ext cx="1065" cy="531"/>
              </a:xfrm>
              <a:custGeom>
                <a:avLst/>
                <a:gdLst/>
                <a:ahLst/>
                <a:cxnLst>
                  <a:cxn ang="0">
                    <a:pos x="180" y="0"/>
                  </a:cxn>
                  <a:cxn ang="0">
                    <a:pos x="0" y="38"/>
                  </a:cxn>
                  <a:cxn ang="0">
                    <a:pos x="460" y="531"/>
                  </a:cxn>
                  <a:cxn ang="0">
                    <a:pos x="1035" y="407"/>
                  </a:cxn>
                  <a:cxn ang="0">
                    <a:pos x="828" y="324"/>
                  </a:cxn>
                  <a:cxn ang="0">
                    <a:pos x="909" y="401"/>
                  </a:cxn>
                  <a:cxn ang="0">
                    <a:pos x="486" y="483"/>
                  </a:cxn>
                  <a:cxn ang="0">
                    <a:pos x="48" y="45"/>
                  </a:cxn>
                  <a:cxn ang="0">
                    <a:pos x="228" y="3"/>
                  </a:cxn>
                  <a:cxn ang="0">
                    <a:pos x="180" y="0"/>
                  </a:cxn>
                </a:cxnLst>
                <a:rect l="0" t="0" r="r" b="b"/>
                <a:pathLst>
                  <a:path w="1035" h="531">
                    <a:moveTo>
                      <a:pt x="180" y="0"/>
                    </a:moveTo>
                    <a:lnTo>
                      <a:pt x="0" y="38"/>
                    </a:lnTo>
                    <a:lnTo>
                      <a:pt x="460" y="531"/>
                    </a:lnTo>
                    <a:lnTo>
                      <a:pt x="1035" y="407"/>
                    </a:lnTo>
                    <a:lnTo>
                      <a:pt x="828" y="324"/>
                    </a:lnTo>
                    <a:lnTo>
                      <a:pt x="909" y="401"/>
                    </a:lnTo>
                    <a:lnTo>
                      <a:pt x="486" y="483"/>
                    </a:lnTo>
                    <a:lnTo>
                      <a:pt x="48" y="45"/>
                    </a:lnTo>
                    <a:lnTo>
                      <a:pt x="228" y="3"/>
                    </a:lnTo>
                    <a:lnTo>
                      <a:pt x="180" y="0"/>
                    </a:lnTo>
                    <a:close/>
                  </a:path>
                </a:pathLst>
              </a:custGeom>
              <a:solidFill>
                <a:schemeClr val="accent3">
                  <a:lumMod val="85000"/>
                </a:schemeClr>
              </a:solidFill>
              <a:ln w="12700" cap="flat" cmpd="sng">
                <a:noFill/>
                <a:prstDash val="solid"/>
                <a:round/>
                <a:headEnd type="none" w="sm" len="sm"/>
                <a:tailEnd type="none" w="sm" len="sm"/>
              </a:ln>
              <a:effectLst/>
            </p:spPr>
            <p:txBody>
              <a:bodyPr wrap="none" anchor="ctr"/>
              <a:lstStyle/>
              <a:p>
                <a:endParaRPr lang="en-US" dirty="0"/>
              </a:p>
            </p:txBody>
          </p:sp>
          <p:sp>
            <p:nvSpPr>
              <p:cNvPr id="94410" name="Freeform 202"/>
              <p:cNvSpPr>
                <a:spLocks/>
              </p:cNvSpPr>
              <p:nvPr/>
            </p:nvSpPr>
            <p:spPr bwMode="auto">
              <a:xfrm rot="21134363" flipH="1">
                <a:off x="4720" y="1569"/>
                <a:ext cx="121" cy="1007"/>
              </a:xfrm>
              <a:custGeom>
                <a:avLst/>
                <a:gdLst/>
                <a:ahLst/>
                <a:cxnLst>
                  <a:cxn ang="0">
                    <a:pos x="144" y="1182"/>
                  </a:cxn>
                  <a:cxn ang="0">
                    <a:pos x="0" y="33"/>
                  </a:cxn>
                  <a:cxn ang="0">
                    <a:pos x="30" y="3"/>
                  </a:cxn>
                  <a:cxn ang="0">
                    <a:pos x="126" y="0"/>
                  </a:cxn>
                  <a:cxn ang="0">
                    <a:pos x="144" y="33"/>
                  </a:cxn>
                  <a:cxn ang="0">
                    <a:pos x="204" y="1167"/>
                  </a:cxn>
                  <a:cxn ang="0">
                    <a:pos x="144" y="1182"/>
                  </a:cxn>
                </a:cxnLst>
                <a:rect l="0" t="0" r="r" b="b"/>
                <a:pathLst>
                  <a:path w="204" h="1182">
                    <a:moveTo>
                      <a:pt x="144" y="1182"/>
                    </a:moveTo>
                    <a:lnTo>
                      <a:pt x="0" y="33"/>
                    </a:lnTo>
                    <a:lnTo>
                      <a:pt x="30" y="3"/>
                    </a:lnTo>
                    <a:lnTo>
                      <a:pt x="126" y="0"/>
                    </a:lnTo>
                    <a:lnTo>
                      <a:pt x="144" y="33"/>
                    </a:lnTo>
                    <a:lnTo>
                      <a:pt x="204" y="1167"/>
                    </a:lnTo>
                    <a:lnTo>
                      <a:pt x="144" y="1182"/>
                    </a:lnTo>
                    <a:close/>
                  </a:path>
                </a:pathLst>
              </a:custGeom>
              <a:solidFill>
                <a:schemeClr val="tx2"/>
              </a:solidFill>
              <a:ln w="12700" cap="flat" cmpd="sng">
                <a:noFill/>
                <a:prstDash val="solid"/>
                <a:round/>
                <a:headEnd type="none" w="sm" len="sm"/>
                <a:tailEnd type="none" w="sm" len="sm"/>
              </a:ln>
              <a:effectLst/>
            </p:spPr>
            <p:txBody>
              <a:bodyPr wrap="none" anchor="ctr"/>
              <a:lstStyle/>
              <a:p>
                <a:endParaRPr lang="en-US" dirty="0"/>
              </a:p>
            </p:txBody>
          </p:sp>
          <p:sp>
            <p:nvSpPr>
              <p:cNvPr id="94411" name="Freeform 203"/>
              <p:cNvSpPr>
                <a:spLocks/>
              </p:cNvSpPr>
              <p:nvPr/>
            </p:nvSpPr>
            <p:spPr bwMode="auto">
              <a:xfrm>
                <a:off x="4680" y="2196"/>
                <a:ext cx="188" cy="135"/>
              </a:xfrm>
              <a:custGeom>
                <a:avLst/>
                <a:gdLst/>
                <a:ahLst/>
                <a:cxnLst>
                  <a:cxn ang="0">
                    <a:pos x="8" y="0"/>
                  </a:cxn>
                  <a:cxn ang="0">
                    <a:pos x="0" y="218"/>
                  </a:cxn>
                  <a:cxn ang="0">
                    <a:pos x="332" y="264"/>
                  </a:cxn>
                  <a:cxn ang="0">
                    <a:pos x="364" y="16"/>
                  </a:cxn>
                  <a:cxn ang="0">
                    <a:pos x="8" y="0"/>
                  </a:cxn>
                </a:cxnLst>
                <a:rect l="0" t="0" r="r" b="b"/>
                <a:pathLst>
                  <a:path w="364" h="264">
                    <a:moveTo>
                      <a:pt x="8" y="0"/>
                    </a:moveTo>
                    <a:lnTo>
                      <a:pt x="0" y="218"/>
                    </a:lnTo>
                    <a:lnTo>
                      <a:pt x="332" y="264"/>
                    </a:lnTo>
                    <a:lnTo>
                      <a:pt x="364" y="16"/>
                    </a:lnTo>
                    <a:lnTo>
                      <a:pt x="8" y="0"/>
                    </a:lnTo>
                    <a:close/>
                  </a:path>
                </a:pathLst>
              </a:custGeom>
              <a:solidFill>
                <a:schemeClr val="tx1"/>
              </a:solidFill>
              <a:ln w="19050" cap="flat" cmpd="sng">
                <a:solidFill>
                  <a:schemeClr val="tx2"/>
                </a:solidFill>
                <a:prstDash val="solid"/>
                <a:round/>
                <a:headEnd type="none" w="med" len="med"/>
                <a:tailEnd type="none" w="med" len="med"/>
              </a:ln>
              <a:effectLst/>
            </p:spPr>
            <p:txBody>
              <a:bodyPr wrap="none" anchor="ctr"/>
              <a:lstStyle/>
              <a:p>
                <a:endParaRPr lang="en-US" dirty="0"/>
              </a:p>
            </p:txBody>
          </p:sp>
          <p:sp>
            <p:nvSpPr>
              <p:cNvPr id="94412" name="Line 204"/>
              <p:cNvSpPr>
                <a:spLocks noChangeShapeType="1"/>
              </p:cNvSpPr>
              <p:nvPr/>
            </p:nvSpPr>
            <p:spPr bwMode="auto">
              <a:xfrm flipH="1">
                <a:off x="4708" y="2217"/>
                <a:ext cx="4" cy="69"/>
              </a:xfrm>
              <a:prstGeom prst="line">
                <a:avLst/>
              </a:prstGeom>
              <a:noFill/>
              <a:ln w="19050">
                <a:solidFill>
                  <a:schemeClr val="tx2"/>
                </a:solidFill>
                <a:round/>
                <a:headEnd/>
                <a:tailEnd/>
              </a:ln>
              <a:effectLst/>
            </p:spPr>
            <p:txBody>
              <a:bodyPr wrap="none" anchor="ctr"/>
              <a:lstStyle/>
              <a:p>
                <a:endParaRPr lang="en-US" dirty="0"/>
              </a:p>
            </p:txBody>
          </p:sp>
          <p:sp>
            <p:nvSpPr>
              <p:cNvPr id="94413" name="Line 205"/>
              <p:cNvSpPr>
                <a:spLocks noChangeShapeType="1"/>
              </p:cNvSpPr>
              <p:nvPr/>
            </p:nvSpPr>
            <p:spPr bwMode="auto">
              <a:xfrm flipH="1">
                <a:off x="4729" y="2224"/>
                <a:ext cx="3" cy="69"/>
              </a:xfrm>
              <a:prstGeom prst="line">
                <a:avLst/>
              </a:prstGeom>
              <a:noFill/>
              <a:ln w="19050">
                <a:solidFill>
                  <a:schemeClr val="tx2"/>
                </a:solidFill>
                <a:round/>
                <a:headEnd/>
                <a:tailEnd/>
              </a:ln>
              <a:effectLst/>
            </p:spPr>
            <p:txBody>
              <a:bodyPr wrap="none" anchor="ctr"/>
              <a:lstStyle/>
              <a:p>
                <a:endParaRPr lang="en-US" dirty="0"/>
              </a:p>
            </p:txBody>
          </p:sp>
          <p:sp>
            <p:nvSpPr>
              <p:cNvPr id="94414" name="Line 206"/>
              <p:cNvSpPr>
                <a:spLocks noChangeShapeType="1"/>
              </p:cNvSpPr>
              <p:nvPr/>
            </p:nvSpPr>
            <p:spPr bwMode="auto">
              <a:xfrm flipH="1">
                <a:off x="4750" y="2227"/>
                <a:ext cx="3" cy="69"/>
              </a:xfrm>
              <a:prstGeom prst="line">
                <a:avLst/>
              </a:prstGeom>
              <a:noFill/>
              <a:ln w="19050">
                <a:solidFill>
                  <a:schemeClr val="tx2"/>
                </a:solidFill>
                <a:round/>
                <a:headEnd/>
                <a:tailEnd/>
              </a:ln>
              <a:effectLst/>
            </p:spPr>
            <p:txBody>
              <a:bodyPr wrap="none" anchor="ctr"/>
              <a:lstStyle/>
              <a:p>
                <a:endParaRPr lang="en-US" dirty="0"/>
              </a:p>
            </p:txBody>
          </p:sp>
          <p:sp>
            <p:nvSpPr>
              <p:cNvPr id="94415" name="Line 207"/>
              <p:cNvSpPr>
                <a:spLocks noChangeShapeType="1"/>
              </p:cNvSpPr>
              <p:nvPr/>
            </p:nvSpPr>
            <p:spPr bwMode="auto">
              <a:xfrm flipH="1">
                <a:off x="4767" y="2231"/>
                <a:ext cx="4" cy="65"/>
              </a:xfrm>
              <a:prstGeom prst="line">
                <a:avLst/>
              </a:prstGeom>
              <a:noFill/>
              <a:ln w="19050">
                <a:solidFill>
                  <a:schemeClr val="tx2"/>
                </a:solidFill>
                <a:round/>
                <a:headEnd/>
                <a:tailEnd/>
              </a:ln>
              <a:effectLst/>
            </p:spPr>
            <p:txBody>
              <a:bodyPr wrap="none" anchor="ctr"/>
              <a:lstStyle/>
              <a:p>
                <a:endParaRPr lang="en-US" dirty="0"/>
              </a:p>
            </p:txBody>
          </p:sp>
          <p:sp>
            <p:nvSpPr>
              <p:cNvPr id="94416" name="Line 208"/>
              <p:cNvSpPr>
                <a:spLocks noChangeShapeType="1"/>
              </p:cNvSpPr>
              <p:nvPr/>
            </p:nvSpPr>
            <p:spPr bwMode="auto">
              <a:xfrm flipH="1">
                <a:off x="4788" y="2231"/>
                <a:ext cx="3" cy="65"/>
              </a:xfrm>
              <a:prstGeom prst="line">
                <a:avLst/>
              </a:prstGeom>
              <a:noFill/>
              <a:ln w="19050">
                <a:solidFill>
                  <a:schemeClr val="tx2"/>
                </a:solidFill>
                <a:round/>
                <a:headEnd/>
                <a:tailEnd/>
              </a:ln>
              <a:effectLst/>
            </p:spPr>
            <p:txBody>
              <a:bodyPr wrap="none" anchor="ctr"/>
              <a:lstStyle/>
              <a:p>
                <a:endParaRPr lang="en-US" dirty="0"/>
              </a:p>
            </p:txBody>
          </p:sp>
          <p:sp>
            <p:nvSpPr>
              <p:cNvPr id="234" name="Freeform 191"/>
              <p:cNvSpPr>
                <a:spLocks/>
              </p:cNvSpPr>
              <p:nvPr/>
            </p:nvSpPr>
            <p:spPr bwMode="auto">
              <a:xfrm flipH="1">
                <a:off x="4792" y="1521"/>
                <a:ext cx="103" cy="114"/>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chemeClr val="tx2"/>
              </a:solidFill>
              <a:ln w="9525">
                <a:noFill/>
                <a:round/>
                <a:headEnd/>
                <a:tailEnd/>
              </a:ln>
            </p:spPr>
            <p:txBody>
              <a:bodyPr/>
              <a:lstStyle/>
              <a:p>
                <a:endParaRPr lang="en-US" dirty="0"/>
              </a:p>
            </p:txBody>
          </p:sp>
        </p:grpSp>
      </p:grpSp>
    </p:spTree>
    <p:extLst>
      <p:ext uri="{BB962C8B-B14F-4D97-AF65-F5344CB8AC3E}">
        <p14:creationId xmlns:p14="http://schemas.microsoft.com/office/powerpoint/2010/main" val="2556782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z="3200" dirty="0"/>
              <a:t>Active Inventory</a:t>
            </a:r>
          </a:p>
        </p:txBody>
      </p:sp>
      <p:grpSp>
        <p:nvGrpSpPr>
          <p:cNvPr id="2" name="Group 891"/>
          <p:cNvGrpSpPr>
            <a:grpSpLocks/>
          </p:cNvGrpSpPr>
          <p:nvPr/>
        </p:nvGrpSpPr>
        <p:grpSpPr bwMode="auto">
          <a:xfrm>
            <a:off x="5207000" y="1719263"/>
            <a:ext cx="3648075" cy="3649662"/>
            <a:chOff x="3280" y="1083"/>
            <a:chExt cx="2298" cy="2299"/>
          </a:xfrm>
        </p:grpSpPr>
        <p:sp>
          <p:nvSpPr>
            <p:cNvPr id="97146" name="AutoShape 890"/>
            <p:cNvSpPr>
              <a:spLocks noChangeArrowheads="1"/>
            </p:cNvSpPr>
            <p:nvPr/>
          </p:nvSpPr>
          <p:spPr bwMode="auto">
            <a:xfrm>
              <a:off x="3280" y="1083"/>
              <a:ext cx="2298" cy="2299"/>
            </a:xfrm>
            <a:prstGeom prst="roundRect">
              <a:avLst>
                <a:gd name="adj" fmla="val 16667"/>
              </a:avLst>
            </a:prstGeom>
            <a:solidFill>
              <a:schemeClr val="accent1">
                <a:lumMod val="40000"/>
                <a:lumOff val="60000"/>
              </a:schemeClr>
            </a:solidFill>
            <a:ln w="38100">
              <a:solidFill>
                <a:schemeClr val="accent2">
                  <a:lumMod val="75000"/>
                </a:schemeClr>
              </a:solidFill>
              <a:round/>
              <a:headEnd/>
              <a:tailEnd/>
            </a:ln>
            <a:effectLst/>
          </p:spPr>
          <p:txBody>
            <a:bodyPr wrap="none" anchor="ctr"/>
            <a:lstStyle/>
            <a:p>
              <a:endParaRPr lang="en-US" dirty="0"/>
            </a:p>
          </p:txBody>
        </p:sp>
        <p:sp>
          <p:nvSpPr>
            <p:cNvPr id="96260" name="Rectangle 4"/>
            <p:cNvSpPr>
              <a:spLocks noChangeArrowheads="1"/>
            </p:cNvSpPr>
            <p:nvPr/>
          </p:nvSpPr>
          <p:spPr bwMode="auto">
            <a:xfrm>
              <a:off x="4072" y="1089"/>
              <a:ext cx="683" cy="233"/>
            </a:xfrm>
            <a:prstGeom prst="rect">
              <a:avLst/>
            </a:prstGeom>
            <a:noFill/>
            <a:ln w="9525">
              <a:noFill/>
              <a:miter lim="800000"/>
              <a:headEnd/>
              <a:tailEnd/>
            </a:ln>
            <a:effectLst/>
          </p:spPr>
          <p:txBody>
            <a:bodyPr wrap="none" lIns="92075" tIns="46038" rIns="92075" bIns="46038">
              <a:spAutoFit/>
            </a:bodyPr>
            <a:lstStyle/>
            <a:p>
              <a:pPr algn="ctr"/>
              <a:r>
                <a:rPr lang="en-US" b="1" dirty="0">
                  <a:solidFill>
                    <a:schemeClr val="accent2">
                      <a:lumMod val="75000"/>
                    </a:schemeClr>
                  </a:solidFill>
                </a:rPr>
                <a:t>Reserve</a:t>
              </a:r>
              <a:endParaRPr lang="en-US" b="1" dirty="0">
                <a:solidFill>
                  <a:schemeClr val="accent2">
                    <a:lumMod val="75000"/>
                  </a:schemeClr>
                </a:solidFill>
                <a:latin typeface="Arial" charset="0"/>
              </a:endParaRPr>
            </a:p>
          </p:txBody>
        </p:sp>
        <p:grpSp>
          <p:nvGrpSpPr>
            <p:cNvPr id="3" name="Group 553"/>
            <p:cNvGrpSpPr>
              <a:grpSpLocks/>
            </p:cNvGrpSpPr>
            <p:nvPr/>
          </p:nvGrpSpPr>
          <p:grpSpPr bwMode="auto">
            <a:xfrm>
              <a:off x="3413" y="1456"/>
              <a:ext cx="2016" cy="1675"/>
              <a:chOff x="3626" y="1297"/>
              <a:chExt cx="2016" cy="1675"/>
            </a:xfrm>
          </p:grpSpPr>
          <p:sp>
            <p:nvSpPr>
              <p:cNvPr id="96703" name="Rectangle 447"/>
              <p:cNvSpPr>
                <a:spLocks noChangeArrowheads="1"/>
              </p:cNvSpPr>
              <p:nvPr/>
            </p:nvSpPr>
            <p:spPr bwMode="auto">
              <a:xfrm>
                <a:off x="3640" y="2141"/>
                <a:ext cx="2001" cy="822"/>
              </a:xfrm>
              <a:prstGeom prst="rect">
                <a:avLst/>
              </a:prstGeom>
              <a:noFill/>
              <a:ln w="38100">
                <a:solidFill>
                  <a:schemeClr val="tx1"/>
                </a:solidFill>
                <a:miter lim="800000"/>
                <a:headEnd type="none" w="sm" len="sm"/>
                <a:tailEnd type="none" w="sm" len="sm"/>
              </a:ln>
              <a:effectLst/>
            </p:spPr>
            <p:txBody>
              <a:bodyPr wrap="none" anchor="ctr"/>
              <a:lstStyle/>
              <a:p>
                <a:endParaRPr lang="en-US" dirty="0"/>
              </a:p>
            </p:txBody>
          </p:sp>
          <p:sp>
            <p:nvSpPr>
              <p:cNvPr id="96704" name="Line 448"/>
              <p:cNvSpPr>
                <a:spLocks noChangeShapeType="1"/>
              </p:cNvSpPr>
              <p:nvPr/>
            </p:nvSpPr>
            <p:spPr bwMode="auto">
              <a:xfrm>
                <a:off x="4640" y="2134"/>
                <a:ext cx="0" cy="833"/>
              </a:xfrm>
              <a:prstGeom prst="line">
                <a:avLst/>
              </a:prstGeom>
              <a:noFill/>
              <a:ln w="28575">
                <a:solidFill>
                  <a:schemeClr val="tx1"/>
                </a:solidFill>
                <a:round/>
                <a:headEnd type="none" w="sm" len="sm"/>
                <a:tailEnd type="none" w="sm" len="sm"/>
              </a:ln>
              <a:effectLst/>
            </p:spPr>
            <p:txBody>
              <a:bodyPr wrap="none" anchor="ctr"/>
              <a:lstStyle/>
              <a:p>
                <a:endParaRPr lang="en-US" dirty="0"/>
              </a:p>
            </p:txBody>
          </p:sp>
          <p:sp>
            <p:nvSpPr>
              <p:cNvPr id="96705" name="Rectangle 449"/>
              <p:cNvSpPr>
                <a:spLocks noChangeArrowheads="1"/>
              </p:cNvSpPr>
              <p:nvPr/>
            </p:nvSpPr>
            <p:spPr bwMode="auto">
              <a:xfrm>
                <a:off x="3636" y="1298"/>
                <a:ext cx="2006" cy="823"/>
              </a:xfrm>
              <a:prstGeom prst="rect">
                <a:avLst/>
              </a:prstGeom>
              <a:noFill/>
              <a:ln w="28575">
                <a:solidFill>
                  <a:schemeClr val="tx1"/>
                </a:solidFill>
                <a:miter lim="800000"/>
                <a:headEnd type="none" w="sm" len="sm"/>
                <a:tailEnd type="none" w="sm" len="sm"/>
              </a:ln>
              <a:effectLst/>
            </p:spPr>
            <p:txBody>
              <a:bodyPr wrap="none" anchor="ctr"/>
              <a:lstStyle/>
              <a:p>
                <a:endParaRPr lang="en-US" dirty="0"/>
              </a:p>
            </p:txBody>
          </p:sp>
          <p:sp>
            <p:nvSpPr>
              <p:cNvPr id="96706" name="Line 450"/>
              <p:cNvSpPr>
                <a:spLocks noChangeShapeType="1"/>
              </p:cNvSpPr>
              <p:nvPr/>
            </p:nvSpPr>
            <p:spPr bwMode="auto">
              <a:xfrm>
                <a:off x="4637" y="1297"/>
                <a:ext cx="0" cy="819"/>
              </a:xfrm>
              <a:prstGeom prst="line">
                <a:avLst/>
              </a:prstGeom>
              <a:noFill/>
              <a:ln w="28575">
                <a:solidFill>
                  <a:schemeClr val="tx1"/>
                </a:solidFill>
                <a:round/>
                <a:headEnd type="none" w="sm" len="sm"/>
                <a:tailEnd type="none" w="sm" len="sm"/>
              </a:ln>
              <a:effectLst/>
            </p:spPr>
            <p:txBody>
              <a:bodyPr wrap="none" anchor="ctr"/>
              <a:lstStyle/>
              <a:p>
                <a:endParaRPr lang="en-US" dirty="0"/>
              </a:p>
            </p:txBody>
          </p:sp>
          <p:sp>
            <p:nvSpPr>
              <p:cNvPr id="96708" name="Freeform 452"/>
              <p:cNvSpPr>
                <a:spLocks/>
              </p:cNvSpPr>
              <p:nvPr/>
            </p:nvSpPr>
            <p:spPr bwMode="auto">
              <a:xfrm>
                <a:off x="3629" y="1978"/>
                <a:ext cx="254" cy="177"/>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sp>
            <p:nvSpPr>
              <p:cNvPr id="96710" name="Freeform 454"/>
              <p:cNvSpPr>
                <a:spLocks/>
              </p:cNvSpPr>
              <p:nvPr/>
            </p:nvSpPr>
            <p:spPr bwMode="auto">
              <a:xfrm rot="-893856">
                <a:off x="3650" y="1968"/>
                <a:ext cx="221" cy="19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28575" cmpd="sng">
                <a:solidFill>
                  <a:schemeClr val="tx2"/>
                </a:solidFill>
                <a:round/>
                <a:headEnd/>
                <a:tailEnd/>
              </a:ln>
              <a:effectLst/>
            </p:spPr>
            <p:txBody>
              <a:bodyPr wrap="none" anchor="ctr"/>
              <a:lstStyle/>
              <a:p>
                <a:endParaRPr lang="en-US" dirty="0"/>
              </a:p>
            </p:txBody>
          </p:sp>
          <p:sp>
            <p:nvSpPr>
              <p:cNvPr id="96711" name="Line 455"/>
              <p:cNvSpPr>
                <a:spLocks noChangeShapeType="1"/>
              </p:cNvSpPr>
              <p:nvPr/>
            </p:nvSpPr>
            <p:spPr bwMode="auto">
              <a:xfrm rot="20691206" flipH="1">
                <a:off x="3679" y="2018"/>
                <a:ext cx="16" cy="93"/>
              </a:xfrm>
              <a:prstGeom prst="line">
                <a:avLst/>
              </a:prstGeom>
              <a:noFill/>
              <a:ln w="12700">
                <a:solidFill>
                  <a:schemeClr val="tx2"/>
                </a:solidFill>
                <a:round/>
                <a:headEnd/>
                <a:tailEnd/>
              </a:ln>
              <a:effectLst/>
            </p:spPr>
            <p:txBody>
              <a:bodyPr/>
              <a:lstStyle/>
              <a:p>
                <a:endParaRPr lang="en-US" dirty="0"/>
              </a:p>
            </p:txBody>
          </p:sp>
          <p:sp>
            <p:nvSpPr>
              <p:cNvPr id="96712" name="Line 456"/>
              <p:cNvSpPr>
                <a:spLocks noChangeShapeType="1"/>
              </p:cNvSpPr>
              <p:nvPr/>
            </p:nvSpPr>
            <p:spPr bwMode="auto">
              <a:xfrm rot="20691206" flipH="1">
                <a:off x="3707" y="2018"/>
                <a:ext cx="16" cy="93"/>
              </a:xfrm>
              <a:prstGeom prst="line">
                <a:avLst/>
              </a:prstGeom>
              <a:noFill/>
              <a:ln w="12700">
                <a:solidFill>
                  <a:schemeClr val="tx2"/>
                </a:solidFill>
                <a:round/>
                <a:headEnd/>
                <a:tailEnd/>
              </a:ln>
              <a:effectLst/>
            </p:spPr>
            <p:txBody>
              <a:bodyPr/>
              <a:lstStyle/>
              <a:p>
                <a:endParaRPr lang="en-US" dirty="0"/>
              </a:p>
            </p:txBody>
          </p:sp>
          <p:sp>
            <p:nvSpPr>
              <p:cNvPr id="96713" name="Line 457"/>
              <p:cNvSpPr>
                <a:spLocks noChangeShapeType="1"/>
              </p:cNvSpPr>
              <p:nvPr/>
            </p:nvSpPr>
            <p:spPr bwMode="auto">
              <a:xfrm rot="20698587" flipH="1">
                <a:off x="3729" y="2018"/>
                <a:ext cx="18" cy="93"/>
              </a:xfrm>
              <a:prstGeom prst="line">
                <a:avLst/>
              </a:prstGeom>
              <a:noFill/>
              <a:ln w="12700">
                <a:solidFill>
                  <a:schemeClr val="tx2"/>
                </a:solidFill>
                <a:round/>
                <a:headEnd/>
                <a:tailEnd/>
              </a:ln>
              <a:effectLst/>
            </p:spPr>
            <p:txBody>
              <a:bodyPr/>
              <a:lstStyle/>
              <a:p>
                <a:endParaRPr lang="en-US" dirty="0"/>
              </a:p>
            </p:txBody>
          </p:sp>
          <p:sp>
            <p:nvSpPr>
              <p:cNvPr id="96714" name="Line 458"/>
              <p:cNvSpPr>
                <a:spLocks noChangeShapeType="1"/>
              </p:cNvSpPr>
              <p:nvPr/>
            </p:nvSpPr>
            <p:spPr bwMode="auto">
              <a:xfrm rot="20691206" flipH="1">
                <a:off x="3747" y="2018"/>
                <a:ext cx="15" cy="93"/>
              </a:xfrm>
              <a:prstGeom prst="line">
                <a:avLst/>
              </a:prstGeom>
              <a:noFill/>
              <a:ln w="6350">
                <a:solidFill>
                  <a:schemeClr val="tx2"/>
                </a:solidFill>
                <a:round/>
                <a:headEnd/>
                <a:tailEnd/>
              </a:ln>
              <a:effectLst/>
            </p:spPr>
            <p:txBody>
              <a:bodyPr/>
              <a:lstStyle/>
              <a:p>
                <a:endParaRPr lang="en-US" dirty="0"/>
              </a:p>
            </p:txBody>
          </p:sp>
          <p:sp>
            <p:nvSpPr>
              <p:cNvPr id="96715" name="Line 459"/>
              <p:cNvSpPr>
                <a:spLocks noChangeShapeType="1"/>
              </p:cNvSpPr>
              <p:nvPr/>
            </p:nvSpPr>
            <p:spPr bwMode="auto">
              <a:xfrm rot="20691206" flipH="1">
                <a:off x="3759" y="2018"/>
                <a:ext cx="15" cy="93"/>
              </a:xfrm>
              <a:prstGeom prst="line">
                <a:avLst/>
              </a:prstGeom>
              <a:noFill/>
              <a:ln w="6350">
                <a:solidFill>
                  <a:schemeClr val="tx2"/>
                </a:solidFill>
                <a:round/>
                <a:headEnd/>
                <a:tailEnd/>
              </a:ln>
              <a:effectLst/>
            </p:spPr>
            <p:txBody>
              <a:bodyPr/>
              <a:lstStyle/>
              <a:p>
                <a:endParaRPr lang="en-US" dirty="0"/>
              </a:p>
            </p:txBody>
          </p:sp>
          <p:sp>
            <p:nvSpPr>
              <p:cNvPr id="96716" name="Line 460"/>
              <p:cNvSpPr>
                <a:spLocks noChangeShapeType="1"/>
              </p:cNvSpPr>
              <p:nvPr/>
            </p:nvSpPr>
            <p:spPr bwMode="auto">
              <a:xfrm rot="20691206" flipH="1">
                <a:off x="3771" y="2018"/>
                <a:ext cx="15" cy="93"/>
              </a:xfrm>
              <a:prstGeom prst="line">
                <a:avLst/>
              </a:prstGeom>
              <a:noFill/>
              <a:ln w="6350">
                <a:solidFill>
                  <a:schemeClr val="tx2"/>
                </a:solidFill>
                <a:round/>
                <a:headEnd/>
                <a:tailEnd/>
              </a:ln>
              <a:effectLst/>
            </p:spPr>
            <p:txBody>
              <a:bodyPr/>
              <a:lstStyle/>
              <a:p>
                <a:endParaRPr lang="en-US" dirty="0"/>
              </a:p>
            </p:txBody>
          </p:sp>
          <p:sp>
            <p:nvSpPr>
              <p:cNvPr id="96717" name="Line 461"/>
              <p:cNvSpPr>
                <a:spLocks noChangeShapeType="1"/>
              </p:cNvSpPr>
              <p:nvPr/>
            </p:nvSpPr>
            <p:spPr bwMode="auto">
              <a:xfrm rot="20777857" flipH="1">
                <a:off x="3788" y="2020"/>
                <a:ext cx="16" cy="91"/>
              </a:xfrm>
              <a:prstGeom prst="line">
                <a:avLst/>
              </a:prstGeom>
              <a:noFill/>
              <a:ln w="12700">
                <a:solidFill>
                  <a:schemeClr val="tx2"/>
                </a:solidFill>
                <a:round/>
                <a:headEnd/>
                <a:tailEnd/>
              </a:ln>
              <a:effectLst/>
            </p:spPr>
            <p:txBody>
              <a:bodyPr/>
              <a:lstStyle/>
              <a:p>
                <a:endParaRPr lang="en-US" dirty="0"/>
              </a:p>
            </p:txBody>
          </p:sp>
          <p:sp>
            <p:nvSpPr>
              <p:cNvPr id="96718" name="Line 462"/>
              <p:cNvSpPr>
                <a:spLocks noChangeShapeType="1"/>
              </p:cNvSpPr>
              <p:nvPr/>
            </p:nvSpPr>
            <p:spPr bwMode="auto">
              <a:xfrm rot="20691206" flipH="1">
                <a:off x="3805" y="2018"/>
                <a:ext cx="16" cy="93"/>
              </a:xfrm>
              <a:prstGeom prst="line">
                <a:avLst/>
              </a:prstGeom>
              <a:noFill/>
              <a:ln w="12700">
                <a:solidFill>
                  <a:schemeClr val="tx2"/>
                </a:solidFill>
                <a:round/>
                <a:headEnd/>
                <a:tailEnd/>
              </a:ln>
              <a:effectLst/>
            </p:spPr>
            <p:txBody>
              <a:bodyPr/>
              <a:lstStyle/>
              <a:p>
                <a:endParaRPr lang="en-US" dirty="0"/>
              </a:p>
            </p:txBody>
          </p:sp>
          <p:sp>
            <p:nvSpPr>
              <p:cNvPr id="96719" name="Line 463"/>
              <p:cNvSpPr>
                <a:spLocks noChangeShapeType="1"/>
              </p:cNvSpPr>
              <p:nvPr/>
            </p:nvSpPr>
            <p:spPr bwMode="auto">
              <a:xfrm rot="20691206" flipH="1">
                <a:off x="3824" y="2018"/>
                <a:ext cx="16" cy="93"/>
              </a:xfrm>
              <a:prstGeom prst="line">
                <a:avLst/>
              </a:prstGeom>
              <a:noFill/>
              <a:ln w="12700">
                <a:solidFill>
                  <a:schemeClr val="tx2"/>
                </a:solidFill>
                <a:round/>
                <a:headEnd/>
                <a:tailEnd/>
              </a:ln>
              <a:effectLst/>
            </p:spPr>
            <p:txBody>
              <a:bodyPr/>
              <a:lstStyle/>
              <a:p>
                <a:endParaRPr lang="en-US" dirty="0"/>
              </a:p>
            </p:txBody>
          </p:sp>
          <p:sp>
            <p:nvSpPr>
              <p:cNvPr id="96721" name="Freeform 465"/>
              <p:cNvSpPr>
                <a:spLocks/>
              </p:cNvSpPr>
              <p:nvPr/>
            </p:nvSpPr>
            <p:spPr bwMode="auto">
              <a:xfrm>
                <a:off x="3626" y="2792"/>
                <a:ext cx="254" cy="177"/>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sp>
            <p:nvSpPr>
              <p:cNvPr id="96723" name="Freeform 467"/>
              <p:cNvSpPr>
                <a:spLocks/>
              </p:cNvSpPr>
              <p:nvPr/>
            </p:nvSpPr>
            <p:spPr bwMode="auto">
              <a:xfrm rot="-893856">
                <a:off x="3647" y="2782"/>
                <a:ext cx="221" cy="19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28575" cmpd="sng">
                <a:solidFill>
                  <a:schemeClr val="tx2"/>
                </a:solidFill>
                <a:round/>
                <a:headEnd/>
                <a:tailEnd/>
              </a:ln>
              <a:effectLst/>
            </p:spPr>
            <p:txBody>
              <a:bodyPr wrap="none" anchor="ctr"/>
              <a:lstStyle/>
              <a:p>
                <a:endParaRPr lang="en-US" dirty="0"/>
              </a:p>
            </p:txBody>
          </p:sp>
          <p:sp>
            <p:nvSpPr>
              <p:cNvPr id="96724" name="Line 468"/>
              <p:cNvSpPr>
                <a:spLocks noChangeShapeType="1"/>
              </p:cNvSpPr>
              <p:nvPr/>
            </p:nvSpPr>
            <p:spPr bwMode="auto">
              <a:xfrm rot="20691206" flipH="1">
                <a:off x="3676" y="2832"/>
                <a:ext cx="16" cy="93"/>
              </a:xfrm>
              <a:prstGeom prst="line">
                <a:avLst/>
              </a:prstGeom>
              <a:noFill/>
              <a:ln w="12700">
                <a:solidFill>
                  <a:schemeClr val="tx2"/>
                </a:solidFill>
                <a:round/>
                <a:headEnd/>
                <a:tailEnd/>
              </a:ln>
              <a:effectLst/>
            </p:spPr>
            <p:txBody>
              <a:bodyPr/>
              <a:lstStyle/>
              <a:p>
                <a:endParaRPr lang="en-US" dirty="0"/>
              </a:p>
            </p:txBody>
          </p:sp>
          <p:sp>
            <p:nvSpPr>
              <p:cNvPr id="96725" name="Line 469"/>
              <p:cNvSpPr>
                <a:spLocks noChangeShapeType="1"/>
              </p:cNvSpPr>
              <p:nvPr/>
            </p:nvSpPr>
            <p:spPr bwMode="auto">
              <a:xfrm rot="20691206" flipH="1">
                <a:off x="3704" y="2832"/>
                <a:ext cx="16" cy="93"/>
              </a:xfrm>
              <a:prstGeom prst="line">
                <a:avLst/>
              </a:prstGeom>
              <a:noFill/>
              <a:ln w="12700">
                <a:solidFill>
                  <a:schemeClr val="tx2"/>
                </a:solidFill>
                <a:round/>
                <a:headEnd/>
                <a:tailEnd/>
              </a:ln>
              <a:effectLst/>
            </p:spPr>
            <p:txBody>
              <a:bodyPr/>
              <a:lstStyle/>
              <a:p>
                <a:endParaRPr lang="en-US" dirty="0"/>
              </a:p>
            </p:txBody>
          </p:sp>
          <p:sp>
            <p:nvSpPr>
              <p:cNvPr id="96726" name="Line 470"/>
              <p:cNvSpPr>
                <a:spLocks noChangeShapeType="1"/>
              </p:cNvSpPr>
              <p:nvPr/>
            </p:nvSpPr>
            <p:spPr bwMode="auto">
              <a:xfrm rot="20698587" flipH="1">
                <a:off x="3726" y="2832"/>
                <a:ext cx="18" cy="93"/>
              </a:xfrm>
              <a:prstGeom prst="line">
                <a:avLst/>
              </a:prstGeom>
              <a:noFill/>
              <a:ln w="12700">
                <a:solidFill>
                  <a:schemeClr val="tx2"/>
                </a:solidFill>
                <a:round/>
                <a:headEnd/>
                <a:tailEnd/>
              </a:ln>
              <a:effectLst/>
            </p:spPr>
            <p:txBody>
              <a:bodyPr/>
              <a:lstStyle/>
              <a:p>
                <a:endParaRPr lang="en-US" dirty="0"/>
              </a:p>
            </p:txBody>
          </p:sp>
          <p:sp>
            <p:nvSpPr>
              <p:cNvPr id="96727" name="Line 471"/>
              <p:cNvSpPr>
                <a:spLocks noChangeShapeType="1"/>
              </p:cNvSpPr>
              <p:nvPr/>
            </p:nvSpPr>
            <p:spPr bwMode="auto">
              <a:xfrm rot="20691206" flipH="1">
                <a:off x="3744" y="2832"/>
                <a:ext cx="15" cy="93"/>
              </a:xfrm>
              <a:prstGeom prst="line">
                <a:avLst/>
              </a:prstGeom>
              <a:noFill/>
              <a:ln w="6350">
                <a:solidFill>
                  <a:schemeClr val="tx2"/>
                </a:solidFill>
                <a:round/>
                <a:headEnd/>
                <a:tailEnd/>
              </a:ln>
              <a:effectLst/>
            </p:spPr>
            <p:txBody>
              <a:bodyPr/>
              <a:lstStyle/>
              <a:p>
                <a:endParaRPr lang="en-US" dirty="0"/>
              </a:p>
            </p:txBody>
          </p:sp>
          <p:sp>
            <p:nvSpPr>
              <p:cNvPr id="96728" name="Line 472"/>
              <p:cNvSpPr>
                <a:spLocks noChangeShapeType="1"/>
              </p:cNvSpPr>
              <p:nvPr/>
            </p:nvSpPr>
            <p:spPr bwMode="auto">
              <a:xfrm rot="20691206" flipH="1">
                <a:off x="3756" y="2832"/>
                <a:ext cx="15" cy="93"/>
              </a:xfrm>
              <a:prstGeom prst="line">
                <a:avLst/>
              </a:prstGeom>
              <a:noFill/>
              <a:ln w="6350">
                <a:solidFill>
                  <a:schemeClr val="tx2"/>
                </a:solidFill>
                <a:round/>
                <a:headEnd/>
                <a:tailEnd/>
              </a:ln>
              <a:effectLst/>
            </p:spPr>
            <p:txBody>
              <a:bodyPr/>
              <a:lstStyle/>
              <a:p>
                <a:endParaRPr lang="en-US" dirty="0"/>
              </a:p>
            </p:txBody>
          </p:sp>
          <p:sp>
            <p:nvSpPr>
              <p:cNvPr id="96729" name="Line 473"/>
              <p:cNvSpPr>
                <a:spLocks noChangeShapeType="1"/>
              </p:cNvSpPr>
              <p:nvPr/>
            </p:nvSpPr>
            <p:spPr bwMode="auto">
              <a:xfrm rot="20691206" flipH="1">
                <a:off x="3768" y="2832"/>
                <a:ext cx="15" cy="93"/>
              </a:xfrm>
              <a:prstGeom prst="line">
                <a:avLst/>
              </a:prstGeom>
              <a:noFill/>
              <a:ln w="6350">
                <a:solidFill>
                  <a:schemeClr val="tx2"/>
                </a:solidFill>
                <a:round/>
                <a:headEnd/>
                <a:tailEnd/>
              </a:ln>
              <a:effectLst/>
            </p:spPr>
            <p:txBody>
              <a:bodyPr/>
              <a:lstStyle/>
              <a:p>
                <a:endParaRPr lang="en-US" dirty="0"/>
              </a:p>
            </p:txBody>
          </p:sp>
          <p:sp>
            <p:nvSpPr>
              <p:cNvPr id="96730" name="Line 474"/>
              <p:cNvSpPr>
                <a:spLocks noChangeShapeType="1"/>
              </p:cNvSpPr>
              <p:nvPr/>
            </p:nvSpPr>
            <p:spPr bwMode="auto">
              <a:xfrm rot="20777857" flipH="1">
                <a:off x="3785" y="2834"/>
                <a:ext cx="16" cy="91"/>
              </a:xfrm>
              <a:prstGeom prst="line">
                <a:avLst/>
              </a:prstGeom>
              <a:noFill/>
              <a:ln w="12700">
                <a:solidFill>
                  <a:schemeClr val="tx2"/>
                </a:solidFill>
                <a:round/>
                <a:headEnd/>
                <a:tailEnd/>
              </a:ln>
              <a:effectLst/>
            </p:spPr>
            <p:txBody>
              <a:bodyPr/>
              <a:lstStyle/>
              <a:p>
                <a:endParaRPr lang="en-US" dirty="0"/>
              </a:p>
            </p:txBody>
          </p:sp>
          <p:sp>
            <p:nvSpPr>
              <p:cNvPr id="96731" name="Line 475"/>
              <p:cNvSpPr>
                <a:spLocks noChangeShapeType="1"/>
              </p:cNvSpPr>
              <p:nvPr/>
            </p:nvSpPr>
            <p:spPr bwMode="auto">
              <a:xfrm rot="20691206" flipH="1">
                <a:off x="3802" y="2832"/>
                <a:ext cx="16" cy="93"/>
              </a:xfrm>
              <a:prstGeom prst="line">
                <a:avLst/>
              </a:prstGeom>
              <a:noFill/>
              <a:ln w="12700">
                <a:solidFill>
                  <a:schemeClr val="tx2"/>
                </a:solidFill>
                <a:round/>
                <a:headEnd/>
                <a:tailEnd/>
              </a:ln>
              <a:effectLst/>
            </p:spPr>
            <p:txBody>
              <a:bodyPr/>
              <a:lstStyle/>
              <a:p>
                <a:endParaRPr lang="en-US" dirty="0"/>
              </a:p>
            </p:txBody>
          </p:sp>
          <p:sp>
            <p:nvSpPr>
              <p:cNvPr id="96732" name="Line 476"/>
              <p:cNvSpPr>
                <a:spLocks noChangeShapeType="1"/>
              </p:cNvSpPr>
              <p:nvPr/>
            </p:nvSpPr>
            <p:spPr bwMode="auto">
              <a:xfrm rot="20691206" flipH="1">
                <a:off x="3821" y="2832"/>
                <a:ext cx="16" cy="93"/>
              </a:xfrm>
              <a:prstGeom prst="line">
                <a:avLst/>
              </a:prstGeom>
              <a:noFill/>
              <a:ln w="12700">
                <a:solidFill>
                  <a:schemeClr val="tx2"/>
                </a:solidFill>
                <a:round/>
                <a:headEnd/>
                <a:tailEnd/>
              </a:ln>
              <a:effectLst/>
            </p:spPr>
            <p:txBody>
              <a:bodyPr/>
              <a:lstStyle/>
              <a:p>
                <a:endParaRPr lang="en-US" dirty="0"/>
              </a:p>
            </p:txBody>
          </p:sp>
          <p:sp>
            <p:nvSpPr>
              <p:cNvPr id="96734" name="Freeform 478"/>
              <p:cNvSpPr>
                <a:spLocks/>
              </p:cNvSpPr>
              <p:nvPr/>
            </p:nvSpPr>
            <p:spPr bwMode="auto">
              <a:xfrm>
                <a:off x="4623" y="1978"/>
                <a:ext cx="254" cy="177"/>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sp>
            <p:nvSpPr>
              <p:cNvPr id="96736" name="Freeform 480"/>
              <p:cNvSpPr>
                <a:spLocks/>
              </p:cNvSpPr>
              <p:nvPr/>
            </p:nvSpPr>
            <p:spPr bwMode="auto">
              <a:xfrm rot="-893856">
                <a:off x="4644" y="1968"/>
                <a:ext cx="221" cy="19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28575" cmpd="sng">
                <a:solidFill>
                  <a:schemeClr val="tx2"/>
                </a:solidFill>
                <a:round/>
                <a:headEnd/>
                <a:tailEnd/>
              </a:ln>
              <a:effectLst/>
            </p:spPr>
            <p:txBody>
              <a:bodyPr wrap="none" anchor="ctr"/>
              <a:lstStyle/>
              <a:p>
                <a:endParaRPr lang="en-US" dirty="0"/>
              </a:p>
            </p:txBody>
          </p:sp>
          <p:sp>
            <p:nvSpPr>
              <p:cNvPr id="96737" name="Line 481"/>
              <p:cNvSpPr>
                <a:spLocks noChangeShapeType="1"/>
              </p:cNvSpPr>
              <p:nvPr/>
            </p:nvSpPr>
            <p:spPr bwMode="auto">
              <a:xfrm rot="20691206" flipH="1">
                <a:off x="4673" y="2018"/>
                <a:ext cx="16" cy="93"/>
              </a:xfrm>
              <a:prstGeom prst="line">
                <a:avLst/>
              </a:prstGeom>
              <a:noFill/>
              <a:ln w="12700">
                <a:solidFill>
                  <a:schemeClr val="tx2"/>
                </a:solidFill>
                <a:round/>
                <a:headEnd/>
                <a:tailEnd/>
              </a:ln>
              <a:effectLst/>
            </p:spPr>
            <p:txBody>
              <a:bodyPr/>
              <a:lstStyle/>
              <a:p>
                <a:endParaRPr lang="en-US" dirty="0"/>
              </a:p>
            </p:txBody>
          </p:sp>
          <p:sp>
            <p:nvSpPr>
              <p:cNvPr id="96738" name="Line 482"/>
              <p:cNvSpPr>
                <a:spLocks noChangeShapeType="1"/>
              </p:cNvSpPr>
              <p:nvPr/>
            </p:nvSpPr>
            <p:spPr bwMode="auto">
              <a:xfrm rot="20691206" flipH="1">
                <a:off x="4701" y="2018"/>
                <a:ext cx="16" cy="93"/>
              </a:xfrm>
              <a:prstGeom prst="line">
                <a:avLst/>
              </a:prstGeom>
              <a:noFill/>
              <a:ln w="12700">
                <a:solidFill>
                  <a:schemeClr val="tx2"/>
                </a:solidFill>
                <a:round/>
                <a:headEnd/>
                <a:tailEnd/>
              </a:ln>
              <a:effectLst/>
            </p:spPr>
            <p:txBody>
              <a:bodyPr/>
              <a:lstStyle/>
              <a:p>
                <a:endParaRPr lang="en-US" dirty="0"/>
              </a:p>
            </p:txBody>
          </p:sp>
          <p:sp>
            <p:nvSpPr>
              <p:cNvPr id="96739" name="Line 483"/>
              <p:cNvSpPr>
                <a:spLocks noChangeShapeType="1"/>
              </p:cNvSpPr>
              <p:nvPr/>
            </p:nvSpPr>
            <p:spPr bwMode="auto">
              <a:xfrm rot="20698587" flipH="1">
                <a:off x="4723" y="2018"/>
                <a:ext cx="18" cy="93"/>
              </a:xfrm>
              <a:prstGeom prst="line">
                <a:avLst/>
              </a:prstGeom>
              <a:noFill/>
              <a:ln w="12700">
                <a:solidFill>
                  <a:schemeClr val="tx2"/>
                </a:solidFill>
                <a:round/>
                <a:headEnd/>
                <a:tailEnd/>
              </a:ln>
              <a:effectLst/>
            </p:spPr>
            <p:txBody>
              <a:bodyPr/>
              <a:lstStyle/>
              <a:p>
                <a:endParaRPr lang="en-US" dirty="0"/>
              </a:p>
            </p:txBody>
          </p:sp>
          <p:sp>
            <p:nvSpPr>
              <p:cNvPr id="96740" name="Line 484"/>
              <p:cNvSpPr>
                <a:spLocks noChangeShapeType="1"/>
              </p:cNvSpPr>
              <p:nvPr/>
            </p:nvSpPr>
            <p:spPr bwMode="auto">
              <a:xfrm rot="20691206" flipH="1">
                <a:off x="4741" y="2018"/>
                <a:ext cx="15" cy="93"/>
              </a:xfrm>
              <a:prstGeom prst="line">
                <a:avLst/>
              </a:prstGeom>
              <a:noFill/>
              <a:ln w="6350">
                <a:solidFill>
                  <a:schemeClr val="tx2"/>
                </a:solidFill>
                <a:round/>
                <a:headEnd/>
                <a:tailEnd/>
              </a:ln>
              <a:effectLst/>
            </p:spPr>
            <p:txBody>
              <a:bodyPr/>
              <a:lstStyle/>
              <a:p>
                <a:endParaRPr lang="en-US" dirty="0"/>
              </a:p>
            </p:txBody>
          </p:sp>
          <p:sp>
            <p:nvSpPr>
              <p:cNvPr id="96741" name="Line 485"/>
              <p:cNvSpPr>
                <a:spLocks noChangeShapeType="1"/>
              </p:cNvSpPr>
              <p:nvPr/>
            </p:nvSpPr>
            <p:spPr bwMode="auto">
              <a:xfrm rot="20691206" flipH="1">
                <a:off x="4753" y="2018"/>
                <a:ext cx="15" cy="93"/>
              </a:xfrm>
              <a:prstGeom prst="line">
                <a:avLst/>
              </a:prstGeom>
              <a:noFill/>
              <a:ln w="6350">
                <a:solidFill>
                  <a:schemeClr val="tx2"/>
                </a:solidFill>
                <a:round/>
                <a:headEnd/>
                <a:tailEnd/>
              </a:ln>
              <a:effectLst/>
            </p:spPr>
            <p:txBody>
              <a:bodyPr/>
              <a:lstStyle/>
              <a:p>
                <a:endParaRPr lang="en-US" dirty="0"/>
              </a:p>
            </p:txBody>
          </p:sp>
          <p:sp>
            <p:nvSpPr>
              <p:cNvPr id="96742" name="Line 486"/>
              <p:cNvSpPr>
                <a:spLocks noChangeShapeType="1"/>
              </p:cNvSpPr>
              <p:nvPr/>
            </p:nvSpPr>
            <p:spPr bwMode="auto">
              <a:xfrm rot="20691206" flipH="1">
                <a:off x="4765" y="2018"/>
                <a:ext cx="15" cy="93"/>
              </a:xfrm>
              <a:prstGeom prst="line">
                <a:avLst/>
              </a:prstGeom>
              <a:noFill/>
              <a:ln w="6350">
                <a:solidFill>
                  <a:schemeClr val="tx2"/>
                </a:solidFill>
                <a:round/>
                <a:headEnd/>
                <a:tailEnd/>
              </a:ln>
              <a:effectLst/>
            </p:spPr>
            <p:txBody>
              <a:bodyPr/>
              <a:lstStyle/>
              <a:p>
                <a:endParaRPr lang="en-US" dirty="0"/>
              </a:p>
            </p:txBody>
          </p:sp>
          <p:sp>
            <p:nvSpPr>
              <p:cNvPr id="96743" name="Line 487"/>
              <p:cNvSpPr>
                <a:spLocks noChangeShapeType="1"/>
              </p:cNvSpPr>
              <p:nvPr/>
            </p:nvSpPr>
            <p:spPr bwMode="auto">
              <a:xfrm rot="20777857" flipH="1">
                <a:off x="4782" y="2020"/>
                <a:ext cx="16" cy="91"/>
              </a:xfrm>
              <a:prstGeom prst="line">
                <a:avLst/>
              </a:prstGeom>
              <a:noFill/>
              <a:ln w="12700">
                <a:solidFill>
                  <a:schemeClr val="tx2"/>
                </a:solidFill>
                <a:round/>
                <a:headEnd/>
                <a:tailEnd/>
              </a:ln>
              <a:effectLst/>
            </p:spPr>
            <p:txBody>
              <a:bodyPr/>
              <a:lstStyle/>
              <a:p>
                <a:endParaRPr lang="en-US" dirty="0"/>
              </a:p>
            </p:txBody>
          </p:sp>
          <p:sp>
            <p:nvSpPr>
              <p:cNvPr id="96744" name="Line 488"/>
              <p:cNvSpPr>
                <a:spLocks noChangeShapeType="1"/>
              </p:cNvSpPr>
              <p:nvPr/>
            </p:nvSpPr>
            <p:spPr bwMode="auto">
              <a:xfrm rot="20691206" flipH="1">
                <a:off x="4799" y="2018"/>
                <a:ext cx="16" cy="93"/>
              </a:xfrm>
              <a:prstGeom prst="line">
                <a:avLst/>
              </a:prstGeom>
              <a:noFill/>
              <a:ln w="12700">
                <a:solidFill>
                  <a:schemeClr val="tx2"/>
                </a:solidFill>
                <a:round/>
                <a:headEnd/>
                <a:tailEnd/>
              </a:ln>
              <a:effectLst/>
            </p:spPr>
            <p:txBody>
              <a:bodyPr/>
              <a:lstStyle/>
              <a:p>
                <a:endParaRPr lang="en-US" dirty="0"/>
              </a:p>
            </p:txBody>
          </p:sp>
          <p:sp>
            <p:nvSpPr>
              <p:cNvPr id="96745" name="Line 489"/>
              <p:cNvSpPr>
                <a:spLocks noChangeShapeType="1"/>
              </p:cNvSpPr>
              <p:nvPr/>
            </p:nvSpPr>
            <p:spPr bwMode="auto">
              <a:xfrm rot="20691206" flipH="1">
                <a:off x="4818" y="2018"/>
                <a:ext cx="16" cy="93"/>
              </a:xfrm>
              <a:prstGeom prst="line">
                <a:avLst/>
              </a:prstGeom>
              <a:noFill/>
              <a:ln w="12700">
                <a:solidFill>
                  <a:schemeClr val="tx2"/>
                </a:solidFill>
                <a:round/>
                <a:headEnd/>
                <a:tailEnd/>
              </a:ln>
              <a:effectLst/>
            </p:spPr>
            <p:txBody>
              <a:bodyPr/>
              <a:lstStyle/>
              <a:p>
                <a:endParaRPr lang="en-US" dirty="0"/>
              </a:p>
            </p:txBody>
          </p:sp>
          <p:sp>
            <p:nvSpPr>
              <p:cNvPr id="96747" name="Freeform 491"/>
              <p:cNvSpPr>
                <a:spLocks/>
              </p:cNvSpPr>
              <p:nvPr/>
            </p:nvSpPr>
            <p:spPr bwMode="auto">
              <a:xfrm>
                <a:off x="4625" y="2792"/>
                <a:ext cx="254" cy="177"/>
              </a:xfrm>
              <a:custGeom>
                <a:avLst/>
                <a:gdLst/>
                <a:ahLst/>
                <a:cxnLst>
                  <a:cxn ang="0">
                    <a:pos x="15" y="94"/>
                  </a:cxn>
                  <a:cxn ang="0">
                    <a:pos x="144" y="102"/>
                  </a:cxn>
                  <a:cxn ang="0">
                    <a:pos x="147" y="88"/>
                  </a:cxn>
                  <a:cxn ang="0">
                    <a:pos x="141" y="6"/>
                  </a:cxn>
                  <a:cxn ang="0">
                    <a:pos x="0" y="0"/>
                  </a:cxn>
                  <a:cxn ang="0">
                    <a:pos x="15" y="94"/>
                  </a:cxn>
                </a:cxnLst>
                <a:rect l="0" t="0" r="r" b="b"/>
                <a:pathLst>
                  <a:path w="147" h="102">
                    <a:moveTo>
                      <a:pt x="15" y="94"/>
                    </a:moveTo>
                    <a:lnTo>
                      <a:pt x="144" y="102"/>
                    </a:lnTo>
                    <a:lnTo>
                      <a:pt x="147" y="88"/>
                    </a:lnTo>
                    <a:lnTo>
                      <a:pt x="141" y="6"/>
                    </a:lnTo>
                    <a:lnTo>
                      <a:pt x="0" y="0"/>
                    </a:lnTo>
                    <a:lnTo>
                      <a:pt x="15" y="94"/>
                    </a:lnTo>
                    <a:close/>
                  </a:path>
                </a:pathLst>
              </a:custGeom>
              <a:solidFill>
                <a:schemeClr val="tx1"/>
              </a:solidFill>
              <a:ln w="9525" cap="flat" cmpd="sng">
                <a:noFill/>
                <a:prstDash val="solid"/>
                <a:round/>
                <a:headEnd/>
                <a:tailEnd/>
              </a:ln>
              <a:effectLst/>
            </p:spPr>
            <p:txBody>
              <a:bodyPr/>
              <a:lstStyle/>
              <a:p>
                <a:endParaRPr lang="en-US" dirty="0"/>
              </a:p>
            </p:txBody>
          </p:sp>
          <p:sp>
            <p:nvSpPr>
              <p:cNvPr id="96749" name="Freeform 493"/>
              <p:cNvSpPr>
                <a:spLocks/>
              </p:cNvSpPr>
              <p:nvPr/>
            </p:nvSpPr>
            <p:spPr bwMode="auto">
              <a:xfrm rot="-893856">
                <a:off x="4646" y="2782"/>
                <a:ext cx="221" cy="190"/>
              </a:xfrm>
              <a:custGeom>
                <a:avLst/>
                <a:gdLst/>
                <a:ahLst/>
                <a:cxnLst>
                  <a:cxn ang="0">
                    <a:pos x="0" y="202"/>
                  </a:cxn>
                  <a:cxn ang="0">
                    <a:pos x="338" y="304"/>
                  </a:cxn>
                  <a:cxn ang="0">
                    <a:pos x="382" y="101"/>
                  </a:cxn>
                  <a:cxn ang="0">
                    <a:pos x="36" y="0"/>
                  </a:cxn>
                  <a:cxn ang="0">
                    <a:pos x="0" y="202"/>
                  </a:cxn>
                </a:cxnLst>
                <a:rect l="0" t="0" r="r" b="b"/>
                <a:pathLst>
                  <a:path w="382" h="304">
                    <a:moveTo>
                      <a:pt x="0" y="202"/>
                    </a:moveTo>
                    <a:lnTo>
                      <a:pt x="338" y="304"/>
                    </a:lnTo>
                    <a:lnTo>
                      <a:pt x="382" y="101"/>
                    </a:lnTo>
                    <a:lnTo>
                      <a:pt x="36" y="0"/>
                    </a:lnTo>
                    <a:lnTo>
                      <a:pt x="0" y="202"/>
                    </a:lnTo>
                    <a:close/>
                  </a:path>
                </a:pathLst>
              </a:custGeom>
              <a:solidFill>
                <a:schemeClr val="tx1"/>
              </a:solidFill>
              <a:ln w="28575" cmpd="sng">
                <a:solidFill>
                  <a:schemeClr val="tx2"/>
                </a:solidFill>
                <a:round/>
                <a:headEnd/>
                <a:tailEnd/>
              </a:ln>
              <a:effectLst/>
            </p:spPr>
            <p:txBody>
              <a:bodyPr wrap="none" anchor="ctr"/>
              <a:lstStyle/>
              <a:p>
                <a:endParaRPr lang="en-US" dirty="0"/>
              </a:p>
            </p:txBody>
          </p:sp>
          <p:sp>
            <p:nvSpPr>
              <p:cNvPr id="96750" name="Line 494"/>
              <p:cNvSpPr>
                <a:spLocks noChangeShapeType="1"/>
              </p:cNvSpPr>
              <p:nvPr/>
            </p:nvSpPr>
            <p:spPr bwMode="auto">
              <a:xfrm rot="20691206" flipH="1">
                <a:off x="4675" y="2832"/>
                <a:ext cx="16" cy="93"/>
              </a:xfrm>
              <a:prstGeom prst="line">
                <a:avLst/>
              </a:prstGeom>
              <a:noFill/>
              <a:ln w="12700">
                <a:solidFill>
                  <a:schemeClr val="tx2"/>
                </a:solidFill>
                <a:round/>
                <a:headEnd/>
                <a:tailEnd/>
              </a:ln>
              <a:effectLst/>
            </p:spPr>
            <p:txBody>
              <a:bodyPr/>
              <a:lstStyle/>
              <a:p>
                <a:endParaRPr lang="en-US" dirty="0"/>
              </a:p>
            </p:txBody>
          </p:sp>
          <p:sp>
            <p:nvSpPr>
              <p:cNvPr id="96751" name="Line 495"/>
              <p:cNvSpPr>
                <a:spLocks noChangeShapeType="1"/>
              </p:cNvSpPr>
              <p:nvPr/>
            </p:nvSpPr>
            <p:spPr bwMode="auto">
              <a:xfrm rot="20691206" flipH="1">
                <a:off x="4703" y="2832"/>
                <a:ext cx="16" cy="93"/>
              </a:xfrm>
              <a:prstGeom prst="line">
                <a:avLst/>
              </a:prstGeom>
              <a:noFill/>
              <a:ln w="12700">
                <a:solidFill>
                  <a:schemeClr val="tx2"/>
                </a:solidFill>
                <a:round/>
                <a:headEnd/>
                <a:tailEnd/>
              </a:ln>
              <a:effectLst/>
            </p:spPr>
            <p:txBody>
              <a:bodyPr/>
              <a:lstStyle/>
              <a:p>
                <a:endParaRPr lang="en-US" dirty="0"/>
              </a:p>
            </p:txBody>
          </p:sp>
          <p:sp>
            <p:nvSpPr>
              <p:cNvPr id="96752" name="Line 496"/>
              <p:cNvSpPr>
                <a:spLocks noChangeShapeType="1"/>
              </p:cNvSpPr>
              <p:nvPr/>
            </p:nvSpPr>
            <p:spPr bwMode="auto">
              <a:xfrm rot="20698587" flipH="1">
                <a:off x="4725" y="2832"/>
                <a:ext cx="18" cy="93"/>
              </a:xfrm>
              <a:prstGeom prst="line">
                <a:avLst/>
              </a:prstGeom>
              <a:noFill/>
              <a:ln w="12700">
                <a:solidFill>
                  <a:schemeClr val="tx2"/>
                </a:solidFill>
                <a:round/>
                <a:headEnd/>
                <a:tailEnd/>
              </a:ln>
              <a:effectLst/>
            </p:spPr>
            <p:txBody>
              <a:bodyPr/>
              <a:lstStyle/>
              <a:p>
                <a:endParaRPr lang="en-US" dirty="0"/>
              </a:p>
            </p:txBody>
          </p:sp>
          <p:sp>
            <p:nvSpPr>
              <p:cNvPr id="96753" name="Line 497"/>
              <p:cNvSpPr>
                <a:spLocks noChangeShapeType="1"/>
              </p:cNvSpPr>
              <p:nvPr/>
            </p:nvSpPr>
            <p:spPr bwMode="auto">
              <a:xfrm rot="20691206" flipH="1">
                <a:off x="4743" y="2832"/>
                <a:ext cx="15" cy="93"/>
              </a:xfrm>
              <a:prstGeom prst="line">
                <a:avLst/>
              </a:prstGeom>
              <a:noFill/>
              <a:ln w="6350">
                <a:solidFill>
                  <a:schemeClr val="tx2"/>
                </a:solidFill>
                <a:round/>
                <a:headEnd/>
                <a:tailEnd/>
              </a:ln>
              <a:effectLst/>
            </p:spPr>
            <p:txBody>
              <a:bodyPr/>
              <a:lstStyle/>
              <a:p>
                <a:endParaRPr lang="en-US" dirty="0"/>
              </a:p>
            </p:txBody>
          </p:sp>
          <p:sp>
            <p:nvSpPr>
              <p:cNvPr id="96754" name="Line 498"/>
              <p:cNvSpPr>
                <a:spLocks noChangeShapeType="1"/>
              </p:cNvSpPr>
              <p:nvPr/>
            </p:nvSpPr>
            <p:spPr bwMode="auto">
              <a:xfrm rot="20691206" flipH="1">
                <a:off x="4755" y="2832"/>
                <a:ext cx="15" cy="93"/>
              </a:xfrm>
              <a:prstGeom prst="line">
                <a:avLst/>
              </a:prstGeom>
              <a:noFill/>
              <a:ln w="6350">
                <a:solidFill>
                  <a:schemeClr val="tx2"/>
                </a:solidFill>
                <a:round/>
                <a:headEnd/>
                <a:tailEnd/>
              </a:ln>
              <a:effectLst/>
            </p:spPr>
            <p:txBody>
              <a:bodyPr/>
              <a:lstStyle/>
              <a:p>
                <a:endParaRPr lang="en-US" dirty="0"/>
              </a:p>
            </p:txBody>
          </p:sp>
          <p:sp>
            <p:nvSpPr>
              <p:cNvPr id="96755" name="Line 499"/>
              <p:cNvSpPr>
                <a:spLocks noChangeShapeType="1"/>
              </p:cNvSpPr>
              <p:nvPr/>
            </p:nvSpPr>
            <p:spPr bwMode="auto">
              <a:xfrm rot="20691206" flipH="1">
                <a:off x="4767" y="2832"/>
                <a:ext cx="15" cy="93"/>
              </a:xfrm>
              <a:prstGeom prst="line">
                <a:avLst/>
              </a:prstGeom>
              <a:noFill/>
              <a:ln w="6350">
                <a:solidFill>
                  <a:schemeClr val="tx2"/>
                </a:solidFill>
                <a:round/>
                <a:headEnd/>
                <a:tailEnd/>
              </a:ln>
              <a:effectLst/>
            </p:spPr>
            <p:txBody>
              <a:bodyPr/>
              <a:lstStyle/>
              <a:p>
                <a:endParaRPr lang="en-US" dirty="0"/>
              </a:p>
            </p:txBody>
          </p:sp>
          <p:sp>
            <p:nvSpPr>
              <p:cNvPr id="96756" name="Line 500"/>
              <p:cNvSpPr>
                <a:spLocks noChangeShapeType="1"/>
              </p:cNvSpPr>
              <p:nvPr/>
            </p:nvSpPr>
            <p:spPr bwMode="auto">
              <a:xfrm rot="20777857" flipH="1">
                <a:off x="4784" y="2834"/>
                <a:ext cx="16" cy="91"/>
              </a:xfrm>
              <a:prstGeom prst="line">
                <a:avLst/>
              </a:prstGeom>
              <a:noFill/>
              <a:ln w="12700">
                <a:solidFill>
                  <a:schemeClr val="tx2"/>
                </a:solidFill>
                <a:round/>
                <a:headEnd/>
                <a:tailEnd/>
              </a:ln>
              <a:effectLst/>
            </p:spPr>
            <p:txBody>
              <a:bodyPr/>
              <a:lstStyle/>
              <a:p>
                <a:endParaRPr lang="en-US" dirty="0"/>
              </a:p>
            </p:txBody>
          </p:sp>
          <p:sp>
            <p:nvSpPr>
              <p:cNvPr id="96757" name="Line 501"/>
              <p:cNvSpPr>
                <a:spLocks noChangeShapeType="1"/>
              </p:cNvSpPr>
              <p:nvPr/>
            </p:nvSpPr>
            <p:spPr bwMode="auto">
              <a:xfrm rot="20691206" flipH="1">
                <a:off x="4801" y="2832"/>
                <a:ext cx="16" cy="93"/>
              </a:xfrm>
              <a:prstGeom prst="line">
                <a:avLst/>
              </a:prstGeom>
              <a:noFill/>
              <a:ln w="12700">
                <a:solidFill>
                  <a:schemeClr val="tx2"/>
                </a:solidFill>
                <a:round/>
                <a:headEnd/>
                <a:tailEnd/>
              </a:ln>
              <a:effectLst/>
            </p:spPr>
            <p:txBody>
              <a:bodyPr/>
              <a:lstStyle/>
              <a:p>
                <a:endParaRPr lang="en-US" dirty="0"/>
              </a:p>
            </p:txBody>
          </p:sp>
          <p:sp>
            <p:nvSpPr>
              <p:cNvPr id="96758" name="Line 502"/>
              <p:cNvSpPr>
                <a:spLocks noChangeShapeType="1"/>
              </p:cNvSpPr>
              <p:nvPr/>
            </p:nvSpPr>
            <p:spPr bwMode="auto">
              <a:xfrm rot="20691206" flipH="1">
                <a:off x="4820" y="2832"/>
                <a:ext cx="16" cy="93"/>
              </a:xfrm>
              <a:prstGeom prst="line">
                <a:avLst/>
              </a:prstGeom>
              <a:noFill/>
              <a:ln w="12700">
                <a:solidFill>
                  <a:schemeClr val="tx2"/>
                </a:solidFill>
                <a:round/>
                <a:headEnd/>
                <a:tailEnd/>
              </a:ln>
              <a:effectLst/>
            </p:spPr>
            <p:txBody>
              <a:bodyPr/>
              <a:lstStyle/>
              <a:p>
                <a:endParaRPr lang="en-US" dirty="0"/>
              </a:p>
            </p:txBody>
          </p:sp>
          <p:pic>
            <p:nvPicPr>
              <p:cNvPr id="96759" name="Picture 503"/>
              <p:cNvPicPr>
                <a:picLocks noChangeAspect="1" noChangeArrowheads="1"/>
              </p:cNvPicPr>
              <p:nvPr/>
            </p:nvPicPr>
            <p:blipFill>
              <a:blip r:embed="rId3" cstate="print"/>
              <a:srcRect/>
              <a:stretch>
                <a:fillRect/>
              </a:stretch>
            </p:blipFill>
            <p:spPr bwMode="auto">
              <a:xfrm>
                <a:off x="3717" y="1357"/>
                <a:ext cx="875" cy="658"/>
              </a:xfrm>
              <a:prstGeom prst="rect">
                <a:avLst/>
              </a:prstGeom>
              <a:noFill/>
              <a:ln w="9525">
                <a:noFill/>
                <a:miter lim="800000"/>
                <a:headEnd/>
                <a:tailEnd/>
              </a:ln>
              <a:effectLst/>
            </p:spPr>
          </p:pic>
          <p:pic>
            <p:nvPicPr>
              <p:cNvPr id="96760" name="Picture 504"/>
              <p:cNvPicPr>
                <a:picLocks noChangeAspect="1" noChangeArrowheads="1"/>
              </p:cNvPicPr>
              <p:nvPr/>
            </p:nvPicPr>
            <p:blipFill>
              <a:blip r:embed="rId3" cstate="print"/>
              <a:srcRect/>
              <a:stretch>
                <a:fillRect/>
              </a:stretch>
            </p:blipFill>
            <p:spPr bwMode="auto">
              <a:xfrm>
                <a:off x="3717" y="2196"/>
                <a:ext cx="875" cy="657"/>
              </a:xfrm>
              <a:prstGeom prst="rect">
                <a:avLst/>
              </a:prstGeom>
              <a:noFill/>
              <a:ln w="9525">
                <a:noFill/>
                <a:miter lim="800000"/>
                <a:headEnd/>
                <a:tailEnd/>
              </a:ln>
              <a:effectLst/>
            </p:spPr>
          </p:pic>
          <p:pic>
            <p:nvPicPr>
              <p:cNvPr id="96761" name="Picture 505"/>
              <p:cNvPicPr>
                <a:picLocks noChangeAspect="1" noChangeArrowheads="1"/>
              </p:cNvPicPr>
              <p:nvPr/>
            </p:nvPicPr>
            <p:blipFill>
              <a:blip r:embed="rId3" cstate="print"/>
              <a:srcRect/>
              <a:stretch>
                <a:fillRect/>
              </a:stretch>
            </p:blipFill>
            <p:spPr bwMode="auto">
              <a:xfrm>
                <a:off x="4722" y="1363"/>
                <a:ext cx="874" cy="657"/>
              </a:xfrm>
              <a:prstGeom prst="rect">
                <a:avLst/>
              </a:prstGeom>
              <a:noFill/>
              <a:ln w="9525">
                <a:noFill/>
                <a:miter lim="800000"/>
                <a:headEnd/>
                <a:tailEnd/>
              </a:ln>
              <a:effectLst/>
            </p:spPr>
          </p:pic>
          <p:pic>
            <p:nvPicPr>
              <p:cNvPr id="96762" name="Picture 506"/>
              <p:cNvPicPr>
                <a:picLocks noChangeAspect="1" noChangeArrowheads="1"/>
              </p:cNvPicPr>
              <p:nvPr/>
            </p:nvPicPr>
            <p:blipFill>
              <a:blip r:embed="rId3" cstate="print"/>
              <a:srcRect/>
              <a:stretch>
                <a:fillRect/>
              </a:stretch>
            </p:blipFill>
            <p:spPr bwMode="auto">
              <a:xfrm>
                <a:off x="4722" y="2191"/>
                <a:ext cx="874" cy="657"/>
              </a:xfrm>
              <a:prstGeom prst="rect">
                <a:avLst/>
              </a:prstGeom>
              <a:noFill/>
              <a:ln w="9525">
                <a:noFill/>
                <a:miter lim="800000"/>
                <a:headEnd/>
                <a:tailEnd/>
              </a:ln>
              <a:effectLst/>
            </p:spPr>
          </p:pic>
        </p:grpSp>
      </p:grpSp>
      <p:grpSp>
        <p:nvGrpSpPr>
          <p:cNvPr id="4" name="Group 892"/>
          <p:cNvGrpSpPr>
            <a:grpSpLocks/>
          </p:cNvGrpSpPr>
          <p:nvPr/>
        </p:nvGrpSpPr>
        <p:grpSpPr bwMode="auto">
          <a:xfrm>
            <a:off x="350839" y="1065213"/>
            <a:ext cx="4530725" cy="4927600"/>
            <a:chOff x="221" y="671"/>
            <a:chExt cx="2854" cy="3104"/>
          </a:xfrm>
        </p:grpSpPr>
        <p:sp>
          <p:nvSpPr>
            <p:cNvPr id="97145" name="AutoShape 889"/>
            <p:cNvSpPr>
              <a:spLocks noChangeArrowheads="1"/>
            </p:cNvSpPr>
            <p:nvPr/>
          </p:nvSpPr>
          <p:spPr bwMode="auto">
            <a:xfrm>
              <a:off x="221" y="671"/>
              <a:ext cx="2854" cy="3104"/>
            </a:xfrm>
            <a:prstGeom prst="roundRect">
              <a:avLst>
                <a:gd name="adj" fmla="val 16667"/>
              </a:avLst>
            </a:prstGeom>
            <a:solidFill>
              <a:schemeClr val="accent1">
                <a:lumMod val="40000"/>
                <a:lumOff val="60000"/>
              </a:schemeClr>
            </a:solidFill>
            <a:ln w="38100">
              <a:solidFill>
                <a:schemeClr val="accent2">
                  <a:lumMod val="75000"/>
                </a:schemeClr>
              </a:solidFill>
              <a:round/>
              <a:headEnd/>
              <a:tailEnd/>
            </a:ln>
            <a:effectLst/>
          </p:spPr>
          <p:txBody>
            <a:bodyPr wrap="none" anchor="ctr"/>
            <a:lstStyle/>
            <a:p>
              <a:endParaRPr lang="en-US" dirty="0"/>
            </a:p>
          </p:txBody>
        </p:sp>
        <p:sp>
          <p:nvSpPr>
            <p:cNvPr id="96259" name="Rectangle 3"/>
            <p:cNvSpPr>
              <a:spLocks noChangeArrowheads="1"/>
            </p:cNvSpPr>
            <p:nvPr/>
          </p:nvSpPr>
          <p:spPr bwMode="auto">
            <a:xfrm>
              <a:off x="1095" y="727"/>
              <a:ext cx="1087" cy="291"/>
            </a:xfrm>
            <a:prstGeom prst="rect">
              <a:avLst/>
            </a:prstGeom>
            <a:noFill/>
            <a:ln w="9525">
              <a:noFill/>
              <a:miter lim="800000"/>
              <a:headEnd/>
              <a:tailEnd/>
            </a:ln>
            <a:effectLst/>
          </p:spPr>
          <p:txBody>
            <a:bodyPr wrap="none" lIns="92075" tIns="46038" rIns="92075" bIns="46038">
              <a:spAutoFit/>
            </a:bodyPr>
            <a:lstStyle/>
            <a:p>
              <a:pPr algn="ctr"/>
              <a:r>
                <a:rPr lang="en-US" b="1" dirty="0">
                  <a:solidFill>
                    <a:schemeClr val="accent2">
                      <a:lumMod val="75000"/>
                    </a:schemeClr>
                  </a:solidFill>
                  <a:latin typeface="Arial" charset="0"/>
                </a:rPr>
                <a:t>UNIT PICK</a:t>
              </a:r>
            </a:p>
          </p:txBody>
        </p:sp>
        <p:sp>
          <p:nvSpPr>
            <p:cNvPr id="96261" name="Rectangle 5"/>
            <p:cNvSpPr>
              <a:spLocks noChangeArrowheads="1"/>
            </p:cNvSpPr>
            <p:nvPr/>
          </p:nvSpPr>
          <p:spPr bwMode="auto">
            <a:xfrm>
              <a:off x="406" y="1792"/>
              <a:ext cx="739" cy="288"/>
            </a:xfrm>
            <a:prstGeom prst="rect">
              <a:avLst/>
            </a:prstGeom>
            <a:noFill/>
            <a:ln w="12700">
              <a:noFill/>
              <a:miter lim="800000"/>
              <a:headEnd type="none" w="sm" len="sm"/>
              <a:tailEnd type="none" w="sm" len="sm"/>
            </a:ln>
            <a:effectLst/>
          </p:spPr>
          <p:txBody>
            <a:bodyPr wrap="none" anchor="ctr"/>
            <a:lstStyle/>
            <a:p>
              <a:pPr algn="ctr"/>
              <a:r>
                <a:rPr lang="en-US" sz="2000" b="1" dirty="0">
                  <a:solidFill>
                    <a:schemeClr val="accent2">
                      <a:lumMod val="75000"/>
                    </a:schemeClr>
                  </a:solidFill>
                  <a:latin typeface="Arial" charset="0"/>
                </a:rPr>
                <a:t>Flow Rack</a:t>
              </a:r>
            </a:p>
          </p:txBody>
        </p:sp>
        <p:sp>
          <p:nvSpPr>
            <p:cNvPr id="96262" name="Rectangle 6"/>
            <p:cNvSpPr>
              <a:spLocks noChangeArrowheads="1"/>
            </p:cNvSpPr>
            <p:nvPr/>
          </p:nvSpPr>
          <p:spPr bwMode="auto">
            <a:xfrm>
              <a:off x="406" y="2986"/>
              <a:ext cx="775" cy="288"/>
            </a:xfrm>
            <a:prstGeom prst="rect">
              <a:avLst/>
            </a:prstGeom>
            <a:noFill/>
            <a:ln w="12700">
              <a:noFill/>
              <a:miter lim="800000"/>
              <a:headEnd type="none" w="sm" len="sm"/>
              <a:tailEnd type="none" w="sm" len="sm"/>
            </a:ln>
            <a:effectLst/>
          </p:spPr>
          <p:txBody>
            <a:bodyPr wrap="none" anchor="ctr"/>
            <a:lstStyle/>
            <a:p>
              <a:pPr algn="ctr"/>
              <a:r>
                <a:rPr lang="en-US" sz="2000" b="1" dirty="0">
                  <a:solidFill>
                    <a:schemeClr val="accent2">
                      <a:lumMod val="75000"/>
                    </a:schemeClr>
                  </a:solidFill>
                  <a:latin typeface="Arial" charset="0"/>
                </a:rPr>
                <a:t>Shelf Pick</a:t>
              </a:r>
            </a:p>
          </p:txBody>
        </p:sp>
        <p:grpSp>
          <p:nvGrpSpPr>
            <p:cNvPr id="5" name="Group 888"/>
            <p:cNvGrpSpPr>
              <a:grpSpLocks/>
            </p:cNvGrpSpPr>
            <p:nvPr/>
          </p:nvGrpSpPr>
          <p:grpSpPr bwMode="auto">
            <a:xfrm>
              <a:off x="1584" y="1342"/>
              <a:ext cx="1038" cy="1110"/>
              <a:chOff x="1434" y="1342"/>
              <a:chExt cx="1038" cy="1110"/>
            </a:xfrm>
          </p:grpSpPr>
          <p:sp>
            <p:nvSpPr>
              <p:cNvPr id="96764" name="Freeform 508"/>
              <p:cNvSpPr>
                <a:spLocks/>
              </p:cNvSpPr>
              <p:nvPr/>
            </p:nvSpPr>
            <p:spPr bwMode="auto">
              <a:xfrm>
                <a:off x="1440" y="1342"/>
                <a:ext cx="1032" cy="1110"/>
              </a:xfrm>
              <a:custGeom>
                <a:avLst/>
                <a:gdLst/>
                <a:ahLst/>
                <a:cxnLst>
                  <a:cxn ang="0">
                    <a:pos x="0" y="106"/>
                  </a:cxn>
                  <a:cxn ang="0">
                    <a:pos x="98" y="0"/>
                  </a:cxn>
                  <a:cxn ang="0">
                    <a:pos x="118" y="22"/>
                  </a:cxn>
                  <a:cxn ang="0">
                    <a:pos x="127" y="37"/>
                  </a:cxn>
                  <a:cxn ang="0">
                    <a:pos x="392" y="174"/>
                  </a:cxn>
                  <a:cxn ang="0">
                    <a:pos x="452" y="20"/>
                  </a:cxn>
                  <a:cxn ang="0">
                    <a:pos x="1030" y="318"/>
                  </a:cxn>
                  <a:cxn ang="0">
                    <a:pos x="1032" y="360"/>
                  </a:cxn>
                  <a:cxn ang="0">
                    <a:pos x="998" y="458"/>
                  </a:cxn>
                  <a:cxn ang="0">
                    <a:pos x="1008" y="558"/>
                  </a:cxn>
                  <a:cxn ang="0">
                    <a:pos x="998" y="620"/>
                  </a:cxn>
                  <a:cxn ang="0">
                    <a:pos x="984" y="684"/>
                  </a:cxn>
                  <a:cxn ang="0">
                    <a:pos x="1002" y="830"/>
                  </a:cxn>
                  <a:cxn ang="0">
                    <a:pos x="998" y="882"/>
                  </a:cxn>
                  <a:cxn ang="0">
                    <a:pos x="990" y="918"/>
                  </a:cxn>
                  <a:cxn ang="0">
                    <a:pos x="1008" y="1110"/>
                  </a:cxn>
                  <a:cxn ang="0">
                    <a:pos x="18" y="1070"/>
                  </a:cxn>
                  <a:cxn ang="0">
                    <a:pos x="0" y="106"/>
                  </a:cxn>
                </a:cxnLst>
                <a:rect l="0" t="0" r="r" b="b"/>
                <a:pathLst>
                  <a:path w="1032" h="1110">
                    <a:moveTo>
                      <a:pt x="0" y="106"/>
                    </a:moveTo>
                    <a:lnTo>
                      <a:pt x="98" y="0"/>
                    </a:lnTo>
                    <a:lnTo>
                      <a:pt x="118" y="22"/>
                    </a:lnTo>
                    <a:lnTo>
                      <a:pt x="127" y="37"/>
                    </a:lnTo>
                    <a:lnTo>
                      <a:pt x="392" y="174"/>
                    </a:lnTo>
                    <a:lnTo>
                      <a:pt x="452" y="20"/>
                    </a:lnTo>
                    <a:lnTo>
                      <a:pt x="1030" y="318"/>
                    </a:lnTo>
                    <a:lnTo>
                      <a:pt x="1032" y="360"/>
                    </a:lnTo>
                    <a:lnTo>
                      <a:pt x="998" y="458"/>
                    </a:lnTo>
                    <a:lnTo>
                      <a:pt x="1008" y="558"/>
                    </a:lnTo>
                    <a:lnTo>
                      <a:pt x="998" y="620"/>
                    </a:lnTo>
                    <a:lnTo>
                      <a:pt x="984" y="684"/>
                    </a:lnTo>
                    <a:lnTo>
                      <a:pt x="1002" y="830"/>
                    </a:lnTo>
                    <a:lnTo>
                      <a:pt x="998" y="882"/>
                    </a:lnTo>
                    <a:lnTo>
                      <a:pt x="990" y="918"/>
                    </a:lnTo>
                    <a:lnTo>
                      <a:pt x="1008" y="1110"/>
                    </a:lnTo>
                    <a:lnTo>
                      <a:pt x="18" y="1070"/>
                    </a:lnTo>
                    <a:lnTo>
                      <a:pt x="0" y="106"/>
                    </a:lnTo>
                    <a:close/>
                  </a:path>
                </a:pathLst>
              </a:custGeom>
              <a:no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96765" name="Freeform 509"/>
              <p:cNvSpPr>
                <a:spLocks/>
              </p:cNvSpPr>
              <p:nvPr/>
            </p:nvSpPr>
            <p:spPr bwMode="auto">
              <a:xfrm rot="185279">
                <a:off x="1434" y="1381"/>
                <a:ext cx="1029" cy="1038"/>
              </a:xfrm>
              <a:custGeom>
                <a:avLst/>
                <a:gdLst/>
                <a:ahLst/>
                <a:cxnLst>
                  <a:cxn ang="0">
                    <a:pos x="48" y="631"/>
                  </a:cxn>
                  <a:cxn ang="0">
                    <a:pos x="50" y="0"/>
                  </a:cxn>
                  <a:cxn ang="0">
                    <a:pos x="0" y="69"/>
                  </a:cxn>
                  <a:cxn ang="0">
                    <a:pos x="41" y="666"/>
                  </a:cxn>
                  <a:cxn ang="0">
                    <a:pos x="660" y="661"/>
                  </a:cxn>
                  <a:cxn ang="0">
                    <a:pos x="639" y="544"/>
                  </a:cxn>
                  <a:cxn ang="0">
                    <a:pos x="623" y="639"/>
                  </a:cxn>
                  <a:cxn ang="0">
                    <a:pos x="48" y="631"/>
                  </a:cxn>
                </a:cxnLst>
                <a:rect l="0" t="0" r="r" b="b"/>
                <a:pathLst>
                  <a:path w="660" h="666">
                    <a:moveTo>
                      <a:pt x="48" y="631"/>
                    </a:moveTo>
                    <a:lnTo>
                      <a:pt x="50" y="0"/>
                    </a:lnTo>
                    <a:lnTo>
                      <a:pt x="0" y="69"/>
                    </a:lnTo>
                    <a:lnTo>
                      <a:pt x="41" y="666"/>
                    </a:lnTo>
                    <a:lnTo>
                      <a:pt x="660" y="661"/>
                    </a:lnTo>
                    <a:lnTo>
                      <a:pt x="639" y="544"/>
                    </a:lnTo>
                    <a:lnTo>
                      <a:pt x="623" y="639"/>
                    </a:lnTo>
                    <a:lnTo>
                      <a:pt x="48" y="631"/>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96766" name="Freeform 510"/>
              <p:cNvSpPr>
                <a:spLocks/>
              </p:cNvSpPr>
              <p:nvPr/>
            </p:nvSpPr>
            <p:spPr bwMode="auto">
              <a:xfrm rot="185279">
                <a:off x="1510" y="1967"/>
                <a:ext cx="904" cy="416"/>
              </a:xfrm>
              <a:custGeom>
                <a:avLst/>
                <a:gdLst/>
                <a:ahLst/>
                <a:cxnLst>
                  <a:cxn ang="0">
                    <a:pos x="0" y="0"/>
                  </a:cxn>
                  <a:cxn ang="0">
                    <a:pos x="4" y="36"/>
                  </a:cxn>
                  <a:cxn ang="0">
                    <a:pos x="579" y="266"/>
                  </a:cxn>
                  <a:cxn ang="0">
                    <a:pos x="580" y="248"/>
                  </a:cxn>
                  <a:cxn ang="0">
                    <a:pos x="0" y="0"/>
                  </a:cxn>
                </a:cxnLst>
                <a:rect l="0" t="0" r="r" b="b"/>
                <a:pathLst>
                  <a:path w="580" h="266">
                    <a:moveTo>
                      <a:pt x="0" y="0"/>
                    </a:moveTo>
                    <a:lnTo>
                      <a:pt x="4" y="36"/>
                    </a:lnTo>
                    <a:lnTo>
                      <a:pt x="579" y="266"/>
                    </a:lnTo>
                    <a:lnTo>
                      <a:pt x="580" y="248"/>
                    </a:lnTo>
                    <a:lnTo>
                      <a:pt x="0" y="0"/>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96767" name="Freeform 511"/>
              <p:cNvSpPr>
                <a:spLocks/>
              </p:cNvSpPr>
              <p:nvPr/>
            </p:nvSpPr>
            <p:spPr bwMode="auto">
              <a:xfrm rot="185279">
                <a:off x="1485" y="1673"/>
                <a:ext cx="952" cy="471"/>
              </a:xfrm>
              <a:custGeom>
                <a:avLst/>
                <a:gdLst/>
                <a:ahLst/>
                <a:cxnLst>
                  <a:cxn ang="0">
                    <a:pos x="15" y="27"/>
                  </a:cxn>
                  <a:cxn ang="0">
                    <a:pos x="611" y="302"/>
                  </a:cxn>
                  <a:cxn ang="0">
                    <a:pos x="594" y="204"/>
                  </a:cxn>
                  <a:cxn ang="0">
                    <a:pos x="587" y="266"/>
                  </a:cxn>
                  <a:cxn ang="0">
                    <a:pos x="0" y="0"/>
                  </a:cxn>
                  <a:cxn ang="0">
                    <a:pos x="15" y="27"/>
                  </a:cxn>
                </a:cxnLst>
                <a:rect l="0" t="0" r="r" b="b"/>
                <a:pathLst>
                  <a:path w="611" h="302">
                    <a:moveTo>
                      <a:pt x="15" y="27"/>
                    </a:moveTo>
                    <a:lnTo>
                      <a:pt x="611" y="302"/>
                    </a:lnTo>
                    <a:lnTo>
                      <a:pt x="594" y="204"/>
                    </a:lnTo>
                    <a:lnTo>
                      <a:pt x="587" y="266"/>
                    </a:lnTo>
                    <a:lnTo>
                      <a:pt x="0" y="0"/>
                    </a:lnTo>
                    <a:lnTo>
                      <a:pt x="15" y="27"/>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sp>
            <p:nvSpPr>
              <p:cNvPr id="96768" name="Freeform 512"/>
              <p:cNvSpPr>
                <a:spLocks/>
              </p:cNvSpPr>
              <p:nvPr/>
            </p:nvSpPr>
            <p:spPr bwMode="auto">
              <a:xfrm rot="185279">
                <a:off x="1517" y="1405"/>
                <a:ext cx="929" cy="459"/>
              </a:xfrm>
              <a:custGeom>
                <a:avLst/>
                <a:gdLst/>
                <a:ahLst/>
                <a:cxnLst>
                  <a:cxn ang="0">
                    <a:pos x="3" y="16"/>
                  </a:cxn>
                  <a:cxn ang="0">
                    <a:pos x="596" y="294"/>
                  </a:cxn>
                  <a:cxn ang="0">
                    <a:pos x="582" y="198"/>
                  </a:cxn>
                  <a:cxn ang="0">
                    <a:pos x="573" y="258"/>
                  </a:cxn>
                  <a:cxn ang="0">
                    <a:pos x="0" y="0"/>
                  </a:cxn>
                  <a:cxn ang="0">
                    <a:pos x="3" y="16"/>
                  </a:cxn>
                </a:cxnLst>
                <a:rect l="0" t="0" r="r" b="b"/>
                <a:pathLst>
                  <a:path w="596" h="294">
                    <a:moveTo>
                      <a:pt x="3" y="16"/>
                    </a:moveTo>
                    <a:lnTo>
                      <a:pt x="596" y="294"/>
                    </a:lnTo>
                    <a:lnTo>
                      <a:pt x="582" y="198"/>
                    </a:lnTo>
                    <a:lnTo>
                      <a:pt x="573" y="258"/>
                    </a:lnTo>
                    <a:lnTo>
                      <a:pt x="0" y="0"/>
                    </a:lnTo>
                    <a:lnTo>
                      <a:pt x="3" y="16"/>
                    </a:lnTo>
                    <a:close/>
                  </a:path>
                </a:pathLst>
              </a:custGeom>
              <a:solidFill>
                <a:srgbClr val="000000"/>
              </a:solidFill>
              <a:ln w="12700" cap="flat" cmpd="sng">
                <a:noFill/>
                <a:prstDash val="solid"/>
                <a:round/>
                <a:headEnd type="none" w="sm" len="sm"/>
                <a:tailEnd type="none" w="sm" len="sm"/>
              </a:ln>
              <a:effectLst/>
            </p:spPr>
            <p:txBody>
              <a:bodyPr wrap="none" anchor="ctr"/>
              <a:lstStyle/>
              <a:p>
                <a:endParaRPr lang="en-US" dirty="0"/>
              </a:p>
            </p:txBody>
          </p:sp>
          <p:grpSp>
            <p:nvGrpSpPr>
              <p:cNvPr id="6" name="Group 513"/>
              <p:cNvGrpSpPr>
                <a:grpSpLocks/>
              </p:cNvGrpSpPr>
              <p:nvPr/>
            </p:nvGrpSpPr>
            <p:grpSpPr bwMode="auto">
              <a:xfrm>
                <a:off x="1994" y="2024"/>
                <a:ext cx="231" cy="253"/>
                <a:chOff x="3797" y="1712"/>
                <a:chExt cx="181" cy="198"/>
              </a:xfrm>
            </p:grpSpPr>
            <p:sp>
              <p:nvSpPr>
                <p:cNvPr id="96770" name="Freeform 514"/>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771" name="Freeform 515"/>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772" name="Freeform 516"/>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7" name="Group 517"/>
              <p:cNvGrpSpPr>
                <a:grpSpLocks/>
              </p:cNvGrpSpPr>
              <p:nvPr/>
            </p:nvGrpSpPr>
            <p:grpSpPr bwMode="auto">
              <a:xfrm>
                <a:off x="2188" y="2121"/>
                <a:ext cx="232" cy="253"/>
                <a:chOff x="3797" y="1712"/>
                <a:chExt cx="181" cy="198"/>
              </a:xfrm>
            </p:grpSpPr>
            <p:sp>
              <p:nvSpPr>
                <p:cNvPr id="96774" name="Freeform 518"/>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775" name="Freeform 519"/>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776" name="Freeform 520"/>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8" name="Group 521"/>
              <p:cNvGrpSpPr>
                <a:grpSpLocks/>
              </p:cNvGrpSpPr>
              <p:nvPr/>
            </p:nvGrpSpPr>
            <p:grpSpPr bwMode="auto">
              <a:xfrm>
                <a:off x="1783" y="1934"/>
                <a:ext cx="246" cy="252"/>
                <a:chOff x="3539" y="1590"/>
                <a:chExt cx="192" cy="197"/>
              </a:xfrm>
            </p:grpSpPr>
            <p:sp>
              <p:nvSpPr>
                <p:cNvPr id="96778" name="Freeform 522"/>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96779" name="Freeform 523"/>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96780" name="Freeform 524"/>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96781" name="Freeform 525"/>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nvGrpSpPr>
              <p:cNvPr id="9" name="Group 526"/>
              <p:cNvGrpSpPr>
                <a:grpSpLocks/>
              </p:cNvGrpSpPr>
              <p:nvPr/>
            </p:nvGrpSpPr>
            <p:grpSpPr bwMode="auto">
              <a:xfrm rot="457964">
                <a:off x="2034" y="1487"/>
                <a:ext cx="231" cy="253"/>
                <a:chOff x="3797" y="1712"/>
                <a:chExt cx="181" cy="198"/>
              </a:xfrm>
            </p:grpSpPr>
            <p:sp>
              <p:nvSpPr>
                <p:cNvPr id="96783" name="Freeform 527"/>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784" name="Freeform 528"/>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785" name="Freeform 529"/>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10" name="Group 530"/>
              <p:cNvGrpSpPr>
                <a:grpSpLocks/>
              </p:cNvGrpSpPr>
              <p:nvPr/>
            </p:nvGrpSpPr>
            <p:grpSpPr bwMode="auto">
              <a:xfrm rot="457964">
                <a:off x="2222" y="1585"/>
                <a:ext cx="231" cy="253"/>
                <a:chOff x="3797" y="1712"/>
                <a:chExt cx="181" cy="198"/>
              </a:xfrm>
            </p:grpSpPr>
            <p:sp>
              <p:nvSpPr>
                <p:cNvPr id="96787" name="Freeform 531"/>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788" name="Freeform 532"/>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789" name="Freeform 533"/>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11" name="Group 534"/>
              <p:cNvGrpSpPr>
                <a:grpSpLocks/>
              </p:cNvGrpSpPr>
              <p:nvPr/>
            </p:nvGrpSpPr>
            <p:grpSpPr bwMode="auto">
              <a:xfrm rot="447327">
                <a:off x="1853" y="1402"/>
                <a:ext cx="246" cy="252"/>
                <a:chOff x="3539" y="1590"/>
                <a:chExt cx="192" cy="197"/>
              </a:xfrm>
            </p:grpSpPr>
            <p:sp>
              <p:nvSpPr>
                <p:cNvPr id="96791" name="Freeform 535"/>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96792" name="Freeform 536"/>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96793" name="Freeform 537"/>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96794" name="Freeform 538"/>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nvGrpSpPr>
              <p:cNvPr id="12" name="Group 539"/>
              <p:cNvGrpSpPr>
                <a:grpSpLocks/>
              </p:cNvGrpSpPr>
              <p:nvPr/>
            </p:nvGrpSpPr>
            <p:grpSpPr bwMode="auto">
              <a:xfrm>
                <a:off x="1998" y="1763"/>
                <a:ext cx="231" cy="253"/>
                <a:chOff x="3797" y="1712"/>
                <a:chExt cx="181" cy="198"/>
              </a:xfrm>
            </p:grpSpPr>
            <p:sp>
              <p:nvSpPr>
                <p:cNvPr id="96796" name="Freeform 540"/>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797" name="Freeform 541"/>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798" name="Freeform 542"/>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13" name="Group 543"/>
              <p:cNvGrpSpPr>
                <a:grpSpLocks/>
              </p:cNvGrpSpPr>
              <p:nvPr/>
            </p:nvGrpSpPr>
            <p:grpSpPr bwMode="auto">
              <a:xfrm>
                <a:off x="2192" y="1860"/>
                <a:ext cx="231" cy="253"/>
                <a:chOff x="3797" y="1712"/>
                <a:chExt cx="181" cy="198"/>
              </a:xfrm>
            </p:grpSpPr>
            <p:sp>
              <p:nvSpPr>
                <p:cNvPr id="96800" name="Freeform 544"/>
                <p:cNvSpPr>
                  <a:spLocks/>
                </p:cNvSpPr>
                <p:nvPr/>
              </p:nvSpPr>
              <p:spPr bwMode="auto">
                <a:xfrm>
                  <a:off x="3797" y="1712"/>
                  <a:ext cx="181" cy="198"/>
                </a:xfrm>
                <a:custGeom>
                  <a:avLst/>
                  <a:gdLst/>
                  <a:ahLst/>
                  <a:cxnLst>
                    <a:cxn ang="0">
                      <a:pos x="70" y="18"/>
                    </a:cxn>
                    <a:cxn ang="0">
                      <a:pos x="168" y="49"/>
                    </a:cxn>
                    <a:cxn ang="0">
                      <a:pos x="181" y="76"/>
                    </a:cxn>
                    <a:cxn ang="0">
                      <a:pos x="159" y="198"/>
                    </a:cxn>
                    <a:cxn ang="0">
                      <a:pos x="0" y="132"/>
                    </a:cxn>
                    <a:cxn ang="0">
                      <a:pos x="15" y="25"/>
                    </a:cxn>
                    <a:cxn ang="0">
                      <a:pos x="18" y="0"/>
                    </a:cxn>
                    <a:cxn ang="0">
                      <a:pos x="70" y="18"/>
                    </a:cxn>
                  </a:cxnLst>
                  <a:rect l="0" t="0" r="r" b="b"/>
                  <a:pathLst>
                    <a:path w="181" h="198">
                      <a:moveTo>
                        <a:pt x="70" y="18"/>
                      </a:moveTo>
                      <a:lnTo>
                        <a:pt x="168" y="49"/>
                      </a:lnTo>
                      <a:lnTo>
                        <a:pt x="181" y="76"/>
                      </a:lnTo>
                      <a:lnTo>
                        <a:pt x="159" y="198"/>
                      </a:lnTo>
                      <a:lnTo>
                        <a:pt x="0" y="132"/>
                      </a:lnTo>
                      <a:lnTo>
                        <a:pt x="15" y="25"/>
                      </a:lnTo>
                      <a:lnTo>
                        <a:pt x="18" y="0"/>
                      </a:lnTo>
                      <a:lnTo>
                        <a:pt x="70" y="18"/>
                      </a:lnTo>
                      <a:close/>
                    </a:path>
                  </a:pathLst>
                </a:custGeom>
                <a:solidFill>
                  <a:srgbClr val="000000"/>
                </a:solidFill>
                <a:ln w="9525">
                  <a:noFill/>
                  <a:round/>
                  <a:headEnd/>
                  <a:tailEnd/>
                </a:ln>
              </p:spPr>
              <p:txBody>
                <a:bodyPr/>
                <a:lstStyle/>
                <a:p>
                  <a:endParaRPr lang="en-US" dirty="0"/>
                </a:p>
              </p:txBody>
            </p:sp>
            <p:sp>
              <p:nvSpPr>
                <p:cNvPr id="96801" name="Freeform 545"/>
                <p:cNvSpPr>
                  <a:spLocks/>
                </p:cNvSpPr>
                <p:nvPr/>
              </p:nvSpPr>
              <p:spPr bwMode="auto">
                <a:xfrm>
                  <a:off x="3821" y="1718"/>
                  <a:ext cx="151" cy="75"/>
                </a:xfrm>
                <a:custGeom>
                  <a:avLst/>
                  <a:gdLst/>
                  <a:ahLst/>
                  <a:cxnLst>
                    <a:cxn ang="0">
                      <a:pos x="0" y="13"/>
                    </a:cxn>
                    <a:cxn ang="0">
                      <a:pos x="0" y="0"/>
                    </a:cxn>
                    <a:cxn ang="0">
                      <a:pos x="138" y="49"/>
                    </a:cxn>
                    <a:cxn ang="0">
                      <a:pos x="151" y="75"/>
                    </a:cxn>
                    <a:cxn ang="0">
                      <a:pos x="0" y="15"/>
                    </a:cxn>
                    <a:cxn ang="0">
                      <a:pos x="0" y="13"/>
                    </a:cxn>
                  </a:cxnLst>
                  <a:rect l="0" t="0" r="r" b="b"/>
                  <a:pathLst>
                    <a:path w="151" h="75">
                      <a:moveTo>
                        <a:pt x="0" y="13"/>
                      </a:moveTo>
                      <a:lnTo>
                        <a:pt x="0" y="0"/>
                      </a:lnTo>
                      <a:lnTo>
                        <a:pt x="138" y="49"/>
                      </a:lnTo>
                      <a:lnTo>
                        <a:pt x="151" y="75"/>
                      </a:lnTo>
                      <a:lnTo>
                        <a:pt x="0" y="15"/>
                      </a:lnTo>
                      <a:lnTo>
                        <a:pt x="0" y="13"/>
                      </a:lnTo>
                      <a:close/>
                    </a:path>
                  </a:pathLst>
                </a:custGeom>
                <a:solidFill>
                  <a:srgbClr val="FFF2CC"/>
                </a:solidFill>
                <a:ln w="9525">
                  <a:noFill/>
                  <a:round/>
                  <a:headEnd/>
                  <a:tailEnd/>
                </a:ln>
              </p:spPr>
              <p:txBody>
                <a:bodyPr/>
                <a:lstStyle/>
                <a:p>
                  <a:endParaRPr lang="en-US" dirty="0"/>
                </a:p>
              </p:txBody>
            </p:sp>
            <p:sp>
              <p:nvSpPr>
                <p:cNvPr id="96802" name="Freeform 546"/>
                <p:cNvSpPr>
                  <a:spLocks/>
                </p:cNvSpPr>
                <p:nvPr/>
              </p:nvSpPr>
              <p:spPr bwMode="auto">
                <a:xfrm>
                  <a:off x="3803" y="1739"/>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grpSp>
          <p:grpSp>
            <p:nvGrpSpPr>
              <p:cNvPr id="14" name="Group 547"/>
              <p:cNvGrpSpPr>
                <a:grpSpLocks/>
              </p:cNvGrpSpPr>
              <p:nvPr/>
            </p:nvGrpSpPr>
            <p:grpSpPr bwMode="auto">
              <a:xfrm>
                <a:off x="1783" y="1667"/>
                <a:ext cx="246" cy="252"/>
                <a:chOff x="3539" y="1590"/>
                <a:chExt cx="192" cy="197"/>
              </a:xfrm>
            </p:grpSpPr>
            <p:sp>
              <p:nvSpPr>
                <p:cNvPr id="96804" name="Freeform 548"/>
                <p:cNvSpPr>
                  <a:spLocks/>
                </p:cNvSpPr>
                <p:nvPr/>
              </p:nvSpPr>
              <p:spPr bwMode="auto">
                <a:xfrm>
                  <a:off x="3539" y="1590"/>
                  <a:ext cx="192" cy="197"/>
                </a:xfrm>
                <a:custGeom>
                  <a:avLst/>
                  <a:gdLst/>
                  <a:ahLst/>
                  <a:cxnLst>
                    <a:cxn ang="0">
                      <a:pos x="81" y="17"/>
                    </a:cxn>
                    <a:cxn ang="0">
                      <a:pos x="179" y="48"/>
                    </a:cxn>
                    <a:cxn ang="0">
                      <a:pos x="192" y="75"/>
                    </a:cxn>
                    <a:cxn ang="0">
                      <a:pos x="170" y="197"/>
                    </a:cxn>
                    <a:cxn ang="0">
                      <a:pos x="11" y="131"/>
                    </a:cxn>
                    <a:cxn ang="0">
                      <a:pos x="0" y="113"/>
                    </a:cxn>
                    <a:cxn ang="0">
                      <a:pos x="18" y="14"/>
                    </a:cxn>
                    <a:cxn ang="0">
                      <a:pos x="21" y="0"/>
                    </a:cxn>
                    <a:cxn ang="0">
                      <a:pos x="81" y="17"/>
                    </a:cxn>
                  </a:cxnLst>
                  <a:rect l="0" t="0" r="r" b="b"/>
                  <a:pathLst>
                    <a:path w="192" h="197">
                      <a:moveTo>
                        <a:pt x="81" y="17"/>
                      </a:moveTo>
                      <a:lnTo>
                        <a:pt x="179" y="48"/>
                      </a:lnTo>
                      <a:lnTo>
                        <a:pt x="192" y="75"/>
                      </a:lnTo>
                      <a:lnTo>
                        <a:pt x="170" y="197"/>
                      </a:lnTo>
                      <a:lnTo>
                        <a:pt x="11" y="131"/>
                      </a:lnTo>
                      <a:lnTo>
                        <a:pt x="0" y="113"/>
                      </a:lnTo>
                      <a:lnTo>
                        <a:pt x="18" y="14"/>
                      </a:lnTo>
                      <a:lnTo>
                        <a:pt x="21" y="0"/>
                      </a:lnTo>
                      <a:lnTo>
                        <a:pt x="81" y="17"/>
                      </a:lnTo>
                      <a:close/>
                    </a:path>
                  </a:pathLst>
                </a:custGeom>
                <a:solidFill>
                  <a:srgbClr val="000000"/>
                </a:solidFill>
                <a:ln w="9525">
                  <a:noFill/>
                  <a:round/>
                  <a:headEnd/>
                  <a:tailEnd/>
                </a:ln>
              </p:spPr>
              <p:txBody>
                <a:bodyPr/>
                <a:lstStyle/>
                <a:p>
                  <a:endParaRPr lang="en-US" dirty="0"/>
                </a:p>
              </p:txBody>
            </p:sp>
            <p:sp>
              <p:nvSpPr>
                <p:cNvPr id="96805" name="Freeform 549"/>
                <p:cNvSpPr>
                  <a:spLocks/>
                </p:cNvSpPr>
                <p:nvPr/>
              </p:nvSpPr>
              <p:spPr bwMode="auto">
                <a:xfrm>
                  <a:off x="3566" y="1596"/>
                  <a:ext cx="159" cy="74"/>
                </a:xfrm>
                <a:custGeom>
                  <a:avLst/>
                  <a:gdLst/>
                  <a:ahLst/>
                  <a:cxnLst>
                    <a:cxn ang="0">
                      <a:pos x="4" y="12"/>
                    </a:cxn>
                    <a:cxn ang="0">
                      <a:pos x="0" y="0"/>
                    </a:cxn>
                    <a:cxn ang="0">
                      <a:pos x="146" y="48"/>
                    </a:cxn>
                    <a:cxn ang="0">
                      <a:pos x="159" y="74"/>
                    </a:cxn>
                    <a:cxn ang="0">
                      <a:pos x="8" y="14"/>
                    </a:cxn>
                    <a:cxn ang="0">
                      <a:pos x="4" y="12"/>
                    </a:cxn>
                  </a:cxnLst>
                  <a:rect l="0" t="0" r="r" b="b"/>
                  <a:pathLst>
                    <a:path w="159" h="74">
                      <a:moveTo>
                        <a:pt x="4" y="12"/>
                      </a:moveTo>
                      <a:lnTo>
                        <a:pt x="0" y="0"/>
                      </a:lnTo>
                      <a:lnTo>
                        <a:pt x="146" y="48"/>
                      </a:lnTo>
                      <a:lnTo>
                        <a:pt x="159" y="74"/>
                      </a:lnTo>
                      <a:lnTo>
                        <a:pt x="8" y="14"/>
                      </a:lnTo>
                      <a:lnTo>
                        <a:pt x="4" y="12"/>
                      </a:lnTo>
                      <a:close/>
                    </a:path>
                  </a:pathLst>
                </a:custGeom>
                <a:solidFill>
                  <a:srgbClr val="FFF2CC"/>
                </a:solidFill>
                <a:ln w="9525">
                  <a:noFill/>
                  <a:round/>
                  <a:headEnd/>
                  <a:tailEnd/>
                </a:ln>
              </p:spPr>
              <p:txBody>
                <a:bodyPr/>
                <a:lstStyle/>
                <a:p>
                  <a:endParaRPr lang="en-US" dirty="0"/>
                </a:p>
              </p:txBody>
            </p:sp>
            <p:sp>
              <p:nvSpPr>
                <p:cNvPr id="96806" name="Freeform 550"/>
                <p:cNvSpPr>
                  <a:spLocks/>
                </p:cNvSpPr>
                <p:nvPr/>
              </p:nvSpPr>
              <p:spPr bwMode="auto">
                <a:xfrm>
                  <a:off x="3556" y="1616"/>
                  <a:ext cx="165" cy="162"/>
                </a:xfrm>
                <a:custGeom>
                  <a:avLst/>
                  <a:gdLst/>
                  <a:ahLst/>
                  <a:cxnLst>
                    <a:cxn ang="0">
                      <a:pos x="19" y="4"/>
                    </a:cxn>
                    <a:cxn ang="0">
                      <a:pos x="165" y="60"/>
                    </a:cxn>
                    <a:cxn ang="0">
                      <a:pos x="147" y="162"/>
                    </a:cxn>
                    <a:cxn ang="0">
                      <a:pos x="0" y="100"/>
                    </a:cxn>
                    <a:cxn ang="0">
                      <a:pos x="15" y="0"/>
                    </a:cxn>
                    <a:cxn ang="0">
                      <a:pos x="19" y="4"/>
                    </a:cxn>
                  </a:cxnLst>
                  <a:rect l="0" t="0" r="r" b="b"/>
                  <a:pathLst>
                    <a:path w="165" h="162">
                      <a:moveTo>
                        <a:pt x="19" y="4"/>
                      </a:moveTo>
                      <a:lnTo>
                        <a:pt x="165" y="60"/>
                      </a:lnTo>
                      <a:lnTo>
                        <a:pt x="147" y="162"/>
                      </a:lnTo>
                      <a:lnTo>
                        <a:pt x="0" y="100"/>
                      </a:lnTo>
                      <a:lnTo>
                        <a:pt x="15" y="0"/>
                      </a:lnTo>
                      <a:lnTo>
                        <a:pt x="19" y="4"/>
                      </a:lnTo>
                      <a:close/>
                    </a:path>
                  </a:pathLst>
                </a:custGeom>
                <a:solidFill>
                  <a:srgbClr val="FFCC7F"/>
                </a:solidFill>
                <a:ln w="9525">
                  <a:noFill/>
                  <a:round/>
                  <a:headEnd/>
                  <a:tailEnd/>
                </a:ln>
              </p:spPr>
              <p:txBody>
                <a:bodyPr/>
                <a:lstStyle/>
                <a:p>
                  <a:endParaRPr lang="en-US" dirty="0"/>
                </a:p>
              </p:txBody>
            </p:sp>
            <p:sp>
              <p:nvSpPr>
                <p:cNvPr id="96807" name="Freeform 551"/>
                <p:cNvSpPr>
                  <a:spLocks/>
                </p:cNvSpPr>
                <p:nvPr/>
              </p:nvSpPr>
              <p:spPr bwMode="auto">
                <a:xfrm>
                  <a:off x="3543" y="1598"/>
                  <a:ext cx="24" cy="109"/>
                </a:xfrm>
                <a:custGeom>
                  <a:avLst/>
                  <a:gdLst/>
                  <a:ahLst/>
                  <a:cxnLst>
                    <a:cxn ang="0">
                      <a:pos x="0" y="102"/>
                    </a:cxn>
                    <a:cxn ang="0">
                      <a:pos x="8" y="109"/>
                    </a:cxn>
                    <a:cxn ang="0">
                      <a:pos x="24" y="13"/>
                    </a:cxn>
                    <a:cxn ang="0">
                      <a:pos x="18" y="0"/>
                    </a:cxn>
                    <a:cxn ang="0">
                      <a:pos x="0" y="102"/>
                    </a:cxn>
                  </a:cxnLst>
                  <a:rect l="0" t="0" r="r" b="b"/>
                  <a:pathLst>
                    <a:path w="24" h="109">
                      <a:moveTo>
                        <a:pt x="0" y="102"/>
                      </a:moveTo>
                      <a:lnTo>
                        <a:pt x="8" y="109"/>
                      </a:lnTo>
                      <a:lnTo>
                        <a:pt x="24" y="13"/>
                      </a:lnTo>
                      <a:lnTo>
                        <a:pt x="18" y="0"/>
                      </a:lnTo>
                      <a:lnTo>
                        <a:pt x="0" y="102"/>
                      </a:lnTo>
                      <a:close/>
                    </a:path>
                  </a:pathLst>
                </a:custGeom>
                <a:solidFill>
                  <a:srgbClr val="FFCC7F"/>
                </a:solidFill>
                <a:ln w="9525" cap="flat" cmpd="sng">
                  <a:noFill/>
                  <a:prstDash val="solid"/>
                  <a:round/>
                  <a:headEnd type="none" w="med" len="med"/>
                  <a:tailEnd type="none" w="med" len="med"/>
                </a:ln>
                <a:effectLst/>
              </p:spPr>
              <p:txBody>
                <a:bodyPr/>
                <a:lstStyle/>
                <a:p>
                  <a:endParaRPr lang="en-US" dirty="0"/>
                </a:p>
              </p:txBody>
            </p:sp>
          </p:grpSp>
        </p:grpSp>
        <p:grpSp>
          <p:nvGrpSpPr>
            <p:cNvPr id="15" name="Group 887"/>
            <p:cNvGrpSpPr>
              <a:grpSpLocks/>
            </p:cNvGrpSpPr>
            <p:nvPr/>
          </p:nvGrpSpPr>
          <p:grpSpPr bwMode="auto">
            <a:xfrm>
              <a:off x="1285" y="2679"/>
              <a:ext cx="1636" cy="925"/>
              <a:chOff x="1798" y="2835"/>
              <a:chExt cx="1636" cy="925"/>
            </a:xfrm>
          </p:grpSpPr>
          <p:sp>
            <p:nvSpPr>
              <p:cNvPr id="96264" name="Freeform 8"/>
              <p:cNvSpPr>
                <a:spLocks/>
              </p:cNvSpPr>
              <p:nvPr/>
            </p:nvSpPr>
            <p:spPr bwMode="auto">
              <a:xfrm>
                <a:off x="1798" y="2835"/>
                <a:ext cx="1636" cy="925"/>
              </a:xfrm>
              <a:custGeom>
                <a:avLst/>
                <a:gdLst/>
                <a:ahLst/>
                <a:cxnLst>
                  <a:cxn ang="0">
                    <a:pos x="0" y="106"/>
                  </a:cxn>
                  <a:cxn ang="0">
                    <a:pos x="114" y="0"/>
                  </a:cxn>
                  <a:cxn ang="0">
                    <a:pos x="125" y="40"/>
                  </a:cxn>
                  <a:cxn ang="0">
                    <a:pos x="125" y="159"/>
                  </a:cxn>
                  <a:cxn ang="0">
                    <a:pos x="221" y="159"/>
                  </a:cxn>
                  <a:cxn ang="0">
                    <a:pos x="236" y="35"/>
                  </a:cxn>
                  <a:cxn ang="0">
                    <a:pos x="573" y="29"/>
                  </a:cxn>
                  <a:cxn ang="0">
                    <a:pos x="628" y="31"/>
                  </a:cxn>
                  <a:cxn ang="0">
                    <a:pos x="630" y="156"/>
                  </a:cxn>
                  <a:cxn ang="0">
                    <a:pos x="881" y="154"/>
                  </a:cxn>
                  <a:cxn ang="0">
                    <a:pos x="884" y="49"/>
                  </a:cxn>
                  <a:cxn ang="0">
                    <a:pos x="1072" y="41"/>
                  </a:cxn>
                  <a:cxn ang="0">
                    <a:pos x="1138" y="13"/>
                  </a:cxn>
                  <a:cxn ang="0">
                    <a:pos x="1145" y="159"/>
                  </a:cxn>
                  <a:cxn ang="0">
                    <a:pos x="1568" y="163"/>
                  </a:cxn>
                  <a:cxn ang="0">
                    <a:pos x="1570" y="41"/>
                  </a:cxn>
                  <a:cxn ang="0">
                    <a:pos x="1630" y="15"/>
                  </a:cxn>
                  <a:cxn ang="0">
                    <a:pos x="1636" y="919"/>
                  </a:cxn>
                  <a:cxn ang="0">
                    <a:pos x="728" y="925"/>
                  </a:cxn>
                  <a:cxn ang="0">
                    <a:pos x="58" y="925"/>
                  </a:cxn>
                  <a:cxn ang="0">
                    <a:pos x="0" y="106"/>
                  </a:cxn>
                </a:cxnLst>
                <a:rect l="0" t="0" r="r" b="b"/>
                <a:pathLst>
                  <a:path w="1636" h="925">
                    <a:moveTo>
                      <a:pt x="0" y="106"/>
                    </a:moveTo>
                    <a:lnTo>
                      <a:pt x="114" y="0"/>
                    </a:lnTo>
                    <a:lnTo>
                      <a:pt x="125" y="40"/>
                    </a:lnTo>
                    <a:lnTo>
                      <a:pt x="125" y="159"/>
                    </a:lnTo>
                    <a:lnTo>
                      <a:pt x="221" y="159"/>
                    </a:lnTo>
                    <a:lnTo>
                      <a:pt x="236" y="35"/>
                    </a:lnTo>
                    <a:lnTo>
                      <a:pt x="573" y="29"/>
                    </a:lnTo>
                    <a:lnTo>
                      <a:pt x="628" y="31"/>
                    </a:lnTo>
                    <a:lnTo>
                      <a:pt x="630" y="156"/>
                    </a:lnTo>
                    <a:lnTo>
                      <a:pt x="881" y="154"/>
                    </a:lnTo>
                    <a:lnTo>
                      <a:pt x="884" y="49"/>
                    </a:lnTo>
                    <a:lnTo>
                      <a:pt x="1072" y="41"/>
                    </a:lnTo>
                    <a:lnTo>
                      <a:pt x="1138" y="13"/>
                    </a:lnTo>
                    <a:lnTo>
                      <a:pt x="1145" y="159"/>
                    </a:lnTo>
                    <a:lnTo>
                      <a:pt x="1568" y="163"/>
                    </a:lnTo>
                    <a:lnTo>
                      <a:pt x="1570" y="41"/>
                    </a:lnTo>
                    <a:lnTo>
                      <a:pt x="1630" y="15"/>
                    </a:lnTo>
                    <a:lnTo>
                      <a:pt x="1636" y="919"/>
                    </a:lnTo>
                    <a:lnTo>
                      <a:pt x="728" y="925"/>
                    </a:lnTo>
                    <a:lnTo>
                      <a:pt x="58" y="925"/>
                    </a:lnTo>
                    <a:lnTo>
                      <a:pt x="0" y="106"/>
                    </a:lnTo>
                    <a:close/>
                  </a:path>
                </a:pathLst>
              </a:custGeom>
              <a:solidFill>
                <a:schemeClr val="tx1"/>
              </a:solidFill>
              <a:ln w="9525" cap="flat" cmpd="sng">
                <a:noFill/>
                <a:prstDash val="solid"/>
                <a:round/>
                <a:headEnd/>
                <a:tailEnd/>
              </a:ln>
              <a:effectLst/>
            </p:spPr>
            <p:txBody>
              <a:bodyPr wrap="none" anchor="ctr"/>
              <a:lstStyle/>
              <a:p>
                <a:endParaRPr lang="en-US" dirty="0"/>
              </a:p>
            </p:txBody>
          </p:sp>
          <p:sp>
            <p:nvSpPr>
              <p:cNvPr id="96265" name="Freeform 9"/>
              <p:cNvSpPr>
                <a:spLocks/>
              </p:cNvSpPr>
              <p:nvPr/>
            </p:nvSpPr>
            <p:spPr bwMode="auto">
              <a:xfrm>
                <a:off x="1812" y="2864"/>
                <a:ext cx="1608" cy="885"/>
              </a:xfrm>
              <a:custGeom>
                <a:avLst/>
                <a:gdLst/>
                <a:ahLst/>
                <a:cxnLst>
                  <a:cxn ang="0">
                    <a:pos x="0" y="55"/>
                  </a:cxn>
                  <a:cxn ang="0">
                    <a:pos x="39" y="552"/>
                  </a:cxn>
                  <a:cxn ang="0">
                    <a:pos x="1002" y="552"/>
                  </a:cxn>
                  <a:cxn ang="0">
                    <a:pos x="1001" y="0"/>
                  </a:cxn>
                  <a:cxn ang="0">
                    <a:pos x="977" y="13"/>
                  </a:cxn>
                  <a:cxn ang="0">
                    <a:pos x="977" y="519"/>
                  </a:cxn>
                  <a:cxn ang="0">
                    <a:pos x="693" y="522"/>
                  </a:cxn>
                  <a:cxn ang="0">
                    <a:pos x="690" y="1"/>
                  </a:cxn>
                  <a:cxn ang="0">
                    <a:pos x="660" y="19"/>
                  </a:cxn>
                  <a:cxn ang="0">
                    <a:pos x="663" y="525"/>
                  </a:cxn>
                  <a:cxn ang="0">
                    <a:pos x="369" y="516"/>
                  </a:cxn>
                  <a:cxn ang="0">
                    <a:pos x="374" y="9"/>
                  </a:cxn>
                  <a:cxn ang="0">
                    <a:pos x="350" y="22"/>
                  </a:cxn>
                  <a:cxn ang="0">
                    <a:pos x="348" y="525"/>
                  </a:cxn>
                  <a:cxn ang="0">
                    <a:pos x="60" y="519"/>
                  </a:cxn>
                  <a:cxn ang="0">
                    <a:pos x="56" y="1"/>
                  </a:cxn>
                  <a:cxn ang="0">
                    <a:pos x="0" y="55"/>
                  </a:cxn>
                </a:cxnLst>
                <a:rect l="0" t="0" r="r" b="b"/>
                <a:pathLst>
                  <a:path w="1002" h="552">
                    <a:moveTo>
                      <a:pt x="0" y="55"/>
                    </a:moveTo>
                    <a:lnTo>
                      <a:pt x="39" y="552"/>
                    </a:lnTo>
                    <a:lnTo>
                      <a:pt x="1002" y="552"/>
                    </a:lnTo>
                    <a:lnTo>
                      <a:pt x="1001" y="0"/>
                    </a:lnTo>
                    <a:lnTo>
                      <a:pt x="977" y="13"/>
                    </a:lnTo>
                    <a:lnTo>
                      <a:pt x="977" y="519"/>
                    </a:lnTo>
                    <a:lnTo>
                      <a:pt x="693" y="522"/>
                    </a:lnTo>
                    <a:lnTo>
                      <a:pt x="690" y="1"/>
                    </a:lnTo>
                    <a:lnTo>
                      <a:pt x="660" y="19"/>
                    </a:lnTo>
                    <a:lnTo>
                      <a:pt x="663" y="525"/>
                    </a:lnTo>
                    <a:lnTo>
                      <a:pt x="369" y="516"/>
                    </a:lnTo>
                    <a:lnTo>
                      <a:pt x="374" y="9"/>
                    </a:lnTo>
                    <a:lnTo>
                      <a:pt x="350" y="22"/>
                    </a:lnTo>
                    <a:lnTo>
                      <a:pt x="348" y="525"/>
                    </a:lnTo>
                    <a:lnTo>
                      <a:pt x="60" y="519"/>
                    </a:lnTo>
                    <a:lnTo>
                      <a:pt x="56" y="1"/>
                    </a:lnTo>
                    <a:lnTo>
                      <a:pt x="0" y="55"/>
                    </a:lnTo>
                    <a:close/>
                  </a:path>
                </a:pathLst>
              </a:custGeom>
              <a:solidFill>
                <a:schemeClr val="tx2"/>
              </a:solidFill>
              <a:ln w="9525" cap="flat" cmpd="sng">
                <a:noFill/>
                <a:prstDash val="solid"/>
                <a:round/>
                <a:headEnd/>
                <a:tailEnd/>
              </a:ln>
              <a:effectLst/>
            </p:spPr>
            <p:txBody>
              <a:bodyPr wrap="none" anchor="ctr"/>
              <a:lstStyle/>
              <a:p>
                <a:endParaRPr lang="en-US" dirty="0"/>
              </a:p>
            </p:txBody>
          </p:sp>
          <p:sp>
            <p:nvSpPr>
              <p:cNvPr id="96266" name="Line 10"/>
              <p:cNvSpPr>
                <a:spLocks noChangeShapeType="1"/>
              </p:cNvSpPr>
              <p:nvPr/>
            </p:nvSpPr>
            <p:spPr bwMode="auto">
              <a:xfrm>
                <a:off x="1894" y="3537"/>
                <a:ext cx="1495" cy="0"/>
              </a:xfrm>
              <a:prstGeom prst="line">
                <a:avLst/>
              </a:prstGeom>
              <a:noFill/>
              <a:ln w="38100">
                <a:solidFill>
                  <a:schemeClr val="tx2"/>
                </a:solidFill>
                <a:round/>
                <a:headEnd/>
                <a:tailEnd/>
              </a:ln>
              <a:effectLst/>
            </p:spPr>
            <p:txBody>
              <a:bodyPr wrap="none" anchor="ctr"/>
              <a:lstStyle/>
              <a:p>
                <a:endParaRPr lang="en-US" dirty="0"/>
              </a:p>
            </p:txBody>
          </p:sp>
          <p:sp>
            <p:nvSpPr>
              <p:cNvPr id="96267" name="Line 11"/>
              <p:cNvSpPr>
                <a:spLocks noChangeShapeType="1"/>
              </p:cNvSpPr>
              <p:nvPr/>
            </p:nvSpPr>
            <p:spPr bwMode="auto">
              <a:xfrm>
                <a:off x="1899" y="3345"/>
                <a:ext cx="1495" cy="0"/>
              </a:xfrm>
              <a:prstGeom prst="line">
                <a:avLst/>
              </a:prstGeom>
              <a:noFill/>
              <a:ln w="38100">
                <a:solidFill>
                  <a:schemeClr val="tx2"/>
                </a:solidFill>
                <a:round/>
                <a:headEnd/>
                <a:tailEnd/>
              </a:ln>
              <a:effectLst/>
            </p:spPr>
            <p:txBody>
              <a:bodyPr wrap="none" anchor="ctr"/>
              <a:lstStyle/>
              <a:p>
                <a:endParaRPr lang="en-US" dirty="0"/>
              </a:p>
            </p:txBody>
          </p:sp>
          <p:sp>
            <p:nvSpPr>
              <p:cNvPr id="96268" name="Line 12"/>
              <p:cNvSpPr>
                <a:spLocks noChangeShapeType="1"/>
              </p:cNvSpPr>
              <p:nvPr/>
            </p:nvSpPr>
            <p:spPr bwMode="auto">
              <a:xfrm>
                <a:off x="1897" y="3164"/>
                <a:ext cx="1495" cy="0"/>
              </a:xfrm>
              <a:prstGeom prst="line">
                <a:avLst/>
              </a:prstGeom>
              <a:noFill/>
              <a:ln w="38100">
                <a:solidFill>
                  <a:schemeClr val="tx2"/>
                </a:solidFill>
                <a:round/>
                <a:headEnd/>
                <a:tailEnd/>
              </a:ln>
              <a:effectLst/>
            </p:spPr>
            <p:txBody>
              <a:bodyPr wrap="none" anchor="ctr"/>
              <a:lstStyle/>
              <a:p>
                <a:endParaRPr lang="en-US" dirty="0"/>
              </a:p>
            </p:txBody>
          </p:sp>
          <p:grpSp>
            <p:nvGrpSpPr>
              <p:cNvPr id="16" name="Group 696"/>
              <p:cNvGrpSpPr>
                <a:grpSpLocks/>
              </p:cNvGrpSpPr>
              <p:nvPr/>
            </p:nvGrpSpPr>
            <p:grpSpPr bwMode="auto">
              <a:xfrm>
                <a:off x="1916" y="3562"/>
                <a:ext cx="160" cy="150"/>
                <a:chOff x="884" y="3074"/>
                <a:chExt cx="574" cy="540"/>
              </a:xfrm>
            </p:grpSpPr>
            <p:sp>
              <p:nvSpPr>
                <p:cNvPr id="96946" name="Freeform 690"/>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48" name="Freeform 692"/>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49" name="Freeform 693"/>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51" name="Freeform 695"/>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17" name="Group 697"/>
              <p:cNvGrpSpPr>
                <a:grpSpLocks/>
              </p:cNvGrpSpPr>
              <p:nvPr/>
            </p:nvGrpSpPr>
            <p:grpSpPr bwMode="auto">
              <a:xfrm>
                <a:off x="2062" y="3566"/>
                <a:ext cx="160" cy="150"/>
                <a:chOff x="884" y="3074"/>
                <a:chExt cx="574" cy="540"/>
              </a:xfrm>
            </p:grpSpPr>
            <p:sp>
              <p:nvSpPr>
                <p:cNvPr id="96954" name="Freeform 69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55" name="Freeform 69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56" name="Freeform 70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57" name="Freeform 70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18" name="Group 702"/>
              <p:cNvGrpSpPr>
                <a:grpSpLocks/>
              </p:cNvGrpSpPr>
              <p:nvPr/>
            </p:nvGrpSpPr>
            <p:grpSpPr bwMode="auto">
              <a:xfrm>
                <a:off x="2206" y="3564"/>
                <a:ext cx="160" cy="150"/>
                <a:chOff x="884" y="3074"/>
                <a:chExt cx="574" cy="540"/>
              </a:xfrm>
            </p:grpSpPr>
            <p:sp>
              <p:nvSpPr>
                <p:cNvPr id="96959" name="Freeform 70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60" name="Freeform 70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61" name="Freeform 70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62" name="Freeform 70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19" name="Group 707"/>
              <p:cNvGrpSpPr>
                <a:grpSpLocks/>
              </p:cNvGrpSpPr>
              <p:nvPr/>
            </p:nvGrpSpPr>
            <p:grpSpPr bwMode="auto">
              <a:xfrm>
                <a:off x="1914" y="3384"/>
                <a:ext cx="160" cy="150"/>
                <a:chOff x="884" y="3074"/>
                <a:chExt cx="574" cy="540"/>
              </a:xfrm>
            </p:grpSpPr>
            <p:sp>
              <p:nvSpPr>
                <p:cNvPr id="96964" name="Freeform 70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65" name="Freeform 70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66" name="Freeform 71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67" name="Freeform 71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0" name="Group 712"/>
              <p:cNvGrpSpPr>
                <a:grpSpLocks/>
              </p:cNvGrpSpPr>
              <p:nvPr/>
            </p:nvGrpSpPr>
            <p:grpSpPr bwMode="auto">
              <a:xfrm>
                <a:off x="2058" y="3386"/>
                <a:ext cx="160" cy="150"/>
                <a:chOff x="884" y="3074"/>
                <a:chExt cx="574" cy="540"/>
              </a:xfrm>
            </p:grpSpPr>
            <p:sp>
              <p:nvSpPr>
                <p:cNvPr id="96969" name="Freeform 71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70" name="Freeform 71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71" name="Freeform 71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72" name="Freeform 71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1" name="Group 717"/>
              <p:cNvGrpSpPr>
                <a:grpSpLocks/>
              </p:cNvGrpSpPr>
              <p:nvPr/>
            </p:nvGrpSpPr>
            <p:grpSpPr bwMode="auto">
              <a:xfrm>
                <a:off x="2202" y="3384"/>
                <a:ext cx="160" cy="150"/>
                <a:chOff x="884" y="3074"/>
                <a:chExt cx="574" cy="540"/>
              </a:xfrm>
            </p:grpSpPr>
            <p:sp>
              <p:nvSpPr>
                <p:cNvPr id="96974" name="Freeform 71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75" name="Freeform 71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76" name="Freeform 72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77" name="Freeform 72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2" name="Group 722"/>
              <p:cNvGrpSpPr>
                <a:grpSpLocks/>
              </p:cNvGrpSpPr>
              <p:nvPr/>
            </p:nvGrpSpPr>
            <p:grpSpPr bwMode="auto">
              <a:xfrm>
                <a:off x="1916" y="3192"/>
                <a:ext cx="160" cy="150"/>
                <a:chOff x="884" y="3074"/>
                <a:chExt cx="574" cy="540"/>
              </a:xfrm>
            </p:grpSpPr>
            <p:sp>
              <p:nvSpPr>
                <p:cNvPr id="96979" name="Freeform 72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80" name="Freeform 72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81" name="Freeform 72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82" name="Freeform 72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3" name="Group 727"/>
              <p:cNvGrpSpPr>
                <a:grpSpLocks/>
              </p:cNvGrpSpPr>
              <p:nvPr/>
            </p:nvGrpSpPr>
            <p:grpSpPr bwMode="auto">
              <a:xfrm>
                <a:off x="2062" y="3196"/>
                <a:ext cx="160" cy="150"/>
                <a:chOff x="884" y="3074"/>
                <a:chExt cx="574" cy="540"/>
              </a:xfrm>
            </p:grpSpPr>
            <p:sp>
              <p:nvSpPr>
                <p:cNvPr id="96984" name="Freeform 72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85" name="Freeform 72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86" name="Freeform 73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87" name="Freeform 73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4" name="Group 732"/>
              <p:cNvGrpSpPr>
                <a:grpSpLocks/>
              </p:cNvGrpSpPr>
              <p:nvPr/>
            </p:nvGrpSpPr>
            <p:grpSpPr bwMode="auto">
              <a:xfrm>
                <a:off x="2206" y="3194"/>
                <a:ext cx="160" cy="150"/>
                <a:chOff x="884" y="3074"/>
                <a:chExt cx="574" cy="540"/>
              </a:xfrm>
            </p:grpSpPr>
            <p:sp>
              <p:nvSpPr>
                <p:cNvPr id="96989" name="Freeform 73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90" name="Freeform 73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91" name="Freeform 73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92" name="Freeform 73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5" name="Group 737"/>
              <p:cNvGrpSpPr>
                <a:grpSpLocks/>
              </p:cNvGrpSpPr>
              <p:nvPr/>
            </p:nvGrpSpPr>
            <p:grpSpPr bwMode="auto">
              <a:xfrm>
                <a:off x="2414" y="3560"/>
                <a:ext cx="160" cy="150"/>
                <a:chOff x="884" y="3074"/>
                <a:chExt cx="574" cy="540"/>
              </a:xfrm>
            </p:grpSpPr>
            <p:sp>
              <p:nvSpPr>
                <p:cNvPr id="96994" name="Freeform 73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6995" name="Freeform 73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6996" name="Freeform 74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6997" name="Freeform 74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6" name="Group 742"/>
              <p:cNvGrpSpPr>
                <a:grpSpLocks/>
              </p:cNvGrpSpPr>
              <p:nvPr/>
            </p:nvGrpSpPr>
            <p:grpSpPr bwMode="auto">
              <a:xfrm>
                <a:off x="2560" y="3564"/>
                <a:ext cx="160" cy="150"/>
                <a:chOff x="884" y="3074"/>
                <a:chExt cx="574" cy="540"/>
              </a:xfrm>
            </p:grpSpPr>
            <p:sp>
              <p:nvSpPr>
                <p:cNvPr id="96999" name="Freeform 74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00" name="Freeform 74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01" name="Freeform 74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02" name="Freeform 74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7" name="Group 747"/>
              <p:cNvGrpSpPr>
                <a:grpSpLocks/>
              </p:cNvGrpSpPr>
              <p:nvPr/>
            </p:nvGrpSpPr>
            <p:grpSpPr bwMode="auto">
              <a:xfrm>
                <a:off x="2704" y="3562"/>
                <a:ext cx="160" cy="150"/>
                <a:chOff x="884" y="3074"/>
                <a:chExt cx="574" cy="540"/>
              </a:xfrm>
            </p:grpSpPr>
            <p:sp>
              <p:nvSpPr>
                <p:cNvPr id="97004" name="Freeform 74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05" name="Freeform 74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06" name="Freeform 75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07" name="Freeform 75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8" name="Group 752"/>
              <p:cNvGrpSpPr>
                <a:grpSpLocks/>
              </p:cNvGrpSpPr>
              <p:nvPr/>
            </p:nvGrpSpPr>
            <p:grpSpPr bwMode="auto">
              <a:xfrm>
                <a:off x="2932" y="3560"/>
                <a:ext cx="160" cy="150"/>
                <a:chOff x="884" y="3074"/>
                <a:chExt cx="574" cy="540"/>
              </a:xfrm>
            </p:grpSpPr>
            <p:sp>
              <p:nvSpPr>
                <p:cNvPr id="97009" name="Freeform 75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10" name="Freeform 75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11" name="Freeform 75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12" name="Freeform 75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29" name="Group 757"/>
              <p:cNvGrpSpPr>
                <a:grpSpLocks/>
              </p:cNvGrpSpPr>
              <p:nvPr/>
            </p:nvGrpSpPr>
            <p:grpSpPr bwMode="auto">
              <a:xfrm>
                <a:off x="3078" y="3560"/>
                <a:ext cx="160" cy="150"/>
                <a:chOff x="884" y="3074"/>
                <a:chExt cx="574" cy="540"/>
              </a:xfrm>
            </p:grpSpPr>
            <p:sp>
              <p:nvSpPr>
                <p:cNvPr id="97014" name="Freeform 75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15" name="Freeform 75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16" name="Freeform 76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17" name="Freeform 76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30" name="Group 762"/>
              <p:cNvGrpSpPr>
                <a:grpSpLocks/>
              </p:cNvGrpSpPr>
              <p:nvPr/>
            </p:nvGrpSpPr>
            <p:grpSpPr bwMode="auto">
              <a:xfrm>
                <a:off x="3222" y="3558"/>
                <a:ext cx="160" cy="150"/>
                <a:chOff x="884" y="3074"/>
                <a:chExt cx="574" cy="540"/>
              </a:xfrm>
            </p:grpSpPr>
            <p:sp>
              <p:nvSpPr>
                <p:cNvPr id="97019" name="Freeform 76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20" name="Freeform 76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21" name="Freeform 76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22" name="Freeform 76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31" name="Group 767"/>
              <p:cNvGrpSpPr>
                <a:grpSpLocks/>
              </p:cNvGrpSpPr>
              <p:nvPr/>
            </p:nvGrpSpPr>
            <p:grpSpPr bwMode="auto">
              <a:xfrm>
                <a:off x="2936" y="3386"/>
                <a:ext cx="160" cy="150"/>
                <a:chOff x="884" y="3074"/>
                <a:chExt cx="574" cy="540"/>
              </a:xfrm>
            </p:grpSpPr>
            <p:sp>
              <p:nvSpPr>
                <p:cNvPr id="97024" name="Freeform 76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25" name="Freeform 76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26" name="Freeform 77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27" name="Freeform 77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2" name="Group 772"/>
              <p:cNvGrpSpPr>
                <a:grpSpLocks/>
              </p:cNvGrpSpPr>
              <p:nvPr/>
            </p:nvGrpSpPr>
            <p:grpSpPr bwMode="auto">
              <a:xfrm>
                <a:off x="3080" y="3388"/>
                <a:ext cx="160" cy="150"/>
                <a:chOff x="884" y="3074"/>
                <a:chExt cx="574" cy="540"/>
              </a:xfrm>
            </p:grpSpPr>
            <p:sp>
              <p:nvSpPr>
                <p:cNvPr id="97029" name="Freeform 77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30" name="Freeform 77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31" name="Freeform 77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32" name="Freeform 77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3" name="Group 777"/>
              <p:cNvGrpSpPr>
                <a:grpSpLocks/>
              </p:cNvGrpSpPr>
              <p:nvPr/>
            </p:nvGrpSpPr>
            <p:grpSpPr bwMode="auto">
              <a:xfrm>
                <a:off x="3224" y="3386"/>
                <a:ext cx="160" cy="150"/>
                <a:chOff x="884" y="3074"/>
                <a:chExt cx="574" cy="540"/>
              </a:xfrm>
            </p:grpSpPr>
            <p:sp>
              <p:nvSpPr>
                <p:cNvPr id="97034" name="Freeform 77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35" name="Freeform 77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36" name="Freeform 78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37" name="Freeform 78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4" name="Group 782"/>
              <p:cNvGrpSpPr>
                <a:grpSpLocks/>
              </p:cNvGrpSpPr>
              <p:nvPr/>
            </p:nvGrpSpPr>
            <p:grpSpPr bwMode="auto">
              <a:xfrm>
                <a:off x="2420" y="3390"/>
                <a:ext cx="160" cy="150"/>
                <a:chOff x="884" y="3074"/>
                <a:chExt cx="574" cy="540"/>
              </a:xfrm>
            </p:grpSpPr>
            <p:sp>
              <p:nvSpPr>
                <p:cNvPr id="97039" name="Freeform 78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40" name="Freeform 78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41" name="Freeform 78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42" name="Freeform 78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5" name="Group 787"/>
              <p:cNvGrpSpPr>
                <a:grpSpLocks/>
              </p:cNvGrpSpPr>
              <p:nvPr/>
            </p:nvGrpSpPr>
            <p:grpSpPr bwMode="auto">
              <a:xfrm>
                <a:off x="2570" y="3384"/>
                <a:ext cx="160" cy="150"/>
                <a:chOff x="884" y="3074"/>
                <a:chExt cx="574" cy="540"/>
              </a:xfrm>
            </p:grpSpPr>
            <p:sp>
              <p:nvSpPr>
                <p:cNvPr id="97044" name="Freeform 78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45" name="Freeform 78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46" name="Freeform 79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47" name="Freeform 79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6" name="Group 792"/>
              <p:cNvGrpSpPr>
                <a:grpSpLocks/>
              </p:cNvGrpSpPr>
              <p:nvPr/>
            </p:nvGrpSpPr>
            <p:grpSpPr bwMode="auto">
              <a:xfrm>
                <a:off x="2714" y="3390"/>
                <a:ext cx="160" cy="150"/>
                <a:chOff x="884" y="3074"/>
                <a:chExt cx="574" cy="540"/>
              </a:xfrm>
            </p:grpSpPr>
            <p:sp>
              <p:nvSpPr>
                <p:cNvPr id="97049" name="Freeform 79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50" name="Freeform 79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51" name="Freeform 79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52" name="Freeform 79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7" name="Group 797"/>
              <p:cNvGrpSpPr>
                <a:grpSpLocks/>
              </p:cNvGrpSpPr>
              <p:nvPr/>
            </p:nvGrpSpPr>
            <p:grpSpPr bwMode="auto">
              <a:xfrm>
                <a:off x="2424" y="3196"/>
                <a:ext cx="160" cy="150"/>
                <a:chOff x="884" y="3074"/>
                <a:chExt cx="574" cy="540"/>
              </a:xfrm>
            </p:grpSpPr>
            <p:sp>
              <p:nvSpPr>
                <p:cNvPr id="97054" name="Freeform 79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55" name="Freeform 79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56" name="Freeform 80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57" name="Freeform 80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8" name="Group 802"/>
              <p:cNvGrpSpPr>
                <a:grpSpLocks/>
              </p:cNvGrpSpPr>
              <p:nvPr/>
            </p:nvGrpSpPr>
            <p:grpSpPr bwMode="auto">
              <a:xfrm>
                <a:off x="2568" y="3192"/>
                <a:ext cx="160" cy="150"/>
                <a:chOff x="884" y="3074"/>
                <a:chExt cx="574" cy="540"/>
              </a:xfrm>
            </p:grpSpPr>
            <p:sp>
              <p:nvSpPr>
                <p:cNvPr id="97059" name="Freeform 80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60" name="Freeform 80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61" name="Freeform 80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62" name="Freeform 80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79" name="Group 807"/>
              <p:cNvGrpSpPr>
                <a:grpSpLocks/>
              </p:cNvGrpSpPr>
              <p:nvPr/>
            </p:nvGrpSpPr>
            <p:grpSpPr bwMode="auto">
              <a:xfrm>
                <a:off x="2712" y="3194"/>
                <a:ext cx="160" cy="150"/>
                <a:chOff x="884" y="3074"/>
                <a:chExt cx="574" cy="540"/>
              </a:xfrm>
            </p:grpSpPr>
            <p:sp>
              <p:nvSpPr>
                <p:cNvPr id="97064" name="Freeform 80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65" name="Freeform 80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66" name="Freeform 81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67" name="Freeform 81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0" name="Group 812"/>
              <p:cNvGrpSpPr>
                <a:grpSpLocks/>
              </p:cNvGrpSpPr>
              <p:nvPr/>
            </p:nvGrpSpPr>
            <p:grpSpPr bwMode="auto">
              <a:xfrm>
                <a:off x="2930" y="3196"/>
                <a:ext cx="160" cy="150"/>
                <a:chOff x="884" y="3074"/>
                <a:chExt cx="574" cy="540"/>
              </a:xfrm>
            </p:grpSpPr>
            <p:sp>
              <p:nvSpPr>
                <p:cNvPr id="97069" name="Freeform 81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70" name="Freeform 81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71" name="Freeform 81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72" name="Freeform 81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1" name="Group 817"/>
              <p:cNvGrpSpPr>
                <a:grpSpLocks/>
              </p:cNvGrpSpPr>
              <p:nvPr/>
            </p:nvGrpSpPr>
            <p:grpSpPr bwMode="auto">
              <a:xfrm>
                <a:off x="3074" y="3192"/>
                <a:ext cx="160" cy="150"/>
                <a:chOff x="884" y="3074"/>
                <a:chExt cx="574" cy="540"/>
              </a:xfrm>
            </p:grpSpPr>
            <p:sp>
              <p:nvSpPr>
                <p:cNvPr id="97074" name="Freeform 81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75" name="Freeform 81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76" name="Freeform 82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77" name="Freeform 82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2" name="Group 822"/>
              <p:cNvGrpSpPr>
                <a:grpSpLocks/>
              </p:cNvGrpSpPr>
              <p:nvPr/>
            </p:nvGrpSpPr>
            <p:grpSpPr bwMode="auto">
              <a:xfrm>
                <a:off x="3218" y="3194"/>
                <a:ext cx="160" cy="150"/>
                <a:chOff x="884" y="3074"/>
                <a:chExt cx="574" cy="540"/>
              </a:xfrm>
            </p:grpSpPr>
            <p:sp>
              <p:nvSpPr>
                <p:cNvPr id="97079" name="Freeform 82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80" name="Freeform 82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81" name="Freeform 82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82" name="Freeform 82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3" name="Group 827"/>
              <p:cNvGrpSpPr>
                <a:grpSpLocks/>
              </p:cNvGrpSpPr>
              <p:nvPr/>
            </p:nvGrpSpPr>
            <p:grpSpPr bwMode="auto">
              <a:xfrm>
                <a:off x="2934" y="3012"/>
                <a:ext cx="160" cy="150"/>
                <a:chOff x="884" y="3074"/>
                <a:chExt cx="574" cy="540"/>
              </a:xfrm>
            </p:grpSpPr>
            <p:sp>
              <p:nvSpPr>
                <p:cNvPr id="97084" name="Freeform 82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85" name="Freeform 82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86" name="Freeform 83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87" name="Freeform 83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4" name="Group 832"/>
              <p:cNvGrpSpPr>
                <a:grpSpLocks/>
              </p:cNvGrpSpPr>
              <p:nvPr/>
            </p:nvGrpSpPr>
            <p:grpSpPr bwMode="auto">
              <a:xfrm>
                <a:off x="3078" y="3012"/>
                <a:ext cx="160" cy="150"/>
                <a:chOff x="884" y="3074"/>
                <a:chExt cx="574" cy="540"/>
              </a:xfrm>
            </p:grpSpPr>
            <p:sp>
              <p:nvSpPr>
                <p:cNvPr id="97089" name="Freeform 83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90" name="Freeform 83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91" name="Freeform 83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92" name="Freeform 83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5" name="Group 837"/>
              <p:cNvGrpSpPr>
                <a:grpSpLocks/>
              </p:cNvGrpSpPr>
              <p:nvPr/>
            </p:nvGrpSpPr>
            <p:grpSpPr bwMode="auto">
              <a:xfrm>
                <a:off x="3222" y="3012"/>
                <a:ext cx="160" cy="150"/>
                <a:chOff x="884" y="3074"/>
                <a:chExt cx="574" cy="540"/>
              </a:xfrm>
            </p:grpSpPr>
            <p:sp>
              <p:nvSpPr>
                <p:cNvPr id="97094" name="Freeform 83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095" name="Freeform 83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096" name="Freeform 84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097" name="Freeform 84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6" name="Group 842"/>
              <p:cNvGrpSpPr>
                <a:grpSpLocks/>
              </p:cNvGrpSpPr>
              <p:nvPr/>
            </p:nvGrpSpPr>
            <p:grpSpPr bwMode="auto">
              <a:xfrm>
                <a:off x="2426" y="3010"/>
                <a:ext cx="160" cy="150"/>
                <a:chOff x="884" y="3074"/>
                <a:chExt cx="574" cy="540"/>
              </a:xfrm>
            </p:grpSpPr>
            <p:sp>
              <p:nvSpPr>
                <p:cNvPr id="97099" name="Freeform 84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00" name="Freeform 84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01" name="Freeform 84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02" name="Freeform 84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7" name="Group 847"/>
              <p:cNvGrpSpPr>
                <a:grpSpLocks/>
              </p:cNvGrpSpPr>
              <p:nvPr/>
            </p:nvGrpSpPr>
            <p:grpSpPr bwMode="auto">
              <a:xfrm>
                <a:off x="2570" y="3016"/>
                <a:ext cx="160" cy="150"/>
                <a:chOff x="884" y="3074"/>
                <a:chExt cx="574" cy="540"/>
              </a:xfrm>
            </p:grpSpPr>
            <p:sp>
              <p:nvSpPr>
                <p:cNvPr id="97104" name="Freeform 84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05" name="Freeform 84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06" name="Freeform 85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07" name="Freeform 85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8" name="Group 852"/>
              <p:cNvGrpSpPr>
                <a:grpSpLocks/>
              </p:cNvGrpSpPr>
              <p:nvPr/>
            </p:nvGrpSpPr>
            <p:grpSpPr bwMode="auto">
              <a:xfrm>
                <a:off x="2714" y="3016"/>
                <a:ext cx="160" cy="150"/>
                <a:chOff x="884" y="3074"/>
                <a:chExt cx="574" cy="540"/>
              </a:xfrm>
            </p:grpSpPr>
            <p:sp>
              <p:nvSpPr>
                <p:cNvPr id="97109" name="Freeform 85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10" name="Freeform 85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11" name="Freeform 85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12" name="Freeform 85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89" name="Group 857"/>
              <p:cNvGrpSpPr>
                <a:grpSpLocks/>
              </p:cNvGrpSpPr>
              <p:nvPr/>
            </p:nvGrpSpPr>
            <p:grpSpPr bwMode="auto">
              <a:xfrm>
                <a:off x="1926" y="3010"/>
                <a:ext cx="160" cy="150"/>
                <a:chOff x="884" y="3074"/>
                <a:chExt cx="574" cy="540"/>
              </a:xfrm>
            </p:grpSpPr>
            <p:sp>
              <p:nvSpPr>
                <p:cNvPr id="97114" name="Freeform 85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15" name="Freeform 85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16" name="Freeform 86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17" name="Freeform 86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90" name="Group 862"/>
              <p:cNvGrpSpPr>
                <a:grpSpLocks/>
              </p:cNvGrpSpPr>
              <p:nvPr/>
            </p:nvGrpSpPr>
            <p:grpSpPr bwMode="auto">
              <a:xfrm>
                <a:off x="2068" y="3012"/>
                <a:ext cx="160" cy="150"/>
                <a:chOff x="884" y="3074"/>
                <a:chExt cx="574" cy="540"/>
              </a:xfrm>
            </p:grpSpPr>
            <p:sp>
              <p:nvSpPr>
                <p:cNvPr id="97119" name="Freeform 86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20" name="Freeform 86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21" name="Freeform 86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22" name="Freeform 86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91" name="Group 867"/>
              <p:cNvGrpSpPr>
                <a:grpSpLocks/>
              </p:cNvGrpSpPr>
              <p:nvPr/>
            </p:nvGrpSpPr>
            <p:grpSpPr bwMode="auto">
              <a:xfrm>
                <a:off x="2214" y="3012"/>
                <a:ext cx="160" cy="150"/>
                <a:chOff x="884" y="3074"/>
                <a:chExt cx="574" cy="540"/>
              </a:xfrm>
            </p:grpSpPr>
            <p:sp>
              <p:nvSpPr>
                <p:cNvPr id="97124" name="Freeform 86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25" name="Freeform 86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26" name="Freeform 87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27" name="Freeform 87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92" name="Group 872"/>
              <p:cNvGrpSpPr>
                <a:grpSpLocks/>
              </p:cNvGrpSpPr>
              <p:nvPr/>
            </p:nvGrpSpPr>
            <p:grpSpPr bwMode="auto">
              <a:xfrm>
                <a:off x="2692" y="2890"/>
                <a:ext cx="160" cy="150"/>
                <a:chOff x="884" y="3074"/>
                <a:chExt cx="574" cy="540"/>
              </a:xfrm>
            </p:grpSpPr>
            <p:sp>
              <p:nvSpPr>
                <p:cNvPr id="97129" name="Freeform 87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30" name="Freeform 87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31" name="Freeform 87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32" name="Freeform 87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93" name="Group 877"/>
              <p:cNvGrpSpPr>
                <a:grpSpLocks/>
              </p:cNvGrpSpPr>
              <p:nvPr/>
            </p:nvGrpSpPr>
            <p:grpSpPr bwMode="auto">
              <a:xfrm>
                <a:off x="2038" y="2884"/>
                <a:ext cx="160" cy="150"/>
                <a:chOff x="884" y="3074"/>
                <a:chExt cx="574" cy="540"/>
              </a:xfrm>
            </p:grpSpPr>
            <p:sp>
              <p:nvSpPr>
                <p:cNvPr id="97134" name="Freeform 878"/>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35" name="Freeform 879"/>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36" name="Freeform 880"/>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37" name="Freeform 881"/>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nvGrpSpPr>
              <p:cNvPr id="96694" name="Group 882"/>
              <p:cNvGrpSpPr>
                <a:grpSpLocks/>
              </p:cNvGrpSpPr>
              <p:nvPr/>
            </p:nvGrpSpPr>
            <p:grpSpPr bwMode="auto">
              <a:xfrm>
                <a:off x="2178" y="2886"/>
                <a:ext cx="160" cy="150"/>
                <a:chOff x="884" y="3074"/>
                <a:chExt cx="574" cy="540"/>
              </a:xfrm>
            </p:grpSpPr>
            <p:sp>
              <p:nvSpPr>
                <p:cNvPr id="97139" name="Freeform 883"/>
                <p:cNvSpPr>
                  <a:spLocks/>
                </p:cNvSpPr>
                <p:nvPr/>
              </p:nvSpPr>
              <p:spPr bwMode="auto">
                <a:xfrm>
                  <a:off x="884" y="3074"/>
                  <a:ext cx="574" cy="540"/>
                </a:xfrm>
                <a:custGeom>
                  <a:avLst/>
                  <a:gdLst/>
                  <a:ahLst/>
                  <a:cxnLst>
                    <a:cxn ang="0">
                      <a:pos x="446" y="8"/>
                    </a:cxn>
                    <a:cxn ang="0">
                      <a:pos x="574" y="18"/>
                    </a:cxn>
                    <a:cxn ang="0">
                      <a:pos x="572" y="428"/>
                    </a:cxn>
                    <a:cxn ang="0">
                      <a:pos x="498" y="540"/>
                    </a:cxn>
                    <a:cxn ang="0">
                      <a:pos x="0" y="504"/>
                    </a:cxn>
                    <a:cxn ang="0">
                      <a:pos x="2" y="84"/>
                    </a:cxn>
                    <a:cxn ang="0">
                      <a:pos x="142" y="0"/>
                    </a:cxn>
                    <a:cxn ang="0">
                      <a:pos x="446" y="8"/>
                    </a:cxn>
                  </a:cxnLst>
                  <a:rect l="0" t="0" r="r" b="b"/>
                  <a:pathLst>
                    <a:path w="574" h="540">
                      <a:moveTo>
                        <a:pt x="446" y="8"/>
                      </a:moveTo>
                      <a:lnTo>
                        <a:pt x="574" y="18"/>
                      </a:lnTo>
                      <a:lnTo>
                        <a:pt x="572" y="428"/>
                      </a:lnTo>
                      <a:lnTo>
                        <a:pt x="498" y="540"/>
                      </a:lnTo>
                      <a:lnTo>
                        <a:pt x="0" y="504"/>
                      </a:lnTo>
                      <a:lnTo>
                        <a:pt x="2" y="84"/>
                      </a:lnTo>
                      <a:lnTo>
                        <a:pt x="142" y="0"/>
                      </a:lnTo>
                      <a:lnTo>
                        <a:pt x="446" y="8"/>
                      </a:lnTo>
                      <a:close/>
                    </a:path>
                  </a:pathLst>
                </a:custGeom>
                <a:solidFill>
                  <a:srgbClr val="000000"/>
                </a:solidFill>
                <a:ln w="9525">
                  <a:noFill/>
                  <a:round/>
                  <a:headEnd/>
                  <a:tailEnd/>
                </a:ln>
              </p:spPr>
              <p:txBody>
                <a:bodyPr/>
                <a:lstStyle/>
                <a:p>
                  <a:endParaRPr lang="en-US" dirty="0"/>
                </a:p>
              </p:txBody>
            </p:sp>
            <p:sp>
              <p:nvSpPr>
                <p:cNvPr id="97140" name="Freeform 884"/>
                <p:cNvSpPr>
                  <a:spLocks/>
                </p:cNvSpPr>
                <p:nvPr/>
              </p:nvSpPr>
              <p:spPr bwMode="auto">
                <a:xfrm>
                  <a:off x="915" y="3088"/>
                  <a:ext cx="523" cy="84"/>
                </a:xfrm>
                <a:custGeom>
                  <a:avLst/>
                  <a:gdLst/>
                  <a:ahLst/>
                  <a:cxnLst>
                    <a:cxn ang="0">
                      <a:pos x="0" y="70"/>
                    </a:cxn>
                    <a:cxn ang="0">
                      <a:pos x="121" y="0"/>
                    </a:cxn>
                    <a:cxn ang="0">
                      <a:pos x="523" y="12"/>
                    </a:cxn>
                    <a:cxn ang="0">
                      <a:pos x="459" y="84"/>
                    </a:cxn>
                    <a:cxn ang="0">
                      <a:pos x="0" y="70"/>
                    </a:cxn>
                    <a:cxn ang="0">
                      <a:pos x="0" y="70"/>
                    </a:cxn>
                  </a:cxnLst>
                  <a:rect l="0" t="0" r="r" b="b"/>
                  <a:pathLst>
                    <a:path w="523" h="84">
                      <a:moveTo>
                        <a:pt x="0" y="70"/>
                      </a:moveTo>
                      <a:lnTo>
                        <a:pt x="121" y="0"/>
                      </a:lnTo>
                      <a:lnTo>
                        <a:pt x="523" y="12"/>
                      </a:lnTo>
                      <a:lnTo>
                        <a:pt x="459" y="84"/>
                      </a:lnTo>
                      <a:lnTo>
                        <a:pt x="0" y="70"/>
                      </a:lnTo>
                      <a:lnTo>
                        <a:pt x="0" y="70"/>
                      </a:lnTo>
                      <a:close/>
                    </a:path>
                  </a:pathLst>
                </a:custGeom>
                <a:solidFill>
                  <a:srgbClr val="FFF2CC"/>
                </a:solidFill>
                <a:ln w="9525">
                  <a:noFill/>
                  <a:round/>
                  <a:headEnd/>
                  <a:tailEnd/>
                </a:ln>
              </p:spPr>
              <p:txBody>
                <a:bodyPr/>
                <a:lstStyle/>
                <a:p>
                  <a:endParaRPr lang="en-US" dirty="0"/>
                </a:p>
              </p:txBody>
            </p:sp>
            <p:sp>
              <p:nvSpPr>
                <p:cNvPr id="97141" name="Freeform 885"/>
                <p:cNvSpPr>
                  <a:spLocks/>
                </p:cNvSpPr>
                <p:nvPr/>
              </p:nvSpPr>
              <p:spPr bwMode="auto">
                <a:xfrm>
                  <a:off x="903" y="3169"/>
                  <a:ext cx="469" cy="421"/>
                </a:xfrm>
                <a:custGeom>
                  <a:avLst/>
                  <a:gdLst/>
                  <a:ahLst/>
                  <a:cxnLst>
                    <a:cxn ang="0">
                      <a:pos x="0" y="0"/>
                    </a:cxn>
                    <a:cxn ang="0">
                      <a:pos x="463" y="13"/>
                    </a:cxn>
                    <a:cxn ang="0">
                      <a:pos x="469" y="421"/>
                    </a:cxn>
                    <a:cxn ang="0">
                      <a:pos x="1" y="395"/>
                    </a:cxn>
                    <a:cxn ang="0">
                      <a:pos x="0" y="0"/>
                    </a:cxn>
                    <a:cxn ang="0">
                      <a:pos x="0" y="0"/>
                    </a:cxn>
                  </a:cxnLst>
                  <a:rect l="0" t="0" r="r" b="b"/>
                  <a:pathLst>
                    <a:path w="469" h="421">
                      <a:moveTo>
                        <a:pt x="0" y="0"/>
                      </a:moveTo>
                      <a:lnTo>
                        <a:pt x="463" y="13"/>
                      </a:lnTo>
                      <a:lnTo>
                        <a:pt x="469" y="421"/>
                      </a:lnTo>
                      <a:lnTo>
                        <a:pt x="1" y="395"/>
                      </a:lnTo>
                      <a:lnTo>
                        <a:pt x="0" y="0"/>
                      </a:lnTo>
                      <a:lnTo>
                        <a:pt x="0" y="0"/>
                      </a:lnTo>
                      <a:close/>
                    </a:path>
                  </a:pathLst>
                </a:custGeom>
                <a:solidFill>
                  <a:srgbClr val="FFCC7F"/>
                </a:solidFill>
                <a:ln w="9525">
                  <a:noFill/>
                  <a:round/>
                  <a:headEnd/>
                  <a:tailEnd/>
                </a:ln>
              </p:spPr>
              <p:txBody>
                <a:bodyPr/>
                <a:lstStyle/>
                <a:p>
                  <a:endParaRPr lang="en-US" dirty="0"/>
                </a:p>
              </p:txBody>
            </p:sp>
            <p:sp>
              <p:nvSpPr>
                <p:cNvPr id="97142" name="Freeform 886"/>
                <p:cNvSpPr>
                  <a:spLocks/>
                </p:cNvSpPr>
                <p:nvPr/>
              </p:nvSpPr>
              <p:spPr bwMode="auto">
                <a:xfrm>
                  <a:off x="1381" y="3108"/>
                  <a:ext cx="67" cy="480"/>
                </a:xfrm>
                <a:custGeom>
                  <a:avLst/>
                  <a:gdLst/>
                  <a:ahLst/>
                  <a:cxnLst>
                    <a:cxn ang="0">
                      <a:pos x="0" y="78"/>
                    </a:cxn>
                    <a:cxn ang="0">
                      <a:pos x="65" y="0"/>
                    </a:cxn>
                    <a:cxn ang="0">
                      <a:pos x="67" y="386"/>
                    </a:cxn>
                    <a:cxn ang="0">
                      <a:pos x="3" y="480"/>
                    </a:cxn>
                    <a:cxn ang="0">
                      <a:pos x="0" y="78"/>
                    </a:cxn>
                    <a:cxn ang="0">
                      <a:pos x="0" y="78"/>
                    </a:cxn>
                  </a:cxnLst>
                  <a:rect l="0" t="0" r="r" b="b"/>
                  <a:pathLst>
                    <a:path w="67" h="480">
                      <a:moveTo>
                        <a:pt x="0" y="78"/>
                      </a:moveTo>
                      <a:lnTo>
                        <a:pt x="65" y="0"/>
                      </a:lnTo>
                      <a:lnTo>
                        <a:pt x="67" y="386"/>
                      </a:lnTo>
                      <a:lnTo>
                        <a:pt x="3" y="480"/>
                      </a:lnTo>
                      <a:lnTo>
                        <a:pt x="0" y="78"/>
                      </a:lnTo>
                      <a:lnTo>
                        <a:pt x="0" y="78"/>
                      </a:lnTo>
                      <a:close/>
                    </a:path>
                  </a:pathLst>
                </a:custGeom>
                <a:solidFill>
                  <a:srgbClr val="663300"/>
                </a:solidFill>
                <a:ln w="9525">
                  <a:noFill/>
                  <a:round/>
                  <a:headEnd/>
                  <a:tailEnd/>
                </a:ln>
              </p:spPr>
              <p:txBody>
                <a:bodyPr/>
                <a:lstStyle/>
                <a:p>
                  <a:endParaRPr lang="en-US" dirty="0"/>
                </a:p>
              </p:txBody>
            </p:sp>
          </p:grpSp>
        </p:grpSp>
      </p:grpSp>
    </p:spTree>
    <p:extLst>
      <p:ext uri="{BB962C8B-B14F-4D97-AF65-F5344CB8AC3E}">
        <p14:creationId xmlns:p14="http://schemas.microsoft.com/office/powerpoint/2010/main" val="2107052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70"/>
          <p:cNvGrpSpPr>
            <a:grpSpLocks/>
          </p:cNvGrpSpPr>
          <p:nvPr/>
        </p:nvGrpSpPr>
        <p:grpSpPr bwMode="auto">
          <a:xfrm>
            <a:off x="511628" y="1171344"/>
            <a:ext cx="5040086" cy="2631216"/>
            <a:chOff x="331" y="827"/>
            <a:chExt cx="4970" cy="2768"/>
          </a:xfrm>
        </p:grpSpPr>
        <p:sp>
          <p:nvSpPr>
            <p:cNvPr id="100420" name="AutoShape 68"/>
            <p:cNvSpPr>
              <a:spLocks noChangeArrowheads="1"/>
            </p:cNvSpPr>
            <p:nvPr/>
          </p:nvSpPr>
          <p:spPr bwMode="auto">
            <a:xfrm>
              <a:off x="331" y="827"/>
              <a:ext cx="4970" cy="2768"/>
            </a:xfrm>
            <a:prstGeom prst="roundRect">
              <a:avLst>
                <a:gd name="adj" fmla="val 16667"/>
              </a:avLst>
            </a:prstGeom>
            <a:solidFill>
              <a:schemeClr val="accent1">
                <a:lumMod val="40000"/>
                <a:lumOff val="60000"/>
              </a:schemeClr>
            </a:solidFill>
            <a:ln w="38100">
              <a:solidFill>
                <a:schemeClr val="accent2">
                  <a:lumMod val="75000"/>
                </a:schemeClr>
              </a:solidFill>
              <a:round/>
              <a:headEnd/>
              <a:tailEnd/>
            </a:ln>
            <a:effectLst/>
          </p:spPr>
          <p:txBody>
            <a:bodyPr wrap="none" anchor="ctr"/>
            <a:lstStyle/>
            <a:p>
              <a:endParaRPr lang="en-US" dirty="0"/>
            </a:p>
          </p:txBody>
        </p:sp>
        <p:grpSp>
          <p:nvGrpSpPr>
            <p:cNvPr id="3" name="Group 69"/>
            <p:cNvGrpSpPr>
              <a:grpSpLocks/>
            </p:cNvGrpSpPr>
            <p:nvPr/>
          </p:nvGrpSpPr>
          <p:grpSpPr bwMode="auto">
            <a:xfrm>
              <a:off x="3041" y="960"/>
              <a:ext cx="2142" cy="2399"/>
              <a:chOff x="3041" y="960"/>
              <a:chExt cx="2142" cy="2399"/>
            </a:xfrm>
          </p:grpSpPr>
          <p:grpSp>
            <p:nvGrpSpPr>
              <p:cNvPr id="4" name="Group 44"/>
              <p:cNvGrpSpPr>
                <a:grpSpLocks/>
              </p:cNvGrpSpPr>
              <p:nvPr/>
            </p:nvGrpSpPr>
            <p:grpSpPr bwMode="auto">
              <a:xfrm>
                <a:off x="3041" y="960"/>
                <a:ext cx="2075" cy="2399"/>
                <a:chOff x="606" y="2742"/>
                <a:chExt cx="531" cy="614"/>
              </a:xfrm>
            </p:grpSpPr>
            <p:sp>
              <p:nvSpPr>
                <p:cNvPr id="100397" name="Freeform 45"/>
                <p:cNvSpPr>
                  <a:spLocks/>
                </p:cNvSpPr>
                <p:nvPr/>
              </p:nvSpPr>
              <p:spPr bwMode="auto">
                <a:xfrm>
                  <a:off x="606" y="2742"/>
                  <a:ext cx="531" cy="614"/>
                </a:xfrm>
                <a:custGeom>
                  <a:avLst/>
                  <a:gdLst/>
                  <a:ahLst/>
                  <a:cxnLst>
                    <a:cxn ang="0">
                      <a:pos x="0" y="414"/>
                    </a:cxn>
                    <a:cxn ang="0">
                      <a:pos x="50" y="320"/>
                    </a:cxn>
                    <a:cxn ang="0">
                      <a:pos x="84" y="272"/>
                    </a:cxn>
                    <a:cxn ang="0">
                      <a:pos x="136" y="232"/>
                    </a:cxn>
                    <a:cxn ang="0">
                      <a:pos x="178" y="228"/>
                    </a:cxn>
                    <a:cxn ang="0">
                      <a:pos x="204" y="242"/>
                    </a:cxn>
                    <a:cxn ang="0">
                      <a:pos x="286" y="174"/>
                    </a:cxn>
                    <a:cxn ang="0">
                      <a:pos x="316" y="132"/>
                    </a:cxn>
                    <a:cxn ang="0">
                      <a:pos x="286" y="84"/>
                    </a:cxn>
                    <a:cxn ang="0">
                      <a:pos x="290" y="44"/>
                    </a:cxn>
                    <a:cxn ang="0">
                      <a:pos x="310" y="8"/>
                    </a:cxn>
                    <a:cxn ang="0">
                      <a:pos x="362" y="0"/>
                    </a:cxn>
                    <a:cxn ang="0">
                      <a:pos x="404" y="36"/>
                    </a:cxn>
                    <a:cxn ang="0">
                      <a:pos x="416" y="82"/>
                    </a:cxn>
                    <a:cxn ang="0">
                      <a:pos x="406" y="120"/>
                    </a:cxn>
                    <a:cxn ang="0">
                      <a:pos x="380" y="112"/>
                    </a:cxn>
                    <a:cxn ang="0">
                      <a:pos x="374" y="78"/>
                    </a:cxn>
                    <a:cxn ang="0">
                      <a:pos x="354" y="60"/>
                    </a:cxn>
                    <a:cxn ang="0">
                      <a:pos x="336" y="66"/>
                    </a:cxn>
                    <a:cxn ang="0">
                      <a:pos x="340" y="98"/>
                    </a:cxn>
                    <a:cxn ang="0">
                      <a:pos x="356" y="150"/>
                    </a:cxn>
                    <a:cxn ang="0">
                      <a:pos x="388" y="190"/>
                    </a:cxn>
                    <a:cxn ang="0">
                      <a:pos x="440" y="224"/>
                    </a:cxn>
                    <a:cxn ang="0">
                      <a:pos x="466" y="222"/>
                    </a:cxn>
                    <a:cxn ang="0">
                      <a:pos x="532" y="270"/>
                    </a:cxn>
                    <a:cxn ang="0">
                      <a:pos x="586" y="302"/>
                    </a:cxn>
                    <a:cxn ang="0">
                      <a:pos x="598" y="354"/>
                    </a:cxn>
                    <a:cxn ang="0">
                      <a:pos x="608" y="414"/>
                    </a:cxn>
                    <a:cxn ang="0">
                      <a:pos x="642" y="486"/>
                    </a:cxn>
                    <a:cxn ang="0">
                      <a:pos x="596" y="504"/>
                    </a:cxn>
                    <a:cxn ang="0">
                      <a:pos x="534" y="504"/>
                    </a:cxn>
                    <a:cxn ang="0">
                      <a:pos x="504" y="494"/>
                    </a:cxn>
                    <a:cxn ang="0">
                      <a:pos x="500" y="508"/>
                    </a:cxn>
                    <a:cxn ang="0">
                      <a:pos x="522" y="550"/>
                    </a:cxn>
                    <a:cxn ang="0">
                      <a:pos x="530" y="616"/>
                    </a:cxn>
                    <a:cxn ang="0">
                      <a:pos x="546" y="702"/>
                    </a:cxn>
                    <a:cxn ang="0">
                      <a:pos x="574" y="758"/>
                    </a:cxn>
                    <a:cxn ang="0">
                      <a:pos x="528" y="774"/>
                    </a:cxn>
                    <a:cxn ang="0">
                      <a:pos x="464" y="750"/>
                    </a:cxn>
                    <a:cxn ang="0">
                      <a:pos x="406" y="724"/>
                    </a:cxn>
                    <a:cxn ang="0">
                      <a:pos x="340" y="716"/>
                    </a:cxn>
                    <a:cxn ang="0">
                      <a:pos x="252" y="730"/>
                    </a:cxn>
                    <a:cxn ang="0">
                      <a:pos x="178" y="738"/>
                    </a:cxn>
                    <a:cxn ang="0">
                      <a:pos x="100" y="726"/>
                    </a:cxn>
                    <a:cxn ang="0">
                      <a:pos x="48" y="704"/>
                    </a:cxn>
                    <a:cxn ang="0">
                      <a:pos x="20" y="692"/>
                    </a:cxn>
                    <a:cxn ang="0">
                      <a:pos x="60" y="634"/>
                    </a:cxn>
                    <a:cxn ang="0">
                      <a:pos x="128" y="626"/>
                    </a:cxn>
                    <a:cxn ang="0">
                      <a:pos x="146" y="568"/>
                    </a:cxn>
                    <a:cxn ang="0">
                      <a:pos x="148" y="482"/>
                    </a:cxn>
                    <a:cxn ang="0">
                      <a:pos x="134" y="454"/>
                    </a:cxn>
                    <a:cxn ang="0">
                      <a:pos x="96" y="464"/>
                    </a:cxn>
                    <a:cxn ang="0">
                      <a:pos x="52" y="464"/>
                    </a:cxn>
                    <a:cxn ang="0">
                      <a:pos x="24" y="446"/>
                    </a:cxn>
                    <a:cxn ang="0">
                      <a:pos x="0" y="414"/>
                    </a:cxn>
                  </a:cxnLst>
                  <a:rect l="0" t="0" r="r" b="b"/>
                  <a:pathLst>
                    <a:path w="642" h="774">
                      <a:moveTo>
                        <a:pt x="0" y="414"/>
                      </a:moveTo>
                      <a:lnTo>
                        <a:pt x="50" y="320"/>
                      </a:lnTo>
                      <a:lnTo>
                        <a:pt x="84" y="272"/>
                      </a:lnTo>
                      <a:lnTo>
                        <a:pt x="136" y="232"/>
                      </a:lnTo>
                      <a:lnTo>
                        <a:pt x="178" y="228"/>
                      </a:lnTo>
                      <a:lnTo>
                        <a:pt x="204" y="242"/>
                      </a:lnTo>
                      <a:lnTo>
                        <a:pt x="286" y="174"/>
                      </a:lnTo>
                      <a:lnTo>
                        <a:pt x="316" y="132"/>
                      </a:lnTo>
                      <a:lnTo>
                        <a:pt x="286" y="84"/>
                      </a:lnTo>
                      <a:lnTo>
                        <a:pt x="290" y="44"/>
                      </a:lnTo>
                      <a:lnTo>
                        <a:pt x="310" y="8"/>
                      </a:lnTo>
                      <a:lnTo>
                        <a:pt x="362" y="0"/>
                      </a:lnTo>
                      <a:lnTo>
                        <a:pt x="404" y="36"/>
                      </a:lnTo>
                      <a:lnTo>
                        <a:pt x="416" y="82"/>
                      </a:lnTo>
                      <a:lnTo>
                        <a:pt x="406" y="120"/>
                      </a:lnTo>
                      <a:lnTo>
                        <a:pt x="380" y="112"/>
                      </a:lnTo>
                      <a:lnTo>
                        <a:pt x="374" y="78"/>
                      </a:lnTo>
                      <a:lnTo>
                        <a:pt x="354" y="60"/>
                      </a:lnTo>
                      <a:lnTo>
                        <a:pt x="336" y="66"/>
                      </a:lnTo>
                      <a:lnTo>
                        <a:pt x="340" y="98"/>
                      </a:lnTo>
                      <a:lnTo>
                        <a:pt x="356" y="150"/>
                      </a:lnTo>
                      <a:lnTo>
                        <a:pt x="388" y="190"/>
                      </a:lnTo>
                      <a:lnTo>
                        <a:pt x="440" y="224"/>
                      </a:lnTo>
                      <a:lnTo>
                        <a:pt x="466" y="222"/>
                      </a:lnTo>
                      <a:lnTo>
                        <a:pt x="532" y="270"/>
                      </a:lnTo>
                      <a:lnTo>
                        <a:pt x="586" y="302"/>
                      </a:lnTo>
                      <a:lnTo>
                        <a:pt x="598" y="354"/>
                      </a:lnTo>
                      <a:lnTo>
                        <a:pt x="608" y="414"/>
                      </a:lnTo>
                      <a:lnTo>
                        <a:pt x="642" y="486"/>
                      </a:lnTo>
                      <a:lnTo>
                        <a:pt x="596" y="504"/>
                      </a:lnTo>
                      <a:lnTo>
                        <a:pt x="534" y="504"/>
                      </a:lnTo>
                      <a:lnTo>
                        <a:pt x="504" y="494"/>
                      </a:lnTo>
                      <a:lnTo>
                        <a:pt x="500" y="508"/>
                      </a:lnTo>
                      <a:lnTo>
                        <a:pt x="522" y="550"/>
                      </a:lnTo>
                      <a:lnTo>
                        <a:pt x="530" y="616"/>
                      </a:lnTo>
                      <a:lnTo>
                        <a:pt x="546" y="702"/>
                      </a:lnTo>
                      <a:lnTo>
                        <a:pt x="574" y="758"/>
                      </a:lnTo>
                      <a:lnTo>
                        <a:pt x="528" y="774"/>
                      </a:lnTo>
                      <a:lnTo>
                        <a:pt x="464" y="750"/>
                      </a:lnTo>
                      <a:lnTo>
                        <a:pt x="406" y="724"/>
                      </a:lnTo>
                      <a:lnTo>
                        <a:pt x="340" y="716"/>
                      </a:lnTo>
                      <a:lnTo>
                        <a:pt x="252" y="730"/>
                      </a:lnTo>
                      <a:lnTo>
                        <a:pt x="178" y="738"/>
                      </a:lnTo>
                      <a:lnTo>
                        <a:pt x="100" y="726"/>
                      </a:lnTo>
                      <a:lnTo>
                        <a:pt x="48" y="704"/>
                      </a:lnTo>
                      <a:lnTo>
                        <a:pt x="20" y="692"/>
                      </a:lnTo>
                      <a:lnTo>
                        <a:pt x="60" y="634"/>
                      </a:lnTo>
                      <a:lnTo>
                        <a:pt x="128" y="626"/>
                      </a:lnTo>
                      <a:lnTo>
                        <a:pt x="146" y="568"/>
                      </a:lnTo>
                      <a:lnTo>
                        <a:pt x="148" y="482"/>
                      </a:lnTo>
                      <a:lnTo>
                        <a:pt x="134" y="454"/>
                      </a:lnTo>
                      <a:lnTo>
                        <a:pt x="96" y="464"/>
                      </a:lnTo>
                      <a:lnTo>
                        <a:pt x="52" y="464"/>
                      </a:lnTo>
                      <a:lnTo>
                        <a:pt x="24" y="446"/>
                      </a:lnTo>
                      <a:lnTo>
                        <a:pt x="0" y="414"/>
                      </a:lnTo>
                      <a:close/>
                    </a:path>
                  </a:pathLst>
                </a:custGeom>
                <a:solidFill>
                  <a:schemeClr val="accent2">
                    <a:lumMod val="75000"/>
                    <a:alpha val="46000"/>
                  </a:schemeClr>
                </a:solidFill>
                <a:ln w="19050" cap="flat" cmpd="sng">
                  <a:noFill/>
                  <a:prstDash val="solid"/>
                  <a:round/>
                  <a:headEnd type="none" w="sm" len="sm"/>
                  <a:tailEnd type="none" w="sm" len="sm"/>
                </a:ln>
                <a:effectLst/>
                <a:scene3d>
                  <a:camera prst="orthographicFront"/>
                  <a:lightRig rig="threePt" dir="t"/>
                </a:scene3d>
                <a:sp3d extrusionH="76200" contourW="12700">
                  <a:extrusionClr>
                    <a:schemeClr val="bg1"/>
                  </a:extrusionClr>
                  <a:contourClr>
                    <a:schemeClr val="bg1"/>
                  </a:contourClr>
                </a:sp3d>
              </p:spPr>
              <p:txBody>
                <a:bodyPr/>
                <a:lstStyle/>
                <a:p>
                  <a:endParaRPr lang="en-US" dirty="0"/>
                </a:p>
              </p:txBody>
            </p:sp>
            <p:sp>
              <p:nvSpPr>
                <p:cNvPr id="100398" name="Freeform 46"/>
                <p:cNvSpPr>
                  <a:spLocks/>
                </p:cNvSpPr>
                <p:nvPr/>
              </p:nvSpPr>
              <p:spPr bwMode="auto">
                <a:xfrm flipH="1">
                  <a:off x="641" y="2946"/>
                  <a:ext cx="454" cy="362"/>
                </a:xfrm>
                <a:custGeom>
                  <a:avLst/>
                  <a:gdLst/>
                  <a:ahLst/>
                  <a:cxnLst>
                    <a:cxn ang="0">
                      <a:pos x="0" y="195"/>
                    </a:cxn>
                    <a:cxn ang="0">
                      <a:pos x="13" y="144"/>
                    </a:cxn>
                    <a:cxn ang="0">
                      <a:pos x="34" y="71"/>
                    </a:cxn>
                    <a:cxn ang="0">
                      <a:pos x="94" y="20"/>
                    </a:cxn>
                    <a:cxn ang="0">
                      <a:pos x="123" y="6"/>
                    </a:cxn>
                    <a:cxn ang="0">
                      <a:pos x="162" y="57"/>
                    </a:cxn>
                    <a:cxn ang="0">
                      <a:pos x="208" y="80"/>
                    </a:cxn>
                    <a:cxn ang="0">
                      <a:pos x="262" y="95"/>
                    </a:cxn>
                    <a:cxn ang="0">
                      <a:pos x="286" y="89"/>
                    </a:cxn>
                    <a:cxn ang="0">
                      <a:pos x="367" y="60"/>
                    </a:cxn>
                    <a:cxn ang="0">
                      <a:pos x="400" y="24"/>
                    </a:cxn>
                    <a:cxn ang="0">
                      <a:pos x="433" y="0"/>
                    </a:cxn>
                    <a:cxn ang="0">
                      <a:pos x="477" y="21"/>
                    </a:cxn>
                    <a:cxn ang="0">
                      <a:pos x="517" y="80"/>
                    </a:cxn>
                    <a:cxn ang="0">
                      <a:pos x="549" y="161"/>
                    </a:cxn>
                    <a:cxn ang="0">
                      <a:pos x="516" y="185"/>
                    </a:cxn>
                    <a:cxn ang="0">
                      <a:pos x="459" y="176"/>
                    </a:cxn>
                    <a:cxn ang="0">
                      <a:pos x="424" y="225"/>
                    </a:cxn>
                    <a:cxn ang="0">
                      <a:pos x="424" y="333"/>
                    </a:cxn>
                    <a:cxn ang="0">
                      <a:pos x="448" y="384"/>
                    </a:cxn>
                    <a:cxn ang="0">
                      <a:pos x="526" y="398"/>
                    </a:cxn>
                    <a:cxn ang="0">
                      <a:pos x="546" y="426"/>
                    </a:cxn>
                    <a:cxn ang="0">
                      <a:pos x="460" y="449"/>
                    </a:cxn>
                    <a:cxn ang="0">
                      <a:pos x="352" y="452"/>
                    </a:cxn>
                    <a:cxn ang="0">
                      <a:pos x="270" y="429"/>
                    </a:cxn>
                    <a:cxn ang="0">
                      <a:pos x="174" y="428"/>
                    </a:cxn>
                    <a:cxn ang="0">
                      <a:pos x="111" y="449"/>
                    </a:cxn>
                    <a:cxn ang="0">
                      <a:pos x="75" y="455"/>
                    </a:cxn>
                    <a:cxn ang="0">
                      <a:pos x="105" y="300"/>
                    </a:cxn>
                    <a:cxn ang="0">
                      <a:pos x="106" y="261"/>
                    </a:cxn>
                    <a:cxn ang="0">
                      <a:pos x="99" y="195"/>
                    </a:cxn>
                    <a:cxn ang="0">
                      <a:pos x="43" y="210"/>
                    </a:cxn>
                    <a:cxn ang="0">
                      <a:pos x="0" y="195"/>
                    </a:cxn>
                  </a:cxnLst>
                  <a:rect l="0" t="0" r="r" b="b"/>
                  <a:pathLst>
                    <a:path w="549" h="455">
                      <a:moveTo>
                        <a:pt x="0" y="195"/>
                      </a:moveTo>
                      <a:lnTo>
                        <a:pt x="13" y="144"/>
                      </a:lnTo>
                      <a:lnTo>
                        <a:pt x="34" y="71"/>
                      </a:lnTo>
                      <a:lnTo>
                        <a:pt x="94" y="20"/>
                      </a:lnTo>
                      <a:lnTo>
                        <a:pt x="123" y="6"/>
                      </a:lnTo>
                      <a:lnTo>
                        <a:pt x="162" y="57"/>
                      </a:lnTo>
                      <a:lnTo>
                        <a:pt x="208" y="80"/>
                      </a:lnTo>
                      <a:lnTo>
                        <a:pt x="262" y="95"/>
                      </a:lnTo>
                      <a:lnTo>
                        <a:pt x="286" y="89"/>
                      </a:lnTo>
                      <a:lnTo>
                        <a:pt x="367" y="60"/>
                      </a:lnTo>
                      <a:lnTo>
                        <a:pt x="400" y="24"/>
                      </a:lnTo>
                      <a:lnTo>
                        <a:pt x="433" y="0"/>
                      </a:lnTo>
                      <a:lnTo>
                        <a:pt x="477" y="21"/>
                      </a:lnTo>
                      <a:lnTo>
                        <a:pt x="517" y="80"/>
                      </a:lnTo>
                      <a:lnTo>
                        <a:pt x="549" y="161"/>
                      </a:lnTo>
                      <a:lnTo>
                        <a:pt x="516" y="185"/>
                      </a:lnTo>
                      <a:lnTo>
                        <a:pt x="459" y="176"/>
                      </a:lnTo>
                      <a:lnTo>
                        <a:pt x="424" y="225"/>
                      </a:lnTo>
                      <a:lnTo>
                        <a:pt x="424" y="333"/>
                      </a:lnTo>
                      <a:lnTo>
                        <a:pt x="448" y="384"/>
                      </a:lnTo>
                      <a:lnTo>
                        <a:pt x="526" y="398"/>
                      </a:lnTo>
                      <a:lnTo>
                        <a:pt x="546" y="426"/>
                      </a:lnTo>
                      <a:lnTo>
                        <a:pt x="460" y="449"/>
                      </a:lnTo>
                      <a:lnTo>
                        <a:pt x="352" y="452"/>
                      </a:lnTo>
                      <a:lnTo>
                        <a:pt x="270" y="429"/>
                      </a:lnTo>
                      <a:lnTo>
                        <a:pt x="174" y="428"/>
                      </a:lnTo>
                      <a:lnTo>
                        <a:pt x="111" y="449"/>
                      </a:lnTo>
                      <a:lnTo>
                        <a:pt x="75" y="455"/>
                      </a:lnTo>
                      <a:lnTo>
                        <a:pt x="105" y="300"/>
                      </a:lnTo>
                      <a:lnTo>
                        <a:pt x="106" y="261"/>
                      </a:lnTo>
                      <a:lnTo>
                        <a:pt x="99" y="195"/>
                      </a:lnTo>
                      <a:lnTo>
                        <a:pt x="43" y="210"/>
                      </a:lnTo>
                      <a:lnTo>
                        <a:pt x="0" y="195"/>
                      </a:lnTo>
                      <a:close/>
                    </a:path>
                  </a:pathLst>
                </a:custGeom>
                <a:solidFill>
                  <a:srgbClr val="00CCFF"/>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100399" name="Freeform 47"/>
                <p:cNvSpPr>
                  <a:spLocks/>
                </p:cNvSpPr>
                <p:nvPr/>
              </p:nvSpPr>
              <p:spPr bwMode="auto">
                <a:xfrm flipH="1">
                  <a:off x="914" y="2896"/>
                  <a:ext cx="54" cy="43"/>
                </a:xfrm>
                <a:custGeom>
                  <a:avLst/>
                  <a:gdLst/>
                  <a:ahLst/>
                  <a:cxnLst>
                    <a:cxn ang="0">
                      <a:pos x="199" y="0"/>
                    </a:cxn>
                    <a:cxn ang="0">
                      <a:pos x="198" y="1"/>
                    </a:cxn>
                    <a:cxn ang="0">
                      <a:pos x="195" y="4"/>
                    </a:cxn>
                    <a:cxn ang="0">
                      <a:pos x="189" y="10"/>
                    </a:cxn>
                    <a:cxn ang="0">
                      <a:pos x="182" y="17"/>
                    </a:cxn>
                    <a:cxn ang="0">
                      <a:pos x="173" y="26"/>
                    </a:cxn>
                    <a:cxn ang="0">
                      <a:pos x="162" y="36"/>
                    </a:cxn>
                    <a:cxn ang="0">
                      <a:pos x="150" y="47"/>
                    </a:cxn>
                    <a:cxn ang="0">
                      <a:pos x="135" y="59"/>
                    </a:cxn>
                    <a:cxn ang="0">
                      <a:pos x="121" y="71"/>
                    </a:cxn>
                    <a:cxn ang="0">
                      <a:pos x="105" y="85"/>
                    </a:cxn>
                    <a:cxn ang="0">
                      <a:pos x="89" y="97"/>
                    </a:cxn>
                    <a:cxn ang="0">
                      <a:pos x="71" y="110"/>
                    </a:cxn>
                    <a:cxn ang="0">
                      <a:pos x="55" y="122"/>
                    </a:cxn>
                    <a:cxn ang="0">
                      <a:pos x="36" y="134"/>
                    </a:cxn>
                    <a:cxn ang="0">
                      <a:pos x="18" y="144"/>
                    </a:cxn>
                    <a:cxn ang="0">
                      <a:pos x="0" y="154"/>
                    </a:cxn>
                    <a:cxn ang="0">
                      <a:pos x="17" y="160"/>
                    </a:cxn>
                    <a:cxn ang="0">
                      <a:pos x="35" y="162"/>
                    </a:cxn>
                    <a:cxn ang="0">
                      <a:pos x="52" y="162"/>
                    </a:cxn>
                    <a:cxn ang="0">
                      <a:pos x="70" y="157"/>
                    </a:cxn>
                    <a:cxn ang="0">
                      <a:pos x="87" y="152"/>
                    </a:cxn>
                    <a:cxn ang="0">
                      <a:pos x="104" y="143"/>
                    </a:cxn>
                    <a:cxn ang="0">
                      <a:pos x="120" y="132"/>
                    </a:cxn>
                    <a:cxn ang="0">
                      <a:pos x="135" y="120"/>
                    </a:cxn>
                    <a:cxn ang="0">
                      <a:pos x="150" y="107"/>
                    </a:cxn>
                    <a:cxn ang="0">
                      <a:pos x="163" y="92"/>
                    </a:cxn>
                    <a:cxn ang="0">
                      <a:pos x="174" y="77"/>
                    </a:cxn>
                    <a:cxn ang="0">
                      <a:pos x="184" y="61"/>
                    </a:cxn>
                    <a:cxn ang="0">
                      <a:pos x="190" y="45"/>
                    </a:cxn>
                    <a:cxn ang="0">
                      <a:pos x="196" y="29"/>
                    </a:cxn>
                    <a:cxn ang="0">
                      <a:pos x="199" y="14"/>
                    </a:cxn>
                    <a:cxn ang="0">
                      <a:pos x="199" y="0"/>
                    </a:cxn>
                  </a:cxnLst>
                  <a:rect l="0" t="0" r="r" b="b"/>
                  <a:pathLst>
                    <a:path w="199" h="162">
                      <a:moveTo>
                        <a:pt x="199" y="0"/>
                      </a:moveTo>
                      <a:lnTo>
                        <a:pt x="198" y="1"/>
                      </a:lnTo>
                      <a:lnTo>
                        <a:pt x="195" y="4"/>
                      </a:lnTo>
                      <a:lnTo>
                        <a:pt x="189" y="10"/>
                      </a:lnTo>
                      <a:lnTo>
                        <a:pt x="182" y="17"/>
                      </a:lnTo>
                      <a:lnTo>
                        <a:pt x="173" y="26"/>
                      </a:lnTo>
                      <a:lnTo>
                        <a:pt x="162" y="36"/>
                      </a:lnTo>
                      <a:lnTo>
                        <a:pt x="150" y="47"/>
                      </a:lnTo>
                      <a:lnTo>
                        <a:pt x="135" y="59"/>
                      </a:lnTo>
                      <a:lnTo>
                        <a:pt x="121" y="71"/>
                      </a:lnTo>
                      <a:lnTo>
                        <a:pt x="105" y="85"/>
                      </a:lnTo>
                      <a:lnTo>
                        <a:pt x="89" y="97"/>
                      </a:lnTo>
                      <a:lnTo>
                        <a:pt x="71" y="110"/>
                      </a:lnTo>
                      <a:lnTo>
                        <a:pt x="55" y="122"/>
                      </a:lnTo>
                      <a:lnTo>
                        <a:pt x="36" y="134"/>
                      </a:lnTo>
                      <a:lnTo>
                        <a:pt x="18" y="144"/>
                      </a:lnTo>
                      <a:lnTo>
                        <a:pt x="0" y="154"/>
                      </a:lnTo>
                      <a:lnTo>
                        <a:pt x="17" y="160"/>
                      </a:lnTo>
                      <a:lnTo>
                        <a:pt x="35" y="162"/>
                      </a:lnTo>
                      <a:lnTo>
                        <a:pt x="52" y="162"/>
                      </a:lnTo>
                      <a:lnTo>
                        <a:pt x="70" y="157"/>
                      </a:lnTo>
                      <a:lnTo>
                        <a:pt x="87" y="152"/>
                      </a:lnTo>
                      <a:lnTo>
                        <a:pt x="104" y="143"/>
                      </a:lnTo>
                      <a:lnTo>
                        <a:pt x="120" y="132"/>
                      </a:lnTo>
                      <a:lnTo>
                        <a:pt x="135" y="120"/>
                      </a:lnTo>
                      <a:lnTo>
                        <a:pt x="150" y="107"/>
                      </a:lnTo>
                      <a:lnTo>
                        <a:pt x="163" y="92"/>
                      </a:lnTo>
                      <a:lnTo>
                        <a:pt x="174" y="77"/>
                      </a:lnTo>
                      <a:lnTo>
                        <a:pt x="184" y="61"/>
                      </a:lnTo>
                      <a:lnTo>
                        <a:pt x="190" y="45"/>
                      </a:lnTo>
                      <a:lnTo>
                        <a:pt x="196" y="29"/>
                      </a:lnTo>
                      <a:lnTo>
                        <a:pt x="199" y="14"/>
                      </a:lnTo>
                      <a:lnTo>
                        <a:pt x="199" y="0"/>
                      </a:lnTo>
                      <a:close/>
                    </a:path>
                  </a:pathLst>
                </a:custGeom>
                <a:solidFill>
                  <a:schemeClr val="tx2"/>
                </a:solidFill>
                <a:ln w="9525">
                  <a:noFill/>
                  <a:round/>
                  <a:headEnd/>
                  <a:tailEnd/>
                </a:ln>
              </p:spPr>
              <p:txBody>
                <a:bodyPr/>
                <a:lstStyle/>
                <a:p>
                  <a:endParaRPr lang="en-US" dirty="0"/>
                </a:p>
              </p:txBody>
            </p:sp>
            <p:sp>
              <p:nvSpPr>
                <p:cNvPr id="100400" name="Freeform 48"/>
                <p:cNvSpPr>
                  <a:spLocks/>
                </p:cNvSpPr>
                <p:nvPr/>
              </p:nvSpPr>
              <p:spPr bwMode="auto">
                <a:xfrm flipH="1">
                  <a:off x="777" y="2893"/>
                  <a:ext cx="68" cy="49"/>
                </a:xfrm>
                <a:custGeom>
                  <a:avLst/>
                  <a:gdLst/>
                  <a:ahLst/>
                  <a:cxnLst>
                    <a:cxn ang="0">
                      <a:pos x="0" y="0"/>
                    </a:cxn>
                    <a:cxn ang="0">
                      <a:pos x="2" y="2"/>
                    </a:cxn>
                    <a:cxn ang="0">
                      <a:pos x="7" y="6"/>
                    </a:cxn>
                    <a:cxn ang="0">
                      <a:pos x="17" y="15"/>
                    </a:cxn>
                    <a:cxn ang="0">
                      <a:pos x="29" y="26"/>
                    </a:cxn>
                    <a:cxn ang="0">
                      <a:pos x="45" y="38"/>
                    </a:cxn>
                    <a:cxn ang="0">
                      <a:pos x="61" y="53"/>
                    </a:cxn>
                    <a:cxn ang="0">
                      <a:pos x="80" y="68"/>
                    </a:cxn>
                    <a:cxn ang="0">
                      <a:pos x="100" y="85"/>
                    </a:cxn>
                    <a:cxn ang="0">
                      <a:pos x="121" y="101"/>
                    </a:cxn>
                    <a:cxn ang="0">
                      <a:pos x="142" y="117"/>
                    </a:cxn>
                    <a:cxn ang="0">
                      <a:pos x="162" y="133"/>
                    </a:cxn>
                    <a:cxn ang="0">
                      <a:pos x="182" y="148"/>
                    </a:cxn>
                    <a:cxn ang="0">
                      <a:pos x="202" y="160"/>
                    </a:cxn>
                    <a:cxn ang="0">
                      <a:pos x="218" y="171"/>
                    </a:cxn>
                    <a:cxn ang="0">
                      <a:pos x="234" y="180"/>
                    </a:cxn>
                    <a:cxn ang="0">
                      <a:pos x="247" y="185"/>
                    </a:cxn>
                    <a:cxn ang="0">
                      <a:pos x="229" y="184"/>
                    </a:cxn>
                    <a:cxn ang="0">
                      <a:pos x="210" y="183"/>
                    </a:cxn>
                    <a:cxn ang="0">
                      <a:pos x="193" y="181"/>
                    </a:cxn>
                    <a:cxn ang="0">
                      <a:pos x="175" y="180"/>
                    </a:cxn>
                    <a:cxn ang="0">
                      <a:pos x="159" y="176"/>
                    </a:cxn>
                    <a:cxn ang="0">
                      <a:pos x="141" y="172"/>
                    </a:cxn>
                    <a:cxn ang="0">
                      <a:pos x="124" y="166"/>
                    </a:cxn>
                    <a:cxn ang="0">
                      <a:pos x="108" y="159"/>
                    </a:cxn>
                    <a:cxn ang="0">
                      <a:pos x="92" y="149"/>
                    </a:cxn>
                    <a:cxn ang="0">
                      <a:pos x="77" y="138"/>
                    </a:cxn>
                    <a:cxn ang="0">
                      <a:pos x="63" y="122"/>
                    </a:cxn>
                    <a:cxn ang="0">
                      <a:pos x="48" y="105"/>
                    </a:cxn>
                    <a:cxn ang="0">
                      <a:pos x="35" y="85"/>
                    </a:cxn>
                    <a:cxn ang="0">
                      <a:pos x="22" y="60"/>
                    </a:cxn>
                    <a:cxn ang="0">
                      <a:pos x="11" y="32"/>
                    </a:cxn>
                    <a:cxn ang="0">
                      <a:pos x="0" y="0"/>
                    </a:cxn>
                  </a:cxnLst>
                  <a:rect l="0" t="0" r="r" b="b"/>
                  <a:pathLst>
                    <a:path w="247" h="185">
                      <a:moveTo>
                        <a:pt x="0" y="0"/>
                      </a:moveTo>
                      <a:lnTo>
                        <a:pt x="2" y="2"/>
                      </a:lnTo>
                      <a:lnTo>
                        <a:pt x="7" y="6"/>
                      </a:lnTo>
                      <a:lnTo>
                        <a:pt x="17" y="15"/>
                      </a:lnTo>
                      <a:lnTo>
                        <a:pt x="29" y="26"/>
                      </a:lnTo>
                      <a:lnTo>
                        <a:pt x="45" y="38"/>
                      </a:lnTo>
                      <a:lnTo>
                        <a:pt x="61" y="53"/>
                      </a:lnTo>
                      <a:lnTo>
                        <a:pt x="80" y="68"/>
                      </a:lnTo>
                      <a:lnTo>
                        <a:pt x="100" y="85"/>
                      </a:lnTo>
                      <a:lnTo>
                        <a:pt x="121" y="101"/>
                      </a:lnTo>
                      <a:lnTo>
                        <a:pt x="142" y="117"/>
                      </a:lnTo>
                      <a:lnTo>
                        <a:pt x="162" y="133"/>
                      </a:lnTo>
                      <a:lnTo>
                        <a:pt x="182" y="148"/>
                      </a:lnTo>
                      <a:lnTo>
                        <a:pt x="202" y="160"/>
                      </a:lnTo>
                      <a:lnTo>
                        <a:pt x="218" y="171"/>
                      </a:lnTo>
                      <a:lnTo>
                        <a:pt x="234" y="180"/>
                      </a:lnTo>
                      <a:lnTo>
                        <a:pt x="247" y="185"/>
                      </a:lnTo>
                      <a:lnTo>
                        <a:pt x="229" y="184"/>
                      </a:lnTo>
                      <a:lnTo>
                        <a:pt x="210" y="183"/>
                      </a:lnTo>
                      <a:lnTo>
                        <a:pt x="193" y="181"/>
                      </a:lnTo>
                      <a:lnTo>
                        <a:pt x="175" y="180"/>
                      </a:lnTo>
                      <a:lnTo>
                        <a:pt x="159" y="176"/>
                      </a:lnTo>
                      <a:lnTo>
                        <a:pt x="141" y="172"/>
                      </a:lnTo>
                      <a:lnTo>
                        <a:pt x="124" y="166"/>
                      </a:lnTo>
                      <a:lnTo>
                        <a:pt x="108" y="159"/>
                      </a:lnTo>
                      <a:lnTo>
                        <a:pt x="92" y="149"/>
                      </a:lnTo>
                      <a:lnTo>
                        <a:pt x="77" y="138"/>
                      </a:lnTo>
                      <a:lnTo>
                        <a:pt x="63" y="122"/>
                      </a:lnTo>
                      <a:lnTo>
                        <a:pt x="48" y="105"/>
                      </a:lnTo>
                      <a:lnTo>
                        <a:pt x="35" y="85"/>
                      </a:lnTo>
                      <a:lnTo>
                        <a:pt x="22" y="60"/>
                      </a:lnTo>
                      <a:lnTo>
                        <a:pt x="11" y="32"/>
                      </a:lnTo>
                      <a:lnTo>
                        <a:pt x="0" y="0"/>
                      </a:lnTo>
                      <a:close/>
                    </a:path>
                  </a:pathLst>
                </a:custGeom>
                <a:solidFill>
                  <a:srgbClr val="C0C0C0"/>
                </a:solidFill>
                <a:ln w="9525">
                  <a:noFill/>
                  <a:round/>
                  <a:headEnd/>
                  <a:tailEnd/>
                </a:ln>
              </p:spPr>
              <p:txBody>
                <a:bodyPr/>
                <a:lstStyle/>
                <a:p>
                  <a:endParaRPr lang="en-US" dirty="0"/>
                </a:p>
              </p:txBody>
            </p:sp>
            <p:sp>
              <p:nvSpPr>
                <p:cNvPr id="100401" name="Freeform 49"/>
                <p:cNvSpPr>
                  <a:spLocks/>
                </p:cNvSpPr>
                <p:nvPr/>
              </p:nvSpPr>
              <p:spPr bwMode="auto">
                <a:xfrm flipH="1">
                  <a:off x="854" y="2882"/>
                  <a:ext cx="54" cy="17"/>
                </a:xfrm>
                <a:custGeom>
                  <a:avLst/>
                  <a:gdLst/>
                  <a:ahLst/>
                  <a:cxnLst>
                    <a:cxn ang="0">
                      <a:pos x="0" y="15"/>
                    </a:cxn>
                    <a:cxn ang="0">
                      <a:pos x="1" y="22"/>
                    </a:cxn>
                    <a:cxn ang="0">
                      <a:pos x="3" y="29"/>
                    </a:cxn>
                    <a:cxn ang="0">
                      <a:pos x="8" y="34"/>
                    </a:cxn>
                    <a:cxn ang="0">
                      <a:pos x="13" y="40"/>
                    </a:cxn>
                    <a:cxn ang="0">
                      <a:pos x="21" y="45"/>
                    </a:cxn>
                    <a:cxn ang="0">
                      <a:pos x="30" y="51"/>
                    </a:cxn>
                    <a:cxn ang="0">
                      <a:pos x="40" y="55"/>
                    </a:cxn>
                    <a:cxn ang="0">
                      <a:pos x="52" y="58"/>
                    </a:cxn>
                    <a:cxn ang="0">
                      <a:pos x="64" y="62"/>
                    </a:cxn>
                    <a:cxn ang="0">
                      <a:pos x="79" y="63"/>
                    </a:cxn>
                    <a:cxn ang="0">
                      <a:pos x="93" y="64"/>
                    </a:cxn>
                    <a:cxn ang="0">
                      <a:pos x="109" y="64"/>
                    </a:cxn>
                    <a:cxn ang="0">
                      <a:pos x="126" y="63"/>
                    </a:cxn>
                    <a:cxn ang="0">
                      <a:pos x="144" y="60"/>
                    </a:cxn>
                    <a:cxn ang="0">
                      <a:pos x="162" y="55"/>
                    </a:cxn>
                    <a:cxn ang="0">
                      <a:pos x="182" y="50"/>
                    </a:cxn>
                    <a:cxn ang="0">
                      <a:pos x="193" y="43"/>
                    </a:cxn>
                    <a:cxn ang="0">
                      <a:pos x="197" y="34"/>
                    </a:cxn>
                    <a:cxn ang="0">
                      <a:pos x="193" y="24"/>
                    </a:cxn>
                    <a:cxn ang="0">
                      <a:pos x="183" y="15"/>
                    </a:cxn>
                    <a:cxn ang="0">
                      <a:pos x="167" y="7"/>
                    </a:cxn>
                    <a:cxn ang="0">
                      <a:pos x="146" y="1"/>
                    </a:cxn>
                    <a:cxn ang="0">
                      <a:pos x="119" y="0"/>
                    </a:cxn>
                    <a:cxn ang="0">
                      <a:pos x="88" y="2"/>
                    </a:cxn>
                    <a:cxn ang="0">
                      <a:pos x="86" y="3"/>
                    </a:cxn>
                    <a:cxn ang="0">
                      <a:pos x="82" y="7"/>
                    </a:cxn>
                    <a:cxn ang="0">
                      <a:pos x="73" y="10"/>
                    </a:cxn>
                    <a:cxn ang="0">
                      <a:pos x="62" y="13"/>
                    </a:cxn>
                    <a:cxn ang="0">
                      <a:pos x="49" y="17"/>
                    </a:cxn>
                    <a:cxn ang="0">
                      <a:pos x="34" y="19"/>
                    </a:cxn>
                    <a:cxn ang="0">
                      <a:pos x="18" y="19"/>
                    </a:cxn>
                    <a:cxn ang="0">
                      <a:pos x="0" y="15"/>
                    </a:cxn>
                  </a:cxnLst>
                  <a:rect l="0" t="0" r="r" b="b"/>
                  <a:pathLst>
                    <a:path w="197" h="64">
                      <a:moveTo>
                        <a:pt x="0" y="15"/>
                      </a:moveTo>
                      <a:lnTo>
                        <a:pt x="1" y="22"/>
                      </a:lnTo>
                      <a:lnTo>
                        <a:pt x="3" y="29"/>
                      </a:lnTo>
                      <a:lnTo>
                        <a:pt x="8" y="34"/>
                      </a:lnTo>
                      <a:lnTo>
                        <a:pt x="13" y="40"/>
                      </a:lnTo>
                      <a:lnTo>
                        <a:pt x="21" y="45"/>
                      </a:lnTo>
                      <a:lnTo>
                        <a:pt x="30" y="51"/>
                      </a:lnTo>
                      <a:lnTo>
                        <a:pt x="40" y="55"/>
                      </a:lnTo>
                      <a:lnTo>
                        <a:pt x="52" y="58"/>
                      </a:lnTo>
                      <a:lnTo>
                        <a:pt x="64" y="62"/>
                      </a:lnTo>
                      <a:lnTo>
                        <a:pt x="79" y="63"/>
                      </a:lnTo>
                      <a:lnTo>
                        <a:pt x="93" y="64"/>
                      </a:lnTo>
                      <a:lnTo>
                        <a:pt x="109" y="64"/>
                      </a:lnTo>
                      <a:lnTo>
                        <a:pt x="126" y="63"/>
                      </a:lnTo>
                      <a:lnTo>
                        <a:pt x="144" y="60"/>
                      </a:lnTo>
                      <a:lnTo>
                        <a:pt x="162" y="55"/>
                      </a:lnTo>
                      <a:lnTo>
                        <a:pt x="182" y="50"/>
                      </a:lnTo>
                      <a:lnTo>
                        <a:pt x="193" y="43"/>
                      </a:lnTo>
                      <a:lnTo>
                        <a:pt x="197" y="34"/>
                      </a:lnTo>
                      <a:lnTo>
                        <a:pt x="193" y="24"/>
                      </a:lnTo>
                      <a:lnTo>
                        <a:pt x="183" y="15"/>
                      </a:lnTo>
                      <a:lnTo>
                        <a:pt x="167" y="7"/>
                      </a:lnTo>
                      <a:lnTo>
                        <a:pt x="146" y="1"/>
                      </a:lnTo>
                      <a:lnTo>
                        <a:pt x="119" y="0"/>
                      </a:lnTo>
                      <a:lnTo>
                        <a:pt x="88" y="2"/>
                      </a:lnTo>
                      <a:lnTo>
                        <a:pt x="86" y="3"/>
                      </a:lnTo>
                      <a:lnTo>
                        <a:pt x="82" y="7"/>
                      </a:lnTo>
                      <a:lnTo>
                        <a:pt x="73" y="10"/>
                      </a:lnTo>
                      <a:lnTo>
                        <a:pt x="62" y="13"/>
                      </a:lnTo>
                      <a:lnTo>
                        <a:pt x="49" y="17"/>
                      </a:lnTo>
                      <a:lnTo>
                        <a:pt x="34" y="19"/>
                      </a:lnTo>
                      <a:lnTo>
                        <a:pt x="18" y="19"/>
                      </a:lnTo>
                      <a:lnTo>
                        <a:pt x="0" y="15"/>
                      </a:lnTo>
                      <a:close/>
                    </a:path>
                  </a:pathLst>
                </a:custGeom>
                <a:solidFill>
                  <a:srgbClr val="C0C0C0"/>
                </a:solidFill>
                <a:ln w="9525">
                  <a:noFill/>
                  <a:round/>
                  <a:headEnd/>
                  <a:tailEnd/>
                </a:ln>
              </p:spPr>
              <p:txBody>
                <a:bodyPr/>
                <a:lstStyle/>
                <a:p>
                  <a:endParaRPr lang="en-US" dirty="0"/>
                </a:p>
              </p:txBody>
            </p:sp>
            <p:sp>
              <p:nvSpPr>
                <p:cNvPr id="100402" name="Freeform 50"/>
                <p:cNvSpPr>
                  <a:spLocks/>
                </p:cNvSpPr>
                <p:nvPr/>
              </p:nvSpPr>
              <p:spPr bwMode="auto">
                <a:xfrm flipH="1">
                  <a:off x="859" y="2866"/>
                  <a:ext cx="35" cy="14"/>
                </a:xfrm>
                <a:custGeom>
                  <a:avLst/>
                  <a:gdLst/>
                  <a:ahLst/>
                  <a:cxnLst>
                    <a:cxn ang="0">
                      <a:pos x="0" y="21"/>
                    </a:cxn>
                    <a:cxn ang="0">
                      <a:pos x="21" y="24"/>
                    </a:cxn>
                    <a:cxn ang="0">
                      <a:pos x="36" y="28"/>
                    </a:cxn>
                    <a:cxn ang="0">
                      <a:pos x="49" y="35"/>
                    </a:cxn>
                    <a:cxn ang="0">
                      <a:pos x="60" y="41"/>
                    </a:cxn>
                    <a:cxn ang="0">
                      <a:pos x="71" y="47"/>
                    </a:cxn>
                    <a:cxn ang="0">
                      <a:pos x="85" y="50"/>
                    </a:cxn>
                    <a:cxn ang="0">
                      <a:pos x="102" y="50"/>
                    </a:cxn>
                    <a:cxn ang="0">
                      <a:pos x="125" y="45"/>
                    </a:cxn>
                    <a:cxn ang="0">
                      <a:pos x="126" y="42"/>
                    </a:cxn>
                    <a:cxn ang="0">
                      <a:pos x="127" y="38"/>
                    </a:cxn>
                    <a:cxn ang="0">
                      <a:pos x="127" y="30"/>
                    </a:cxn>
                    <a:cxn ang="0">
                      <a:pos x="126" y="23"/>
                    </a:cxn>
                    <a:cxn ang="0">
                      <a:pos x="121" y="15"/>
                    </a:cxn>
                    <a:cxn ang="0">
                      <a:pos x="114" y="7"/>
                    </a:cxn>
                    <a:cxn ang="0">
                      <a:pos x="100" y="3"/>
                    </a:cxn>
                    <a:cxn ang="0">
                      <a:pos x="82" y="0"/>
                    </a:cxn>
                    <a:cxn ang="0">
                      <a:pos x="61" y="0"/>
                    </a:cxn>
                    <a:cxn ang="0">
                      <a:pos x="43" y="0"/>
                    </a:cxn>
                    <a:cxn ang="0">
                      <a:pos x="29" y="0"/>
                    </a:cxn>
                    <a:cxn ang="0">
                      <a:pos x="18" y="2"/>
                    </a:cxn>
                    <a:cxn ang="0">
                      <a:pos x="10" y="4"/>
                    </a:cxn>
                    <a:cxn ang="0">
                      <a:pos x="4" y="8"/>
                    </a:cxn>
                    <a:cxn ang="0">
                      <a:pos x="1" y="14"/>
                    </a:cxn>
                    <a:cxn ang="0">
                      <a:pos x="0" y="21"/>
                    </a:cxn>
                  </a:cxnLst>
                  <a:rect l="0" t="0" r="r" b="b"/>
                  <a:pathLst>
                    <a:path w="127" h="50">
                      <a:moveTo>
                        <a:pt x="0" y="21"/>
                      </a:moveTo>
                      <a:lnTo>
                        <a:pt x="21" y="24"/>
                      </a:lnTo>
                      <a:lnTo>
                        <a:pt x="36" y="28"/>
                      </a:lnTo>
                      <a:lnTo>
                        <a:pt x="49" y="35"/>
                      </a:lnTo>
                      <a:lnTo>
                        <a:pt x="60" y="41"/>
                      </a:lnTo>
                      <a:lnTo>
                        <a:pt x="71" y="47"/>
                      </a:lnTo>
                      <a:lnTo>
                        <a:pt x="85" y="50"/>
                      </a:lnTo>
                      <a:lnTo>
                        <a:pt x="102" y="50"/>
                      </a:lnTo>
                      <a:lnTo>
                        <a:pt x="125" y="45"/>
                      </a:lnTo>
                      <a:lnTo>
                        <a:pt x="126" y="42"/>
                      </a:lnTo>
                      <a:lnTo>
                        <a:pt x="127" y="38"/>
                      </a:lnTo>
                      <a:lnTo>
                        <a:pt x="127" y="30"/>
                      </a:lnTo>
                      <a:lnTo>
                        <a:pt x="126" y="23"/>
                      </a:lnTo>
                      <a:lnTo>
                        <a:pt x="121" y="15"/>
                      </a:lnTo>
                      <a:lnTo>
                        <a:pt x="114" y="7"/>
                      </a:lnTo>
                      <a:lnTo>
                        <a:pt x="100" y="3"/>
                      </a:lnTo>
                      <a:lnTo>
                        <a:pt x="82" y="0"/>
                      </a:lnTo>
                      <a:lnTo>
                        <a:pt x="61" y="0"/>
                      </a:lnTo>
                      <a:lnTo>
                        <a:pt x="43" y="0"/>
                      </a:lnTo>
                      <a:lnTo>
                        <a:pt x="29" y="0"/>
                      </a:lnTo>
                      <a:lnTo>
                        <a:pt x="18" y="2"/>
                      </a:lnTo>
                      <a:lnTo>
                        <a:pt x="10" y="4"/>
                      </a:lnTo>
                      <a:lnTo>
                        <a:pt x="4" y="8"/>
                      </a:lnTo>
                      <a:lnTo>
                        <a:pt x="1" y="14"/>
                      </a:lnTo>
                      <a:lnTo>
                        <a:pt x="0" y="21"/>
                      </a:lnTo>
                      <a:close/>
                    </a:path>
                  </a:pathLst>
                </a:custGeom>
                <a:solidFill>
                  <a:schemeClr val="tx1"/>
                </a:solidFill>
                <a:ln w="9525">
                  <a:solidFill>
                    <a:schemeClr val="tx1"/>
                  </a:solidFill>
                  <a:round/>
                  <a:headEnd/>
                  <a:tailEnd/>
                </a:ln>
              </p:spPr>
              <p:txBody>
                <a:bodyPr/>
                <a:lstStyle/>
                <a:p>
                  <a:endParaRPr lang="en-US" dirty="0"/>
                </a:p>
              </p:txBody>
            </p:sp>
            <p:sp>
              <p:nvSpPr>
                <p:cNvPr id="100403" name="Freeform 51"/>
                <p:cNvSpPr>
                  <a:spLocks/>
                </p:cNvSpPr>
                <p:nvPr/>
              </p:nvSpPr>
              <p:spPr bwMode="auto">
                <a:xfrm flipH="1">
                  <a:off x="874" y="2854"/>
                  <a:ext cx="17" cy="10"/>
                </a:xfrm>
                <a:custGeom>
                  <a:avLst/>
                  <a:gdLst/>
                  <a:ahLst/>
                  <a:cxnLst>
                    <a:cxn ang="0">
                      <a:pos x="0" y="0"/>
                    </a:cxn>
                    <a:cxn ang="0">
                      <a:pos x="14" y="4"/>
                    </a:cxn>
                    <a:cxn ang="0">
                      <a:pos x="25" y="5"/>
                    </a:cxn>
                    <a:cxn ang="0">
                      <a:pos x="34" y="4"/>
                    </a:cxn>
                    <a:cxn ang="0">
                      <a:pos x="41" y="1"/>
                    </a:cxn>
                    <a:cxn ang="0">
                      <a:pos x="45" y="1"/>
                    </a:cxn>
                    <a:cxn ang="0">
                      <a:pos x="48" y="3"/>
                    </a:cxn>
                    <a:cxn ang="0">
                      <a:pos x="53" y="8"/>
                    </a:cxn>
                    <a:cxn ang="0">
                      <a:pos x="57" y="18"/>
                    </a:cxn>
                    <a:cxn ang="0">
                      <a:pos x="60" y="28"/>
                    </a:cxn>
                    <a:cxn ang="0">
                      <a:pos x="56" y="35"/>
                    </a:cxn>
                    <a:cxn ang="0">
                      <a:pos x="50" y="36"/>
                    </a:cxn>
                    <a:cxn ang="0">
                      <a:pos x="41" y="35"/>
                    </a:cxn>
                    <a:cxn ang="0">
                      <a:pos x="29" y="30"/>
                    </a:cxn>
                    <a:cxn ang="0">
                      <a:pos x="18" y="22"/>
                    </a:cxn>
                    <a:cxn ang="0">
                      <a:pos x="8" y="12"/>
                    </a:cxn>
                    <a:cxn ang="0">
                      <a:pos x="0" y="0"/>
                    </a:cxn>
                  </a:cxnLst>
                  <a:rect l="0" t="0" r="r" b="b"/>
                  <a:pathLst>
                    <a:path w="60" h="36">
                      <a:moveTo>
                        <a:pt x="0" y="0"/>
                      </a:moveTo>
                      <a:lnTo>
                        <a:pt x="14" y="4"/>
                      </a:lnTo>
                      <a:lnTo>
                        <a:pt x="25" y="5"/>
                      </a:lnTo>
                      <a:lnTo>
                        <a:pt x="34" y="4"/>
                      </a:lnTo>
                      <a:lnTo>
                        <a:pt x="41" y="1"/>
                      </a:lnTo>
                      <a:lnTo>
                        <a:pt x="45" y="1"/>
                      </a:lnTo>
                      <a:lnTo>
                        <a:pt x="48" y="3"/>
                      </a:lnTo>
                      <a:lnTo>
                        <a:pt x="53" y="8"/>
                      </a:lnTo>
                      <a:lnTo>
                        <a:pt x="57" y="18"/>
                      </a:lnTo>
                      <a:lnTo>
                        <a:pt x="60" y="28"/>
                      </a:lnTo>
                      <a:lnTo>
                        <a:pt x="56" y="35"/>
                      </a:lnTo>
                      <a:lnTo>
                        <a:pt x="50" y="36"/>
                      </a:lnTo>
                      <a:lnTo>
                        <a:pt x="41" y="35"/>
                      </a:lnTo>
                      <a:lnTo>
                        <a:pt x="29" y="30"/>
                      </a:lnTo>
                      <a:lnTo>
                        <a:pt x="18" y="22"/>
                      </a:lnTo>
                      <a:lnTo>
                        <a:pt x="8" y="12"/>
                      </a:lnTo>
                      <a:lnTo>
                        <a:pt x="0" y="0"/>
                      </a:lnTo>
                      <a:close/>
                    </a:path>
                  </a:pathLst>
                </a:custGeom>
                <a:solidFill>
                  <a:srgbClr val="C0C0C0"/>
                </a:solidFill>
                <a:ln w="9525">
                  <a:noFill/>
                  <a:round/>
                  <a:headEnd/>
                  <a:tailEnd/>
                </a:ln>
              </p:spPr>
              <p:txBody>
                <a:bodyPr/>
                <a:lstStyle/>
                <a:p>
                  <a:endParaRPr lang="en-US" dirty="0"/>
                </a:p>
              </p:txBody>
            </p:sp>
            <p:sp>
              <p:nvSpPr>
                <p:cNvPr id="100404" name="Freeform 52"/>
                <p:cNvSpPr>
                  <a:spLocks/>
                </p:cNvSpPr>
                <p:nvPr/>
              </p:nvSpPr>
              <p:spPr bwMode="auto">
                <a:xfrm flipH="1">
                  <a:off x="856" y="2755"/>
                  <a:ext cx="85" cy="91"/>
                </a:xfrm>
                <a:custGeom>
                  <a:avLst/>
                  <a:gdLst/>
                  <a:ahLst/>
                  <a:cxnLst>
                    <a:cxn ang="0">
                      <a:pos x="204" y="342"/>
                    </a:cxn>
                    <a:cxn ang="0">
                      <a:pos x="218" y="306"/>
                    </a:cxn>
                    <a:cxn ang="0">
                      <a:pos x="231" y="266"/>
                    </a:cxn>
                    <a:cxn ang="0">
                      <a:pos x="241" y="225"/>
                    </a:cxn>
                    <a:cxn ang="0">
                      <a:pos x="247" y="186"/>
                    </a:cxn>
                    <a:cxn ang="0">
                      <a:pos x="246" y="149"/>
                    </a:cxn>
                    <a:cxn ang="0">
                      <a:pos x="235" y="119"/>
                    </a:cxn>
                    <a:cxn ang="0">
                      <a:pos x="213" y="99"/>
                    </a:cxn>
                    <a:cxn ang="0">
                      <a:pos x="176" y="92"/>
                    </a:cxn>
                    <a:cxn ang="0">
                      <a:pos x="138" y="96"/>
                    </a:cxn>
                    <a:cxn ang="0">
                      <a:pos x="107" y="109"/>
                    </a:cxn>
                    <a:cxn ang="0">
                      <a:pos x="82" y="129"/>
                    </a:cxn>
                    <a:cxn ang="0">
                      <a:pos x="66" y="152"/>
                    </a:cxn>
                    <a:cxn ang="0">
                      <a:pos x="54" y="178"/>
                    </a:cxn>
                    <a:cxn ang="0">
                      <a:pos x="47" y="202"/>
                    </a:cxn>
                    <a:cxn ang="0">
                      <a:pos x="44" y="223"/>
                    </a:cxn>
                    <a:cxn ang="0">
                      <a:pos x="44" y="237"/>
                    </a:cxn>
                    <a:cxn ang="0">
                      <a:pos x="42" y="238"/>
                    </a:cxn>
                    <a:cxn ang="0">
                      <a:pos x="35" y="240"/>
                    </a:cxn>
                    <a:cxn ang="0">
                      <a:pos x="26" y="241"/>
                    </a:cxn>
                    <a:cxn ang="0">
                      <a:pos x="17" y="240"/>
                    </a:cxn>
                    <a:cxn ang="0">
                      <a:pos x="8" y="234"/>
                    </a:cxn>
                    <a:cxn ang="0">
                      <a:pos x="2" y="223"/>
                    </a:cxn>
                    <a:cxn ang="0">
                      <a:pos x="0" y="205"/>
                    </a:cxn>
                    <a:cxn ang="0">
                      <a:pos x="3" y="180"/>
                    </a:cxn>
                    <a:cxn ang="0">
                      <a:pos x="7" y="165"/>
                    </a:cxn>
                    <a:cxn ang="0">
                      <a:pos x="13" y="147"/>
                    </a:cxn>
                    <a:cxn ang="0">
                      <a:pos x="21" y="129"/>
                    </a:cxn>
                    <a:cxn ang="0">
                      <a:pos x="29" y="112"/>
                    </a:cxn>
                    <a:cxn ang="0">
                      <a:pos x="39" y="94"/>
                    </a:cxn>
                    <a:cxn ang="0">
                      <a:pos x="52" y="76"/>
                    </a:cxn>
                    <a:cxn ang="0">
                      <a:pos x="65" y="60"/>
                    </a:cxn>
                    <a:cxn ang="0">
                      <a:pos x="80" y="44"/>
                    </a:cxn>
                    <a:cxn ang="0">
                      <a:pos x="96" y="31"/>
                    </a:cxn>
                    <a:cxn ang="0">
                      <a:pos x="113" y="19"/>
                    </a:cxn>
                    <a:cxn ang="0">
                      <a:pos x="131" y="10"/>
                    </a:cxn>
                    <a:cxn ang="0">
                      <a:pos x="151" y="4"/>
                    </a:cxn>
                    <a:cxn ang="0">
                      <a:pos x="171" y="0"/>
                    </a:cxn>
                    <a:cxn ang="0">
                      <a:pos x="192" y="0"/>
                    </a:cxn>
                    <a:cxn ang="0">
                      <a:pos x="214" y="5"/>
                    </a:cxn>
                    <a:cxn ang="0">
                      <a:pos x="237" y="13"/>
                    </a:cxn>
                    <a:cxn ang="0">
                      <a:pos x="263" y="30"/>
                    </a:cxn>
                    <a:cxn ang="0">
                      <a:pos x="283" y="49"/>
                    </a:cxn>
                    <a:cxn ang="0">
                      <a:pos x="297" y="71"/>
                    </a:cxn>
                    <a:cxn ang="0">
                      <a:pos x="305" y="96"/>
                    </a:cxn>
                    <a:cxn ang="0">
                      <a:pos x="310" y="123"/>
                    </a:cxn>
                    <a:cxn ang="0">
                      <a:pos x="309" y="149"/>
                    </a:cxn>
                    <a:cxn ang="0">
                      <a:pos x="304" y="177"/>
                    </a:cxn>
                    <a:cxn ang="0">
                      <a:pos x="298" y="204"/>
                    </a:cxn>
                    <a:cxn ang="0">
                      <a:pos x="289" y="232"/>
                    </a:cxn>
                    <a:cxn ang="0">
                      <a:pos x="277" y="256"/>
                    </a:cxn>
                    <a:cxn ang="0">
                      <a:pos x="265" y="279"/>
                    </a:cxn>
                    <a:cxn ang="0">
                      <a:pos x="251" y="300"/>
                    </a:cxn>
                    <a:cxn ang="0">
                      <a:pos x="238" y="317"/>
                    </a:cxn>
                    <a:cxn ang="0">
                      <a:pos x="226" y="330"/>
                    </a:cxn>
                    <a:cxn ang="0">
                      <a:pos x="214" y="339"/>
                    </a:cxn>
                    <a:cxn ang="0">
                      <a:pos x="204" y="342"/>
                    </a:cxn>
                  </a:cxnLst>
                  <a:rect l="0" t="0" r="r" b="b"/>
                  <a:pathLst>
                    <a:path w="310" h="342">
                      <a:moveTo>
                        <a:pt x="204" y="342"/>
                      </a:moveTo>
                      <a:lnTo>
                        <a:pt x="218" y="306"/>
                      </a:lnTo>
                      <a:lnTo>
                        <a:pt x="231" y="266"/>
                      </a:lnTo>
                      <a:lnTo>
                        <a:pt x="241" y="225"/>
                      </a:lnTo>
                      <a:lnTo>
                        <a:pt x="247" y="186"/>
                      </a:lnTo>
                      <a:lnTo>
                        <a:pt x="246" y="149"/>
                      </a:lnTo>
                      <a:lnTo>
                        <a:pt x="235" y="119"/>
                      </a:lnTo>
                      <a:lnTo>
                        <a:pt x="213" y="99"/>
                      </a:lnTo>
                      <a:lnTo>
                        <a:pt x="176" y="92"/>
                      </a:lnTo>
                      <a:lnTo>
                        <a:pt x="138" y="96"/>
                      </a:lnTo>
                      <a:lnTo>
                        <a:pt x="107" y="109"/>
                      </a:lnTo>
                      <a:lnTo>
                        <a:pt x="82" y="129"/>
                      </a:lnTo>
                      <a:lnTo>
                        <a:pt x="66" y="152"/>
                      </a:lnTo>
                      <a:lnTo>
                        <a:pt x="54" y="178"/>
                      </a:lnTo>
                      <a:lnTo>
                        <a:pt x="47" y="202"/>
                      </a:lnTo>
                      <a:lnTo>
                        <a:pt x="44" y="223"/>
                      </a:lnTo>
                      <a:lnTo>
                        <a:pt x="44" y="237"/>
                      </a:lnTo>
                      <a:lnTo>
                        <a:pt x="42" y="238"/>
                      </a:lnTo>
                      <a:lnTo>
                        <a:pt x="35" y="240"/>
                      </a:lnTo>
                      <a:lnTo>
                        <a:pt x="26" y="241"/>
                      </a:lnTo>
                      <a:lnTo>
                        <a:pt x="17" y="240"/>
                      </a:lnTo>
                      <a:lnTo>
                        <a:pt x="8" y="234"/>
                      </a:lnTo>
                      <a:lnTo>
                        <a:pt x="2" y="223"/>
                      </a:lnTo>
                      <a:lnTo>
                        <a:pt x="0" y="205"/>
                      </a:lnTo>
                      <a:lnTo>
                        <a:pt x="3" y="180"/>
                      </a:lnTo>
                      <a:lnTo>
                        <a:pt x="7" y="165"/>
                      </a:lnTo>
                      <a:lnTo>
                        <a:pt x="13" y="147"/>
                      </a:lnTo>
                      <a:lnTo>
                        <a:pt x="21" y="129"/>
                      </a:lnTo>
                      <a:lnTo>
                        <a:pt x="29" y="112"/>
                      </a:lnTo>
                      <a:lnTo>
                        <a:pt x="39" y="94"/>
                      </a:lnTo>
                      <a:lnTo>
                        <a:pt x="52" y="76"/>
                      </a:lnTo>
                      <a:lnTo>
                        <a:pt x="65" y="60"/>
                      </a:lnTo>
                      <a:lnTo>
                        <a:pt x="80" y="44"/>
                      </a:lnTo>
                      <a:lnTo>
                        <a:pt x="96" y="31"/>
                      </a:lnTo>
                      <a:lnTo>
                        <a:pt x="113" y="19"/>
                      </a:lnTo>
                      <a:lnTo>
                        <a:pt x="131" y="10"/>
                      </a:lnTo>
                      <a:lnTo>
                        <a:pt x="151" y="4"/>
                      </a:lnTo>
                      <a:lnTo>
                        <a:pt x="171" y="0"/>
                      </a:lnTo>
                      <a:lnTo>
                        <a:pt x="192" y="0"/>
                      </a:lnTo>
                      <a:lnTo>
                        <a:pt x="214" y="5"/>
                      </a:lnTo>
                      <a:lnTo>
                        <a:pt x="237" y="13"/>
                      </a:lnTo>
                      <a:lnTo>
                        <a:pt x="263" y="30"/>
                      </a:lnTo>
                      <a:lnTo>
                        <a:pt x="283" y="49"/>
                      </a:lnTo>
                      <a:lnTo>
                        <a:pt x="297" y="71"/>
                      </a:lnTo>
                      <a:lnTo>
                        <a:pt x="305" y="96"/>
                      </a:lnTo>
                      <a:lnTo>
                        <a:pt x="310" y="123"/>
                      </a:lnTo>
                      <a:lnTo>
                        <a:pt x="309" y="149"/>
                      </a:lnTo>
                      <a:lnTo>
                        <a:pt x="304" y="177"/>
                      </a:lnTo>
                      <a:lnTo>
                        <a:pt x="298" y="204"/>
                      </a:lnTo>
                      <a:lnTo>
                        <a:pt x="289" y="232"/>
                      </a:lnTo>
                      <a:lnTo>
                        <a:pt x="277" y="256"/>
                      </a:lnTo>
                      <a:lnTo>
                        <a:pt x="265" y="279"/>
                      </a:lnTo>
                      <a:lnTo>
                        <a:pt x="251" y="300"/>
                      </a:lnTo>
                      <a:lnTo>
                        <a:pt x="238" y="317"/>
                      </a:lnTo>
                      <a:lnTo>
                        <a:pt x="226" y="330"/>
                      </a:lnTo>
                      <a:lnTo>
                        <a:pt x="214" y="339"/>
                      </a:lnTo>
                      <a:lnTo>
                        <a:pt x="204" y="342"/>
                      </a:lnTo>
                      <a:close/>
                    </a:path>
                  </a:pathLst>
                </a:custGeom>
                <a:solidFill>
                  <a:srgbClr val="C0C0C0"/>
                </a:solidFill>
                <a:ln w="9525">
                  <a:noFill/>
                  <a:round/>
                  <a:headEnd/>
                  <a:tailEnd/>
                </a:ln>
              </p:spPr>
              <p:txBody>
                <a:bodyPr/>
                <a:lstStyle/>
                <a:p>
                  <a:endParaRPr lang="en-US" dirty="0"/>
                </a:p>
              </p:txBody>
            </p:sp>
            <p:sp>
              <p:nvSpPr>
                <p:cNvPr id="100405" name="Freeform 53"/>
                <p:cNvSpPr>
                  <a:spLocks/>
                </p:cNvSpPr>
                <p:nvPr/>
              </p:nvSpPr>
              <p:spPr bwMode="auto">
                <a:xfrm flipH="1">
                  <a:off x="853" y="2935"/>
                  <a:ext cx="266" cy="194"/>
                </a:xfrm>
                <a:custGeom>
                  <a:avLst/>
                  <a:gdLst/>
                  <a:ahLst/>
                  <a:cxnLst>
                    <a:cxn ang="0">
                      <a:pos x="487" y="26"/>
                    </a:cxn>
                    <a:cxn ang="0">
                      <a:pos x="530" y="95"/>
                    </a:cxn>
                    <a:cxn ang="0">
                      <a:pos x="598" y="179"/>
                    </a:cxn>
                    <a:cxn ang="0">
                      <a:pos x="694" y="253"/>
                    </a:cxn>
                    <a:cxn ang="0">
                      <a:pos x="818" y="294"/>
                    </a:cxn>
                    <a:cxn ang="0">
                      <a:pos x="948" y="287"/>
                    </a:cxn>
                    <a:cxn ang="0">
                      <a:pos x="958" y="316"/>
                    </a:cxn>
                    <a:cxn ang="0">
                      <a:pos x="894" y="348"/>
                    </a:cxn>
                    <a:cxn ang="0">
                      <a:pos x="809" y="338"/>
                    </a:cxn>
                    <a:cxn ang="0">
                      <a:pos x="709" y="308"/>
                    </a:cxn>
                    <a:cxn ang="0">
                      <a:pos x="608" y="265"/>
                    </a:cxn>
                    <a:cxn ang="0">
                      <a:pos x="519" y="212"/>
                    </a:cxn>
                    <a:cxn ang="0">
                      <a:pos x="455" y="152"/>
                    </a:cxn>
                    <a:cxn ang="0">
                      <a:pos x="421" y="118"/>
                    </a:cxn>
                    <a:cxn ang="0">
                      <a:pos x="378" y="157"/>
                    </a:cxn>
                    <a:cxn ang="0">
                      <a:pos x="327" y="199"/>
                    </a:cxn>
                    <a:cxn ang="0">
                      <a:pos x="275" y="245"/>
                    </a:cxn>
                    <a:cxn ang="0">
                      <a:pos x="227" y="299"/>
                    </a:cxn>
                    <a:cxn ang="0">
                      <a:pos x="191" y="361"/>
                    </a:cxn>
                    <a:cxn ang="0">
                      <a:pos x="158" y="482"/>
                    </a:cxn>
                    <a:cxn ang="0">
                      <a:pos x="144" y="570"/>
                    </a:cxn>
                    <a:cxn ang="0">
                      <a:pos x="140" y="605"/>
                    </a:cxn>
                    <a:cxn ang="0">
                      <a:pos x="200" y="615"/>
                    </a:cxn>
                    <a:cxn ang="0">
                      <a:pos x="266" y="625"/>
                    </a:cxn>
                    <a:cxn ang="0">
                      <a:pos x="332" y="625"/>
                    </a:cxn>
                    <a:cxn ang="0">
                      <a:pos x="392" y="600"/>
                    </a:cxn>
                    <a:cxn ang="0">
                      <a:pos x="436" y="541"/>
                    </a:cxn>
                    <a:cxn ang="0">
                      <a:pos x="427" y="596"/>
                    </a:cxn>
                    <a:cxn ang="0">
                      <a:pos x="397" y="645"/>
                    </a:cxn>
                    <a:cxn ang="0">
                      <a:pos x="353" y="685"/>
                    </a:cxn>
                    <a:cxn ang="0">
                      <a:pos x="299" y="714"/>
                    </a:cxn>
                    <a:cxn ang="0">
                      <a:pos x="242" y="729"/>
                    </a:cxn>
                    <a:cxn ang="0">
                      <a:pos x="187" y="734"/>
                    </a:cxn>
                    <a:cxn ang="0">
                      <a:pos x="139" y="735"/>
                    </a:cxn>
                    <a:cxn ang="0">
                      <a:pos x="96" y="733"/>
                    </a:cxn>
                    <a:cxn ang="0">
                      <a:pos x="57" y="727"/>
                    </a:cxn>
                    <a:cxn ang="0">
                      <a:pos x="22" y="714"/>
                    </a:cxn>
                    <a:cxn ang="0">
                      <a:pos x="11" y="672"/>
                    </a:cxn>
                    <a:cxn ang="0">
                      <a:pos x="46" y="588"/>
                    </a:cxn>
                    <a:cxn ang="0">
                      <a:pos x="76" y="522"/>
                    </a:cxn>
                    <a:cxn ang="0">
                      <a:pos x="96" y="444"/>
                    </a:cxn>
                    <a:cxn ang="0">
                      <a:pos x="132" y="281"/>
                    </a:cxn>
                    <a:cxn ang="0">
                      <a:pos x="235" y="152"/>
                    </a:cxn>
                    <a:cxn ang="0">
                      <a:pos x="304" y="114"/>
                    </a:cxn>
                    <a:cxn ang="0">
                      <a:pos x="357" y="75"/>
                    </a:cxn>
                    <a:cxn ang="0">
                      <a:pos x="399" y="39"/>
                    </a:cxn>
                    <a:cxn ang="0">
                      <a:pos x="433" y="13"/>
                    </a:cxn>
                    <a:cxn ang="0">
                      <a:pos x="463" y="0"/>
                    </a:cxn>
                  </a:cxnLst>
                  <a:rect l="0" t="0" r="r" b="b"/>
                  <a:pathLst>
                    <a:path w="966" h="735">
                      <a:moveTo>
                        <a:pt x="471" y="0"/>
                      </a:moveTo>
                      <a:lnTo>
                        <a:pt x="478" y="10"/>
                      </a:lnTo>
                      <a:lnTo>
                        <a:pt x="487" y="26"/>
                      </a:lnTo>
                      <a:lnTo>
                        <a:pt x="498" y="46"/>
                      </a:lnTo>
                      <a:lnTo>
                        <a:pt x="512" y="69"/>
                      </a:lnTo>
                      <a:lnTo>
                        <a:pt x="530" y="95"/>
                      </a:lnTo>
                      <a:lnTo>
                        <a:pt x="550" y="123"/>
                      </a:lnTo>
                      <a:lnTo>
                        <a:pt x="573" y="150"/>
                      </a:lnTo>
                      <a:lnTo>
                        <a:pt x="598" y="179"/>
                      </a:lnTo>
                      <a:lnTo>
                        <a:pt x="627" y="206"/>
                      </a:lnTo>
                      <a:lnTo>
                        <a:pt x="659" y="231"/>
                      </a:lnTo>
                      <a:lnTo>
                        <a:pt x="694" y="253"/>
                      </a:lnTo>
                      <a:lnTo>
                        <a:pt x="733" y="272"/>
                      </a:lnTo>
                      <a:lnTo>
                        <a:pt x="774" y="286"/>
                      </a:lnTo>
                      <a:lnTo>
                        <a:pt x="818" y="294"/>
                      </a:lnTo>
                      <a:lnTo>
                        <a:pt x="867" y="296"/>
                      </a:lnTo>
                      <a:lnTo>
                        <a:pt x="917" y="291"/>
                      </a:lnTo>
                      <a:lnTo>
                        <a:pt x="948" y="287"/>
                      </a:lnTo>
                      <a:lnTo>
                        <a:pt x="964" y="293"/>
                      </a:lnTo>
                      <a:lnTo>
                        <a:pt x="966" y="303"/>
                      </a:lnTo>
                      <a:lnTo>
                        <a:pt x="958" y="316"/>
                      </a:lnTo>
                      <a:lnTo>
                        <a:pt x="942" y="329"/>
                      </a:lnTo>
                      <a:lnTo>
                        <a:pt x="920" y="341"/>
                      </a:lnTo>
                      <a:lnTo>
                        <a:pt x="894" y="348"/>
                      </a:lnTo>
                      <a:lnTo>
                        <a:pt x="869" y="349"/>
                      </a:lnTo>
                      <a:lnTo>
                        <a:pt x="840" y="345"/>
                      </a:lnTo>
                      <a:lnTo>
                        <a:pt x="809" y="338"/>
                      </a:lnTo>
                      <a:lnTo>
                        <a:pt x="777" y="329"/>
                      </a:lnTo>
                      <a:lnTo>
                        <a:pt x="743" y="319"/>
                      </a:lnTo>
                      <a:lnTo>
                        <a:pt x="709" y="308"/>
                      </a:lnTo>
                      <a:lnTo>
                        <a:pt x="675" y="295"/>
                      </a:lnTo>
                      <a:lnTo>
                        <a:pt x="640" y="281"/>
                      </a:lnTo>
                      <a:lnTo>
                        <a:pt x="608" y="265"/>
                      </a:lnTo>
                      <a:lnTo>
                        <a:pt x="576" y="249"/>
                      </a:lnTo>
                      <a:lnTo>
                        <a:pt x="546" y="231"/>
                      </a:lnTo>
                      <a:lnTo>
                        <a:pt x="519" y="212"/>
                      </a:lnTo>
                      <a:lnTo>
                        <a:pt x="493" y="193"/>
                      </a:lnTo>
                      <a:lnTo>
                        <a:pt x="473" y="172"/>
                      </a:lnTo>
                      <a:lnTo>
                        <a:pt x="455" y="152"/>
                      </a:lnTo>
                      <a:lnTo>
                        <a:pt x="442" y="129"/>
                      </a:lnTo>
                      <a:lnTo>
                        <a:pt x="433" y="106"/>
                      </a:lnTo>
                      <a:lnTo>
                        <a:pt x="421" y="118"/>
                      </a:lnTo>
                      <a:lnTo>
                        <a:pt x="407" y="131"/>
                      </a:lnTo>
                      <a:lnTo>
                        <a:pt x="393" y="144"/>
                      </a:lnTo>
                      <a:lnTo>
                        <a:pt x="378" y="157"/>
                      </a:lnTo>
                      <a:lnTo>
                        <a:pt x="361" y="170"/>
                      </a:lnTo>
                      <a:lnTo>
                        <a:pt x="344" y="185"/>
                      </a:lnTo>
                      <a:lnTo>
                        <a:pt x="327" y="199"/>
                      </a:lnTo>
                      <a:lnTo>
                        <a:pt x="309" y="213"/>
                      </a:lnTo>
                      <a:lnTo>
                        <a:pt x="291" y="229"/>
                      </a:lnTo>
                      <a:lnTo>
                        <a:pt x="275" y="245"/>
                      </a:lnTo>
                      <a:lnTo>
                        <a:pt x="258" y="262"/>
                      </a:lnTo>
                      <a:lnTo>
                        <a:pt x="242" y="281"/>
                      </a:lnTo>
                      <a:lnTo>
                        <a:pt x="227" y="299"/>
                      </a:lnTo>
                      <a:lnTo>
                        <a:pt x="213" y="318"/>
                      </a:lnTo>
                      <a:lnTo>
                        <a:pt x="201" y="339"/>
                      </a:lnTo>
                      <a:lnTo>
                        <a:pt x="191" y="361"/>
                      </a:lnTo>
                      <a:lnTo>
                        <a:pt x="174" y="404"/>
                      </a:lnTo>
                      <a:lnTo>
                        <a:pt x="164" y="445"/>
                      </a:lnTo>
                      <a:lnTo>
                        <a:pt x="158" y="482"/>
                      </a:lnTo>
                      <a:lnTo>
                        <a:pt x="153" y="516"/>
                      </a:lnTo>
                      <a:lnTo>
                        <a:pt x="149" y="545"/>
                      </a:lnTo>
                      <a:lnTo>
                        <a:pt x="144" y="570"/>
                      </a:lnTo>
                      <a:lnTo>
                        <a:pt x="136" y="591"/>
                      </a:lnTo>
                      <a:lnTo>
                        <a:pt x="123" y="605"/>
                      </a:lnTo>
                      <a:lnTo>
                        <a:pt x="140" y="605"/>
                      </a:lnTo>
                      <a:lnTo>
                        <a:pt x="159" y="607"/>
                      </a:lnTo>
                      <a:lnTo>
                        <a:pt x="179" y="610"/>
                      </a:lnTo>
                      <a:lnTo>
                        <a:pt x="200" y="615"/>
                      </a:lnTo>
                      <a:lnTo>
                        <a:pt x="222" y="618"/>
                      </a:lnTo>
                      <a:lnTo>
                        <a:pt x="244" y="622"/>
                      </a:lnTo>
                      <a:lnTo>
                        <a:pt x="266" y="625"/>
                      </a:lnTo>
                      <a:lnTo>
                        <a:pt x="289" y="627"/>
                      </a:lnTo>
                      <a:lnTo>
                        <a:pt x="311" y="627"/>
                      </a:lnTo>
                      <a:lnTo>
                        <a:pt x="332" y="625"/>
                      </a:lnTo>
                      <a:lnTo>
                        <a:pt x="353" y="620"/>
                      </a:lnTo>
                      <a:lnTo>
                        <a:pt x="373" y="611"/>
                      </a:lnTo>
                      <a:lnTo>
                        <a:pt x="392" y="600"/>
                      </a:lnTo>
                      <a:lnTo>
                        <a:pt x="408" y="585"/>
                      </a:lnTo>
                      <a:lnTo>
                        <a:pt x="423" y="565"/>
                      </a:lnTo>
                      <a:lnTo>
                        <a:pt x="436" y="541"/>
                      </a:lnTo>
                      <a:lnTo>
                        <a:pt x="436" y="560"/>
                      </a:lnTo>
                      <a:lnTo>
                        <a:pt x="433" y="578"/>
                      </a:lnTo>
                      <a:lnTo>
                        <a:pt x="427" y="596"/>
                      </a:lnTo>
                      <a:lnTo>
                        <a:pt x="420" y="614"/>
                      </a:lnTo>
                      <a:lnTo>
                        <a:pt x="410" y="630"/>
                      </a:lnTo>
                      <a:lnTo>
                        <a:pt x="397" y="645"/>
                      </a:lnTo>
                      <a:lnTo>
                        <a:pt x="384" y="659"/>
                      </a:lnTo>
                      <a:lnTo>
                        <a:pt x="370" y="672"/>
                      </a:lnTo>
                      <a:lnTo>
                        <a:pt x="353" y="685"/>
                      </a:lnTo>
                      <a:lnTo>
                        <a:pt x="336" y="695"/>
                      </a:lnTo>
                      <a:lnTo>
                        <a:pt x="318" y="705"/>
                      </a:lnTo>
                      <a:lnTo>
                        <a:pt x="299" y="714"/>
                      </a:lnTo>
                      <a:lnTo>
                        <a:pt x="280" y="721"/>
                      </a:lnTo>
                      <a:lnTo>
                        <a:pt x="261" y="726"/>
                      </a:lnTo>
                      <a:lnTo>
                        <a:pt x="242" y="729"/>
                      </a:lnTo>
                      <a:lnTo>
                        <a:pt x="223" y="732"/>
                      </a:lnTo>
                      <a:lnTo>
                        <a:pt x="204" y="733"/>
                      </a:lnTo>
                      <a:lnTo>
                        <a:pt x="187" y="734"/>
                      </a:lnTo>
                      <a:lnTo>
                        <a:pt x="170" y="734"/>
                      </a:lnTo>
                      <a:lnTo>
                        <a:pt x="155" y="735"/>
                      </a:lnTo>
                      <a:lnTo>
                        <a:pt x="139" y="735"/>
                      </a:lnTo>
                      <a:lnTo>
                        <a:pt x="124" y="735"/>
                      </a:lnTo>
                      <a:lnTo>
                        <a:pt x="109" y="734"/>
                      </a:lnTo>
                      <a:lnTo>
                        <a:pt x="96" y="733"/>
                      </a:lnTo>
                      <a:lnTo>
                        <a:pt x="83" y="732"/>
                      </a:lnTo>
                      <a:lnTo>
                        <a:pt x="70" y="729"/>
                      </a:lnTo>
                      <a:lnTo>
                        <a:pt x="57" y="727"/>
                      </a:lnTo>
                      <a:lnTo>
                        <a:pt x="45" y="724"/>
                      </a:lnTo>
                      <a:lnTo>
                        <a:pt x="34" y="720"/>
                      </a:lnTo>
                      <a:lnTo>
                        <a:pt x="22" y="714"/>
                      </a:lnTo>
                      <a:lnTo>
                        <a:pt x="11" y="709"/>
                      </a:lnTo>
                      <a:lnTo>
                        <a:pt x="0" y="702"/>
                      </a:lnTo>
                      <a:lnTo>
                        <a:pt x="11" y="672"/>
                      </a:lnTo>
                      <a:lnTo>
                        <a:pt x="23" y="642"/>
                      </a:lnTo>
                      <a:lnTo>
                        <a:pt x="35" y="615"/>
                      </a:lnTo>
                      <a:lnTo>
                        <a:pt x="46" y="588"/>
                      </a:lnTo>
                      <a:lnTo>
                        <a:pt x="57" y="564"/>
                      </a:lnTo>
                      <a:lnTo>
                        <a:pt x="67" y="542"/>
                      </a:lnTo>
                      <a:lnTo>
                        <a:pt x="76" y="522"/>
                      </a:lnTo>
                      <a:lnTo>
                        <a:pt x="84" y="507"/>
                      </a:lnTo>
                      <a:lnTo>
                        <a:pt x="89" y="482"/>
                      </a:lnTo>
                      <a:lnTo>
                        <a:pt x="96" y="444"/>
                      </a:lnTo>
                      <a:lnTo>
                        <a:pt x="104" y="394"/>
                      </a:lnTo>
                      <a:lnTo>
                        <a:pt x="115" y="338"/>
                      </a:lnTo>
                      <a:lnTo>
                        <a:pt x="132" y="281"/>
                      </a:lnTo>
                      <a:lnTo>
                        <a:pt x="157" y="228"/>
                      </a:lnTo>
                      <a:lnTo>
                        <a:pt x="191" y="182"/>
                      </a:lnTo>
                      <a:lnTo>
                        <a:pt x="235" y="152"/>
                      </a:lnTo>
                      <a:lnTo>
                        <a:pt x="259" y="139"/>
                      </a:lnTo>
                      <a:lnTo>
                        <a:pt x="283" y="127"/>
                      </a:lnTo>
                      <a:lnTo>
                        <a:pt x="304" y="114"/>
                      </a:lnTo>
                      <a:lnTo>
                        <a:pt x="322" y="102"/>
                      </a:lnTo>
                      <a:lnTo>
                        <a:pt x="340" y="89"/>
                      </a:lnTo>
                      <a:lnTo>
                        <a:pt x="357" y="75"/>
                      </a:lnTo>
                      <a:lnTo>
                        <a:pt x="372" y="62"/>
                      </a:lnTo>
                      <a:lnTo>
                        <a:pt x="386" y="51"/>
                      </a:lnTo>
                      <a:lnTo>
                        <a:pt x="399" y="39"/>
                      </a:lnTo>
                      <a:lnTo>
                        <a:pt x="411" y="29"/>
                      </a:lnTo>
                      <a:lnTo>
                        <a:pt x="423" y="20"/>
                      </a:lnTo>
                      <a:lnTo>
                        <a:pt x="433" y="13"/>
                      </a:lnTo>
                      <a:lnTo>
                        <a:pt x="443" y="7"/>
                      </a:lnTo>
                      <a:lnTo>
                        <a:pt x="453" y="3"/>
                      </a:lnTo>
                      <a:lnTo>
                        <a:pt x="463" y="0"/>
                      </a:lnTo>
                      <a:lnTo>
                        <a:pt x="471" y="0"/>
                      </a:lnTo>
                      <a:close/>
                    </a:path>
                  </a:pathLst>
                </a:custGeom>
                <a:solidFill>
                  <a:srgbClr val="CCFFFF"/>
                </a:solidFill>
                <a:ln w="9525">
                  <a:noFill/>
                  <a:round/>
                  <a:headEnd/>
                  <a:tailEnd/>
                </a:ln>
              </p:spPr>
              <p:txBody>
                <a:bodyPr/>
                <a:lstStyle/>
                <a:p>
                  <a:endParaRPr lang="en-US" dirty="0"/>
                </a:p>
              </p:txBody>
            </p:sp>
            <p:sp>
              <p:nvSpPr>
                <p:cNvPr id="100406" name="Freeform 54"/>
                <p:cNvSpPr>
                  <a:spLocks/>
                </p:cNvSpPr>
                <p:nvPr/>
              </p:nvSpPr>
              <p:spPr bwMode="auto">
                <a:xfrm flipH="1">
                  <a:off x="622" y="2939"/>
                  <a:ext cx="212" cy="162"/>
                </a:xfrm>
                <a:custGeom>
                  <a:avLst/>
                  <a:gdLst/>
                  <a:ahLst/>
                  <a:cxnLst>
                    <a:cxn ang="0">
                      <a:pos x="28" y="245"/>
                    </a:cxn>
                    <a:cxn ang="0">
                      <a:pos x="76" y="224"/>
                    </a:cxn>
                    <a:cxn ang="0">
                      <a:pos x="113" y="190"/>
                    </a:cxn>
                    <a:cxn ang="0">
                      <a:pos x="149" y="141"/>
                    </a:cxn>
                    <a:cxn ang="0">
                      <a:pos x="178" y="97"/>
                    </a:cxn>
                    <a:cxn ang="0">
                      <a:pos x="206" y="67"/>
                    </a:cxn>
                    <a:cxn ang="0">
                      <a:pos x="239" y="40"/>
                    </a:cxn>
                    <a:cxn ang="0">
                      <a:pos x="279" y="17"/>
                    </a:cxn>
                    <a:cxn ang="0">
                      <a:pos x="323" y="3"/>
                    </a:cxn>
                    <a:cxn ang="0">
                      <a:pos x="368" y="0"/>
                    </a:cxn>
                    <a:cxn ang="0">
                      <a:pos x="416" y="10"/>
                    </a:cxn>
                    <a:cxn ang="0">
                      <a:pos x="463" y="36"/>
                    </a:cxn>
                    <a:cxn ang="0">
                      <a:pos x="510" y="83"/>
                    </a:cxn>
                    <a:cxn ang="0">
                      <a:pos x="555" y="142"/>
                    </a:cxn>
                    <a:cxn ang="0">
                      <a:pos x="599" y="211"/>
                    </a:cxn>
                    <a:cxn ang="0">
                      <a:pos x="640" y="282"/>
                    </a:cxn>
                    <a:cxn ang="0">
                      <a:pos x="677" y="352"/>
                    </a:cxn>
                    <a:cxn ang="0">
                      <a:pos x="711" y="414"/>
                    </a:cxn>
                    <a:cxn ang="0">
                      <a:pos x="738" y="463"/>
                    </a:cxn>
                    <a:cxn ang="0">
                      <a:pos x="760" y="494"/>
                    </a:cxn>
                    <a:cxn ang="0">
                      <a:pos x="756" y="511"/>
                    </a:cxn>
                    <a:cxn ang="0">
                      <a:pos x="731" y="534"/>
                    </a:cxn>
                    <a:cxn ang="0">
                      <a:pos x="704" y="560"/>
                    </a:cxn>
                    <a:cxn ang="0">
                      <a:pos x="671" y="586"/>
                    </a:cxn>
                    <a:cxn ang="0">
                      <a:pos x="629" y="604"/>
                    </a:cxn>
                    <a:cxn ang="0">
                      <a:pos x="576" y="612"/>
                    </a:cxn>
                    <a:cxn ang="0">
                      <a:pos x="507" y="603"/>
                    </a:cxn>
                    <a:cxn ang="0">
                      <a:pos x="423" y="574"/>
                    </a:cxn>
                    <a:cxn ang="0">
                      <a:pos x="395" y="543"/>
                    </a:cxn>
                    <a:cxn ang="0">
                      <a:pos x="437" y="535"/>
                    </a:cxn>
                    <a:cxn ang="0">
                      <a:pos x="476" y="535"/>
                    </a:cxn>
                    <a:cxn ang="0">
                      <a:pos x="515" y="537"/>
                    </a:cxn>
                    <a:cxn ang="0">
                      <a:pos x="552" y="540"/>
                    </a:cxn>
                    <a:cxn ang="0">
                      <a:pos x="585" y="542"/>
                    </a:cxn>
                    <a:cxn ang="0">
                      <a:pos x="613" y="535"/>
                    </a:cxn>
                    <a:cxn ang="0">
                      <a:pos x="639" y="519"/>
                    </a:cxn>
                    <a:cxn ang="0">
                      <a:pos x="637" y="480"/>
                    </a:cxn>
                    <a:cxn ang="0">
                      <a:pos x="610" y="403"/>
                    </a:cxn>
                    <a:cxn ang="0">
                      <a:pos x="578" y="317"/>
                    </a:cxn>
                    <a:cxn ang="0">
                      <a:pos x="539" y="245"/>
                    </a:cxn>
                    <a:cxn ang="0">
                      <a:pos x="493" y="202"/>
                    </a:cxn>
                    <a:cxn ang="0">
                      <a:pos x="454" y="152"/>
                    </a:cxn>
                    <a:cxn ang="0">
                      <a:pos x="418" y="105"/>
                    </a:cxn>
                    <a:cxn ang="0">
                      <a:pos x="375" y="80"/>
                    </a:cxn>
                    <a:cxn ang="0">
                      <a:pos x="333" y="89"/>
                    </a:cxn>
                    <a:cxn ang="0">
                      <a:pos x="301" y="117"/>
                    </a:cxn>
                    <a:cxn ang="0">
                      <a:pos x="267" y="157"/>
                    </a:cxn>
                    <a:cxn ang="0">
                      <a:pos x="228" y="201"/>
                    </a:cxn>
                    <a:cxn ang="0">
                      <a:pos x="186" y="240"/>
                    </a:cxn>
                    <a:cxn ang="0">
                      <a:pos x="139" y="271"/>
                    </a:cxn>
                    <a:cxn ang="0">
                      <a:pos x="88" y="282"/>
                    </a:cxn>
                    <a:cxn ang="0">
                      <a:pos x="30" y="269"/>
                    </a:cxn>
                  </a:cxnLst>
                  <a:rect l="0" t="0" r="r" b="b"/>
                  <a:pathLst>
                    <a:path w="768" h="612">
                      <a:moveTo>
                        <a:pt x="0" y="250"/>
                      </a:moveTo>
                      <a:lnTo>
                        <a:pt x="28" y="245"/>
                      </a:lnTo>
                      <a:lnTo>
                        <a:pt x="54" y="236"/>
                      </a:lnTo>
                      <a:lnTo>
                        <a:pt x="76" y="224"/>
                      </a:lnTo>
                      <a:lnTo>
                        <a:pt x="96" y="208"/>
                      </a:lnTo>
                      <a:lnTo>
                        <a:pt x="113" y="190"/>
                      </a:lnTo>
                      <a:lnTo>
                        <a:pt x="131" y="167"/>
                      </a:lnTo>
                      <a:lnTo>
                        <a:pt x="149" y="141"/>
                      </a:lnTo>
                      <a:lnTo>
                        <a:pt x="167" y="112"/>
                      </a:lnTo>
                      <a:lnTo>
                        <a:pt x="178" y="97"/>
                      </a:lnTo>
                      <a:lnTo>
                        <a:pt x="191" y="82"/>
                      </a:lnTo>
                      <a:lnTo>
                        <a:pt x="206" y="67"/>
                      </a:lnTo>
                      <a:lnTo>
                        <a:pt x="221" y="53"/>
                      </a:lnTo>
                      <a:lnTo>
                        <a:pt x="239" y="40"/>
                      </a:lnTo>
                      <a:lnTo>
                        <a:pt x="259" y="28"/>
                      </a:lnTo>
                      <a:lnTo>
                        <a:pt x="279" y="17"/>
                      </a:lnTo>
                      <a:lnTo>
                        <a:pt x="301" y="9"/>
                      </a:lnTo>
                      <a:lnTo>
                        <a:pt x="323" y="3"/>
                      </a:lnTo>
                      <a:lnTo>
                        <a:pt x="345" y="0"/>
                      </a:lnTo>
                      <a:lnTo>
                        <a:pt x="368" y="0"/>
                      </a:lnTo>
                      <a:lnTo>
                        <a:pt x="393" y="3"/>
                      </a:lnTo>
                      <a:lnTo>
                        <a:pt x="416" y="10"/>
                      </a:lnTo>
                      <a:lnTo>
                        <a:pt x="440" y="21"/>
                      </a:lnTo>
                      <a:lnTo>
                        <a:pt x="463" y="36"/>
                      </a:lnTo>
                      <a:lnTo>
                        <a:pt x="486" y="57"/>
                      </a:lnTo>
                      <a:lnTo>
                        <a:pt x="510" y="83"/>
                      </a:lnTo>
                      <a:lnTo>
                        <a:pt x="533" y="110"/>
                      </a:lnTo>
                      <a:lnTo>
                        <a:pt x="555" y="142"/>
                      </a:lnTo>
                      <a:lnTo>
                        <a:pt x="577" y="175"/>
                      </a:lnTo>
                      <a:lnTo>
                        <a:pt x="599" y="211"/>
                      </a:lnTo>
                      <a:lnTo>
                        <a:pt x="620" y="246"/>
                      </a:lnTo>
                      <a:lnTo>
                        <a:pt x="640" y="282"/>
                      </a:lnTo>
                      <a:lnTo>
                        <a:pt x="659" y="318"/>
                      </a:lnTo>
                      <a:lnTo>
                        <a:pt x="677" y="352"/>
                      </a:lnTo>
                      <a:lnTo>
                        <a:pt x="694" y="384"/>
                      </a:lnTo>
                      <a:lnTo>
                        <a:pt x="711" y="414"/>
                      </a:lnTo>
                      <a:lnTo>
                        <a:pt x="725" y="440"/>
                      </a:lnTo>
                      <a:lnTo>
                        <a:pt x="738" y="463"/>
                      </a:lnTo>
                      <a:lnTo>
                        <a:pt x="750" y="481"/>
                      </a:lnTo>
                      <a:lnTo>
                        <a:pt x="760" y="494"/>
                      </a:lnTo>
                      <a:lnTo>
                        <a:pt x="768" y="502"/>
                      </a:lnTo>
                      <a:lnTo>
                        <a:pt x="756" y="511"/>
                      </a:lnTo>
                      <a:lnTo>
                        <a:pt x="744" y="521"/>
                      </a:lnTo>
                      <a:lnTo>
                        <a:pt x="731" y="534"/>
                      </a:lnTo>
                      <a:lnTo>
                        <a:pt x="718" y="546"/>
                      </a:lnTo>
                      <a:lnTo>
                        <a:pt x="704" y="560"/>
                      </a:lnTo>
                      <a:lnTo>
                        <a:pt x="688" y="574"/>
                      </a:lnTo>
                      <a:lnTo>
                        <a:pt x="671" y="586"/>
                      </a:lnTo>
                      <a:lnTo>
                        <a:pt x="651" y="596"/>
                      </a:lnTo>
                      <a:lnTo>
                        <a:pt x="629" y="604"/>
                      </a:lnTo>
                      <a:lnTo>
                        <a:pt x="603" y="610"/>
                      </a:lnTo>
                      <a:lnTo>
                        <a:pt x="576" y="612"/>
                      </a:lnTo>
                      <a:lnTo>
                        <a:pt x="544" y="610"/>
                      </a:lnTo>
                      <a:lnTo>
                        <a:pt x="507" y="603"/>
                      </a:lnTo>
                      <a:lnTo>
                        <a:pt x="468" y="591"/>
                      </a:lnTo>
                      <a:lnTo>
                        <a:pt x="423" y="574"/>
                      </a:lnTo>
                      <a:lnTo>
                        <a:pt x="374" y="549"/>
                      </a:lnTo>
                      <a:lnTo>
                        <a:pt x="395" y="543"/>
                      </a:lnTo>
                      <a:lnTo>
                        <a:pt x="416" y="537"/>
                      </a:lnTo>
                      <a:lnTo>
                        <a:pt x="437" y="535"/>
                      </a:lnTo>
                      <a:lnTo>
                        <a:pt x="457" y="534"/>
                      </a:lnTo>
                      <a:lnTo>
                        <a:pt x="476" y="535"/>
                      </a:lnTo>
                      <a:lnTo>
                        <a:pt x="496" y="536"/>
                      </a:lnTo>
                      <a:lnTo>
                        <a:pt x="515" y="537"/>
                      </a:lnTo>
                      <a:lnTo>
                        <a:pt x="534" y="539"/>
                      </a:lnTo>
                      <a:lnTo>
                        <a:pt x="552" y="540"/>
                      </a:lnTo>
                      <a:lnTo>
                        <a:pt x="568" y="542"/>
                      </a:lnTo>
                      <a:lnTo>
                        <a:pt x="585" y="542"/>
                      </a:lnTo>
                      <a:lnTo>
                        <a:pt x="600" y="539"/>
                      </a:lnTo>
                      <a:lnTo>
                        <a:pt x="613" y="535"/>
                      </a:lnTo>
                      <a:lnTo>
                        <a:pt x="627" y="528"/>
                      </a:lnTo>
                      <a:lnTo>
                        <a:pt x="639" y="519"/>
                      </a:lnTo>
                      <a:lnTo>
                        <a:pt x="649" y="507"/>
                      </a:lnTo>
                      <a:lnTo>
                        <a:pt x="637" y="480"/>
                      </a:lnTo>
                      <a:lnTo>
                        <a:pt x="624" y="444"/>
                      </a:lnTo>
                      <a:lnTo>
                        <a:pt x="610" y="403"/>
                      </a:lnTo>
                      <a:lnTo>
                        <a:pt x="596" y="360"/>
                      </a:lnTo>
                      <a:lnTo>
                        <a:pt x="578" y="317"/>
                      </a:lnTo>
                      <a:lnTo>
                        <a:pt x="559" y="277"/>
                      </a:lnTo>
                      <a:lnTo>
                        <a:pt x="539" y="245"/>
                      </a:lnTo>
                      <a:lnTo>
                        <a:pt x="516" y="222"/>
                      </a:lnTo>
                      <a:lnTo>
                        <a:pt x="493" y="202"/>
                      </a:lnTo>
                      <a:lnTo>
                        <a:pt x="473" y="178"/>
                      </a:lnTo>
                      <a:lnTo>
                        <a:pt x="454" y="152"/>
                      </a:lnTo>
                      <a:lnTo>
                        <a:pt x="437" y="127"/>
                      </a:lnTo>
                      <a:lnTo>
                        <a:pt x="418" y="105"/>
                      </a:lnTo>
                      <a:lnTo>
                        <a:pt x="398" y="88"/>
                      </a:lnTo>
                      <a:lnTo>
                        <a:pt x="375" y="80"/>
                      </a:lnTo>
                      <a:lnTo>
                        <a:pt x="348" y="83"/>
                      </a:lnTo>
                      <a:lnTo>
                        <a:pt x="333" y="89"/>
                      </a:lnTo>
                      <a:lnTo>
                        <a:pt x="317" y="101"/>
                      </a:lnTo>
                      <a:lnTo>
                        <a:pt x="301" y="117"/>
                      </a:lnTo>
                      <a:lnTo>
                        <a:pt x="284" y="136"/>
                      </a:lnTo>
                      <a:lnTo>
                        <a:pt x="267" y="157"/>
                      </a:lnTo>
                      <a:lnTo>
                        <a:pt x="248" y="179"/>
                      </a:lnTo>
                      <a:lnTo>
                        <a:pt x="228" y="201"/>
                      </a:lnTo>
                      <a:lnTo>
                        <a:pt x="207" y="222"/>
                      </a:lnTo>
                      <a:lnTo>
                        <a:pt x="186" y="240"/>
                      </a:lnTo>
                      <a:lnTo>
                        <a:pt x="163" y="258"/>
                      </a:lnTo>
                      <a:lnTo>
                        <a:pt x="139" y="271"/>
                      </a:lnTo>
                      <a:lnTo>
                        <a:pt x="114" y="279"/>
                      </a:lnTo>
                      <a:lnTo>
                        <a:pt x="88" y="282"/>
                      </a:lnTo>
                      <a:lnTo>
                        <a:pt x="59" y="279"/>
                      </a:lnTo>
                      <a:lnTo>
                        <a:pt x="30" y="269"/>
                      </a:lnTo>
                      <a:lnTo>
                        <a:pt x="0" y="250"/>
                      </a:lnTo>
                      <a:close/>
                    </a:path>
                  </a:pathLst>
                </a:custGeom>
                <a:solidFill>
                  <a:srgbClr val="CCFFFF"/>
                </a:solidFill>
                <a:ln w="9525">
                  <a:noFill/>
                  <a:round/>
                  <a:headEnd/>
                  <a:tailEnd/>
                </a:ln>
              </p:spPr>
              <p:txBody>
                <a:bodyPr/>
                <a:lstStyle/>
                <a:p>
                  <a:endParaRPr lang="en-US" dirty="0"/>
                </a:p>
              </p:txBody>
            </p:sp>
            <p:sp>
              <p:nvSpPr>
                <p:cNvPr id="100407" name="Freeform 55"/>
                <p:cNvSpPr>
                  <a:spLocks/>
                </p:cNvSpPr>
                <p:nvPr/>
              </p:nvSpPr>
              <p:spPr bwMode="auto">
                <a:xfrm flipH="1">
                  <a:off x="840" y="3041"/>
                  <a:ext cx="38" cy="198"/>
                </a:xfrm>
                <a:custGeom>
                  <a:avLst/>
                  <a:gdLst/>
                  <a:ahLst/>
                  <a:cxnLst>
                    <a:cxn ang="0">
                      <a:pos x="30" y="0"/>
                    </a:cxn>
                    <a:cxn ang="0">
                      <a:pos x="53" y="30"/>
                    </a:cxn>
                    <a:cxn ang="0">
                      <a:pos x="72" y="55"/>
                    </a:cxn>
                    <a:cxn ang="0">
                      <a:pos x="85" y="78"/>
                    </a:cxn>
                    <a:cxn ang="0">
                      <a:pos x="92" y="104"/>
                    </a:cxn>
                    <a:cxn ang="0">
                      <a:pos x="93" y="133"/>
                    </a:cxn>
                    <a:cxn ang="0">
                      <a:pos x="86" y="171"/>
                    </a:cxn>
                    <a:cxn ang="0">
                      <a:pos x="72" y="218"/>
                    </a:cxn>
                    <a:cxn ang="0">
                      <a:pos x="50" y="279"/>
                    </a:cxn>
                    <a:cxn ang="0">
                      <a:pos x="27" y="345"/>
                    </a:cxn>
                    <a:cxn ang="0">
                      <a:pos x="11" y="408"/>
                    </a:cxn>
                    <a:cxn ang="0">
                      <a:pos x="3" y="468"/>
                    </a:cxn>
                    <a:cxn ang="0">
                      <a:pos x="0" y="525"/>
                    </a:cxn>
                    <a:cxn ang="0">
                      <a:pos x="1" y="580"/>
                    </a:cxn>
                    <a:cxn ang="0">
                      <a:pos x="5" y="635"/>
                    </a:cxn>
                    <a:cxn ang="0">
                      <a:pos x="10" y="691"/>
                    </a:cxn>
                    <a:cxn ang="0">
                      <a:pos x="16" y="749"/>
                    </a:cxn>
                    <a:cxn ang="0">
                      <a:pos x="28" y="740"/>
                    </a:cxn>
                    <a:cxn ang="0">
                      <a:pos x="33" y="716"/>
                    </a:cxn>
                    <a:cxn ang="0">
                      <a:pos x="33" y="679"/>
                    </a:cxn>
                    <a:cxn ang="0">
                      <a:pos x="32" y="634"/>
                    </a:cxn>
                    <a:cxn ang="0">
                      <a:pos x="30" y="586"/>
                    </a:cxn>
                    <a:cxn ang="0">
                      <a:pos x="32" y="535"/>
                    </a:cxn>
                    <a:cxn ang="0">
                      <a:pos x="39" y="486"/>
                    </a:cxn>
                    <a:cxn ang="0">
                      <a:pos x="54" y="443"/>
                    </a:cxn>
                    <a:cxn ang="0">
                      <a:pos x="65" y="421"/>
                    </a:cxn>
                    <a:cxn ang="0">
                      <a:pos x="76" y="395"/>
                    </a:cxn>
                    <a:cxn ang="0">
                      <a:pos x="88" y="363"/>
                    </a:cxn>
                    <a:cxn ang="0">
                      <a:pos x="101" y="329"/>
                    </a:cxn>
                    <a:cxn ang="0">
                      <a:pos x="112" y="291"/>
                    </a:cxn>
                    <a:cxn ang="0">
                      <a:pos x="122" y="254"/>
                    </a:cxn>
                    <a:cxn ang="0">
                      <a:pos x="130" y="214"/>
                    </a:cxn>
                    <a:cxn ang="0">
                      <a:pos x="136" y="176"/>
                    </a:cxn>
                    <a:cxn ang="0">
                      <a:pos x="139" y="139"/>
                    </a:cxn>
                    <a:cxn ang="0">
                      <a:pos x="138" y="105"/>
                    </a:cxn>
                    <a:cxn ang="0">
                      <a:pos x="134" y="74"/>
                    </a:cxn>
                    <a:cxn ang="0">
                      <a:pos x="125" y="46"/>
                    </a:cxn>
                    <a:cxn ang="0">
                      <a:pos x="111" y="25"/>
                    </a:cxn>
                    <a:cxn ang="0">
                      <a:pos x="90" y="9"/>
                    </a:cxn>
                    <a:cxn ang="0">
                      <a:pos x="63" y="1"/>
                    </a:cxn>
                    <a:cxn ang="0">
                      <a:pos x="30" y="0"/>
                    </a:cxn>
                  </a:cxnLst>
                  <a:rect l="0" t="0" r="r" b="b"/>
                  <a:pathLst>
                    <a:path w="139" h="749">
                      <a:moveTo>
                        <a:pt x="30" y="0"/>
                      </a:moveTo>
                      <a:lnTo>
                        <a:pt x="53" y="30"/>
                      </a:lnTo>
                      <a:lnTo>
                        <a:pt x="72" y="55"/>
                      </a:lnTo>
                      <a:lnTo>
                        <a:pt x="85" y="78"/>
                      </a:lnTo>
                      <a:lnTo>
                        <a:pt x="92" y="104"/>
                      </a:lnTo>
                      <a:lnTo>
                        <a:pt x="93" y="133"/>
                      </a:lnTo>
                      <a:lnTo>
                        <a:pt x="86" y="171"/>
                      </a:lnTo>
                      <a:lnTo>
                        <a:pt x="72" y="218"/>
                      </a:lnTo>
                      <a:lnTo>
                        <a:pt x="50" y="279"/>
                      </a:lnTo>
                      <a:lnTo>
                        <a:pt x="27" y="345"/>
                      </a:lnTo>
                      <a:lnTo>
                        <a:pt x="11" y="408"/>
                      </a:lnTo>
                      <a:lnTo>
                        <a:pt x="3" y="468"/>
                      </a:lnTo>
                      <a:lnTo>
                        <a:pt x="0" y="525"/>
                      </a:lnTo>
                      <a:lnTo>
                        <a:pt x="1" y="580"/>
                      </a:lnTo>
                      <a:lnTo>
                        <a:pt x="5" y="635"/>
                      </a:lnTo>
                      <a:lnTo>
                        <a:pt x="10" y="691"/>
                      </a:lnTo>
                      <a:lnTo>
                        <a:pt x="16" y="749"/>
                      </a:lnTo>
                      <a:lnTo>
                        <a:pt x="28" y="740"/>
                      </a:lnTo>
                      <a:lnTo>
                        <a:pt x="33" y="716"/>
                      </a:lnTo>
                      <a:lnTo>
                        <a:pt x="33" y="679"/>
                      </a:lnTo>
                      <a:lnTo>
                        <a:pt x="32" y="634"/>
                      </a:lnTo>
                      <a:lnTo>
                        <a:pt x="30" y="586"/>
                      </a:lnTo>
                      <a:lnTo>
                        <a:pt x="32" y="535"/>
                      </a:lnTo>
                      <a:lnTo>
                        <a:pt x="39" y="486"/>
                      </a:lnTo>
                      <a:lnTo>
                        <a:pt x="54" y="443"/>
                      </a:lnTo>
                      <a:lnTo>
                        <a:pt x="65" y="421"/>
                      </a:lnTo>
                      <a:lnTo>
                        <a:pt x="76" y="395"/>
                      </a:lnTo>
                      <a:lnTo>
                        <a:pt x="88" y="363"/>
                      </a:lnTo>
                      <a:lnTo>
                        <a:pt x="101" y="329"/>
                      </a:lnTo>
                      <a:lnTo>
                        <a:pt x="112" y="291"/>
                      </a:lnTo>
                      <a:lnTo>
                        <a:pt x="122" y="254"/>
                      </a:lnTo>
                      <a:lnTo>
                        <a:pt x="130" y="214"/>
                      </a:lnTo>
                      <a:lnTo>
                        <a:pt x="136" y="176"/>
                      </a:lnTo>
                      <a:lnTo>
                        <a:pt x="139" y="139"/>
                      </a:lnTo>
                      <a:lnTo>
                        <a:pt x="138" y="105"/>
                      </a:lnTo>
                      <a:lnTo>
                        <a:pt x="134" y="74"/>
                      </a:lnTo>
                      <a:lnTo>
                        <a:pt x="125" y="46"/>
                      </a:lnTo>
                      <a:lnTo>
                        <a:pt x="111" y="25"/>
                      </a:lnTo>
                      <a:lnTo>
                        <a:pt x="90" y="9"/>
                      </a:lnTo>
                      <a:lnTo>
                        <a:pt x="63" y="1"/>
                      </a:lnTo>
                      <a:lnTo>
                        <a:pt x="30" y="0"/>
                      </a:lnTo>
                      <a:close/>
                    </a:path>
                  </a:pathLst>
                </a:custGeom>
                <a:solidFill>
                  <a:srgbClr val="CCFFFF"/>
                </a:solidFill>
                <a:ln w="9525">
                  <a:noFill/>
                  <a:round/>
                  <a:headEnd/>
                  <a:tailEnd/>
                </a:ln>
              </p:spPr>
              <p:txBody>
                <a:bodyPr/>
                <a:lstStyle/>
                <a:p>
                  <a:endParaRPr lang="en-US" dirty="0"/>
                </a:p>
              </p:txBody>
            </p:sp>
            <p:sp>
              <p:nvSpPr>
                <p:cNvPr id="100408" name="Freeform 56"/>
                <p:cNvSpPr>
                  <a:spLocks/>
                </p:cNvSpPr>
                <p:nvPr/>
              </p:nvSpPr>
              <p:spPr bwMode="auto">
                <a:xfrm flipH="1">
                  <a:off x="865" y="3080"/>
                  <a:ext cx="15" cy="11"/>
                </a:xfrm>
                <a:custGeom>
                  <a:avLst/>
                  <a:gdLst/>
                  <a:ahLst/>
                  <a:cxnLst>
                    <a:cxn ang="0">
                      <a:pos x="27" y="41"/>
                    </a:cxn>
                    <a:cxn ang="0">
                      <a:pos x="37" y="39"/>
                    </a:cxn>
                    <a:cxn ang="0">
                      <a:pos x="46" y="35"/>
                    </a:cxn>
                    <a:cxn ang="0">
                      <a:pos x="51" y="28"/>
                    </a:cxn>
                    <a:cxn ang="0">
                      <a:pos x="54" y="20"/>
                    </a:cxn>
                    <a:cxn ang="0">
                      <a:pos x="51" y="12"/>
                    </a:cxn>
                    <a:cxn ang="0">
                      <a:pos x="46" y="5"/>
                    </a:cxn>
                    <a:cxn ang="0">
                      <a:pos x="37" y="1"/>
                    </a:cxn>
                    <a:cxn ang="0">
                      <a:pos x="27" y="0"/>
                    </a:cxn>
                    <a:cxn ang="0">
                      <a:pos x="16" y="1"/>
                    </a:cxn>
                    <a:cxn ang="0">
                      <a:pos x="7" y="5"/>
                    </a:cxn>
                    <a:cxn ang="0">
                      <a:pos x="2" y="12"/>
                    </a:cxn>
                    <a:cxn ang="0">
                      <a:pos x="0" y="20"/>
                    </a:cxn>
                    <a:cxn ang="0">
                      <a:pos x="2" y="28"/>
                    </a:cxn>
                    <a:cxn ang="0">
                      <a:pos x="7" y="35"/>
                    </a:cxn>
                    <a:cxn ang="0">
                      <a:pos x="16" y="39"/>
                    </a:cxn>
                    <a:cxn ang="0">
                      <a:pos x="27" y="41"/>
                    </a:cxn>
                  </a:cxnLst>
                  <a:rect l="0" t="0" r="r" b="b"/>
                  <a:pathLst>
                    <a:path w="54" h="41">
                      <a:moveTo>
                        <a:pt x="27" y="41"/>
                      </a:moveTo>
                      <a:lnTo>
                        <a:pt x="37" y="39"/>
                      </a:lnTo>
                      <a:lnTo>
                        <a:pt x="46" y="35"/>
                      </a:lnTo>
                      <a:lnTo>
                        <a:pt x="51" y="28"/>
                      </a:lnTo>
                      <a:lnTo>
                        <a:pt x="54" y="20"/>
                      </a:lnTo>
                      <a:lnTo>
                        <a:pt x="51" y="12"/>
                      </a:lnTo>
                      <a:lnTo>
                        <a:pt x="46" y="5"/>
                      </a:lnTo>
                      <a:lnTo>
                        <a:pt x="37" y="1"/>
                      </a:lnTo>
                      <a:lnTo>
                        <a:pt x="27" y="0"/>
                      </a:lnTo>
                      <a:lnTo>
                        <a:pt x="16" y="1"/>
                      </a:lnTo>
                      <a:lnTo>
                        <a:pt x="7" y="5"/>
                      </a:lnTo>
                      <a:lnTo>
                        <a:pt x="2" y="12"/>
                      </a:lnTo>
                      <a:lnTo>
                        <a:pt x="0" y="20"/>
                      </a:lnTo>
                      <a:lnTo>
                        <a:pt x="2" y="28"/>
                      </a:lnTo>
                      <a:lnTo>
                        <a:pt x="7" y="35"/>
                      </a:lnTo>
                      <a:lnTo>
                        <a:pt x="16" y="39"/>
                      </a:lnTo>
                      <a:lnTo>
                        <a:pt x="27" y="41"/>
                      </a:lnTo>
                      <a:close/>
                    </a:path>
                  </a:pathLst>
                </a:custGeom>
                <a:solidFill>
                  <a:srgbClr val="000080"/>
                </a:solidFill>
                <a:ln w="9525">
                  <a:noFill/>
                  <a:round/>
                  <a:headEnd/>
                  <a:tailEnd/>
                </a:ln>
              </p:spPr>
              <p:txBody>
                <a:bodyPr/>
                <a:lstStyle/>
                <a:p>
                  <a:endParaRPr lang="en-US" dirty="0"/>
                </a:p>
              </p:txBody>
            </p:sp>
            <p:sp>
              <p:nvSpPr>
                <p:cNvPr id="100409" name="Freeform 57"/>
                <p:cNvSpPr>
                  <a:spLocks/>
                </p:cNvSpPr>
                <p:nvPr/>
              </p:nvSpPr>
              <p:spPr bwMode="auto">
                <a:xfrm flipH="1">
                  <a:off x="876" y="3118"/>
                  <a:ext cx="15" cy="10"/>
                </a:xfrm>
                <a:custGeom>
                  <a:avLst/>
                  <a:gdLst/>
                  <a:ahLst/>
                  <a:cxnLst>
                    <a:cxn ang="0">
                      <a:pos x="27" y="41"/>
                    </a:cxn>
                    <a:cxn ang="0">
                      <a:pos x="37" y="40"/>
                    </a:cxn>
                    <a:cxn ang="0">
                      <a:pos x="46" y="35"/>
                    </a:cxn>
                    <a:cxn ang="0">
                      <a:pos x="52" y="29"/>
                    </a:cxn>
                    <a:cxn ang="0">
                      <a:pos x="54" y="21"/>
                    </a:cxn>
                    <a:cxn ang="0">
                      <a:pos x="52" y="13"/>
                    </a:cxn>
                    <a:cxn ang="0">
                      <a:pos x="46" y="7"/>
                    </a:cxn>
                    <a:cxn ang="0">
                      <a:pos x="37" y="2"/>
                    </a:cxn>
                    <a:cxn ang="0">
                      <a:pos x="27" y="0"/>
                    </a:cxn>
                    <a:cxn ang="0">
                      <a:pos x="16" y="2"/>
                    </a:cxn>
                    <a:cxn ang="0">
                      <a:pos x="8" y="7"/>
                    </a:cxn>
                    <a:cxn ang="0">
                      <a:pos x="2" y="13"/>
                    </a:cxn>
                    <a:cxn ang="0">
                      <a:pos x="0" y="21"/>
                    </a:cxn>
                    <a:cxn ang="0">
                      <a:pos x="2" y="29"/>
                    </a:cxn>
                    <a:cxn ang="0">
                      <a:pos x="8" y="35"/>
                    </a:cxn>
                    <a:cxn ang="0">
                      <a:pos x="16" y="40"/>
                    </a:cxn>
                    <a:cxn ang="0">
                      <a:pos x="27" y="41"/>
                    </a:cxn>
                  </a:cxnLst>
                  <a:rect l="0" t="0" r="r" b="b"/>
                  <a:pathLst>
                    <a:path w="54" h="41">
                      <a:moveTo>
                        <a:pt x="27" y="41"/>
                      </a:moveTo>
                      <a:lnTo>
                        <a:pt x="37" y="40"/>
                      </a:lnTo>
                      <a:lnTo>
                        <a:pt x="46" y="35"/>
                      </a:lnTo>
                      <a:lnTo>
                        <a:pt x="52" y="29"/>
                      </a:lnTo>
                      <a:lnTo>
                        <a:pt x="54" y="21"/>
                      </a:lnTo>
                      <a:lnTo>
                        <a:pt x="52" y="13"/>
                      </a:lnTo>
                      <a:lnTo>
                        <a:pt x="46" y="7"/>
                      </a:lnTo>
                      <a:lnTo>
                        <a:pt x="37" y="2"/>
                      </a:lnTo>
                      <a:lnTo>
                        <a:pt x="27" y="0"/>
                      </a:lnTo>
                      <a:lnTo>
                        <a:pt x="16" y="2"/>
                      </a:lnTo>
                      <a:lnTo>
                        <a:pt x="8" y="7"/>
                      </a:lnTo>
                      <a:lnTo>
                        <a:pt x="2" y="13"/>
                      </a:lnTo>
                      <a:lnTo>
                        <a:pt x="0" y="21"/>
                      </a:lnTo>
                      <a:lnTo>
                        <a:pt x="2" y="29"/>
                      </a:lnTo>
                      <a:lnTo>
                        <a:pt x="8" y="35"/>
                      </a:lnTo>
                      <a:lnTo>
                        <a:pt x="16" y="40"/>
                      </a:lnTo>
                      <a:lnTo>
                        <a:pt x="27" y="41"/>
                      </a:lnTo>
                      <a:close/>
                    </a:path>
                  </a:pathLst>
                </a:custGeom>
                <a:solidFill>
                  <a:srgbClr val="000080"/>
                </a:solidFill>
                <a:ln w="9525">
                  <a:noFill/>
                  <a:round/>
                  <a:headEnd/>
                  <a:tailEnd/>
                </a:ln>
              </p:spPr>
              <p:txBody>
                <a:bodyPr/>
                <a:lstStyle/>
                <a:p>
                  <a:endParaRPr lang="en-US" dirty="0"/>
                </a:p>
              </p:txBody>
            </p:sp>
            <p:sp>
              <p:nvSpPr>
                <p:cNvPr id="100410" name="Freeform 58"/>
                <p:cNvSpPr>
                  <a:spLocks/>
                </p:cNvSpPr>
                <p:nvPr/>
              </p:nvSpPr>
              <p:spPr bwMode="auto">
                <a:xfrm flipH="1">
                  <a:off x="884" y="3164"/>
                  <a:ext cx="15" cy="11"/>
                </a:xfrm>
                <a:custGeom>
                  <a:avLst/>
                  <a:gdLst/>
                  <a:ahLst/>
                  <a:cxnLst>
                    <a:cxn ang="0">
                      <a:pos x="28" y="41"/>
                    </a:cxn>
                    <a:cxn ang="0">
                      <a:pos x="39" y="40"/>
                    </a:cxn>
                    <a:cxn ang="0">
                      <a:pos x="48" y="36"/>
                    </a:cxn>
                    <a:cxn ang="0">
                      <a:pos x="53" y="29"/>
                    </a:cxn>
                    <a:cxn ang="0">
                      <a:pos x="55" y="21"/>
                    </a:cxn>
                    <a:cxn ang="0">
                      <a:pos x="53" y="14"/>
                    </a:cxn>
                    <a:cxn ang="0">
                      <a:pos x="48" y="7"/>
                    </a:cxn>
                    <a:cxn ang="0">
                      <a:pos x="39" y="3"/>
                    </a:cxn>
                    <a:cxn ang="0">
                      <a:pos x="28" y="0"/>
                    </a:cxn>
                    <a:cxn ang="0">
                      <a:pos x="18" y="3"/>
                    </a:cxn>
                    <a:cxn ang="0">
                      <a:pos x="9" y="7"/>
                    </a:cxn>
                    <a:cxn ang="0">
                      <a:pos x="2" y="14"/>
                    </a:cxn>
                    <a:cxn ang="0">
                      <a:pos x="0" y="21"/>
                    </a:cxn>
                    <a:cxn ang="0">
                      <a:pos x="2" y="29"/>
                    </a:cxn>
                    <a:cxn ang="0">
                      <a:pos x="9" y="36"/>
                    </a:cxn>
                    <a:cxn ang="0">
                      <a:pos x="18" y="40"/>
                    </a:cxn>
                    <a:cxn ang="0">
                      <a:pos x="28" y="41"/>
                    </a:cxn>
                  </a:cxnLst>
                  <a:rect l="0" t="0" r="r" b="b"/>
                  <a:pathLst>
                    <a:path w="55" h="41">
                      <a:moveTo>
                        <a:pt x="28" y="41"/>
                      </a:moveTo>
                      <a:lnTo>
                        <a:pt x="39" y="40"/>
                      </a:lnTo>
                      <a:lnTo>
                        <a:pt x="48" y="36"/>
                      </a:lnTo>
                      <a:lnTo>
                        <a:pt x="53" y="29"/>
                      </a:lnTo>
                      <a:lnTo>
                        <a:pt x="55" y="21"/>
                      </a:lnTo>
                      <a:lnTo>
                        <a:pt x="53" y="14"/>
                      </a:lnTo>
                      <a:lnTo>
                        <a:pt x="48" y="7"/>
                      </a:lnTo>
                      <a:lnTo>
                        <a:pt x="39" y="3"/>
                      </a:lnTo>
                      <a:lnTo>
                        <a:pt x="28" y="0"/>
                      </a:lnTo>
                      <a:lnTo>
                        <a:pt x="18" y="3"/>
                      </a:lnTo>
                      <a:lnTo>
                        <a:pt x="9" y="7"/>
                      </a:lnTo>
                      <a:lnTo>
                        <a:pt x="2" y="14"/>
                      </a:lnTo>
                      <a:lnTo>
                        <a:pt x="0" y="21"/>
                      </a:lnTo>
                      <a:lnTo>
                        <a:pt x="2" y="29"/>
                      </a:lnTo>
                      <a:lnTo>
                        <a:pt x="9" y="36"/>
                      </a:lnTo>
                      <a:lnTo>
                        <a:pt x="18" y="40"/>
                      </a:lnTo>
                      <a:lnTo>
                        <a:pt x="28" y="41"/>
                      </a:lnTo>
                      <a:close/>
                    </a:path>
                  </a:pathLst>
                </a:custGeom>
                <a:solidFill>
                  <a:srgbClr val="000080"/>
                </a:solidFill>
                <a:ln w="9525">
                  <a:noFill/>
                  <a:round/>
                  <a:headEnd/>
                  <a:tailEnd/>
                </a:ln>
              </p:spPr>
              <p:txBody>
                <a:bodyPr/>
                <a:lstStyle/>
                <a:p>
                  <a:endParaRPr lang="en-US" dirty="0"/>
                </a:p>
              </p:txBody>
            </p:sp>
            <p:sp>
              <p:nvSpPr>
                <p:cNvPr id="100411" name="Freeform 59"/>
                <p:cNvSpPr>
                  <a:spLocks/>
                </p:cNvSpPr>
                <p:nvPr/>
              </p:nvSpPr>
              <p:spPr bwMode="auto">
                <a:xfrm flipH="1">
                  <a:off x="702" y="3103"/>
                  <a:ext cx="66" cy="173"/>
                </a:xfrm>
                <a:custGeom>
                  <a:avLst/>
                  <a:gdLst/>
                  <a:ahLst/>
                  <a:cxnLst>
                    <a:cxn ang="0">
                      <a:pos x="100" y="0"/>
                    </a:cxn>
                    <a:cxn ang="0">
                      <a:pos x="92" y="7"/>
                    </a:cxn>
                    <a:cxn ang="0">
                      <a:pos x="81" y="24"/>
                    </a:cxn>
                    <a:cxn ang="0">
                      <a:pos x="66" y="52"/>
                    </a:cxn>
                    <a:cxn ang="0">
                      <a:pos x="51" y="88"/>
                    </a:cxn>
                    <a:cxn ang="0">
                      <a:pos x="36" y="131"/>
                    </a:cxn>
                    <a:cxn ang="0">
                      <a:pos x="21" y="180"/>
                    </a:cxn>
                    <a:cxn ang="0">
                      <a:pos x="10" y="233"/>
                    </a:cxn>
                    <a:cxn ang="0">
                      <a:pos x="2" y="288"/>
                    </a:cxn>
                    <a:cxn ang="0">
                      <a:pos x="0" y="345"/>
                    </a:cxn>
                    <a:cxn ang="0">
                      <a:pos x="4" y="401"/>
                    </a:cxn>
                    <a:cxn ang="0">
                      <a:pos x="16" y="457"/>
                    </a:cxn>
                    <a:cxn ang="0">
                      <a:pos x="37" y="508"/>
                    </a:cxn>
                    <a:cxn ang="0">
                      <a:pos x="68" y="555"/>
                    </a:cxn>
                    <a:cxn ang="0">
                      <a:pos x="111" y="596"/>
                    </a:cxn>
                    <a:cxn ang="0">
                      <a:pos x="166" y="629"/>
                    </a:cxn>
                    <a:cxn ang="0">
                      <a:pos x="235" y="653"/>
                    </a:cxn>
                    <a:cxn ang="0">
                      <a:pos x="204" y="602"/>
                    </a:cxn>
                    <a:cxn ang="0">
                      <a:pos x="176" y="549"/>
                    </a:cxn>
                    <a:cxn ang="0">
                      <a:pos x="150" y="490"/>
                    </a:cxn>
                    <a:cxn ang="0">
                      <a:pos x="129" y="422"/>
                    </a:cxn>
                    <a:cxn ang="0">
                      <a:pos x="113" y="343"/>
                    </a:cxn>
                    <a:cxn ang="0">
                      <a:pos x="103" y="248"/>
                    </a:cxn>
                    <a:cxn ang="0">
                      <a:pos x="97" y="134"/>
                    </a:cxn>
                    <a:cxn ang="0">
                      <a:pos x="100" y="0"/>
                    </a:cxn>
                  </a:cxnLst>
                  <a:rect l="0" t="0" r="r" b="b"/>
                  <a:pathLst>
                    <a:path w="235" h="653">
                      <a:moveTo>
                        <a:pt x="100" y="0"/>
                      </a:moveTo>
                      <a:lnTo>
                        <a:pt x="92" y="7"/>
                      </a:lnTo>
                      <a:lnTo>
                        <a:pt x="81" y="24"/>
                      </a:lnTo>
                      <a:lnTo>
                        <a:pt x="66" y="52"/>
                      </a:lnTo>
                      <a:lnTo>
                        <a:pt x="51" y="88"/>
                      </a:lnTo>
                      <a:lnTo>
                        <a:pt x="36" y="131"/>
                      </a:lnTo>
                      <a:lnTo>
                        <a:pt x="21" y="180"/>
                      </a:lnTo>
                      <a:lnTo>
                        <a:pt x="10" y="233"/>
                      </a:lnTo>
                      <a:lnTo>
                        <a:pt x="2" y="288"/>
                      </a:lnTo>
                      <a:lnTo>
                        <a:pt x="0" y="345"/>
                      </a:lnTo>
                      <a:lnTo>
                        <a:pt x="4" y="401"/>
                      </a:lnTo>
                      <a:lnTo>
                        <a:pt x="16" y="457"/>
                      </a:lnTo>
                      <a:lnTo>
                        <a:pt x="37" y="508"/>
                      </a:lnTo>
                      <a:lnTo>
                        <a:pt x="68" y="555"/>
                      </a:lnTo>
                      <a:lnTo>
                        <a:pt x="111" y="596"/>
                      </a:lnTo>
                      <a:lnTo>
                        <a:pt x="166" y="629"/>
                      </a:lnTo>
                      <a:lnTo>
                        <a:pt x="235" y="653"/>
                      </a:lnTo>
                      <a:lnTo>
                        <a:pt x="204" y="602"/>
                      </a:lnTo>
                      <a:lnTo>
                        <a:pt x="176" y="549"/>
                      </a:lnTo>
                      <a:lnTo>
                        <a:pt x="150" y="490"/>
                      </a:lnTo>
                      <a:lnTo>
                        <a:pt x="129" y="422"/>
                      </a:lnTo>
                      <a:lnTo>
                        <a:pt x="113" y="343"/>
                      </a:lnTo>
                      <a:lnTo>
                        <a:pt x="103" y="248"/>
                      </a:lnTo>
                      <a:lnTo>
                        <a:pt x="97" y="134"/>
                      </a:lnTo>
                      <a:lnTo>
                        <a:pt x="100" y="0"/>
                      </a:lnTo>
                      <a:close/>
                    </a:path>
                  </a:pathLst>
                </a:custGeom>
                <a:solidFill>
                  <a:srgbClr val="CCFFFF"/>
                </a:solidFill>
                <a:ln w="9525">
                  <a:noFill/>
                  <a:round/>
                  <a:headEnd/>
                  <a:tailEnd/>
                </a:ln>
              </p:spPr>
              <p:txBody>
                <a:bodyPr/>
                <a:lstStyle/>
                <a:p>
                  <a:endParaRPr lang="en-US" dirty="0"/>
                </a:p>
              </p:txBody>
            </p:sp>
            <p:sp>
              <p:nvSpPr>
                <p:cNvPr id="100412" name="Freeform 60"/>
                <p:cNvSpPr>
                  <a:spLocks/>
                </p:cNvSpPr>
                <p:nvPr/>
              </p:nvSpPr>
              <p:spPr bwMode="auto">
                <a:xfrm flipH="1">
                  <a:off x="653" y="3138"/>
                  <a:ext cx="412" cy="201"/>
                </a:xfrm>
                <a:custGeom>
                  <a:avLst/>
                  <a:gdLst/>
                  <a:ahLst/>
                  <a:cxnLst>
                    <a:cxn ang="0">
                      <a:pos x="1462" y="522"/>
                    </a:cxn>
                    <a:cxn ang="0">
                      <a:pos x="1404" y="548"/>
                    </a:cxn>
                    <a:cxn ang="0">
                      <a:pos x="1351" y="570"/>
                    </a:cxn>
                    <a:cxn ang="0">
                      <a:pos x="1301" y="589"/>
                    </a:cxn>
                    <a:cxn ang="0">
                      <a:pos x="1247" y="603"/>
                    </a:cxn>
                    <a:cxn ang="0">
                      <a:pos x="1185" y="610"/>
                    </a:cxn>
                    <a:cxn ang="0">
                      <a:pos x="1109" y="609"/>
                    </a:cxn>
                    <a:cxn ang="0">
                      <a:pos x="1015" y="599"/>
                    </a:cxn>
                    <a:cxn ang="0">
                      <a:pos x="930" y="585"/>
                    </a:cxn>
                    <a:cxn ang="0">
                      <a:pos x="874" y="575"/>
                    </a:cxn>
                    <a:cxn ang="0">
                      <a:pos x="820" y="564"/>
                    </a:cxn>
                    <a:cxn ang="0">
                      <a:pos x="769" y="553"/>
                    </a:cxn>
                    <a:cxn ang="0">
                      <a:pos x="720" y="542"/>
                    </a:cxn>
                    <a:cxn ang="0">
                      <a:pos x="673" y="532"/>
                    </a:cxn>
                    <a:cxn ang="0">
                      <a:pos x="626" y="523"/>
                    </a:cxn>
                    <a:cxn ang="0">
                      <a:pos x="582" y="515"/>
                    </a:cxn>
                    <a:cxn ang="0">
                      <a:pos x="538" y="510"/>
                    </a:cxn>
                    <a:cxn ang="0">
                      <a:pos x="495" y="506"/>
                    </a:cxn>
                    <a:cxn ang="0">
                      <a:pos x="452" y="505"/>
                    </a:cxn>
                    <a:cxn ang="0">
                      <a:pos x="410" y="507"/>
                    </a:cxn>
                    <a:cxn ang="0">
                      <a:pos x="367" y="513"/>
                    </a:cxn>
                    <a:cxn ang="0">
                      <a:pos x="323" y="522"/>
                    </a:cxn>
                    <a:cxn ang="0">
                      <a:pos x="279" y="534"/>
                    </a:cxn>
                    <a:cxn ang="0">
                      <a:pos x="232" y="552"/>
                    </a:cxn>
                    <a:cxn ang="0">
                      <a:pos x="217" y="499"/>
                    </a:cxn>
                    <a:cxn ang="0">
                      <a:pos x="238" y="351"/>
                    </a:cxn>
                    <a:cxn ang="0">
                      <a:pos x="251" y="194"/>
                    </a:cxn>
                    <a:cxn ang="0">
                      <a:pos x="239" y="55"/>
                    </a:cxn>
                    <a:cxn ang="0">
                      <a:pos x="201" y="21"/>
                    </a:cxn>
                    <a:cxn ang="0">
                      <a:pos x="176" y="64"/>
                    </a:cxn>
                    <a:cxn ang="0">
                      <a:pos x="157" y="117"/>
                    </a:cxn>
                    <a:cxn ang="0">
                      <a:pos x="143" y="193"/>
                    </a:cxn>
                    <a:cxn ang="0">
                      <a:pos x="127" y="304"/>
                    </a:cxn>
                    <a:cxn ang="0">
                      <a:pos x="99" y="460"/>
                    </a:cxn>
                    <a:cxn ang="0">
                      <a:pos x="61" y="618"/>
                    </a:cxn>
                    <a:cxn ang="0">
                      <a:pos x="20" y="732"/>
                    </a:cxn>
                    <a:cxn ang="0">
                      <a:pos x="21" y="760"/>
                    </a:cxn>
                    <a:cxn ang="0">
                      <a:pos x="60" y="757"/>
                    </a:cxn>
                    <a:cxn ang="0">
                      <a:pos x="99" y="751"/>
                    </a:cxn>
                    <a:cxn ang="0">
                      <a:pos x="136" y="742"/>
                    </a:cxn>
                    <a:cxn ang="0">
                      <a:pos x="176" y="730"/>
                    </a:cxn>
                    <a:cxn ang="0">
                      <a:pos x="218" y="715"/>
                    </a:cxn>
                    <a:cxn ang="0">
                      <a:pos x="264" y="695"/>
                    </a:cxn>
                    <a:cxn ang="0">
                      <a:pos x="316" y="672"/>
                    </a:cxn>
                    <a:cxn ang="0">
                      <a:pos x="374" y="645"/>
                    </a:cxn>
                    <a:cxn ang="0">
                      <a:pos x="441" y="627"/>
                    </a:cxn>
                    <a:cxn ang="0">
                      <a:pos x="513" y="613"/>
                    </a:cxn>
                    <a:cxn ang="0">
                      <a:pos x="587" y="607"/>
                    </a:cxn>
                    <a:cxn ang="0">
                      <a:pos x="659" y="607"/>
                    </a:cxn>
                    <a:cxn ang="0">
                      <a:pos x="729" y="611"/>
                    </a:cxn>
                    <a:cxn ang="0">
                      <a:pos x="792" y="621"/>
                    </a:cxn>
                    <a:cxn ang="0">
                      <a:pos x="844" y="635"/>
                    </a:cxn>
                    <a:cxn ang="0">
                      <a:pos x="890" y="653"/>
                    </a:cxn>
                    <a:cxn ang="0">
                      <a:pos x="958" y="665"/>
                    </a:cxn>
                    <a:cxn ang="0">
                      <a:pos x="1044" y="671"/>
                    </a:cxn>
                    <a:cxn ang="0">
                      <a:pos x="1142" y="667"/>
                    </a:cxn>
                    <a:cxn ang="0">
                      <a:pos x="1242" y="654"/>
                    </a:cxn>
                    <a:cxn ang="0">
                      <a:pos x="1337" y="629"/>
                    </a:cxn>
                    <a:cxn ang="0">
                      <a:pos x="1418" y="591"/>
                    </a:cxn>
                    <a:cxn ang="0">
                      <a:pos x="1478" y="541"/>
                    </a:cxn>
                  </a:cxnLst>
                  <a:rect l="0" t="0" r="r" b="b"/>
                  <a:pathLst>
                    <a:path w="1496" h="760">
                      <a:moveTo>
                        <a:pt x="1496" y="509"/>
                      </a:moveTo>
                      <a:lnTo>
                        <a:pt x="1462" y="522"/>
                      </a:lnTo>
                      <a:lnTo>
                        <a:pt x="1431" y="535"/>
                      </a:lnTo>
                      <a:lnTo>
                        <a:pt x="1404" y="548"/>
                      </a:lnTo>
                      <a:lnTo>
                        <a:pt x="1376" y="559"/>
                      </a:lnTo>
                      <a:lnTo>
                        <a:pt x="1351" y="570"/>
                      </a:lnTo>
                      <a:lnTo>
                        <a:pt x="1325" y="580"/>
                      </a:lnTo>
                      <a:lnTo>
                        <a:pt x="1301" y="589"/>
                      </a:lnTo>
                      <a:lnTo>
                        <a:pt x="1274" y="597"/>
                      </a:lnTo>
                      <a:lnTo>
                        <a:pt x="1247" y="603"/>
                      </a:lnTo>
                      <a:lnTo>
                        <a:pt x="1217" y="608"/>
                      </a:lnTo>
                      <a:lnTo>
                        <a:pt x="1185" y="610"/>
                      </a:lnTo>
                      <a:lnTo>
                        <a:pt x="1149" y="610"/>
                      </a:lnTo>
                      <a:lnTo>
                        <a:pt x="1109" y="609"/>
                      </a:lnTo>
                      <a:lnTo>
                        <a:pt x="1065" y="606"/>
                      </a:lnTo>
                      <a:lnTo>
                        <a:pt x="1015" y="599"/>
                      </a:lnTo>
                      <a:lnTo>
                        <a:pt x="959" y="590"/>
                      </a:lnTo>
                      <a:lnTo>
                        <a:pt x="930" y="585"/>
                      </a:lnTo>
                      <a:lnTo>
                        <a:pt x="901" y="580"/>
                      </a:lnTo>
                      <a:lnTo>
                        <a:pt x="874" y="575"/>
                      </a:lnTo>
                      <a:lnTo>
                        <a:pt x="846" y="569"/>
                      </a:lnTo>
                      <a:lnTo>
                        <a:pt x="820" y="564"/>
                      </a:lnTo>
                      <a:lnTo>
                        <a:pt x="794" y="558"/>
                      </a:lnTo>
                      <a:lnTo>
                        <a:pt x="769" y="553"/>
                      </a:lnTo>
                      <a:lnTo>
                        <a:pt x="744" y="547"/>
                      </a:lnTo>
                      <a:lnTo>
                        <a:pt x="720" y="542"/>
                      </a:lnTo>
                      <a:lnTo>
                        <a:pt x="696" y="537"/>
                      </a:lnTo>
                      <a:lnTo>
                        <a:pt x="673" y="532"/>
                      </a:lnTo>
                      <a:lnTo>
                        <a:pt x="650" y="527"/>
                      </a:lnTo>
                      <a:lnTo>
                        <a:pt x="626" y="523"/>
                      </a:lnTo>
                      <a:lnTo>
                        <a:pt x="604" y="520"/>
                      </a:lnTo>
                      <a:lnTo>
                        <a:pt x="582" y="515"/>
                      </a:lnTo>
                      <a:lnTo>
                        <a:pt x="560" y="513"/>
                      </a:lnTo>
                      <a:lnTo>
                        <a:pt x="538" y="510"/>
                      </a:lnTo>
                      <a:lnTo>
                        <a:pt x="517" y="507"/>
                      </a:lnTo>
                      <a:lnTo>
                        <a:pt x="495" y="506"/>
                      </a:lnTo>
                      <a:lnTo>
                        <a:pt x="474" y="505"/>
                      </a:lnTo>
                      <a:lnTo>
                        <a:pt x="452" y="505"/>
                      </a:lnTo>
                      <a:lnTo>
                        <a:pt x="431" y="506"/>
                      </a:lnTo>
                      <a:lnTo>
                        <a:pt x="410" y="507"/>
                      </a:lnTo>
                      <a:lnTo>
                        <a:pt x="388" y="510"/>
                      </a:lnTo>
                      <a:lnTo>
                        <a:pt x="367" y="513"/>
                      </a:lnTo>
                      <a:lnTo>
                        <a:pt x="345" y="516"/>
                      </a:lnTo>
                      <a:lnTo>
                        <a:pt x="323" y="522"/>
                      </a:lnTo>
                      <a:lnTo>
                        <a:pt x="301" y="527"/>
                      </a:lnTo>
                      <a:lnTo>
                        <a:pt x="279" y="534"/>
                      </a:lnTo>
                      <a:lnTo>
                        <a:pt x="255" y="542"/>
                      </a:lnTo>
                      <a:lnTo>
                        <a:pt x="232" y="552"/>
                      </a:lnTo>
                      <a:lnTo>
                        <a:pt x="209" y="561"/>
                      </a:lnTo>
                      <a:lnTo>
                        <a:pt x="217" y="499"/>
                      </a:lnTo>
                      <a:lnTo>
                        <a:pt x="227" y="427"/>
                      </a:lnTo>
                      <a:lnTo>
                        <a:pt x="238" y="351"/>
                      </a:lnTo>
                      <a:lnTo>
                        <a:pt x="247" y="273"/>
                      </a:lnTo>
                      <a:lnTo>
                        <a:pt x="251" y="194"/>
                      </a:lnTo>
                      <a:lnTo>
                        <a:pt x="249" y="121"/>
                      </a:lnTo>
                      <a:lnTo>
                        <a:pt x="239" y="55"/>
                      </a:lnTo>
                      <a:lnTo>
                        <a:pt x="218" y="0"/>
                      </a:lnTo>
                      <a:lnTo>
                        <a:pt x="201" y="21"/>
                      </a:lnTo>
                      <a:lnTo>
                        <a:pt x="187" y="42"/>
                      </a:lnTo>
                      <a:lnTo>
                        <a:pt x="176" y="64"/>
                      </a:lnTo>
                      <a:lnTo>
                        <a:pt x="166" y="88"/>
                      </a:lnTo>
                      <a:lnTo>
                        <a:pt x="157" y="117"/>
                      </a:lnTo>
                      <a:lnTo>
                        <a:pt x="151" y="151"/>
                      </a:lnTo>
                      <a:lnTo>
                        <a:pt x="143" y="193"/>
                      </a:lnTo>
                      <a:lnTo>
                        <a:pt x="136" y="243"/>
                      </a:lnTo>
                      <a:lnTo>
                        <a:pt x="127" y="304"/>
                      </a:lnTo>
                      <a:lnTo>
                        <a:pt x="114" y="379"/>
                      </a:lnTo>
                      <a:lnTo>
                        <a:pt x="99" y="460"/>
                      </a:lnTo>
                      <a:lnTo>
                        <a:pt x="81" y="541"/>
                      </a:lnTo>
                      <a:lnTo>
                        <a:pt x="61" y="618"/>
                      </a:lnTo>
                      <a:lnTo>
                        <a:pt x="41" y="683"/>
                      </a:lnTo>
                      <a:lnTo>
                        <a:pt x="20" y="732"/>
                      </a:lnTo>
                      <a:lnTo>
                        <a:pt x="0" y="760"/>
                      </a:lnTo>
                      <a:lnTo>
                        <a:pt x="21" y="760"/>
                      </a:lnTo>
                      <a:lnTo>
                        <a:pt x="41" y="759"/>
                      </a:lnTo>
                      <a:lnTo>
                        <a:pt x="60" y="757"/>
                      </a:lnTo>
                      <a:lnTo>
                        <a:pt x="80" y="754"/>
                      </a:lnTo>
                      <a:lnTo>
                        <a:pt x="99" y="751"/>
                      </a:lnTo>
                      <a:lnTo>
                        <a:pt x="117" y="747"/>
                      </a:lnTo>
                      <a:lnTo>
                        <a:pt x="136" y="742"/>
                      </a:lnTo>
                      <a:lnTo>
                        <a:pt x="156" y="737"/>
                      </a:lnTo>
                      <a:lnTo>
                        <a:pt x="176" y="730"/>
                      </a:lnTo>
                      <a:lnTo>
                        <a:pt x="197" y="723"/>
                      </a:lnTo>
                      <a:lnTo>
                        <a:pt x="218" y="715"/>
                      </a:lnTo>
                      <a:lnTo>
                        <a:pt x="241" y="705"/>
                      </a:lnTo>
                      <a:lnTo>
                        <a:pt x="264" y="695"/>
                      </a:lnTo>
                      <a:lnTo>
                        <a:pt x="290" y="684"/>
                      </a:lnTo>
                      <a:lnTo>
                        <a:pt x="316" y="672"/>
                      </a:lnTo>
                      <a:lnTo>
                        <a:pt x="344" y="659"/>
                      </a:lnTo>
                      <a:lnTo>
                        <a:pt x="374" y="645"/>
                      </a:lnTo>
                      <a:lnTo>
                        <a:pt x="407" y="635"/>
                      </a:lnTo>
                      <a:lnTo>
                        <a:pt x="441" y="627"/>
                      </a:lnTo>
                      <a:lnTo>
                        <a:pt x="476" y="619"/>
                      </a:lnTo>
                      <a:lnTo>
                        <a:pt x="513" y="613"/>
                      </a:lnTo>
                      <a:lnTo>
                        <a:pt x="549" y="609"/>
                      </a:lnTo>
                      <a:lnTo>
                        <a:pt x="587" y="607"/>
                      </a:lnTo>
                      <a:lnTo>
                        <a:pt x="623" y="606"/>
                      </a:lnTo>
                      <a:lnTo>
                        <a:pt x="659" y="607"/>
                      </a:lnTo>
                      <a:lnTo>
                        <a:pt x="695" y="608"/>
                      </a:lnTo>
                      <a:lnTo>
                        <a:pt x="729" y="611"/>
                      </a:lnTo>
                      <a:lnTo>
                        <a:pt x="761" y="616"/>
                      </a:lnTo>
                      <a:lnTo>
                        <a:pt x="792" y="621"/>
                      </a:lnTo>
                      <a:lnTo>
                        <a:pt x="820" y="628"/>
                      </a:lnTo>
                      <a:lnTo>
                        <a:pt x="844" y="635"/>
                      </a:lnTo>
                      <a:lnTo>
                        <a:pt x="866" y="644"/>
                      </a:lnTo>
                      <a:lnTo>
                        <a:pt x="890" y="653"/>
                      </a:lnTo>
                      <a:lnTo>
                        <a:pt x="920" y="660"/>
                      </a:lnTo>
                      <a:lnTo>
                        <a:pt x="958" y="665"/>
                      </a:lnTo>
                      <a:lnTo>
                        <a:pt x="998" y="668"/>
                      </a:lnTo>
                      <a:lnTo>
                        <a:pt x="1044" y="671"/>
                      </a:lnTo>
                      <a:lnTo>
                        <a:pt x="1092" y="670"/>
                      </a:lnTo>
                      <a:lnTo>
                        <a:pt x="1142" y="667"/>
                      </a:lnTo>
                      <a:lnTo>
                        <a:pt x="1192" y="662"/>
                      </a:lnTo>
                      <a:lnTo>
                        <a:pt x="1242" y="654"/>
                      </a:lnTo>
                      <a:lnTo>
                        <a:pt x="1291" y="643"/>
                      </a:lnTo>
                      <a:lnTo>
                        <a:pt x="1337" y="629"/>
                      </a:lnTo>
                      <a:lnTo>
                        <a:pt x="1379" y="612"/>
                      </a:lnTo>
                      <a:lnTo>
                        <a:pt x="1418" y="591"/>
                      </a:lnTo>
                      <a:lnTo>
                        <a:pt x="1451" y="568"/>
                      </a:lnTo>
                      <a:lnTo>
                        <a:pt x="1478" y="541"/>
                      </a:lnTo>
                      <a:lnTo>
                        <a:pt x="1496" y="509"/>
                      </a:lnTo>
                      <a:close/>
                    </a:path>
                  </a:pathLst>
                </a:custGeom>
                <a:solidFill>
                  <a:srgbClr val="CCFFFF"/>
                </a:solidFill>
                <a:ln w="9525">
                  <a:noFill/>
                  <a:round/>
                  <a:headEnd/>
                  <a:tailEnd/>
                </a:ln>
              </p:spPr>
              <p:txBody>
                <a:bodyPr/>
                <a:lstStyle/>
                <a:p>
                  <a:endParaRPr lang="en-US" dirty="0"/>
                </a:p>
              </p:txBody>
            </p:sp>
          </p:grpSp>
          <p:grpSp>
            <p:nvGrpSpPr>
              <p:cNvPr id="5" name="Group 64"/>
              <p:cNvGrpSpPr>
                <a:grpSpLocks/>
              </p:cNvGrpSpPr>
              <p:nvPr/>
            </p:nvGrpSpPr>
            <p:grpSpPr bwMode="auto">
              <a:xfrm>
                <a:off x="4229" y="1578"/>
                <a:ext cx="516" cy="381"/>
                <a:chOff x="3531" y="1506"/>
                <a:chExt cx="516" cy="381"/>
              </a:xfrm>
            </p:grpSpPr>
            <p:sp>
              <p:nvSpPr>
                <p:cNvPr id="100415" name="Freeform 63"/>
                <p:cNvSpPr>
                  <a:spLocks/>
                </p:cNvSpPr>
                <p:nvPr/>
              </p:nvSpPr>
              <p:spPr bwMode="auto">
                <a:xfrm>
                  <a:off x="3531" y="1506"/>
                  <a:ext cx="516" cy="381"/>
                </a:xfrm>
                <a:custGeom>
                  <a:avLst/>
                  <a:gdLst/>
                  <a:ahLst/>
                  <a:cxnLst>
                    <a:cxn ang="0">
                      <a:pos x="18" y="0"/>
                    </a:cxn>
                    <a:cxn ang="0">
                      <a:pos x="516" y="18"/>
                    </a:cxn>
                    <a:cxn ang="0">
                      <a:pos x="462" y="381"/>
                    </a:cxn>
                    <a:cxn ang="0">
                      <a:pos x="12" y="324"/>
                    </a:cxn>
                    <a:cxn ang="0">
                      <a:pos x="0" y="285"/>
                    </a:cxn>
                    <a:cxn ang="0">
                      <a:pos x="18" y="0"/>
                    </a:cxn>
                  </a:cxnLst>
                  <a:rect l="0" t="0" r="r" b="b"/>
                  <a:pathLst>
                    <a:path w="516" h="381">
                      <a:moveTo>
                        <a:pt x="18" y="0"/>
                      </a:moveTo>
                      <a:lnTo>
                        <a:pt x="516" y="18"/>
                      </a:lnTo>
                      <a:lnTo>
                        <a:pt x="462" y="381"/>
                      </a:lnTo>
                      <a:lnTo>
                        <a:pt x="12" y="324"/>
                      </a:lnTo>
                      <a:lnTo>
                        <a:pt x="0" y="285"/>
                      </a:lnTo>
                      <a:lnTo>
                        <a:pt x="18" y="0"/>
                      </a:lnTo>
                      <a:close/>
                    </a:path>
                  </a:pathLst>
                </a:custGeom>
                <a:solidFill>
                  <a:schemeClr val="tx1"/>
                </a:solidFill>
                <a:ln w="9525" cap="flat" cmpd="sng">
                  <a:noFill/>
                  <a:prstDash val="solid"/>
                  <a:round/>
                  <a:headEnd/>
                  <a:tailEnd/>
                </a:ln>
                <a:effectLst/>
              </p:spPr>
              <p:txBody>
                <a:bodyPr/>
                <a:lstStyle/>
                <a:p>
                  <a:endParaRPr lang="en-US" dirty="0"/>
                </a:p>
              </p:txBody>
            </p:sp>
            <p:grpSp>
              <p:nvGrpSpPr>
                <p:cNvPr id="6" name="Group 61"/>
                <p:cNvGrpSpPr>
                  <a:grpSpLocks/>
                </p:cNvGrpSpPr>
                <p:nvPr/>
              </p:nvGrpSpPr>
              <p:grpSpPr bwMode="auto">
                <a:xfrm>
                  <a:off x="3558" y="1534"/>
                  <a:ext cx="449" cy="322"/>
                  <a:chOff x="3621" y="1558"/>
                  <a:chExt cx="449" cy="322"/>
                </a:xfrm>
              </p:grpSpPr>
              <p:sp>
                <p:nvSpPr>
                  <p:cNvPr id="100373" name="Freeform 21"/>
                  <p:cNvSpPr>
                    <a:spLocks/>
                  </p:cNvSpPr>
                  <p:nvPr/>
                </p:nvSpPr>
                <p:spPr bwMode="auto">
                  <a:xfrm>
                    <a:off x="3621" y="1558"/>
                    <a:ext cx="449" cy="322"/>
                  </a:xfrm>
                  <a:custGeom>
                    <a:avLst/>
                    <a:gdLst/>
                    <a:ahLst/>
                    <a:cxnLst>
                      <a:cxn ang="0">
                        <a:pos x="8" y="0"/>
                      </a:cxn>
                      <a:cxn ang="0">
                        <a:pos x="0" y="218"/>
                      </a:cxn>
                      <a:cxn ang="0">
                        <a:pos x="332" y="264"/>
                      </a:cxn>
                      <a:cxn ang="0">
                        <a:pos x="364" y="16"/>
                      </a:cxn>
                      <a:cxn ang="0">
                        <a:pos x="8" y="0"/>
                      </a:cxn>
                    </a:cxnLst>
                    <a:rect l="0" t="0" r="r" b="b"/>
                    <a:pathLst>
                      <a:path w="364" h="264">
                        <a:moveTo>
                          <a:pt x="8" y="0"/>
                        </a:moveTo>
                        <a:lnTo>
                          <a:pt x="0" y="218"/>
                        </a:lnTo>
                        <a:lnTo>
                          <a:pt x="332" y="264"/>
                        </a:lnTo>
                        <a:lnTo>
                          <a:pt x="364" y="16"/>
                        </a:lnTo>
                        <a:lnTo>
                          <a:pt x="8" y="0"/>
                        </a:lnTo>
                        <a:close/>
                      </a:path>
                    </a:pathLst>
                  </a:custGeom>
                  <a:noFill/>
                  <a:ln w="38100" cmpd="sng">
                    <a:solidFill>
                      <a:schemeClr val="tx2"/>
                    </a:solidFill>
                    <a:round/>
                    <a:headEnd/>
                    <a:tailEnd/>
                  </a:ln>
                  <a:effectLst/>
                </p:spPr>
                <p:txBody>
                  <a:bodyPr wrap="none" anchor="ctr"/>
                  <a:lstStyle/>
                  <a:p>
                    <a:endParaRPr lang="en-US" dirty="0"/>
                  </a:p>
                </p:txBody>
              </p:sp>
              <p:sp>
                <p:nvSpPr>
                  <p:cNvPr id="100390" name="Line 38"/>
                  <p:cNvSpPr>
                    <a:spLocks noChangeShapeType="1"/>
                  </p:cNvSpPr>
                  <p:nvPr/>
                </p:nvSpPr>
                <p:spPr bwMode="auto">
                  <a:xfrm>
                    <a:off x="3672" y="1616"/>
                    <a:ext cx="255" cy="14"/>
                  </a:xfrm>
                  <a:prstGeom prst="line">
                    <a:avLst/>
                  </a:prstGeom>
                  <a:noFill/>
                  <a:ln w="28575">
                    <a:solidFill>
                      <a:srgbClr val="000000"/>
                    </a:solidFill>
                    <a:round/>
                    <a:headEnd/>
                    <a:tailEnd/>
                  </a:ln>
                  <a:effectLst/>
                </p:spPr>
                <p:txBody>
                  <a:bodyPr wrap="none" anchor="ctr"/>
                  <a:lstStyle/>
                  <a:p>
                    <a:endParaRPr lang="en-US" dirty="0"/>
                  </a:p>
                </p:txBody>
              </p:sp>
              <p:sp>
                <p:nvSpPr>
                  <p:cNvPr id="100391" name="Line 39"/>
                  <p:cNvSpPr>
                    <a:spLocks noChangeShapeType="1"/>
                  </p:cNvSpPr>
                  <p:nvPr/>
                </p:nvSpPr>
                <p:spPr bwMode="auto">
                  <a:xfrm>
                    <a:off x="3695" y="1702"/>
                    <a:ext cx="280" cy="17"/>
                  </a:xfrm>
                  <a:prstGeom prst="line">
                    <a:avLst/>
                  </a:prstGeom>
                  <a:noFill/>
                  <a:ln w="28575">
                    <a:solidFill>
                      <a:schemeClr val="accent2">
                        <a:lumMod val="40000"/>
                        <a:lumOff val="60000"/>
                      </a:schemeClr>
                    </a:solidFill>
                    <a:round/>
                    <a:headEnd/>
                    <a:tailEnd/>
                  </a:ln>
                  <a:effectLst/>
                </p:spPr>
                <p:txBody>
                  <a:bodyPr wrap="none" anchor="ctr"/>
                  <a:lstStyle/>
                  <a:p>
                    <a:endParaRPr lang="en-US" dirty="0"/>
                  </a:p>
                </p:txBody>
              </p:sp>
              <p:sp>
                <p:nvSpPr>
                  <p:cNvPr id="100392" name="Line 40"/>
                  <p:cNvSpPr>
                    <a:spLocks noChangeShapeType="1"/>
                  </p:cNvSpPr>
                  <p:nvPr/>
                </p:nvSpPr>
                <p:spPr bwMode="auto">
                  <a:xfrm>
                    <a:off x="3669" y="1688"/>
                    <a:ext cx="285" cy="23"/>
                  </a:xfrm>
                  <a:prstGeom prst="line">
                    <a:avLst/>
                  </a:prstGeom>
                  <a:noFill/>
                  <a:ln w="28575">
                    <a:noFill/>
                    <a:round/>
                    <a:headEnd/>
                    <a:tailEnd/>
                  </a:ln>
                  <a:effectLst/>
                  <a:scene3d>
                    <a:camera prst="orthographicFront"/>
                    <a:lightRig rig="threePt" dir="t"/>
                  </a:scene3d>
                  <a:sp3d contourW="12700">
                    <a:contourClr>
                      <a:schemeClr val="bg1"/>
                    </a:contourClr>
                  </a:sp3d>
                </p:spPr>
                <p:txBody>
                  <a:bodyPr wrap="none" anchor="ctr"/>
                  <a:lstStyle/>
                  <a:p>
                    <a:endParaRPr lang="en-US" dirty="0"/>
                  </a:p>
                </p:txBody>
              </p:sp>
            </p:grpSp>
          </p:grpSp>
          <p:grpSp>
            <p:nvGrpSpPr>
              <p:cNvPr id="7" name="Group 62"/>
              <p:cNvGrpSpPr>
                <a:grpSpLocks/>
              </p:cNvGrpSpPr>
              <p:nvPr/>
            </p:nvGrpSpPr>
            <p:grpSpPr bwMode="auto">
              <a:xfrm>
                <a:off x="4614" y="1104"/>
                <a:ext cx="569" cy="668"/>
                <a:chOff x="4538" y="1133"/>
                <a:chExt cx="569" cy="668"/>
              </a:xfrm>
            </p:grpSpPr>
            <p:sp>
              <p:nvSpPr>
                <p:cNvPr id="100374" name="Freeform 22"/>
                <p:cNvSpPr>
                  <a:spLocks/>
                </p:cNvSpPr>
                <p:nvPr/>
              </p:nvSpPr>
              <p:spPr bwMode="auto">
                <a:xfrm>
                  <a:off x="4916" y="1133"/>
                  <a:ext cx="191" cy="508"/>
                </a:xfrm>
                <a:custGeom>
                  <a:avLst/>
                  <a:gdLst/>
                  <a:ahLst/>
                  <a:cxnLst>
                    <a:cxn ang="0">
                      <a:pos x="0" y="9"/>
                    </a:cxn>
                    <a:cxn ang="0">
                      <a:pos x="172" y="203"/>
                    </a:cxn>
                    <a:cxn ang="0">
                      <a:pos x="177" y="301"/>
                    </a:cxn>
                    <a:cxn ang="0">
                      <a:pos x="41" y="824"/>
                    </a:cxn>
                    <a:cxn ang="0">
                      <a:pos x="5" y="1119"/>
                    </a:cxn>
                    <a:cxn ang="0">
                      <a:pos x="68" y="1265"/>
                    </a:cxn>
                    <a:cxn ang="0">
                      <a:pos x="180" y="1320"/>
                    </a:cxn>
                    <a:cxn ang="0">
                      <a:pos x="401" y="1343"/>
                    </a:cxn>
                    <a:cxn ang="0">
                      <a:pos x="502" y="1357"/>
                    </a:cxn>
                    <a:cxn ang="0">
                      <a:pos x="527" y="1394"/>
                    </a:cxn>
                    <a:cxn ang="0">
                      <a:pos x="518" y="1439"/>
                    </a:cxn>
                    <a:cxn ang="0">
                      <a:pos x="480" y="1493"/>
                    </a:cxn>
                    <a:cxn ang="0">
                      <a:pos x="351" y="1614"/>
                    </a:cxn>
                    <a:cxn ang="0">
                      <a:pos x="146" y="1786"/>
                    </a:cxn>
                    <a:cxn ang="0">
                      <a:pos x="193" y="1951"/>
                    </a:cxn>
                    <a:cxn ang="0">
                      <a:pos x="567" y="1646"/>
                    </a:cxn>
                    <a:cxn ang="0">
                      <a:pos x="679" y="1515"/>
                    </a:cxn>
                    <a:cxn ang="0">
                      <a:pos x="734" y="1393"/>
                    </a:cxn>
                    <a:cxn ang="0">
                      <a:pos x="731" y="1301"/>
                    </a:cxn>
                    <a:cxn ang="0">
                      <a:pos x="696" y="1232"/>
                    </a:cxn>
                    <a:cxn ang="0">
                      <a:pos x="609" y="1186"/>
                    </a:cxn>
                    <a:cxn ang="0">
                      <a:pos x="451" y="1151"/>
                    </a:cxn>
                    <a:cxn ang="0">
                      <a:pos x="284" y="1134"/>
                    </a:cxn>
                    <a:cxn ang="0">
                      <a:pos x="195" y="1081"/>
                    </a:cxn>
                    <a:cxn ang="0">
                      <a:pos x="159" y="977"/>
                    </a:cxn>
                    <a:cxn ang="0">
                      <a:pos x="272" y="639"/>
                    </a:cxn>
                    <a:cxn ang="0">
                      <a:pos x="377" y="217"/>
                    </a:cxn>
                    <a:cxn ang="0">
                      <a:pos x="342" y="91"/>
                    </a:cxn>
                    <a:cxn ang="0">
                      <a:pos x="286" y="0"/>
                    </a:cxn>
                    <a:cxn ang="0">
                      <a:pos x="0" y="9"/>
                    </a:cxn>
                    <a:cxn ang="0">
                      <a:pos x="0" y="9"/>
                    </a:cxn>
                  </a:cxnLst>
                  <a:rect l="0" t="0" r="r" b="b"/>
                  <a:pathLst>
                    <a:path w="734" h="1951">
                      <a:moveTo>
                        <a:pt x="0" y="9"/>
                      </a:moveTo>
                      <a:lnTo>
                        <a:pt x="172" y="203"/>
                      </a:lnTo>
                      <a:lnTo>
                        <a:pt x="177" y="301"/>
                      </a:lnTo>
                      <a:lnTo>
                        <a:pt x="41" y="824"/>
                      </a:lnTo>
                      <a:lnTo>
                        <a:pt x="5" y="1119"/>
                      </a:lnTo>
                      <a:lnTo>
                        <a:pt x="68" y="1265"/>
                      </a:lnTo>
                      <a:lnTo>
                        <a:pt x="180" y="1320"/>
                      </a:lnTo>
                      <a:lnTo>
                        <a:pt x="401" y="1343"/>
                      </a:lnTo>
                      <a:lnTo>
                        <a:pt x="502" y="1357"/>
                      </a:lnTo>
                      <a:lnTo>
                        <a:pt x="527" y="1394"/>
                      </a:lnTo>
                      <a:lnTo>
                        <a:pt x="518" y="1439"/>
                      </a:lnTo>
                      <a:lnTo>
                        <a:pt x="480" y="1493"/>
                      </a:lnTo>
                      <a:lnTo>
                        <a:pt x="351" y="1614"/>
                      </a:lnTo>
                      <a:lnTo>
                        <a:pt x="146" y="1786"/>
                      </a:lnTo>
                      <a:lnTo>
                        <a:pt x="193" y="1951"/>
                      </a:lnTo>
                      <a:lnTo>
                        <a:pt x="567" y="1646"/>
                      </a:lnTo>
                      <a:lnTo>
                        <a:pt x="679" y="1515"/>
                      </a:lnTo>
                      <a:lnTo>
                        <a:pt x="734" y="1393"/>
                      </a:lnTo>
                      <a:lnTo>
                        <a:pt x="731" y="1301"/>
                      </a:lnTo>
                      <a:lnTo>
                        <a:pt x="696" y="1232"/>
                      </a:lnTo>
                      <a:lnTo>
                        <a:pt x="609" y="1186"/>
                      </a:lnTo>
                      <a:lnTo>
                        <a:pt x="451" y="1151"/>
                      </a:lnTo>
                      <a:lnTo>
                        <a:pt x="284" y="1134"/>
                      </a:lnTo>
                      <a:lnTo>
                        <a:pt x="195" y="1081"/>
                      </a:lnTo>
                      <a:lnTo>
                        <a:pt x="159" y="977"/>
                      </a:lnTo>
                      <a:lnTo>
                        <a:pt x="272" y="639"/>
                      </a:lnTo>
                      <a:lnTo>
                        <a:pt x="377" y="217"/>
                      </a:lnTo>
                      <a:lnTo>
                        <a:pt x="342" y="91"/>
                      </a:lnTo>
                      <a:lnTo>
                        <a:pt x="286" y="0"/>
                      </a:lnTo>
                      <a:lnTo>
                        <a:pt x="0" y="9"/>
                      </a:lnTo>
                      <a:lnTo>
                        <a:pt x="0" y="9"/>
                      </a:lnTo>
                      <a:close/>
                    </a:path>
                  </a:pathLst>
                </a:custGeom>
                <a:solidFill>
                  <a:schemeClr val="tx1"/>
                </a:solidFill>
                <a:ln w="9525">
                  <a:noFill/>
                  <a:round/>
                  <a:headEnd/>
                  <a:tailEnd/>
                </a:ln>
              </p:spPr>
              <p:txBody>
                <a:bodyPr/>
                <a:lstStyle/>
                <a:p>
                  <a:endParaRPr lang="en-US" dirty="0"/>
                </a:p>
              </p:txBody>
            </p:sp>
            <p:sp>
              <p:nvSpPr>
                <p:cNvPr id="100375" name="Freeform 23"/>
                <p:cNvSpPr>
                  <a:spLocks/>
                </p:cNvSpPr>
                <p:nvPr/>
              </p:nvSpPr>
              <p:spPr bwMode="auto">
                <a:xfrm>
                  <a:off x="4538" y="1233"/>
                  <a:ext cx="505" cy="568"/>
                </a:xfrm>
                <a:custGeom>
                  <a:avLst/>
                  <a:gdLst/>
                  <a:ahLst/>
                  <a:cxnLst>
                    <a:cxn ang="0">
                      <a:pos x="965" y="1811"/>
                    </a:cxn>
                    <a:cxn ang="0">
                      <a:pos x="633" y="1420"/>
                    </a:cxn>
                    <a:cxn ang="0">
                      <a:pos x="0" y="2033"/>
                    </a:cxn>
                    <a:cxn ang="0">
                      <a:pos x="448" y="1343"/>
                    </a:cxn>
                    <a:cxn ang="0">
                      <a:pos x="391" y="1308"/>
                    </a:cxn>
                    <a:cxn ang="0">
                      <a:pos x="350" y="1237"/>
                    </a:cxn>
                    <a:cxn ang="0">
                      <a:pos x="343" y="1179"/>
                    </a:cxn>
                    <a:cxn ang="0">
                      <a:pos x="353" y="1117"/>
                    </a:cxn>
                    <a:cxn ang="0">
                      <a:pos x="376" y="1048"/>
                    </a:cxn>
                    <a:cxn ang="0">
                      <a:pos x="418" y="967"/>
                    </a:cxn>
                    <a:cxn ang="0">
                      <a:pos x="479" y="888"/>
                    </a:cxn>
                    <a:cxn ang="0">
                      <a:pos x="560" y="813"/>
                    </a:cxn>
                    <a:cxn ang="0">
                      <a:pos x="798" y="682"/>
                    </a:cxn>
                    <a:cxn ang="0">
                      <a:pos x="974" y="626"/>
                    </a:cxn>
                    <a:cxn ang="0">
                      <a:pos x="1071" y="599"/>
                    </a:cxn>
                    <a:cxn ang="0">
                      <a:pos x="1506" y="142"/>
                    </a:cxn>
                    <a:cxn ang="0">
                      <a:pos x="1645" y="53"/>
                    </a:cxn>
                    <a:cxn ang="0">
                      <a:pos x="1786" y="0"/>
                    </a:cxn>
                    <a:cxn ang="0">
                      <a:pos x="1860" y="29"/>
                    </a:cxn>
                    <a:cxn ang="0">
                      <a:pos x="1901" y="96"/>
                    </a:cxn>
                    <a:cxn ang="0">
                      <a:pos x="1840" y="219"/>
                    </a:cxn>
                    <a:cxn ang="0">
                      <a:pos x="1418" y="594"/>
                    </a:cxn>
                    <a:cxn ang="0">
                      <a:pos x="1521" y="644"/>
                    </a:cxn>
                    <a:cxn ang="0">
                      <a:pos x="1577" y="764"/>
                    </a:cxn>
                    <a:cxn ang="0">
                      <a:pos x="1521" y="908"/>
                    </a:cxn>
                    <a:cxn ang="0">
                      <a:pos x="1710" y="1511"/>
                    </a:cxn>
                    <a:cxn ang="0">
                      <a:pos x="1780" y="1527"/>
                    </a:cxn>
                    <a:cxn ang="0">
                      <a:pos x="1837" y="1548"/>
                    </a:cxn>
                    <a:cxn ang="0">
                      <a:pos x="1890" y="1592"/>
                    </a:cxn>
                    <a:cxn ang="0">
                      <a:pos x="1921" y="1643"/>
                    </a:cxn>
                    <a:cxn ang="0">
                      <a:pos x="1935" y="1692"/>
                    </a:cxn>
                    <a:cxn ang="0">
                      <a:pos x="1936" y="1747"/>
                    </a:cxn>
                    <a:cxn ang="0">
                      <a:pos x="1915" y="1816"/>
                    </a:cxn>
                    <a:cxn ang="0">
                      <a:pos x="1877" y="1889"/>
                    </a:cxn>
                    <a:cxn ang="0">
                      <a:pos x="1820" y="1965"/>
                    </a:cxn>
                    <a:cxn ang="0">
                      <a:pos x="1708" y="2060"/>
                    </a:cxn>
                    <a:cxn ang="0">
                      <a:pos x="1585" y="2122"/>
                    </a:cxn>
                    <a:cxn ang="0">
                      <a:pos x="1428" y="2174"/>
                    </a:cxn>
                    <a:cxn ang="0">
                      <a:pos x="1288" y="2178"/>
                    </a:cxn>
                    <a:cxn ang="0">
                      <a:pos x="1158" y="2178"/>
                    </a:cxn>
                    <a:cxn ang="0">
                      <a:pos x="1071" y="2167"/>
                    </a:cxn>
                    <a:cxn ang="0">
                      <a:pos x="1009" y="2142"/>
                    </a:cxn>
                    <a:cxn ang="0">
                      <a:pos x="952" y="2093"/>
                    </a:cxn>
                    <a:cxn ang="0">
                      <a:pos x="915" y="2037"/>
                    </a:cxn>
                    <a:cxn ang="0">
                      <a:pos x="893" y="1981"/>
                    </a:cxn>
                    <a:cxn ang="0">
                      <a:pos x="897" y="1916"/>
                    </a:cxn>
                    <a:cxn ang="0">
                      <a:pos x="922" y="1856"/>
                    </a:cxn>
                    <a:cxn ang="0">
                      <a:pos x="965" y="1811"/>
                    </a:cxn>
                    <a:cxn ang="0">
                      <a:pos x="965" y="1811"/>
                    </a:cxn>
                  </a:cxnLst>
                  <a:rect l="0" t="0" r="r" b="b"/>
                  <a:pathLst>
                    <a:path w="1936" h="2178">
                      <a:moveTo>
                        <a:pt x="965" y="1811"/>
                      </a:moveTo>
                      <a:lnTo>
                        <a:pt x="633" y="1420"/>
                      </a:lnTo>
                      <a:lnTo>
                        <a:pt x="0" y="2033"/>
                      </a:lnTo>
                      <a:lnTo>
                        <a:pt x="448" y="1343"/>
                      </a:lnTo>
                      <a:lnTo>
                        <a:pt x="391" y="1308"/>
                      </a:lnTo>
                      <a:lnTo>
                        <a:pt x="350" y="1237"/>
                      </a:lnTo>
                      <a:lnTo>
                        <a:pt x="343" y="1179"/>
                      </a:lnTo>
                      <a:lnTo>
                        <a:pt x="353" y="1117"/>
                      </a:lnTo>
                      <a:lnTo>
                        <a:pt x="376" y="1048"/>
                      </a:lnTo>
                      <a:lnTo>
                        <a:pt x="418" y="967"/>
                      </a:lnTo>
                      <a:lnTo>
                        <a:pt x="479" y="888"/>
                      </a:lnTo>
                      <a:lnTo>
                        <a:pt x="560" y="813"/>
                      </a:lnTo>
                      <a:lnTo>
                        <a:pt x="798" y="682"/>
                      </a:lnTo>
                      <a:lnTo>
                        <a:pt x="974" y="626"/>
                      </a:lnTo>
                      <a:lnTo>
                        <a:pt x="1071" y="599"/>
                      </a:lnTo>
                      <a:lnTo>
                        <a:pt x="1506" y="142"/>
                      </a:lnTo>
                      <a:lnTo>
                        <a:pt x="1645" y="53"/>
                      </a:lnTo>
                      <a:lnTo>
                        <a:pt x="1786" y="0"/>
                      </a:lnTo>
                      <a:lnTo>
                        <a:pt x="1860" y="29"/>
                      </a:lnTo>
                      <a:lnTo>
                        <a:pt x="1901" y="96"/>
                      </a:lnTo>
                      <a:lnTo>
                        <a:pt x="1840" y="219"/>
                      </a:lnTo>
                      <a:lnTo>
                        <a:pt x="1418" y="594"/>
                      </a:lnTo>
                      <a:lnTo>
                        <a:pt x="1521" y="644"/>
                      </a:lnTo>
                      <a:lnTo>
                        <a:pt x="1577" y="764"/>
                      </a:lnTo>
                      <a:lnTo>
                        <a:pt x="1521" y="908"/>
                      </a:lnTo>
                      <a:lnTo>
                        <a:pt x="1710" y="1511"/>
                      </a:lnTo>
                      <a:lnTo>
                        <a:pt x="1780" y="1527"/>
                      </a:lnTo>
                      <a:lnTo>
                        <a:pt x="1837" y="1548"/>
                      </a:lnTo>
                      <a:lnTo>
                        <a:pt x="1890" y="1592"/>
                      </a:lnTo>
                      <a:lnTo>
                        <a:pt x="1921" y="1643"/>
                      </a:lnTo>
                      <a:lnTo>
                        <a:pt x="1935" y="1692"/>
                      </a:lnTo>
                      <a:lnTo>
                        <a:pt x="1936" y="1747"/>
                      </a:lnTo>
                      <a:lnTo>
                        <a:pt x="1915" y="1816"/>
                      </a:lnTo>
                      <a:lnTo>
                        <a:pt x="1877" y="1889"/>
                      </a:lnTo>
                      <a:lnTo>
                        <a:pt x="1820" y="1965"/>
                      </a:lnTo>
                      <a:lnTo>
                        <a:pt x="1708" y="2060"/>
                      </a:lnTo>
                      <a:lnTo>
                        <a:pt x="1585" y="2122"/>
                      </a:lnTo>
                      <a:lnTo>
                        <a:pt x="1428" y="2174"/>
                      </a:lnTo>
                      <a:lnTo>
                        <a:pt x="1288" y="2178"/>
                      </a:lnTo>
                      <a:lnTo>
                        <a:pt x="1158" y="2178"/>
                      </a:lnTo>
                      <a:lnTo>
                        <a:pt x="1071" y="2167"/>
                      </a:lnTo>
                      <a:lnTo>
                        <a:pt x="1009" y="2142"/>
                      </a:lnTo>
                      <a:lnTo>
                        <a:pt x="952" y="2093"/>
                      </a:lnTo>
                      <a:lnTo>
                        <a:pt x="915" y="2037"/>
                      </a:lnTo>
                      <a:lnTo>
                        <a:pt x="893" y="1981"/>
                      </a:lnTo>
                      <a:lnTo>
                        <a:pt x="897" y="1916"/>
                      </a:lnTo>
                      <a:lnTo>
                        <a:pt x="922" y="1856"/>
                      </a:lnTo>
                      <a:lnTo>
                        <a:pt x="965" y="1811"/>
                      </a:lnTo>
                      <a:lnTo>
                        <a:pt x="965" y="1811"/>
                      </a:lnTo>
                      <a:close/>
                    </a:path>
                  </a:pathLst>
                </a:custGeom>
                <a:solidFill>
                  <a:schemeClr val="tx1"/>
                </a:solidFill>
                <a:ln w="9525">
                  <a:noFill/>
                  <a:round/>
                  <a:headEnd/>
                  <a:tailEnd/>
                </a:ln>
              </p:spPr>
              <p:txBody>
                <a:bodyPr/>
                <a:lstStyle/>
                <a:p>
                  <a:endParaRPr lang="en-US" dirty="0"/>
                </a:p>
              </p:txBody>
            </p:sp>
            <p:sp>
              <p:nvSpPr>
                <p:cNvPr id="100376" name="Freeform 24"/>
                <p:cNvSpPr>
                  <a:spLocks/>
                </p:cNvSpPr>
                <p:nvPr/>
              </p:nvSpPr>
              <p:spPr bwMode="auto">
                <a:xfrm>
                  <a:off x="4835" y="1342"/>
                  <a:ext cx="69" cy="69"/>
                </a:xfrm>
                <a:custGeom>
                  <a:avLst/>
                  <a:gdLst/>
                  <a:ahLst/>
                  <a:cxnLst>
                    <a:cxn ang="0">
                      <a:pos x="0" y="266"/>
                    </a:cxn>
                    <a:cxn ang="0">
                      <a:pos x="265" y="0"/>
                    </a:cxn>
                    <a:cxn ang="0">
                      <a:pos x="150" y="246"/>
                    </a:cxn>
                    <a:cxn ang="0">
                      <a:pos x="0" y="266"/>
                    </a:cxn>
                    <a:cxn ang="0">
                      <a:pos x="0" y="266"/>
                    </a:cxn>
                  </a:cxnLst>
                  <a:rect l="0" t="0" r="r" b="b"/>
                  <a:pathLst>
                    <a:path w="265" h="266">
                      <a:moveTo>
                        <a:pt x="0" y="266"/>
                      </a:moveTo>
                      <a:lnTo>
                        <a:pt x="265" y="0"/>
                      </a:lnTo>
                      <a:lnTo>
                        <a:pt x="150" y="246"/>
                      </a:lnTo>
                      <a:lnTo>
                        <a:pt x="0" y="266"/>
                      </a:lnTo>
                      <a:lnTo>
                        <a:pt x="0" y="266"/>
                      </a:lnTo>
                      <a:close/>
                    </a:path>
                  </a:pathLst>
                </a:custGeom>
                <a:solidFill>
                  <a:srgbClr val="FFFFC2"/>
                </a:solidFill>
                <a:ln w="9525">
                  <a:noFill/>
                  <a:round/>
                  <a:headEnd/>
                  <a:tailEnd/>
                </a:ln>
              </p:spPr>
              <p:txBody>
                <a:bodyPr/>
                <a:lstStyle/>
                <a:p>
                  <a:endParaRPr lang="en-US" dirty="0"/>
                </a:p>
              </p:txBody>
            </p:sp>
            <p:sp>
              <p:nvSpPr>
                <p:cNvPr id="100377" name="Freeform 25"/>
                <p:cNvSpPr>
                  <a:spLocks/>
                </p:cNvSpPr>
                <p:nvPr/>
              </p:nvSpPr>
              <p:spPr bwMode="auto">
                <a:xfrm>
                  <a:off x="4655" y="1552"/>
                  <a:ext cx="64" cy="69"/>
                </a:xfrm>
                <a:custGeom>
                  <a:avLst/>
                  <a:gdLst/>
                  <a:ahLst/>
                  <a:cxnLst>
                    <a:cxn ang="0">
                      <a:pos x="171" y="0"/>
                    </a:cxn>
                    <a:cxn ang="0">
                      <a:pos x="0" y="261"/>
                    </a:cxn>
                    <a:cxn ang="0">
                      <a:pos x="242" y="44"/>
                    </a:cxn>
                    <a:cxn ang="0">
                      <a:pos x="171" y="0"/>
                    </a:cxn>
                    <a:cxn ang="0">
                      <a:pos x="171" y="0"/>
                    </a:cxn>
                  </a:cxnLst>
                  <a:rect l="0" t="0" r="r" b="b"/>
                  <a:pathLst>
                    <a:path w="242" h="261">
                      <a:moveTo>
                        <a:pt x="171" y="0"/>
                      </a:moveTo>
                      <a:lnTo>
                        <a:pt x="0" y="261"/>
                      </a:lnTo>
                      <a:lnTo>
                        <a:pt x="242" y="44"/>
                      </a:lnTo>
                      <a:lnTo>
                        <a:pt x="171" y="0"/>
                      </a:lnTo>
                      <a:lnTo>
                        <a:pt x="171" y="0"/>
                      </a:lnTo>
                      <a:close/>
                    </a:path>
                  </a:pathLst>
                </a:custGeom>
                <a:solidFill>
                  <a:srgbClr val="FFFFC2"/>
                </a:solidFill>
                <a:ln w="9525">
                  <a:noFill/>
                  <a:round/>
                  <a:headEnd/>
                  <a:tailEnd/>
                </a:ln>
              </p:spPr>
              <p:txBody>
                <a:bodyPr/>
                <a:lstStyle/>
                <a:p>
                  <a:endParaRPr lang="en-US" dirty="0"/>
                </a:p>
              </p:txBody>
            </p:sp>
            <p:sp>
              <p:nvSpPr>
                <p:cNvPr id="100378" name="Freeform 26"/>
                <p:cNvSpPr>
                  <a:spLocks/>
                </p:cNvSpPr>
                <p:nvPr/>
              </p:nvSpPr>
              <p:spPr bwMode="auto">
                <a:xfrm>
                  <a:off x="4658" y="1411"/>
                  <a:ext cx="355" cy="363"/>
                </a:xfrm>
                <a:custGeom>
                  <a:avLst/>
                  <a:gdLst/>
                  <a:ahLst/>
                  <a:cxnLst>
                    <a:cxn ang="0">
                      <a:pos x="0" y="485"/>
                    </a:cxn>
                    <a:cxn ang="0">
                      <a:pos x="20" y="321"/>
                    </a:cxn>
                    <a:cxn ang="0">
                      <a:pos x="290" y="111"/>
                    </a:cxn>
                    <a:cxn ang="0">
                      <a:pos x="686" y="0"/>
                    </a:cxn>
                    <a:cxn ang="0">
                      <a:pos x="900" y="3"/>
                    </a:cxn>
                    <a:cxn ang="0">
                      <a:pos x="957" y="115"/>
                    </a:cxn>
                    <a:cxn ang="0">
                      <a:pos x="839" y="257"/>
                    </a:cxn>
                    <a:cxn ang="0">
                      <a:pos x="1159" y="927"/>
                    </a:cxn>
                    <a:cxn ang="0">
                      <a:pos x="1363" y="1012"/>
                    </a:cxn>
                    <a:cxn ang="0">
                      <a:pos x="1290" y="1159"/>
                    </a:cxn>
                    <a:cxn ang="0">
                      <a:pos x="1052" y="1337"/>
                    </a:cxn>
                    <a:cxn ang="0">
                      <a:pos x="771" y="1392"/>
                    </a:cxn>
                    <a:cxn ang="0">
                      <a:pos x="584" y="1341"/>
                    </a:cxn>
                    <a:cxn ang="0">
                      <a:pos x="544" y="1257"/>
                    </a:cxn>
                    <a:cxn ang="0">
                      <a:pos x="585" y="1143"/>
                    </a:cxn>
                    <a:cxn ang="0">
                      <a:pos x="603" y="1090"/>
                    </a:cxn>
                    <a:cxn ang="0">
                      <a:pos x="161" y="535"/>
                    </a:cxn>
                    <a:cxn ang="0">
                      <a:pos x="0" y="485"/>
                    </a:cxn>
                    <a:cxn ang="0">
                      <a:pos x="0" y="485"/>
                    </a:cxn>
                  </a:cxnLst>
                  <a:rect l="0" t="0" r="r" b="b"/>
                  <a:pathLst>
                    <a:path w="1363" h="1392">
                      <a:moveTo>
                        <a:pt x="0" y="485"/>
                      </a:moveTo>
                      <a:lnTo>
                        <a:pt x="20" y="321"/>
                      </a:lnTo>
                      <a:lnTo>
                        <a:pt x="290" y="111"/>
                      </a:lnTo>
                      <a:lnTo>
                        <a:pt x="686" y="0"/>
                      </a:lnTo>
                      <a:lnTo>
                        <a:pt x="900" y="3"/>
                      </a:lnTo>
                      <a:lnTo>
                        <a:pt x="957" y="115"/>
                      </a:lnTo>
                      <a:lnTo>
                        <a:pt x="839" y="257"/>
                      </a:lnTo>
                      <a:lnTo>
                        <a:pt x="1159" y="927"/>
                      </a:lnTo>
                      <a:lnTo>
                        <a:pt x="1363" y="1012"/>
                      </a:lnTo>
                      <a:lnTo>
                        <a:pt x="1290" y="1159"/>
                      </a:lnTo>
                      <a:lnTo>
                        <a:pt x="1052" y="1337"/>
                      </a:lnTo>
                      <a:lnTo>
                        <a:pt x="771" y="1392"/>
                      </a:lnTo>
                      <a:lnTo>
                        <a:pt x="584" y="1341"/>
                      </a:lnTo>
                      <a:lnTo>
                        <a:pt x="544" y="1257"/>
                      </a:lnTo>
                      <a:lnTo>
                        <a:pt x="585" y="1143"/>
                      </a:lnTo>
                      <a:lnTo>
                        <a:pt x="603" y="1090"/>
                      </a:lnTo>
                      <a:lnTo>
                        <a:pt x="161" y="535"/>
                      </a:lnTo>
                      <a:lnTo>
                        <a:pt x="0" y="485"/>
                      </a:lnTo>
                      <a:lnTo>
                        <a:pt x="0" y="485"/>
                      </a:lnTo>
                      <a:close/>
                    </a:path>
                  </a:pathLst>
                </a:custGeom>
                <a:solidFill>
                  <a:srgbClr val="FFCC7F"/>
                </a:solidFill>
                <a:ln w="9525">
                  <a:noFill/>
                  <a:round/>
                  <a:headEnd/>
                  <a:tailEnd/>
                </a:ln>
              </p:spPr>
              <p:txBody>
                <a:bodyPr/>
                <a:lstStyle/>
                <a:p>
                  <a:endParaRPr lang="en-US" dirty="0"/>
                </a:p>
              </p:txBody>
            </p:sp>
            <p:sp>
              <p:nvSpPr>
                <p:cNvPr id="100379" name="Freeform 27"/>
                <p:cNvSpPr>
                  <a:spLocks/>
                </p:cNvSpPr>
                <p:nvPr/>
              </p:nvSpPr>
              <p:spPr bwMode="auto">
                <a:xfrm>
                  <a:off x="4699" y="1475"/>
                  <a:ext cx="275" cy="265"/>
                </a:xfrm>
                <a:custGeom>
                  <a:avLst/>
                  <a:gdLst/>
                  <a:ahLst/>
                  <a:cxnLst>
                    <a:cxn ang="0">
                      <a:pos x="0" y="291"/>
                    </a:cxn>
                    <a:cxn ang="0">
                      <a:pos x="263" y="232"/>
                    </a:cxn>
                    <a:cxn ang="0">
                      <a:pos x="724" y="0"/>
                    </a:cxn>
                    <a:cxn ang="0">
                      <a:pos x="1058" y="753"/>
                    </a:cxn>
                    <a:cxn ang="0">
                      <a:pos x="1008" y="870"/>
                    </a:cxn>
                    <a:cxn ang="0">
                      <a:pos x="687" y="1016"/>
                    </a:cxn>
                    <a:cxn ang="0">
                      <a:pos x="576" y="999"/>
                    </a:cxn>
                    <a:cxn ang="0">
                      <a:pos x="0" y="291"/>
                    </a:cxn>
                    <a:cxn ang="0">
                      <a:pos x="0" y="291"/>
                    </a:cxn>
                  </a:cxnLst>
                  <a:rect l="0" t="0" r="r" b="b"/>
                  <a:pathLst>
                    <a:path w="1058" h="1016">
                      <a:moveTo>
                        <a:pt x="0" y="291"/>
                      </a:moveTo>
                      <a:lnTo>
                        <a:pt x="263" y="232"/>
                      </a:lnTo>
                      <a:lnTo>
                        <a:pt x="724" y="0"/>
                      </a:lnTo>
                      <a:lnTo>
                        <a:pt x="1058" y="753"/>
                      </a:lnTo>
                      <a:lnTo>
                        <a:pt x="1008" y="870"/>
                      </a:lnTo>
                      <a:lnTo>
                        <a:pt x="687" y="1016"/>
                      </a:lnTo>
                      <a:lnTo>
                        <a:pt x="576" y="999"/>
                      </a:lnTo>
                      <a:lnTo>
                        <a:pt x="0" y="291"/>
                      </a:lnTo>
                      <a:lnTo>
                        <a:pt x="0" y="291"/>
                      </a:lnTo>
                      <a:close/>
                    </a:path>
                  </a:pathLst>
                </a:custGeom>
                <a:solidFill>
                  <a:srgbClr val="3366FF"/>
                </a:solidFill>
                <a:ln w="9525">
                  <a:noFill/>
                  <a:round/>
                  <a:headEnd/>
                  <a:tailEnd/>
                </a:ln>
              </p:spPr>
              <p:txBody>
                <a:bodyPr/>
                <a:lstStyle/>
                <a:p>
                  <a:endParaRPr lang="en-US" dirty="0"/>
                </a:p>
              </p:txBody>
            </p:sp>
            <p:sp>
              <p:nvSpPr>
                <p:cNvPr id="100380" name="Freeform 28"/>
                <p:cNvSpPr>
                  <a:spLocks/>
                </p:cNvSpPr>
                <p:nvPr/>
              </p:nvSpPr>
              <p:spPr bwMode="auto">
                <a:xfrm>
                  <a:off x="4663" y="1441"/>
                  <a:ext cx="223" cy="111"/>
                </a:xfrm>
                <a:custGeom>
                  <a:avLst/>
                  <a:gdLst/>
                  <a:ahLst/>
                  <a:cxnLst>
                    <a:cxn ang="0">
                      <a:pos x="51" y="255"/>
                    </a:cxn>
                    <a:cxn ang="0">
                      <a:pos x="109" y="311"/>
                    </a:cxn>
                    <a:cxn ang="0">
                      <a:pos x="169" y="337"/>
                    </a:cxn>
                    <a:cxn ang="0">
                      <a:pos x="258" y="339"/>
                    </a:cxn>
                    <a:cxn ang="0">
                      <a:pos x="376" y="307"/>
                    </a:cxn>
                    <a:cxn ang="0">
                      <a:pos x="608" y="214"/>
                    </a:cxn>
                    <a:cxn ang="0">
                      <a:pos x="749" y="110"/>
                    </a:cxn>
                    <a:cxn ang="0">
                      <a:pos x="860" y="0"/>
                    </a:cxn>
                    <a:cxn ang="0">
                      <a:pos x="827" y="174"/>
                    </a:cxn>
                    <a:cxn ang="0">
                      <a:pos x="344" y="409"/>
                    </a:cxn>
                    <a:cxn ang="0">
                      <a:pos x="91" y="430"/>
                    </a:cxn>
                    <a:cxn ang="0">
                      <a:pos x="0" y="370"/>
                    </a:cxn>
                    <a:cxn ang="0">
                      <a:pos x="51" y="255"/>
                    </a:cxn>
                    <a:cxn ang="0">
                      <a:pos x="51" y="255"/>
                    </a:cxn>
                  </a:cxnLst>
                  <a:rect l="0" t="0" r="r" b="b"/>
                  <a:pathLst>
                    <a:path w="860" h="430">
                      <a:moveTo>
                        <a:pt x="51" y="255"/>
                      </a:moveTo>
                      <a:lnTo>
                        <a:pt x="109" y="311"/>
                      </a:lnTo>
                      <a:lnTo>
                        <a:pt x="169" y="337"/>
                      </a:lnTo>
                      <a:lnTo>
                        <a:pt x="258" y="339"/>
                      </a:lnTo>
                      <a:lnTo>
                        <a:pt x="376" y="307"/>
                      </a:lnTo>
                      <a:lnTo>
                        <a:pt x="608" y="214"/>
                      </a:lnTo>
                      <a:lnTo>
                        <a:pt x="749" y="110"/>
                      </a:lnTo>
                      <a:lnTo>
                        <a:pt x="860" y="0"/>
                      </a:lnTo>
                      <a:lnTo>
                        <a:pt x="827" y="174"/>
                      </a:lnTo>
                      <a:lnTo>
                        <a:pt x="344" y="409"/>
                      </a:lnTo>
                      <a:lnTo>
                        <a:pt x="91" y="430"/>
                      </a:lnTo>
                      <a:lnTo>
                        <a:pt x="0" y="370"/>
                      </a:lnTo>
                      <a:lnTo>
                        <a:pt x="51" y="255"/>
                      </a:lnTo>
                      <a:lnTo>
                        <a:pt x="51" y="255"/>
                      </a:lnTo>
                      <a:close/>
                    </a:path>
                  </a:pathLst>
                </a:custGeom>
                <a:solidFill>
                  <a:srgbClr val="FFFFC2"/>
                </a:solidFill>
                <a:ln w="9525">
                  <a:noFill/>
                  <a:round/>
                  <a:headEnd/>
                  <a:tailEnd/>
                </a:ln>
              </p:spPr>
              <p:txBody>
                <a:bodyPr/>
                <a:lstStyle/>
                <a:p>
                  <a:endParaRPr lang="en-US" dirty="0"/>
                </a:p>
              </p:txBody>
            </p:sp>
            <p:sp>
              <p:nvSpPr>
                <p:cNvPr id="100381" name="Freeform 29"/>
                <p:cNvSpPr>
                  <a:spLocks/>
                </p:cNvSpPr>
                <p:nvPr/>
              </p:nvSpPr>
              <p:spPr bwMode="auto">
                <a:xfrm>
                  <a:off x="4738" y="1466"/>
                  <a:ext cx="69" cy="36"/>
                </a:xfrm>
                <a:custGeom>
                  <a:avLst/>
                  <a:gdLst/>
                  <a:ahLst/>
                  <a:cxnLst>
                    <a:cxn ang="0">
                      <a:pos x="199" y="100"/>
                    </a:cxn>
                    <a:cxn ang="0">
                      <a:pos x="177" y="112"/>
                    </a:cxn>
                    <a:cxn ang="0">
                      <a:pos x="153" y="122"/>
                    </a:cxn>
                    <a:cxn ang="0">
                      <a:pos x="129" y="130"/>
                    </a:cxn>
                    <a:cxn ang="0">
                      <a:pos x="105" y="137"/>
                    </a:cxn>
                    <a:cxn ang="0">
                      <a:pos x="81" y="141"/>
                    </a:cxn>
                    <a:cxn ang="0">
                      <a:pos x="59" y="143"/>
                    </a:cxn>
                    <a:cxn ang="0">
                      <a:pos x="41" y="143"/>
                    </a:cxn>
                    <a:cxn ang="0">
                      <a:pos x="25" y="140"/>
                    </a:cxn>
                    <a:cxn ang="0">
                      <a:pos x="12" y="135"/>
                    </a:cxn>
                    <a:cxn ang="0">
                      <a:pos x="3" y="127"/>
                    </a:cxn>
                    <a:cxn ang="0">
                      <a:pos x="0" y="118"/>
                    </a:cxn>
                    <a:cxn ang="0">
                      <a:pos x="0" y="107"/>
                    </a:cxn>
                    <a:cxn ang="0">
                      <a:pos x="5" y="95"/>
                    </a:cxn>
                    <a:cxn ang="0">
                      <a:pos x="14" y="83"/>
                    </a:cxn>
                    <a:cxn ang="0">
                      <a:pos x="28" y="69"/>
                    </a:cxn>
                    <a:cxn ang="0">
                      <a:pos x="43" y="56"/>
                    </a:cxn>
                    <a:cxn ang="0">
                      <a:pos x="63" y="44"/>
                    </a:cxn>
                    <a:cxn ang="0">
                      <a:pos x="85" y="32"/>
                    </a:cxn>
                    <a:cxn ang="0">
                      <a:pos x="109" y="22"/>
                    </a:cxn>
                    <a:cxn ang="0">
                      <a:pos x="134" y="14"/>
                    </a:cxn>
                    <a:cxn ang="0">
                      <a:pos x="157" y="7"/>
                    </a:cxn>
                    <a:cxn ang="0">
                      <a:pos x="181" y="2"/>
                    </a:cxn>
                    <a:cxn ang="0">
                      <a:pos x="203" y="0"/>
                    </a:cxn>
                    <a:cxn ang="0">
                      <a:pos x="221" y="1"/>
                    </a:cxn>
                    <a:cxn ang="0">
                      <a:pos x="238" y="4"/>
                    </a:cxn>
                    <a:cxn ang="0">
                      <a:pos x="250" y="9"/>
                    </a:cxn>
                    <a:cxn ang="0">
                      <a:pos x="259" y="16"/>
                    </a:cxn>
                    <a:cxn ang="0">
                      <a:pos x="263" y="26"/>
                    </a:cxn>
                    <a:cxn ang="0">
                      <a:pos x="262" y="36"/>
                    </a:cxn>
                    <a:cxn ang="0">
                      <a:pos x="258" y="49"/>
                    </a:cxn>
                    <a:cxn ang="0">
                      <a:pos x="248" y="61"/>
                    </a:cxn>
                    <a:cxn ang="0">
                      <a:pos x="235" y="75"/>
                    </a:cxn>
                    <a:cxn ang="0">
                      <a:pos x="218" y="87"/>
                    </a:cxn>
                    <a:cxn ang="0">
                      <a:pos x="199" y="100"/>
                    </a:cxn>
                    <a:cxn ang="0">
                      <a:pos x="199" y="100"/>
                    </a:cxn>
                  </a:cxnLst>
                  <a:rect l="0" t="0" r="r" b="b"/>
                  <a:pathLst>
                    <a:path w="263" h="143">
                      <a:moveTo>
                        <a:pt x="199" y="100"/>
                      </a:moveTo>
                      <a:lnTo>
                        <a:pt x="177" y="112"/>
                      </a:lnTo>
                      <a:lnTo>
                        <a:pt x="153" y="122"/>
                      </a:lnTo>
                      <a:lnTo>
                        <a:pt x="129" y="130"/>
                      </a:lnTo>
                      <a:lnTo>
                        <a:pt x="105" y="137"/>
                      </a:lnTo>
                      <a:lnTo>
                        <a:pt x="81" y="141"/>
                      </a:lnTo>
                      <a:lnTo>
                        <a:pt x="59" y="143"/>
                      </a:lnTo>
                      <a:lnTo>
                        <a:pt x="41" y="143"/>
                      </a:lnTo>
                      <a:lnTo>
                        <a:pt x="25" y="140"/>
                      </a:lnTo>
                      <a:lnTo>
                        <a:pt x="12" y="135"/>
                      </a:lnTo>
                      <a:lnTo>
                        <a:pt x="3" y="127"/>
                      </a:lnTo>
                      <a:lnTo>
                        <a:pt x="0" y="118"/>
                      </a:lnTo>
                      <a:lnTo>
                        <a:pt x="0" y="107"/>
                      </a:lnTo>
                      <a:lnTo>
                        <a:pt x="5" y="95"/>
                      </a:lnTo>
                      <a:lnTo>
                        <a:pt x="14" y="83"/>
                      </a:lnTo>
                      <a:lnTo>
                        <a:pt x="28" y="69"/>
                      </a:lnTo>
                      <a:lnTo>
                        <a:pt x="43" y="56"/>
                      </a:lnTo>
                      <a:lnTo>
                        <a:pt x="63" y="44"/>
                      </a:lnTo>
                      <a:lnTo>
                        <a:pt x="85" y="32"/>
                      </a:lnTo>
                      <a:lnTo>
                        <a:pt x="109" y="22"/>
                      </a:lnTo>
                      <a:lnTo>
                        <a:pt x="134" y="14"/>
                      </a:lnTo>
                      <a:lnTo>
                        <a:pt x="157" y="7"/>
                      </a:lnTo>
                      <a:lnTo>
                        <a:pt x="181" y="2"/>
                      </a:lnTo>
                      <a:lnTo>
                        <a:pt x="203" y="0"/>
                      </a:lnTo>
                      <a:lnTo>
                        <a:pt x="221" y="1"/>
                      </a:lnTo>
                      <a:lnTo>
                        <a:pt x="238" y="4"/>
                      </a:lnTo>
                      <a:lnTo>
                        <a:pt x="250" y="9"/>
                      </a:lnTo>
                      <a:lnTo>
                        <a:pt x="259" y="16"/>
                      </a:lnTo>
                      <a:lnTo>
                        <a:pt x="263" y="26"/>
                      </a:lnTo>
                      <a:lnTo>
                        <a:pt x="262" y="36"/>
                      </a:lnTo>
                      <a:lnTo>
                        <a:pt x="258" y="49"/>
                      </a:lnTo>
                      <a:lnTo>
                        <a:pt x="248" y="61"/>
                      </a:lnTo>
                      <a:lnTo>
                        <a:pt x="235" y="75"/>
                      </a:lnTo>
                      <a:lnTo>
                        <a:pt x="218" y="87"/>
                      </a:lnTo>
                      <a:lnTo>
                        <a:pt x="199" y="100"/>
                      </a:lnTo>
                      <a:lnTo>
                        <a:pt x="199" y="100"/>
                      </a:lnTo>
                      <a:close/>
                    </a:path>
                  </a:pathLst>
                </a:custGeom>
                <a:solidFill>
                  <a:srgbClr val="000000"/>
                </a:solidFill>
                <a:ln w="9525">
                  <a:noFill/>
                  <a:round/>
                  <a:headEnd/>
                  <a:tailEnd/>
                </a:ln>
              </p:spPr>
              <p:txBody>
                <a:bodyPr/>
                <a:lstStyle/>
                <a:p>
                  <a:endParaRPr lang="en-US" dirty="0"/>
                </a:p>
              </p:txBody>
            </p:sp>
            <p:sp>
              <p:nvSpPr>
                <p:cNvPr id="100382" name="Freeform 30"/>
                <p:cNvSpPr>
                  <a:spLocks/>
                </p:cNvSpPr>
                <p:nvPr/>
              </p:nvSpPr>
              <p:spPr bwMode="auto">
                <a:xfrm>
                  <a:off x="4688" y="1461"/>
                  <a:ext cx="331" cy="319"/>
                </a:xfrm>
                <a:custGeom>
                  <a:avLst/>
                  <a:gdLst/>
                  <a:ahLst/>
                  <a:cxnLst>
                    <a:cxn ang="0">
                      <a:pos x="474" y="913"/>
                    </a:cxn>
                    <a:cxn ang="0">
                      <a:pos x="435" y="973"/>
                    </a:cxn>
                    <a:cxn ang="0">
                      <a:pos x="404" y="1113"/>
                    </a:cxn>
                    <a:cxn ang="0">
                      <a:pos x="459" y="1188"/>
                    </a:cxn>
                    <a:cxn ang="0">
                      <a:pos x="509" y="1211"/>
                    </a:cxn>
                    <a:cxn ang="0">
                      <a:pos x="589" y="1225"/>
                    </a:cxn>
                    <a:cxn ang="0">
                      <a:pos x="728" y="1220"/>
                    </a:cxn>
                    <a:cxn ang="0">
                      <a:pos x="1093" y="1087"/>
                    </a:cxn>
                    <a:cxn ang="0">
                      <a:pos x="1204" y="994"/>
                    </a:cxn>
                    <a:cxn ang="0">
                      <a:pos x="1269" y="872"/>
                    </a:cxn>
                    <a:cxn ang="0">
                      <a:pos x="1216" y="746"/>
                    </a:cxn>
                    <a:cxn ang="0">
                      <a:pos x="1136" y="720"/>
                    </a:cxn>
                    <a:cxn ang="0">
                      <a:pos x="823" y="0"/>
                    </a:cxn>
                    <a:cxn ang="0">
                      <a:pos x="774" y="67"/>
                    </a:cxn>
                    <a:cxn ang="0">
                      <a:pos x="734" y="121"/>
                    </a:cxn>
                    <a:cxn ang="0">
                      <a:pos x="689" y="178"/>
                    </a:cxn>
                    <a:cxn ang="0">
                      <a:pos x="641" y="229"/>
                    </a:cxn>
                    <a:cxn ang="0">
                      <a:pos x="527" y="312"/>
                    </a:cxn>
                    <a:cxn ang="0">
                      <a:pos x="391" y="387"/>
                    </a:cxn>
                    <a:cxn ang="0">
                      <a:pos x="527" y="370"/>
                    </a:cxn>
                    <a:cxn ang="0">
                      <a:pos x="716" y="277"/>
                    </a:cxn>
                    <a:cxn ang="0">
                      <a:pos x="740" y="279"/>
                    </a:cxn>
                    <a:cxn ang="0">
                      <a:pos x="669" y="356"/>
                    </a:cxn>
                    <a:cxn ang="0">
                      <a:pos x="580" y="429"/>
                    </a:cxn>
                    <a:cxn ang="0">
                      <a:pos x="465" y="488"/>
                    </a:cxn>
                    <a:cxn ang="0">
                      <a:pos x="765" y="392"/>
                    </a:cxn>
                    <a:cxn ang="0">
                      <a:pos x="800" y="396"/>
                    </a:cxn>
                    <a:cxn ang="0">
                      <a:pos x="752" y="466"/>
                    </a:cxn>
                    <a:cxn ang="0">
                      <a:pos x="642" y="538"/>
                    </a:cxn>
                    <a:cxn ang="0">
                      <a:pos x="587" y="582"/>
                    </a:cxn>
                    <a:cxn ang="0">
                      <a:pos x="866" y="477"/>
                    </a:cxn>
                    <a:cxn ang="0">
                      <a:pos x="829" y="546"/>
                    </a:cxn>
                    <a:cxn ang="0">
                      <a:pos x="700" y="629"/>
                    </a:cxn>
                    <a:cxn ang="0">
                      <a:pos x="598" y="686"/>
                    </a:cxn>
                    <a:cxn ang="0">
                      <a:pos x="777" y="658"/>
                    </a:cxn>
                    <a:cxn ang="0">
                      <a:pos x="891" y="606"/>
                    </a:cxn>
                    <a:cxn ang="0">
                      <a:pos x="857" y="658"/>
                    </a:cxn>
                    <a:cxn ang="0">
                      <a:pos x="785" y="708"/>
                    </a:cxn>
                    <a:cxn ang="0">
                      <a:pos x="660" y="783"/>
                    </a:cxn>
                    <a:cxn ang="0">
                      <a:pos x="821" y="777"/>
                    </a:cxn>
                    <a:cxn ang="0">
                      <a:pos x="932" y="690"/>
                    </a:cxn>
                    <a:cxn ang="0">
                      <a:pos x="920" y="750"/>
                    </a:cxn>
                    <a:cxn ang="0">
                      <a:pos x="893" y="807"/>
                    </a:cxn>
                    <a:cxn ang="0">
                      <a:pos x="815" y="870"/>
                    </a:cxn>
                    <a:cxn ang="0">
                      <a:pos x="759" y="922"/>
                    </a:cxn>
                    <a:cxn ang="0">
                      <a:pos x="932" y="900"/>
                    </a:cxn>
                    <a:cxn ang="0">
                      <a:pos x="1029" y="823"/>
                    </a:cxn>
                    <a:cxn ang="0">
                      <a:pos x="1066" y="772"/>
                    </a:cxn>
                    <a:cxn ang="0">
                      <a:pos x="1175" y="901"/>
                    </a:cxn>
                    <a:cxn ang="0">
                      <a:pos x="1123" y="978"/>
                    </a:cxn>
                    <a:cxn ang="0">
                      <a:pos x="1042" y="1051"/>
                    </a:cxn>
                    <a:cxn ang="0">
                      <a:pos x="936" y="1113"/>
                    </a:cxn>
                    <a:cxn ang="0">
                      <a:pos x="668" y="1164"/>
                    </a:cxn>
                    <a:cxn ang="0">
                      <a:pos x="514" y="1125"/>
                    </a:cxn>
                    <a:cxn ang="0">
                      <a:pos x="480" y="1011"/>
                    </a:cxn>
                    <a:cxn ang="0">
                      <a:pos x="527" y="944"/>
                    </a:cxn>
                    <a:cxn ang="0">
                      <a:pos x="575" y="895"/>
                    </a:cxn>
                    <a:cxn ang="0">
                      <a:pos x="0" y="357"/>
                    </a:cxn>
                  </a:cxnLst>
                  <a:rect l="0" t="0" r="r" b="b"/>
                  <a:pathLst>
                    <a:path w="1269" h="1226">
                      <a:moveTo>
                        <a:pt x="0" y="357"/>
                      </a:moveTo>
                      <a:lnTo>
                        <a:pt x="482" y="904"/>
                      </a:lnTo>
                      <a:lnTo>
                        <a:pt x="474" y="913"/>
                      </a:lnTo>
                      <a:lnTo>
                        <a:pt x="456" y="937"/>
                      </a:lnTo>
                      <a:lnTo>
                        <a:pt x="446" y="954"/>
                      </a:lnTo>
                      <a:lnTo>
                        <a:pt x="435" y="973"/>
                      </a:lnTo>
                      <a:lnTo>
                        <a:pt x="424" y="995"/>
                      </a:lnTo>
                      <a:lnTo>
                        <a:pt x="413" y="1017"/>
                      </a:lnTo>
                      <a:lnTo>
                        <a:pt x="404" y="1113"/>
                      </a:lnTo>
                      <a:lnTo>
                        <a:pt x="427" y="1159"/>
                      </a:lnTo>
                      <a:lnTo>
                        <a:pt x="447" y="1179"/>
                      </a:lnTo>
                      <a:lnTo>
                        <a:pt x="459" y="1188"/>
                      </a:lnTo>
                      <a:lnTo>
                        <a:pt x="474" y="1196"/>
                      </a:lnTo>
                      <a:lnTo>
                        <a:pt x="491" y="1204"/>
                      </a:lnTo>
                      <a:lnTo>
                        <a:pt x="509" y="1211"/>
                      </a:lnTo>
                      <a:lnTo>
                        <a:pt x="528" y="1215"/>
                      </a:lnTo>
                      <a:lnTo>
                        <a:pt x="547" y="1220"/>
                      </a:lnTo>
                      <a:lnTo>
                        <a:pt x="589" y="1225"/>
                      </a:lnTo>
                      <a:lnTo>
                        <a:pt x="633" y="1226"/>
                      </a:lnTo>
                      <a:lnTo>
                        <a:pt x="681" y="1224"/>
                      </a:lnTo>
                      <a:lnTo>
                        <a:pt x="728" y="1220"/>
                      </a:lnTo>
                      <a:lnTo>
                        <a:pt x="826" y="1199"/>
                      </a:lnTo>
                      <a:lnTo>
                        <a:pt x="1014" y="1130"/>
                      </a:lnTo>
                      <a:lnTo>
                        <a:pt x="1093" y="1087"/>
                      </a:lnTo>
                      <a:lnTo>
                        <a:pt x="1157" y="1040"/>
                      </a:lnTo>
                      <a:lnTo>
                        <a:pt x="1183" y="1015"/>
                      </a:lnTo>
                      <a:lnTo>
                        <a:pt x="1204" y="994"/>
                      </a:lnTo>
                      <a:lnTo>
                        <a:pt x="1222" y="971"/>
                      </a:lnTo>
                      <a:lnTo>
                        <a:pt x="1237" y="948"/>
                      </a:lnTo>
                      <a:lnTo>
                        <a:pt x="1269" y="872"/>
                      </a:lnTo>
                      <a:lnTo>
                        <a:pt x="1264" y="807"/>
                      </a:lnTo>
                      <a:lnTo>
                        <a:pt x="1236" y="763"/>
                      </a:lnTo>
                      <a:lnTo>
                        <a:pt x="1216" y="746"/>
                      </a:lnTo>
                      <a:lnTo>
                        <a:pt x="1191" y="734"/>
                      </a:lnTo>
                      <a:lnTo>
                        <a:pt x="1164" y="726"/>
                      </a:lnTo>
                      <a:lnTo>
                        <a:pt x="1136" y="720"/>
                      </a:lnTo>
                      <a:lnTo>
                        <a:pt x="1089" y="715"/>
                      </a:lnTo>
                      <a:lnTo>
                        <a:pt x="1070" y="713"/>
                      </a:lnTo>
                      <a:lnTo>
                        <a:pt x="823" y="0"/>
                      </a:lnTo>
                      <a:lnTo>
                        <a:pt x="805" y="25"/>
                      </a:lnTo>
                      <a:lnTo>
                        <a:pt x="787" y="51"/>
                      </a:lnTo>
                      <a:lnTo>
                        <a:pt x="774" y="67"/>
                      </a:lnTo>
                      <a:lnTo>
                        <a:pt x="762" y="85"/>
                      </a:lnTo>
                      <a:lnTo>
                        <a:pt x="750" y="103"/>
                      </a:lnTo>
                      <a:lnTo>
                        <a:pt x="734" y="121"/>
                      </a:lnTo>
                      <a:lnTo>
                        <a:pt x="719" y="140"/>
                      </a:lnTo>
                      <a:lnTo>
                        <a:pt x="703" y="159"/>
                      </a:lnTo>
                      <a:lnTo>
                        <a:pt x="689" y="178"/>
                      </a:lnTo>
                      <a:lnTo>
                        <a:pt x="673" y="195"/>
                      </a:lnTo>
                      <a:lnTo>
                        <a:pt x="657" y="213"/>
                      </a:lnTo>
                      <a:lnTo>
                        <a:pt x="641" y="229"/>
                      </a:lnTo>
                      <a:lnTo>
                        <a:pt x="607" y="257"/>
                      </a:lnTo>
                      <a:lnTo>
                        <a:pt x="568" y="286"/>
                      </a:lnTo>
                      <a:lnTo>
                        <a:pt x="527" y="312"/>
                      </a:lnTo>
                      <a:lnTo>
                        <a:pt x="486" y="337"/>
                      </a:lnTo>
                      <a:lnTo>
                        <a:pt x="418" y="373"/>
                      </a:lnTo>
                      <a:lnTo>
                        <a:pt x="391" y="387"/>
                      </a:lnTo>
                      <a:lnTo>
                        <a:pt x="411" y="387"/>
                      </a:lnTo>
                      <a:lnTo>
                        <a:pt x="461" y="382"/>
                      </a:lnTo>
                      <a:lnTo>
                        <a:pt x="527" y="370"/>
                      </a:lnTo>
                      <a:lnTo>
                        <a:pt x="596" y="345"/>
                      </a:lnTo>
                      <a:lnTo>
                        <a:pt x="659" y="310"/>
                      </a:lnTo>
                      <a:lnTo>
                        <a:pt x="716" y="277"/>
                      </a:lnTo>
                      <a:lnTo>
                        <a:pt x="770" y="244"/>
                      </a:lnTo>
                      <a:lnTo>
                        <a:pt x="756" y="260"/>
                      </a:lnTo>
                      <a:lnTo>
                        <a:pt x="740" y="279"/>
                      </a:lnTo>
                      <a:lnTo>
                        <a:pt x="721" y="303"/>
                      </a:lnTo>
                      <a:lnTo>
                        <a:pt x="696" y="329"/>
                      </a:lnTo>
                      <a:lnTo>
                        <a:pt x="669" y="356"/>
                      </a:lnTo>
                      <a:lnTo>
                        <a:pt x="640" y="383"/>
                      </a:lnTo>
                      <a:lnTo>
                        <a:pt x="611" y="407"/>
                      </a:lnTo>
                      <a:lnTo>
                        <a:pt x="580" y="429"/>
                      </a:lnTo>
                      <a:lnTo>
                        <a:pt x="553" y="446"/>
                      </a:lnTo>
                      <a:lnTo>
                        <a:pt x="507" y="470"/>
                      </a:lnTo>
                      <a:lnTo>
                        <a:pt x="465" y="488"/>
                      </a:lnTo>
                      <a:lnTo>
                        <a:pt x="507" y="486"/>
                      </a:lnTo>
                      <a:lnTo>
                        <a:pt x="632" y="453"/>
                      </a:lnTo>
                      <a:lnTo>
                        <a:pt x="765" y="392"/>
                      </a:lnTo>
                      <a:lnTo>
                        <a:pt x="818" y="361"/>
                      </a:lnTo>
                      <a:lnTo>
                        <a:pt x="809" y="378"/>
                      </a:lnTo>
                      <a:lnTo>
                        <a:pt x="800" y="396"/>
                      </a:lnTo>
                      <a:lnTo>
                        <a:pt x="788" y="417"/>
                      </a:lnTo>
                      <a:lnTo>
                        <a:pt x="771" y="441"/>
                      </a:lnTo>
                      <a:lnTo>
                        <a:pt x="752" y="466"/>
                      </a:lnTo>
                      <a:lnTo>
                        <a:pt x="728" y="487"/>
                      </a:lnTo>
                      <a:lnTo>
                        <a:pt x="701" y="505"/>
                      </a:lnTo>
                      <a:lnTo>
                        <a:pt x="642" y="538"/>
                      </a:lnTo>
                      <a:lnTo>
                        <a:pt x="585" y="564"/>
                      </a:lnTo>
                      <a:lnTo>
                        <a:pt x="526" y="590"/>
                      </a:lnTo>
                      <a:lnTo>
                        <a:pt x="587" y="582"/>
                      </a:lnTo>
                      <a:lnTo>
                        <a:pt x="710" y="556"/>
                      </a:lnTo>
                      <a:lnTo>
                        <a:pt x="817" y="508"/>
                      </a:lnTo>
                      <a:lnTo>
                        <a:pt x="866" y="477"/>
                      </a:lnTo>
                      <a:lnTo>
                        <a:pt x="857" y="510"/>
                      </a:lnTo>
                      <a:lnTo>
                        <a:pt x="845" y="526"/>
                      </a:lnTo>
                      <a:lnTo>
                        <a:pt x="829" y="546"/>
                      </a:lnTo>
                      <a:lnTo>
                        <a:pt x="805" y="566"/>
                      </a:lnTo>
                      <a:lnTo>
                        <a:pt x="772" y="588"/>
                      </a:lnTo>
                      <a:lnTo>
                        <a:pt x="700" y="629"/>
                      </a:lnTo>
                      <a:lnTo>
                        <a:pt x="638" y="659"/>
                      </a:lnTo>
                      <a:lnTo>
                        <a:pt x="579" y="686"/>
                      </a:lnTo>
                      <a:lnTo>
                        <a:pt x="598" y="686"/>
                      </a:lnTo>
                      <a:lnTo>
                        <a:pt x="645" y="686"/>
                      </a:lnTo>
                      <a:lnTo>
                        <a:pt x="708" y="678"/>
                      </a:lnTo>
                      <a:lnTo>
                        <a:pt x="777" y="658"/>
                      </a:lnTo>
                      <a:lnTo>
                        <a:pt x="873" y="598"/>
                      </a:lnTo>
                      <a:lnTo>
                        <a:pt x="903" y="569"/>
                      </a:lnTo>
                      <a:lnTo>
                        <a:pt x="891" y="606"/>
                      </a:lnTo>
                      <a:lnTo>
                        <a:pt x="883" y="622"/>
                      </a:lnTo>
                      <a:lnTo>
                        <a:pt x="873" y="640"/>
                      </a:lnTo>
                      <a:lnTo>
                        <a:pt x="857" y="658"/>
                      </a:lnTo>
                      <a:lnTo>
                        <a:pt x="839" y="674"/>
                      </a:lnTo>
                      <a:lnTo>
                        <a:pt x="814" y="691"/>
                      </a:lnTo>
                      <a:lnTo>
                        <a:pt x="785" y="708"/>
                      </a:lnTo>
                      <a:lnTo>
                        <a:pt x="718" y="743"/>
                      </a:lnTo>
                      <a:lnTo>
                        <a:pt x="640" y="780"/>
                      </a:lnTo>
                      <a:lnTo>
                        <a:pt x="660" y="783"/>
                      </a:lnTo>
                      <a:lnTo>
                        <a:pt x="708" y="786"/>
                      </a:lnTo>
                      <a:lnTo>
                        <a:pt x="768" y="786"/>
                      </a:lnTo>
                      <a:lnTo>
                        <a:pt x="821" y="777"/>
                      </a:lnTo>
                      <a:lnTo>
                        <a:pt x="866" y="753"/>
                      </a:lnTo>
                      <a:lnTo>
                        <a:pt x="903" y="720"/>
                      </a:lnTo>
                      <a:lnTo>
                        <a:pt x="932" y="690"/>
                      </a:lnTo>
                      <a:lnTo>
                        <a:pt x="941" y="677"/>
                      </a:lnTo>
                      <a:lnTo>
                        <a:pt x="936" y="699"/>
                      </a:lnTo>
                      <a:lnTo>
                        <a:pt x="920" y="750"/>
                      </a:lnTo>
                      <a:lnTo>
                        <a:pt x="914" y="765"/>
                      </a:lnTo>
                      <a:lnTo>
                        <a:pt x="908" y="780"/>
                      </a:lnTo>
                      <a:lnTo>
                        <a:pt x="893" y="807"/>
                      </a:lnTo>
                      <a:lnTo>
                        <a:pt x="876" y="830"/>
                      </a:lnTo>
                      <a:lnTo>
                        <a:pt x="857" y="846"/>
                      </a:lnTo>
                      <a:lnTo>
                        <a:pt x="815" y="870"/>
                      </a:lnTo>
                      <a:lnTo>
                        <a:pt x="778" y="895"/>
                      </a:lnTo>
                      <a:lnTo>
                        <a:pt x="739" y="921"/>
                      </a:lnTo>
                      <a:lnTo>
                        <a:pt x="759" y="922"/>
                      </a:lnTo>
                      <a:lnTo>
                        <a:pt x="805" y="924"/>
                      </a:lnTo>
                      <a:lnTo>
                        <a:pt x="868" y="917"/>
                      </a:lnTo>
                      <a:lnTo>
                        <a:pt x="932" y="900"/>
                      </a:lnTo>
                      <a:lnTo>
                        <a:pt x="988" y="865"/>
                      </a:lnTo>
                      <a:lnTo>
                        <a:pt x="1010" y="843"/>
                      </a:lnTo>
                      <a:lnTo>
                        <a:pt x="1029" y="823"/>
                      </a:lnTo>
                      <a:lnTo>
                        <a:pt x="1044" y="803"/>
                      </a:lnTo>
                      <a:lnTo>
                        <a:pt x="1057" y="787"/>
                      </a:lnTo>
                      <a:lnTo>
                        <a:pt x="1066" y="772"/>
                      </a:lnTo>
                      <a:lnTo>
                        <a:pt x="1197" y="834"/>
                      </a:lnTo>
                      <a:lnTo>
                        <a:pt x="1185" y="877"/>
                      </a:lnTo>
                      <a:lnTo>
                        <a:pt x="1175" y="901"/>
                      </a:lnTo>
                      <a:lnTo>
                        <a:pt x="1162" y="926"/>
                      </a:lnTo>
                      <a:lnTo>
                        <a:pt x="1143" y="952"/>
                      </a:lnTo>
                      <a:lnTo>
                        <a:pt x="1123" y="978"/>
                      </a:lnTo>
                      <a:lnTo>
                        <a:pt x="1099" y="1003"/>
                      </a:lnTo>
                      <a:lnTo>
                        <a:pt x="1072" y="1026"/>
                      </a:lnTo>
                      <a:lnTo>
                        <a:pt x="1042" y="1051"/>
                      </a:lnTo>
                      <a:lnTo>
                        <a:pt x="1010" y="1074"/>
                      </a:lnTo>
                      <a:lnTo>
                        <a:pt x="974" y="1094"/>
                      </a:lnTo>
                      <a:lnTo>
                        <a:pt x="936" y="1113"/>
                      </a:lnTo>
                      <a:lnTo>
                        <a:pt x="852" y="1143"/>
                      </a:lnTo>
                      <a:lnTo>
                        <a:pt x="757" y="1161"/>
                      </a:lnTo>
                      <a:lnTo>
                        <a:pt x="668" y="1164"/>
                      </a:lnTo>
                      <a:lnTo>
                        <a:pt x="601" y="1157"/>
                      </a:lnTo>
                      <a:lnTo>
                        <a:pt x="550" y="1144"/>
                      </a:lnTo>
                      <a:lnTo>
                        <a:pt x="514" y="1125"/>
                      </a:lnTo>
                      <a:lnTo>
                        <a:pt x="477" y="1076"/>
                      </a:lnTo>
                      <a:lnTo>
                        <a:pt x="473" y="1031"/>
                      </a:lnTo>
                      <a:lnTo>
                        <a:pt x="480" y="1011"/>
                      </a:lnTo>
                      <a:lnTo>
                        <a:pt x="493" y="989"/>
                      </a:lnTo>
                      <a:lnTo>
                        <a:pt x="509" y="967"/>
                      </a:lnTo>
                      <a:lnTo>
                        <a:pt x="527" y="944"/>
                      </a:lnTo>
                      <a:lnTo>
                        <a:pt x="545" y="925"/>
                      </a:lnTo>
                      <a:lnTo>
                        <a:pt x="560" y="910"/>
                      </a:lnTo>
                      <a:lnTo>
                        <a:pt x="575" y="895"/>
                      </a:lnTo>
                      <a:lnTo>
                        <a:pt x="133" y="359"/>
                      </a:lnTo>
                      <a:lnTo>
                        <a:pt x="0" y="357"/>
                      </a:lnTo>
                      <a:lnTo>
                        <a:pt x="0" y="357"/>
                      </a:lnTo>
                      <a:close/>
                    </a:path>
                  </a:pathLst>
                </a:custGeom>
                <a:solidFill>
                  <a:srgbClr val="000000"/>
                </a:solidFill>
                <a:ln w="9525">
                  <a:noFill/>
                  <a:round/>
                  <a:headEnd/>
                  <a:tailEnd/>
                </a:ln>
              </p:spPr>
              <p:txBody>
                <a:bodyPr/>
                <a:lstStyle/>
                <a:p>
                  <a:endParaRPr lang="en-US" dirty="0"/>
                </a:p>
              </p:txBody>
            </p:sp>
            <p:sp>
              <p:nvSpPr>
                <p:cNvPr id="100383" name="Freeform 31"/>
                <p:cNvSpPr>
                  <a:spLocks/>
                </p:cNvSpPr>
                <p:nvPr/>
              </p:nvSpPr>
              <p:spPr bwMode="auto">
                <a:xfrm>
                  <a:off x="4833" y="1682"/>
                  <a:ext cx="144" cy="67"/>
                </a:xfrm>
                <a:custGeom>
                  <a:avLst/>
                  <a:gdLst/>
                  <a:ahLst/>
                  <a:cxnLst>
                    <a:cxn ang="0">
                      <a:pos x="0" y="113"/>
                    </a:cxn>
                    <a:cxn ang="0">
                      <a:pos x="31" y="241"/>
                    </a:cxn>
                    <a:cxn ang="0">
                      <a:pos x="55" y="246"/>
                    </a:cxn>
                    <a:cxn ang="0">
                      <a:pos x="78" y="251"/>
                    </a:cxn>
                    <a:cxn ang="0">
                      <a:pos x="126" y="255"/>
                    </a:cxn>
                    <a:cxn ang="0">
                      <a:pos x="171" y="254"/>
                    </a:cxn>
                    <a:cxn ang="0">
                      <a:pos x="218" y="248"/>
                    </a:cxn>
                    <a:cxn ang="0">
                      <a:pos x="309" y="225"/>
                    </a:cxn>
                    <a:cxn ang="0">
                      <a:pos x="402" y="186"/>
                    </a:cxn>
                    <a:cxn ang="0">
                      <a:pos x="479" y="133"/>
                    </a:cxn>
                    <a:cxn ang="0">
                      <a:pos x="505" y="103"/>
                    </a:cxn>
                    <a:cxn ang="0">
                      <a:pos x="524" y="71"/>
                    </a:cxn>
                    <a:cxn ang="0">
                      <a:pos x="550" y="0"/>
                    </a:cxn>
                    <a:cxn ang="0">
                      <a:pos x="515" y="26"/>
                    </a:cxn>
                    <a:cxn ang="0">
                      <a:pos x="476" y="53"/>
                    </a:cxn>
                    <a:cxn ang="0">
                      <a:pos x="426" y="85"/>
                    </a:cxn>
                    <a:cxn ang="0">
                      <a:pos x="370" y="116"/>
                    </a:cxn>
                    <a:cxn ang="0">
                      <a:pos x="310" y="146"/>
                    </a:cxn>
                    <a:cxn ang="0">
                      <a:pos x="190" y="175"/>
                    </a:cxn>
                    <a:cxn ang="0">
                      <a:pos x="98" y="169"/>
                    </a:cxn>
                    <a:cxn ang="0">
                      <a:pos x="65" y="159"/>
                    </a:cxn>
                    <a:cxn ang="0">
                      <a:pos x="40" y="147"/>
                    </a:cxn>
                    <a:cxn ang="0">
                      <a:pos x="0" y="113"/>
                    </a:cxn>
                    <a:cxn ang="0">
                      <a:pos x="0" y="113"/>
                    </a:cxn>
                  </a:cxnLst>
                  <a:rect l="0" t="0" r="r" b="b"/>
                  <a:pathLst>
                    <a:path w="550" h="255">
                      <a:moveTo>
                        <a:pt x="0" y="113"/>
                      </a:moveTo>
                      <a:lnTo>
                        <a:pt x="31" y="241"/>
                      </a:lnTo>
                      <a:lnTo>
                        <a:pt x="55" y="246"/>
                      </a:lnTo>
                      <a:lnTo>
                        <a:pt x="78" y="251"/>
                      </a:lnTo>
                      <a:lnTo>
                        <a:pt x="126" y="255"/>
                      </a:lnTo>
                      <a:lnTo>
                        <a:pt x="171" y="254"/>
                      </a:lnTo>
                      <a:lnTo>
                        <a:pt x="218" y="248"/>
                      </a:lnTo>
                      <a:lnTo>
                        <a:pt x="309" y="225"/>
                      </a:lnTo>
                      <a:lnTo>
                        <a:pt x="402" y="186"/>
                      </a:lnTo>
                      <a:lnTo>
                        <a:pt x="479" y="133"/>
                      </a:lnTo>
                      <a:lnTo>
                        <a:pt x="505" y="103"/>
                      </a:lnTo>
                      <a:lnTo>
                        <a:pt x="524" y="71"/>
                      </a:lnTo>
                      <a:lnTo>
                        <a:pt x="550" y="0"/>
                      </a:lnTo>
                      <a:lnTo>
                        <a:pt x="515" y="26"/>
                      </a:lnTo>
                      <a:lnTo>
                        <a:pt x="476" y="53"/>
                      </a:lnTo>
                      <a:lnTo>
                        <a:pt x="426" y="85"/>
                      </a:lnTo>
                      <a:lnTo>
                        <a:pt x="370" y="116"/>
                      </a:lnTo>
                      <a:lnTo>
                        <a:pt x="310" y="146"/>
                      </a:lnTo>
                      <a:lnTo>
                        <a:pt x="190" y="175"/>
                      </a:lnTo>
                      <a:lnTo>
                        <a:pt x="98" y="169"/>
                      </a:lnTo>
                      <a:lnTo>
                        <a:pt x="65" y="159"/>
                      </a:lnTo>
                      <a:lnTo>
                        <a:pt x="40" y="147"/>
                      </a:lnTo>
                      <a:lnTo>
                        <a:pt x="0" y="113"/>
                      </a:lnTo>
                      <a:lnTo>
                        <a:pt x="0" y="113"/>
                      </a:lnTo>
                      <a:close/>
                    </a:path>
                  </a:pathLst>
                </a:custGeom>
                <a:solidFill>
                  <a:srgbClr val="000000"/>
                </a:solidFill>
                <a:ln w="9525">
                  <a:noFill/>
                  <a:round/>
                  <a:headEnd/>
                  <a:tailEnd/>
                </a:ln>
              </p:spPr>
              <p:txBody>
                <a:bodyPr/>
                <a:lstStyle/>
                <a:p>
                  <a:endParaRPr lang="en-US" dirty="0"/>
                </a:p>
              </p:txBody>
            </p:sp>
            <p:sp>
              <p:nvSpPr>
                <p:cNvPr id="100384" name="Freeform 32"/>
                <p:cNvSpPr>
                  <a:spLocks/>
                </p:cNvSpPr>
                <p:nvPr/>
              </p:nvSpPr>
              <p:spPr bwMode="auto">
                <a:xfrm>
                  <a:off x="4586" y="1553"/>
                  <a:ext cx="138" cy="154"/>
                </a:xfrm>
                <a:custGeom>
                  <a:avLst/>
                  <a:gdLst/>
                  <a:ahLst/>
                  <a:cxnLst>
                    <a:cxn ang="0">
                      <a:pos x="436" y="0"/>
                    </a:cxn>
                    <a:cxn ang="0">
                      <a:pos x="0" y="589"/>
                    </a:cxn>
                    <a:cxn ang="0">
                      <a:pos x="532" y="52"/>
                    </a:cxn>
                    <a:cxn ang="0">
                      <a:pos x="506" y="37"/>
                    </a:cxn>
                    <a:cxn ang="0">
                      <a:pos x="321" y="210"/>
                    </a:cxn>
                    <a:cxn ang="0">
                      <a:pos x="466" y="20"/>
                    </a:cxn>
                    <a:cxn ang="0">
                      <a:pos x="436" y="0"/>
                    </a:cxn>
                    <a:cxn ang="0">
                      <a:pos x="436" y="0"/>
                    </a:cxn>
                  </a:cxnLst>
                  <a:rect l="0" t="0" r="r" b="b"/>
                  <a:pathLst>
                    <a:path w="532" h="589">
                      <a:moveTo>
                        <a:pt x="436" y="0"/>
                      </a:moveTo>
                      <a:lnTo>
                        <a:pt x="0" y="589"/>
                      </a:lnTo>
                      <a:lnTo>
                        <a:pt x="532" y="52"/>
                      </a:lnTo>
                      <a:lnTo>
                        <a:pt x="506" y="37"/>
                      </a:lnTo>
                      <a:lnTo>
                        <a:pt x="321" y="210"/>
                      </a:lnTo>
                      <a:lnTo>
                        <a:pt x="466" y="20"/>
                      </a:lnTo>
                      <a:lnTo>
                        <a:pt x="436" y="0"/>
                      </a:lnTo>
                      <a:lnTo>
                        <a:pt x="436" y="0"/>
                      </a:lnTo>
                      <a:close/>
                    </a:path>
                  </a:pathLst>
                </a:custGeom>
                <a:solidFill>
                  <a:srgbClr val="000000"/>
                </a:solidFill>
                <a:ln w="9525">
                  <a:noFill/>
                  <a:round/>
                  <a:headEnd/>
                  <a:tailEnd/>
                </a:ln>
              </p:spPr>
              <p:txBody>
                <a:bodyPr/>
                <a:lstStyle/>
                <a:p>
                  <a:endParaRPr lang="en-US" dirty="0"/>
                </a:p>
              </p:txBody>
            </p:sp>
            <p:sp>
              <p:nvSpPr>
                <p:cNvPr id="100385" name="Freeform 33"/>
                <p:cNvSpPr>
                  <a:spLocks/>
                </p:cNvSpPr>
                <p:nvPr/>
              </p:nvSpPr>
              <p:spPr bwMode="auto">
                <a:xfrm>
                  <a:off x="4807" y="1248"/>
                  <a:ext cx="200" cy="185"/>
                </a:xfrm>
                <a:custGeom>
                  <a:avLst/>
                  <a:gdLst/>
                  <a:ahLst/>
                  <a:cxnLst>
                    <a:cxn ang="0">
                      <a:pos x="19" y="684"/>
                    </a:cxn>
                    <a:cxn ang="0">
                      <a:pos x="53" y="644"/>
                    </a:cxn>
                    <a:cxn ang="0">
                      <a:pos x="84" y="608"/>
                    </a:cxn>
                    <a:cxn ang="0">
                      <a:pos x="119" y="566"/>
                    </a:cxn>
                    <a:cxn ang="0">
                      <a:pos x="161" y="518"/>
                    </a:cxn>
                    <a:cxn ang="0">
                      <a:pos x="204" y="467"/>
                    </a:cxn>
                    <a:cxn ang="0">
                      <a:pos x="250" y="414"/>
                    </a:cxn>
                    <a:cxn ang="0">
                      <a:pos x="299" y="361"/>
                    </a:cxn>
                    <a:cxn ang="0">
                      <a:pos x="346" y="308"/>
                    </a:cxn>
                    <a:cxn ang="0">
                      <a:pos x="394" y="256"/>
                    </a:cxn>
                    <a:cxn ang="0">
                      <a:pos x="440" y="207"/>
                    </a:cxn>
                    <a:cxn ang="0">
                      <a:pos x="484" y="163"/>
                    </a:cxn>
                    <a:cxn ang="0">
                      <a:pos x="525" y="124"/>
                    </a:cxn>
                    <a:cxn ang="0">
                      <a:pos x="577" y="79"/>
                    </a:cxn>
                    <a:cxn ang="0">
                      <a:pos x="631" y="38"/>
                    </a:cxn>
                    <a:cxn ang="0">
                      <a:pos x="728" y="0"/>
                    </a:cxn>
                    <a:cxn ang="0">
                      <a:pos x="770" y="63"/>
                    </a:cxn>
                    <a:cxn ang="0">
                      <a:pos x="758" y="105"/>
                    </a:cxn>
                    <a:cxn ang="0">
                      <a:pos x="732" y="141"/>
                    </a:cxn>
                    <a:cxn ang="0">
                      <a:pos x="699" y="179"/>
                    </a:cxn>
                    <a:cxn ang="0">
                      <a:pos x="662" y="217"/>
                    </a:cxn>
                    <a:cxn ang="0">
                      <a:pos x="612" y="263"/>
                    </a:cxn>
                    <a:cxn ang="0">
                      <a:pos x="584" y="284"/>
                    </a:cxn>
                    <a:cxn ang="0">
                      <a:pos x="607" y="241"/>
                    </a:cxn>
                    <a:cxn ang="0">
                      <a:pos x="622" y="213"/>
                    </a:cxn>
                    <a:cxn ang="0">
                      <a:pos x="634" y="133"/>
                    </a:cxn>
                    <a:cxn ang="0">
                      <a:pos x="559" y="177"/>
                    </a:cxn>
                    <a:cxn ang="0">
                      <a:pos x="499" y="232"/>
                    </a:cxn>
                    <a:cxn ang="0">
                      <a:pos x="454" y="298"/>
                    </a:cxn>
                    <a:cxn ang="0">
                      <a:pos x="469" y="305"/>
                    </a:cxn>
                    <a:cxn ang="0">
                      <a:pos x="544" y="265"/>
                    </a:cxn>
                    <a:cxn ang="0">
                      <a:pos x="207" y="650"/>
                    </a:cxn>
                    <a:cxn ang="0">
                      <a:pos x="359" y="410"/>
                    </a:cxn>
                    <a:cxn ang="0">
                      <a:pos x="0" y="706"/>
                    </a:cxn>
                  </a:cxnLst>
                  <a:rect l="0" t="0" r="r" b="b"/>
                  <a:pathLst>
                    <a:path w="770" h="706">
                      <a:moveTo>
                        <a:pt x="0" y="706"/>
                      </a:moveTo>
                      <a:lnTo>
                        <a:pt x="19" y="684"/>
                      </a:lnTo>
                      <a:lnTo>
                        <a:pt x="39" y="659"/>
                      </a:lnTo>
                      <a:lnTo>
                        <a:pt x="53" y="644"/>
                      </a:lnTo>
                      <a:lnTo>
                        <a:pt x="67" y="626"/>
                      </a:lnTo>
                      <a:lnTo>
                        <a:pt x="84" y="608"/>
                      </a:lnTo>
                      <a:lnTo>
                        <a:pt x="101" y="587"/>
                      </a:lnTo>
                      <a:lnTo>
                        <a:pt x="119" y="566"/>
                      </a:lnTo>
                      <a:lnTo>
                        <a:pt x="140" y="542"/>
                      </a:lnTo>
                      <a:lnTo>
                        <a:pt x="161" y="518"/>
                      </a:lnTo>
                      <a:lnTo>
                        <a:pt x="183" y="493"/>
                      </a:lnTo>
                      <a:lnTo>
                        <a:pt x="204" y="467"/>
                      </a:lnTo>
                      <a:lnTo>
                        <a:pt x="228" y="441"/>
                      </a:lnTo>
                      <a:lnTo>
                        <a:pt x="250" y="414"/>
                      </a:lnTo>
                      <a:lnTo>
                        <a:pt x="274" y="388"/>
                      </a:lnTo>
                      <a:lnTo>
                        <a:pt x="299" y="361"/>
                      </a:lnTo>
                      <a:lnTo>
                        <a:pt x="323" y="334"/>
                      </a:lnTo>
                      <a:lnTo>
                        <a:pt x="346" y="308"/>
                      </a:lnTo>
                      <a:lnTo>
                        <a:pt x="370" y="282"/>
                      </a:lnTo>
                      <a:lnTo>
                        <a:pt x="394" y="256"/>
                      </a:lnTo>
                      <a:lnTo>
                        <a:pt x="419" y="231"/>
                      </a:lnTo>
                      <a:lnTo>
                        <a:pt x="440" y="207"/>
                      </a:lnTo>
                      <a:lnTo>
                        <a:pt x="463" y="185"/>
                      </a:lnTo>
                      <a:lnTo>
                        <a:pt x="484" y="163"/>
                      </a:lnTo>
                      <a:lnTo>
                        <a:pt x="505" y="143"/>
                      </a:lnTo>
                      <a:lnTo>
                        <a:pt x="525" y="124"/>
                      </a:lnTo>
                      <a:lnTo>
                        <a:pt x="543" y="107"/>
                      </a:lnTo>
                      <a:lnTo>
                        <a:pt x="577" y="79"/>
                      </a:lnTo>
                      <a:lnTo>
                        <a:pt x="605" y="56"/>
                      </a:lnTo>
                      <a:lnTo>
                        <a:pt x="631" y="38"/>
                      </a:lnTo>
                      <a:lnTo>
                        <a:pt x="674" y="12"/>
                      </a:lnTo>
                      <a:lnTo>
                        <a:pt x="728" y="0"/>
                      </a:lnTo>
                      <a:lnTo>
                        <a:pt x="756" y="23"/>
                      </a:lnTo>
                      <a:lnTo>
                        <a:pt x="770" y="63"/>
                      </a:lnTo>
                      <a:lnTo>
                        <a:pt x="766" y="89"/>
                      </a:lnTo>
                      <a:lnTo>
                        <a:pt x="758" y="105"/>
                      </a:lnTo>
                      <a:lnTo>
                        <a:pt x="747" y="123"/>
                      </a:lnTo>
                      <a:lnTo>
                        <a:pt x="732" y="141"/>
                      </a:lnTo>
                      <a:lnTo>
                        <a:pt x="717" y="160"/>
                      </a:lnTo>
                      <a:lnTo>
                        <a:pt x="699" y="179"/>
                      </a:lnTo>
                      <a:lnTo>
                        <a:pt x="680" y="197"/>
                      </a:lnTo>
                      <a:lnTo>
                        <a:pt x="662" y="217"/>
                      </a:lnTo>
                      <a:lnTo>
                        <a:pt x="644" y="232"/>
                      </a:lnTo>
                      <a:lnTo>
                        <a:pt x="612" y="263"/>
                      </a:lnTo>
                      <a:lnTo>
                        <a:pt x="580" y="291"/>
                      </a:lnTo>
                      <a:lnTo>
                        <a:pt x="584" y="284"/>
                      </a:lnTo>
                      <a:lnTo>
                        <a:pt x="594" y="266"/>
                      </a:lnTo>
                      <a:lnTo>
                        <a:pt x="607" y="241"/>
                      </a:lnTo>
                      <a:lnTo>
                        <a:pt x="615" y="228"/>
                      </a:lnTo>
                      <a:lnTo>
                        <a:pt x="622" y="213"/>
                      </a:lnTo>
                      <a:lnTo>
                        <a:pt x="641" y="159"/>
                      </a:lnTo>
                      <a:lnTo>
                        <a:pt x="634" y="133"/>
                      </a:lnTo>
                      <a:lnTo>
                        <a:pt x="589" y="154"/>
                      </a:lnTo>
                      <a:lnTo>
                        <a:pt x="559" y="177"/>
                      </a:lnTo>
                      <a:lnTo>
                        <a:pt x="527" y="204"/>
                      </a:lnTo>
                      <a:lnTo>
                        <a:pt x="499" y="232"/>
                      </a:lnTo>
                      <a:lnTo>
                        <a:pt x="474" y="259"/>
                      </a:lnTo>
                      <a:lnTo>
                        <a:pt x="454" y="298"/>
                      </a:lnTo>
                      <a:lnTo>
                        <a:pt x="458" y="305"/>
                      </a:lnTo>
                      <a:lnTo>
                        <a:pt x="469" y="305"/>
                      </a:lnTo>
                      <a:lnTo>
                        <a:pt x="501" y="291"/>
                      </a:lnTo>
                      <a:lnTo>
                        <a:pt x="544" y="265"/>
                      </a:lnTo>
                      <a:lnTo>
                        <a:pt x="530" y="333"/>
                      </a:lnTo>
                      <a:lnTo>
                        <a:pt x="207" y="650"/>
                      </a:lnTo>
                      <a:lnTo>
                        <a:pt x="165" y="653"/>
                      </a:lnTo>
                      <a:lnTo>
                        <a:pt x="359" y="410"/>
                      </a:lnTo>
                      <a:lnTo>
                        <a:pt x="82" y="679"/>
                      </a:lnTo>
                      <a:lnTo>
                        <a:pt x="0" y="706"/>
                      </a:lnTo>
                      <a:lnTo>
                        <a:pt x="0" y="706"/>
                      </a:lnTo>
                      <a:close/>
                    </a:path>
                  </a:pathLst>
                </a:custGeom>
                <a:solidFill>
                  <a:srgbClr val="000000"/>
                </a:solidFill>
                <a:ln w="9525">
                  <a:noFill/>
                  <a:round/>
                  <a:headEnd/>
                  <a:tailEnd/>
                </a:ln>
              </p:spPr>
              <p:txBody>
                <a:bodyPr/>
                <a:lstStyle/>
                <a:p>
                  <a:endParaRPr lang="en-US" dirty="0"/>
                </a:p>
              </p:txBody>
            </p:sp>
            <p:sp>
              <p:nvSpPr>
                <p:cNvPr id="100386" name="Freeform 34"/>
                <p:cNvSpPr>
                  <a:spLocks/>
                </p:cNvSpPr>
                <p:nvPr/>
              </p:nvSpPr>
              <p:spPr bwMode="auto">
                <a:xfrm>
                  <a:off x="4921" y="1280"/>
                  <a:ext cx="70" cy="78"/>
                </a:xfrm>
                <a:custGeom>
                  <a:avLst/>
                  <a:gdLst/>
                  <a:ahLst/>
                  <a:cxnLst>
                    <a:cxn ang="0">
                      <a:pos x="42" y="198"/>
                    </a:cxn>
                    <a:cxn ang="0">
                      <a:pos x="57" y="187"/>
                    </a:cxn>
                    <a:cxn ang="0">
                      <a:pos x="94" y="156"/>
                    </a:cxn>
                    <a:cxn ang="0">
                      <a:pos x="117" y="138"/>
                    </a:cxn>
                    <a:cxn ang="0">
                      <a:pos x="139" y="118"/>
                    </a:cxn>
                    <a:cxn ang="0">
                      <a:pos x="159" y="99"/>
                    </a:cxn>
                    <a:cxn ang="0">
                      <a:pos x="177" y="82"/>
                    </a:cxn>
                    <a:cxn ang="0">
                      <a:pos x="190" y="66"/>
                    </a:cxn>
                    <a:cxn ang="0">
                      <a:pos x="206" y="50"/>
                    </a:cxn>
                    <a:cxn ang="0">
                      <a:pos x="230" y="25"/>
                    </a:cxn>
                    <a:cxn ang="0">
                      <a:pos x="253" y="0"/>
                    </a:cxn>
                    <a:cxn ang="0">
                      <a:pos x="273" y="54"/>
                    </a:cxn>
                    <a:cxn ang="0">
                      <a:pos x="0" y="299"/>
                    </a:cxn>
                    <a:cxn ang="0">
                      <a:pos x="42" y="198"/>
                    </a:cxn>
                    <a:cxn ang="0">
                      <a:pos x="42" y="198"/>
                    </a:cxn>
                  </a:cxnLst>
                  <a:rect l="0" t="0" r="r" b="b"/>
                  <a:pathLst>
                    <a:path w="273" h="299">
                      <a:moveTo>
                        <a:pt x="42" y="198"/>
                      </a:moveTo>
                      <a:lnTo>
                        <a:pt x="57" y="187"/>
                      </a:lnTo>
                      <a:lnTo>
                        <a:pt x="94" y="156"/>
                      </a:lnTo>
                      <a:lnTo>
                        <a:pt x="117" y="138"/>
                      </a:lnTo>
                      <a:lnTo>
                        <a:pt x="139" y="118"/>
                      </a:lnTo>
                      <a:lnTo>
                        <a:pt x="159" y="99"/>
                      </a:lnTo>
                      <a:lnTo>
                        <a:pt x="177" y="82"/>
                      </a:lnTo>
                      <a:lnTo>
                        <a:pt x="190" y="66"/>
                      </a:lnTo>
                      <a:lnTo>
                        <a:pt x="206" y="50"/>
                      </a:lnTo>
                      <a:lnTo>
                        <a:pt x="230" y="25"/>
                      </a:lnTo>
                      <a:lnTo>
                        <a:pt x="253" y="0"/>
                      </a:lnTo>
                      <a:lnTo>
                        <a:pt x="273" y="54"/>
                      </a:lnTo>
                      <a:lnTo>
                        <a:pt x="0" y="299"/>
                      </a:lnTo>
                      <a:lnTo>
                        <a:pt x="42" y="198"/>
                      </a:lnTo>
                      <a:lnTo>
                        <a:pt x="42" y="198"/>
                      </a:lnTo>
                      <a:close/>
                    </a:path>
                  </a:pathLst>
                </a:custGeom>
                <a:solidFill>
                  <a:srgbClr val="000000"/>
                </a:solidFill>
                <a:ln w="9525">
                  <a:noFill/>
                  <a:round/>
                  <a:headEnd/>
                  <a:tailEnd/>
                </a:ln>
              </p:spPr>
              <p:txBody>
                <a:bodyPr/>
                <a:lstStyle/>
                <a:p>
                  <a:endParaRPr lang="en-US" dirty="0"/>
                </a:p>
              </p:txBody>
            </p:sp>
            <p:sp>
              <p:nvSpPr>
                <p:cNvPr id="100387" name="Freeform 35"/>
                <p:cNvSpPr>
                  <a:spLocks/>
                </p:cNvSpPr>
                <p:nvPr/>
              </p:nvSpPr>
              <p:spPr bwMode="auto">
                <a:xfrm>
                  <a:off x="4927" y="1303"/>
                  <a:ext cx="169" cy="327"/>
                </a:xfrm>
                <a:custGeom>
                  <a:avLst/>
                  <a:gdLst/>
                  <a:ahLst/>
                  <a:cxnLst>
                    <a:cxn ang="0">
                      <a:pos x="109" y="18"/>
                    </a:cxn>
                    <a:cxn ang="0">
                      <a:pos x="86" y="63"/>
                    </a:cxn>
                    <a:cxn ang="0">
                      <a:pos x="59" y="131"/>
                    </a:cxn>
                    <a:cxn ang="0">
                      <a:pos x="19" y="255"/>
                    </a:cxn>
                    <a:cxn ang="0">
                      <a:pos x="0" y="388"/>
                    </a:cxn>
                    <a:cxn ang="0">
                      <a:pos x="24" y="502"/>
                    </a:cxn>
                    <a:cxn ang="0">
                      <a:pos x="75" y="558"/>
                    </a:cxn>
                    <a:cxn ang="0">
                      <a:pos x="109" y="577"/>
                    </a:cxn>
                    <a:cxn ang="0">
                      <a:pos x="147" y="592"/>
                    </a:cxn>
                    <a:cxn ang="0">
                      <a:pos x="189" y="603"/>
                    </a:cxn>
                    <a:cxn ang="0">
                      <a:pos x="280" y="617"/>
                    </a:cxn>
                    <a:cxn ang="0">
                      <a:pos x="369" y="626"/>
                    </a:cxn>
                    <a:cxn ang="0">
                      <a:pos x="451" y="637"/>
                    </a:cxn>
                    <a:cxn ang="0">
                      <a:pos x="517" y="657"/>
                    </a:cxn>
                    <a:cxn ang="0">
                      <a:pos x="561" y="718"/>
                    </a:cxn>
                    <a:cxn ang="0">
                      <a:pos x="544" y="786"/>
                    </a:cxn>
                    <a:cxn ang="0">
                      <a:pos x="523" y="825"/>
                    </a:cxn>
                    <a:cxn ang="0">
                      <a:pos x="494" y="864"/>
                    </a:cxn>
                    <a:cxn ang="0">
                      <a:pos x="461" y="904"/>
                    </a:cxn>
                    <a:cxn ang="0">
                      <a:pos x="423" y="944"/>
                    </a:cxn>
                    <a:cxn ang="0">
                      <a:pos x="382" y="984"/>
                    </a:cxn>
                    <a:cxn ang="0">
                      <a:pos x="339" y="1023"/>
                    </a:cxn>
                    <a:cxn ang="0">
                      <a:pos x="295" y="1061"/>
                    </a:cxn>
                    <a:cxn ang="0">
                      <a:pos x="254" y="1095"/>
                    </a:cxn>
                    <a:cxn ang="0">
                      <a:pos x="173" y="1157"/>
                    </a:cxn>
                    <a:cxn ang="0">
                      <a:pos x="89" y="1217"/>
                    </a:cxn>
                    <a:cxn ang="0">
                      <a:pos x="88" y="1252"/>
                    </a:cxn>
                    <a:cxn ang="0">
                      <a:pos x="136" y="1218"/>
                    </a:cxn>
                    <a:cxn ang="0">
                      <a:pos x="211" y="1166"/>
                    </a:cxn>
                    <a:cxn ang="0">
                      <a:pos x="304" y="1095"/>
                    </a:cxn>
                    <a:cxn ang="0">
                      <a:pos x="355" y="1055"/>
                    </a:cxn>
                    <a:cxn ang="0">
                      <a:pos x="407" y="1012"/>
                    </a:cxn>
                    <a:cxn ang="0">
                      <a:pos x="457" y="968"/>
                    </a:cxn>
                    <a:cxn ang="0">
                      <a:pos x="503" y="923"/>
                    </a:cxn>
                    <a:cxn ang="0">
                      <a:pos x="546" y="878"/>
                    </a:cxn>
                    <a:cxn ang="0">
                      <a:pos x="583" y="834"/>
                    </a:cxn>
                    <a:cxn ang="0">
                      <a:pos x="613" y="790"/>
                    </a:cxn>
                    <a:cxn ang="0">
                      <a:pos x="636" y="648"/>
                    </a:cxn>
                    <a:cxn ang="0">
                      <a:pos x="598" y="608"/>
                    </a:cxn>
                    <a:cxn ang="0">
                      <a:pos x="570" y="594"/>
                    </a:cxn>
                    <a:cxn ang="0">
                      <a:pos x="499" y="578"/>
                    </a:cxn>
                    <a:cxn ang="0">
                      <a:pos x="418" y="569"/>
                    </a:cxn>
                    <a:cxn ang="0">
                      <a:pos x="336" y="565"/>
                    </a:cxn>
                    <a:cxn ang="0">
                      <a:pos x="260" y="556"/>
                    </a:cxn>
                    <a:cxn ang="0">
                      <a:pos x="177" y="528"/>
                    </a:cxn>
                    <a:cxn ang="0">
                      <a:pos x="80" y="425"/>
                    </a:cxn>
                    <a:cxn ang="0">
                      <a:pos x="73" y="325"/>
                    </a:cxn>
                    <a:cxn ang="0">
                      <a:pos x="91" y="231"/>
                    </a:cxn>
                    <a:cxn ang="0">
                      <a:pos x="117" y="136"/>
                    </a:cxn>
                    <a:cxn ang="0">
                      <a:pos x="153" y="29"/>
                    </a:cxn>
                    <a:cxn ang="0">
                      <a:pos x="117" y="0"/>
                    </a:cxn>
                  </a:cxnLst>
                  <a:rect l="0" t="0" r="r" b="b"/>
                  <a:pathLst>
                    <a:path w="645" h="1252">
                      <a:moveTo>
                        <a:pt x="117" y="0"/>
                      </a:moveTo>
                      <a:lnTo>
                        <a:pt x="109" y="18"/>
                      </a:lnTo>
                      <a:lnTo>
                        <a:pt x="100" y="37"/>
                      </a:lnTo>
                      <a:lnTo>
                        <a:pt x="86" y="63"/>
                      </a:lnTo>
                      <a:lnTo>
                        <a:pt x="73" y="95"/>
                      </a:lnTo>
                      <a:lnTo>
                        <a:pt x="59" y="131"/>
                      </a:lnTo>
                      <a:lnTo>
                        <a:pt x="31" y="211"/>
                      </a:lnTo>
                      <a:lnTo>
                        <a:pt x="19" y="255"/>
                      </a:lnTo>
                      <a:lnTo>
                        <a:pt x="9" y="300"/>
                      </a:lnTo>
                      <a:lnTo>
                        <a:pt x="0" y="388"/>
                      </a:lnTo>
                      <a:lnTo>
                        <a:pt x="11" y="469"/>
                      </a:lnTo>
                      <a:lnTo>
                        <a:pt x="24" y="502"/>
                      </a:lnTo>
                      <a:lnTo>
                        <a:pt x="47" y="533"/>
                      </a:lnTo>
                      <a:lnTo>
                        <a:pt x="75" y="558"/>
                      </a:lnTo>
                      <a:lnTo>
                        <a:pt x="91" y="568"/>
                      </a:lnTo>
                      <a:lnTo>
                        <a:pt x="109" y="577"/>
                      </a:lnTo>
                      <a:lnTo>
                        <a:pt x="127" y="585"/>
                      </a:lnTo>
                      <a:lnTo>
                        <a:pt x="147" y="592"/>
                      </a:lnTo>
                      <a:lnTo>
                        <a:pt x="168" y="599"/>
                      </a:lnTo>
                      <a:lnTo>
                        <a:pt x="189" y="603"/>
                      </a:lnTo>
                      <a:lnTo>
                        <a:pt x="233" y="611"/>
                      </a:lnTo>
                      <a:lnTo>
                        <a:pt x="280" y="617"/>
                      </a:lnTo>
                      <a:lnTo>
                        <a:pt x="325" y="622"/>
                      </a:lnTo>
                      <a:lnTo>
                        <a:pt x="369" y="626"/>
                      </a:lnTo>
                      <a:lnTo>
                        <a:pt x="412" y="632"/>
                      </a:lnTo>
                      <a:lnTo>
                        <a:pt x="451" y="637"/>
                      </a:lnTo>
                      <a:lnTo>
                        <a:pt x="486" y="646"/>
                      </a:lnTo>
                      <a:lnTo>
                        <a:pt x="517" y="657"/>
                      </a:lnTo>
                      <a:lnTo>
                        <a:pt x="554" y="692"/>
                      </a:lnTo>
                      <a:lnTo>
                        <a:pt x="561" y="718"/>
                      </a:lnTo>
                      <a:lnTo>
                        <a:pt x="557" y="750"/>
                      </a:lnTo>
                      <a:lnTo>
                        <a:pt x="544" y="786"/>
                      </a:lnTo>
                      <a:lnTo>
                        <a:pt x="535" y="804"/>
                      </a:lnTo>
                      <a:lnTo>
                        <a:pt x="523" y="825"/>
                      </a:lnTo>
                      <a:lnTo>
                        <a:pt x="510" y="844"/>
                      </a:lnTo>
                      <a:lnTo>
                        <a:pt x="494" y="864"/>
                      </a:lnTo>
                      <a:lnTo>
                        <a:pt x="478" y="883"/>
                      </a:lnTo>
                      <a:lnTo>
                        <a:pt x="461" y="904"/>
                      </a:lnTo>
                      <a:lnTo>
                        <a:pt x="443" y="924"/>
                      </a:lnTo>
                      <a:lnTo>
                        <a:pt x="423" y="944"/>
                      </a:lnTo>
                      <a:lnTo>
                        <a:pt x="403" y="964"/>
                      </a:lnTo>
                      <a:lnTo>
                        <a:pt x="382" y="984"/>
                      </a:lnTo>
                      <a:lnTo>
                        <a:pt x="361" y="1003"/>
                      </a:lnTo>
                      <a:lnTo>
                        <a:pt x="339" y="1023"/>
                      </a:lnTo>
                      <a:lnTo>
                        <a:pt x="318" y="1042"/>
                      </a:lnTo>
                      <a:lnTo>
                        <a:pt x="295" y="1061"/>
                      </a:lnTo>
                      <a:lnTo>
                        <a:pt x="274" y="1079"/>
                      </a:lnTo>
                      <a:lnTo>
                        <a:pt x="254" y="1095"/>
                      </a:lnTo>
                      <a:lnTo>
                        <a:pt x="212" y="1127"/>
                      </a:lnTo>
                      <a:lnTo>
                        <a:pt x="173" y="1157"/>
                      </a:lnTo>
                      <a:lnTo>
                        <a:pt x="140" y="1181"/>
                      </a:lnTo>
                      <a:lnTo>
                        <a:pt x="89" y="1217"/>
                      </a:lnTo>
                      <a:lnTo>
                        <a:pt x="70" y="1229"/>
                      </a:lnTo>
                      <a:lnTo>
                        <a:pt x="88" y="1252"/>
                      </a:lnTo>
                      <a:lnTo>
                        <a:pt x="110" y="1236"/>
                      </a:lnTo>
                      <a:lnTo>
                        <a:pt x="136" y="1218"/>
                      </a:lnTo>
                      <a:lnTo>
                        <a:pt x="170" y="1194"/>
                      </a:lnTo>
                      <a:lnTo>
                        <a:pt x="211" y="1166"/>
                      </a:lnTo>
                      <a:lnTo>
                        <a:pt x="256" y="1133"/>
                      </a:lnTo>
                      <a:lnTo>
                        <a:pt x="304" y="1095"/>
                      </a:lnTo>
                      <a:lnTo>
                        <a:pt x="329" y="1075"/>
                      </a:lnTo>
                      <a:lnTo>
                        <a:pt x="355" y="1055"/>
                      </a:lnTo>
                      <a:lnTo>
                        <a:pt x="380" y="1034"/>
                      </a:lnTo>
                      <a:lnTo>
                        <a:pt x="407" y="1012"/>
                      </a:lnTo>
                      <a:lnTo>
                        <a:pt x="432" y="990"/>
                      </a:lnTo>
                      <a:lnTo>
                        <a:pt x="457" y="968"/>
                      </a:lnTo>
                      <a:lnTo>
                        <a:pt x="480" y="945"/>
                      </a:lnTo>
                      <a:lnTo>
                        <a:pt x="503" y="923"/>
                      </a:lnTo>
                      <a:lnTo>
                        <a:pt x="526" y="900"/>
                      </a:lnTo>
                      <a:lnTo>
                        <a:pt x="546" y="878"/>
                      </a:lnTo>
                      <a:lnTo>
                        <a:pt x="565" y="855"/>
                      </a:lnTo>
                      <a:lnTo>
                        <a:pt x="583" y="834"/>
                      </a:lnTo>
                      <a:lnTo>
                        <a:pt x="599" y="811"/>
                      </a:lnTo>
                      <a:lnTo>
                        <a:pt x="613" y="790"/>
                      </a:lnTo>
                      <a:lnTo>
                        <a:pt x="645" y="709"/>
                      </a:lnTo>
                      <a:lnTo>
                        <a:pt x="636" y="648"/>
                      </a:lnTo>
                      <a:lnTo>
                        <a:pt x="620" y="626"/>
                      </a:lnTo>
                      <a:lnTo>
                        <a:pt x="598" y="608"/>
                      </a:lnTo>
                      <a:lnTo>
                        <a:pt x="584" y="601"/>
                      </a:lnTo>
                      <a:lnTo>
                        <a:pt x="570" y="594"/>
                      </a:lnTo>
                      <a:lnTo>
                        <a:pt x="536" y="585"/>
                      </a:lnTo>
                      <a:lnTo>
                        <a:pt x="499" y="578"/>
                      </a:lnTo>
                      <a:lnTo>
                        <a:pt x="459" y="574"/>
                      </a:lnTo>
                      <a:lnTo>
                        <a:pt x="418" y="569"/>
                      </a:lnTo>
                      <a:lnTo>
                        <a:pt x="378" y="567"/>
                      </a:lnTo>
                      <a:lnTo>
                        <a:pt x="336" y="565"/>
                      </a:lnTo>
                      <a:lnTo>
                        <a:pt x="298" y="560"/>
                      </a:lnTo>
                      <a:lnTo>
                        <a:pt x="260" y="556"/>
                      </a:lnTo>
                      <a:lnTo>
                        <a:pt x="228" y="550"/>
                      </a:lnTo>
                      <a:lnTo>
                        <a:pt x="177" y="528"/>
                      </a:lnTo>
                      <a:lnTo>
                        <a:pt x="114" y="475"/>
                      </a:lnTo>
                      <a:lnTo>
                        <a:pt x="80" y="425"/>
                      </a:lnTo>
                      <a:lnTo>
                        <a:pt x="71" y="362"/>
                      </a:lnTo>
                      <a:lnTo>
                        <a:pt x="73" y="325"/>
                      </a:lnTo>
                      <a:lnTo>
                        <a:pt x="80" y="280"/>
                      </a:lnTo>
                      <a:lnTo>
                        <a:pt x="91" y="231"/>
                      </a:lnTo>
                      <a:lnTo>
                        <a:pt x="103" y="183"/>
                      </a:lnTo>
                      <a:lnTo>
                        <a:pt x="117" y="136"/>
                      </a:lnTo>
                      <a:lnTo>
                        <a:pt x="131" y="93"/>
                      </a:lnTo>
                      <a:lnTo>
                        <a:pt x="153" y="29"/>
                      </a:lnTo>
                      <a:lnTo>
                        <a:pt x="162" y="3"/>
                      </a:lnTo>
                      <a:lnTo>
                        <a:pt x="117" y="0"/>
                      </a:lnTo>
                      <a:lnTo>
                        <a:pt x="117" y="0"/>
                      </a:lnTo>
                      <a:close/>
                    </a:path>
                  </a:pathLst>
                </a:custGeom>
                <a:solidFill>
                  <a:srgbClr val="000000"/>
                </a:solidFill>
                <a:ln w="9525">
                  <a:noFill/>
                  <a:round/>
                  <a:headEnd/>
                  <a:tailEnd/>
                </a:ln>
              </p:spPr>
              <p:txBody>
                <a:bodyPr/>
                <a:lstStyle/>
                <a:p>
                  <a:endParaRPr lang="en-US" dirty="0"/>
                </a:p>
              </p:txBody>
            </p:sp>
            <p:sp>
              <p:nvSpPr>
                <p:cNvPr id="100388" name="Freeform 36"/>
                <p:cNvSpPr>
                  <a:spLocks/>
                </p:cNvSpPr>
                <p:nvPr/>
              </p:nvSpPr>
              <p:spPr bwMode="auto">
                <a:xfrm>
                  <a:off x="4937" y="1142"/>
                  <a:ext cx="65" cy="119"/>
                </a:xfrm>
                <a:custGeom>
                  <a:avLst/>
                  <a:gdLst/>
                  <a:ahLst/>
                  <a:cxnLst>
                    <a:cxn ang="0">
                      <a:pos x="66" y="452"/>
                    </a:cxn>
                    <a:cxn ang="0">
                      <a:pos x="72" y="444"/>
                    </a:cxn>
                    <a:cxn ang="0">
                      <a:pos x="85" y="420"/>
                    </a:cxn>
                    <a:cxn ang="0">
                      <a:pos x="95" y="404"/>
                    </a:cxn>
                    <a:cxn ang="0">
                      <a:pos x="104" y="386"/>
                    </a:cxn>
                    <a:cxn ang="0">
                      <a:pos x="116" y="366"/>
                    </a:cxn>
                    <a:cxn ang="0">
                      <a:pos x="127" y="344"/>
                    </a:cxn>
                    <a:cxn ang="0">
                      <a:pos x="137" y="322"/>
                    </a:cxn>
                    <a:cxn ang="0">
                      <a:pos x="147" y="299"/>
                    </a:cxn>
                    <a:cxn ang="0">
                      <a:pos x="164" y="253"/>
                    </a:cxn>
                    <a:cxn ang="0">
                      <a:pos x="170" y="175"/>
                    </a:cxn>
                    <a:cxn ang="0">
                      <a:pos x="156" y="143"/>
                    </a:cxn>
                    <a:cxn ang="0">
                      <a:pos x="134" y="112"/>
                    </a:cxn>
                    <a:cxn ang="0">
                      <a:pos x="105" y="82"/>
                    </a:cxn>
                    <a:cxn ang="0">
                      <a:pos x="76" y="56"/>
                    </a:cxn>
                    <a:cxn ang="0">
                      <a:pos x="23" y="16"/>
                    </a:cxn>
                    <a:cxn ang="0">
                      <a:pos x="6" y="4"/>
                    </a:cxn>
                    <a:cxn ang="0">
                      <a:pos x="0" y="0"/>
                    </a:cxn>
                    <a:cxn ang="0">
                      <a:pos x="178" y="9"/>
                    </a:cxn>
                    <a:cxn ang="0">
                      <a:pos x="214" y="72"/>
                    </a:cxn>
                    <a:cxn ang="0">
                      <a:pos x="257" y="193"/>
                    </a:cxn>
                    <a:cxn ang="0">
                      <a:pos x="256" y="223"/>
                    </a:cxn>
                    <a:cxn ang="0">
                      <a:pos x="244" y="262"/>
                    </a:cxn>
                    <a:cxn ang="0">
                      <a:pos x="236" y="280"/>
                    </a:cxn>
                    <a:cxn ang="0">
                      <a:pos x="227" y="299"/>
                    </a:cxn>
                    <a:cxn ang="0">
                      <a:pos x="216" y="318"/>
                    </a:cxn>
                    <a:cxn ang="0">
                      <a:pos x="205" y="338"/>
                    </a:cxn>
                    <a:cxn ang="0">
                      <a:pos x="195" y="356"/>
                    </a:cxn>
                    <a:cxn ang="0">
                      <a:pos x="184" y="372"/>
                    </a:cxn>
                    <a:cxn ang="0">
                      <a:pos x="174" y="386"/>
                    </a:cxn>
                    <a:cxn ang="0">
                      <a:pos x="165" y="399"/>
                    </a:cxn>
                    <a:cxn ang="0">
                      <a:pos x="152" y="418"/>
                    </a:cxn>
                    <a:cxn ang="0">
                      <a:pos x="146" y="425"/>
                    </a:cxn>
                    <a:cxn ang="0">
                      <a:pos x="66" y="452"/>
                    </a:cxn>
                    <a:cxn ang="0">
                      <a:pos x="66" y="452"/>
                    </a:cxn>
                  </a:cxnLst>
                  <a:rect l="0" t="0" r="r" b="b"/>
                  <a:pathLst>
                    <a:path w="257" h="452">
                      <a:moveTo>
                        <a:pt x="66" y="452"/>
                      </a:moveTo>
                      <a:lnTo>
                        <a:pt x="72" y="444"/>
                      </a:lnTo>
                      <a:lnTo>
                        <a:pt x="85" y="420"/>
                      </a:lnTo>
                      <a:lnTo>
                        <a:pt x="95" y="404"/>
                      </a:lnTo>
                      <a:lnTo>
                        <a:pt x="104" y="386"/>
                      </a:lnTo>
                      <a:lnTo>
                        <a:pt x="116" y="366"/>
                      </a:lnTo>
                      <a:lnTo>
                        <a:pt x="127" y="344"/>
                      </a:lnTo>
                      <a:lnTo>
                        <a:pt x="137" y="322"/>
                      </a:lnTo>
                      <a:lnTo>
                        <a:pt x="147" y="299"/>
                      </a:lnTo>
                      <a:lnTo>
                        <a:pt x="164" y="253"/>
                      </a:lnTo>
                      <a:lnTo>
                        <a:pt x="170" y="175"/>
                      </a:lnTo>
                      <a:lnTo>
                        <a:pt x="156" y="143"/>
                      </a:lnTo>
                      <a:lnTo>
                        <a:pt x="134" y="112"/>
                      </a:lnTo>
                      <a:lnTo>
                        <a:pt x="105" y="82"/>
                      </a:lnTo>
                      <a:lnTo>
                        <a:pt x="76" y="56"/>
                      </a:lnTo>
                      <a:lnTo>
                        <a:pt x="23" y="16"/>
                      </a:lnTo>
                      <a:lnTo>
                        <a:pt x="6" y="4"/>
                      </a:lnTo>
                      <a:lnTo>
                        <a:pt x="0" y="0"/>
                      </a:lnTo>
                      <a:lnTo>
                        <a:pt x="178" y="9"/>
                      </a:lnTo>
                      <a:lnTo>
                        <a:pt x="214" y="72"/>
                      </a:lnTo>
                      <a:lnTo>
                        <a:pt x="257" y="193"/>
                      </a:lnTo>
                      <a:lnTo>
                        <a:pt x="256" y="223"/>
                      </a:lnTo>
                      <a:lnTo>
                        <a:pt x="244" y="262"/>
                      </a:lnTo>
                      <a:lnTo>
                        <a:pt x="236" y="280"/>
                      </a:lnTo>
                      <a:lnTo>
                        <a:pt x="227" y="299"/>
                      </a:lnTo>
                      <a:lnTo>
                        <a:pt x="216" y="318"/>
                      </a:lnTo>
                      <a:lnTo>
                        <a:pt x="205" y="338"/>
                      </a:lnTo>
                      <a:lnTo>
                        <a:pt x="195" y="356"/>
                      </a:lnTo>
                      <a:lnTo>
                        <a:pt x="184" y="372"/>
                      </a:lnTo>
                      <a:lnTo>
                        <a:pt x="174" y="386"/>
                      </a:lnTo>
                      <a:lnTo>
                        <a:pt x="165" y="399"/>
                      </a:lnTo>
                      <a:lnTo>
                        <a:pt x="152" y="418"/>
                      </a:lnTo>
                      <a:lnTo>
                        <a:pt x="146" y="425"/>
                      </a:lnTo>
                      <a:lnTo>
                        <a:pt x="66" y="452"/>
                      </a:lnTo>
                      <a:lnTo>
                        <a:pt x="66" y="452"/>
                      </a:lnTo>
                      <a:close/>
                    </a:path>
                  </a:pathLst>
                </a:custGeom>
                <a:solidFill>
                  <a:srgbClr val="000000"/>
                </a:solidFill>
                <a:ln w="9525">
                  <a:noFill/>
                  <a:round/>
                  <a:headEnd/>
                  <a:tailEnd/>
                </a:ln>
              </p:spPr>
              <p:txBody>
                <a:bodyPr/>
                <a:lstStyle/>
                <a:p>
                  <a:endParaRPr lang="en-US" dirty="0"/>
                </a:p>
              </p:txBody>
            </p:sp>
            <p:sp>
              <p:nvSpPr>
                <p:cNvPr id="100389" name="Freeform 37"/>
                <p:cNvSpPr>
                  <a:spLocks/>
                </p:cNvSpPr>
                <p:nvPr/>
              </p:nvSpPr>
              <p:spPr bwMode="auto">
                <a:xfrm>
                  <a:off x="4649" y="1402"/>
                  <a:ext cx="269" cy="164"/>
                </a:xfrm>
                <a:custGeom>
                  <a:avLst/>
                  <a:gdLst/>
                  <a:ahLst/>
                  <a:cxnLst>
                    <a:cxn ang="0">
                      <a:pos x="40" y="384"/>
                    </a:cxn>
                    <a:cxn ang="0">
                      <a:pos x="61" y="351"/>
                    </a:cxn>
                    <a:cxn ang="0">
                      <a:pos x="98" y="301"/>
                    </a:cxn>
                    <a:cxn ang="0">
                      <a:pos x="158" y="242"/>
                    </a:cxn>
                    <a:cxn ang="0">
                      <a:pos x="240" y="179"/>
                    </a:cxn>
                    <a:cxn ang="0">
                      <a:pos x="352" y="117"/>
                    </a:cxn>
                    <a:cxn ang="0">
                      <a:pos x="494" y="61"/>
                    </a:cxn>
                    <a:cxn ang="0">
                      <a:pos x="836" y="0"/>
                    </a:cxn>
                    <a:cxn ang="0">
                      <a:pos x="947" y="13"/>
                    </a:cxn>
                    <a:cxn ang="0">
                      <a:pos x="1011" y="49"/>
                    </a:cxn>
                    <a:cxn ang="0">
                      <a:pos x="1032" y="134"/>
                    </a:cxn>
                    <a:cxn ang="0">
                      <a:pos x="1018" y="185"/>
                    </a:cxn>
                    <a:cxn ang="0">
                      <a:pos x="999" y="219"/>
                    </a:cxn>
                    <a:cxn ang="0">
                      <a:pos x="976" y="255"/>
                    </a:cxn>
                    <a:cxn ang="0">
                      <a:pos x="948" y="289"/>
                    </a:cxn>
                    <a:cxn ang="0">
                      <a:pos x="917" y="321"/>
                    </a:cxn>
                    <a:cxn ang="0">
                      <a:pos x="865" y="365"/>
                    </a:cxn>
                    <a:cxn ang="0">
                      <a:pos x="777" y="422"/>
                    </a:cxn>
                    <a:cxn ang="0">
                      <a:pos x="661" y="480"/>
                    </a:cxn>
                    <a:cxn ang="0">
                      <a:pos x="388" y="580"/>
                    </a:cxn>
                    <a:cxn ang="0">
                      <a:pos x="141" y="630"/>
                    </a:cxn>
                    <a:cxn ang="0">
                      <a:pos x="27" y="613"/>
                    </a:cxn>
                    <a:cxn ang="0">
                      <a:pos x="0" y="550"/>
                    </a:cxn>
                    <a:cxn ang="0">
                      <a:pos x="13" y="487"/>
                    </a:cxn>
                    <a:cxn ang="0">
                      <a:pos x="36" y="454"/>
                    </a:cxn>
                    <a:cxn ang="0">
                      <a:pos x="77" y="411"/>
                    </a:cxn>
                    <a:cxn ang="0">
                      <a:pos x="129" y="372"/>
                    </a:cxn>
                    <a:cxn ang="0">
                      <a:pos x="120" y="459"/>
                    </a:cxn>
                    <a:cxn ang="0">
                      <a:pos x="168" y="513"/>
                    </a:cxn>
                    <a:cxn ang="0">
                      <a:pos x="221" y="528"/>
                    </a:cxn>
                    <a:cxn ang="0">
                      <a:pos x="299" y="527"/>
                    </a:cxn>
                    <a:cxn ang="0">
                      <a:pos x="504" y="469"/>
                    </a:cxn>
                    <a:cxn ang="0">
                      <a:pos x="661" y="390"/>
                    </a:cxn>
                    <a:cxn ang="0">
                      <a:pos x="754" y="330"/>
                    </a:cxn>
                    <a:cxn ang="0">
                      <a:pos x="829" y="268"/>
                    </a:cxn>
                    <a:cxn ang="0">
                      <a:pos x="880" y="208"/>
                    </a:cxn>
                    <a:cxn ang="0">
                      <a:pos x="896" y="136"/>
                    </a:cxn>
                    <a:cxn ang="0">
                      <a:pos x="872" y="112"/>
                    </a:cxn>
                    <a:cxn ang="0">
                      <a:pos x="830" y="100"/>
                    </a:cxn>
                    <a:cxn ang="0">
                      <a:pos x="753" y="100"/>
                    </a:cxn>
                    <a:cxn ang="0">
                      <a:pos x="608" y="125"/>
                    </a:cxn>
                    <a:cxn ang="0">
                      <a:pos x="250" y="255"/>
                    </a:cxn>
                    <a:cxn ang="0">
                      <a:pos x="155" y="312"/>
                    </a:cxn>
                    <a:cxn ang="0">
                      <a:pos x="88" y="356"/>
                    </a:cxn>
                    <a:cxn ang="0">
                      <a:pos x="33" y="396"/>
                    </a:cxn>
                  </a:cxnLst>
                  <a:rect l="0" t="0" r="r" b="b"/>
                  <a:pathLst>
                    <a:path w="1034" h="630">
                      <a:moveTo>
                        <a:pt x="33" y="396"/>
                      </a:moveTo>
                      <a:lnTo>
                        <a:pt x="40" y="384"/>
                      </a:lnTo>
                      <a:lnTo>
                        <a:pt x="48" y="369"/>
                      </a:lnTo>
                      <a:lnTo>
                        <a:pt x="61" y="351"/>
                      </a:lnTo>
                      <a:lnTo>
                        <a:pt x="76" y="327"/>
                      </a:lnTo>
                      <a:lnTo>
                        <a:pt x="98" y="301"/>
                      </a:lnTo>
                      <a:lnTo>
                        <a:pt x="125" y="272"/>
                      </a:lnTo>
                      <a:lnTo>
                        <a:pt x="158" y="242"/>
                      </a:lnTo>
                      <a:lnTo>
                        <a:pt x="196" y="211"/>
                      </a:lnTo>
                      <a:lnTo>
                        <a:pt x="240" y="179"/>
                      </a:lnTo>
                      <a:lnTo>
                        <a:pt x="292" y="147"/>
                      </a:lnTo>
                      <a:lnTo>
                        <a:pt x="352" y="117"/>
                      </a:lnTo>
                      <a:lnTo>
                        <a:pt x="418" y="89"/>
                      </a:lnTo>
                      <a:lnTo>
                        <a:pt x="494" y="61"/>
                      </a:lnTo>
                      <a:lnTo>
                        <a:pt x="670" y="19"/>
                      </a:lnTo>
                      <a:lnTo>
                        <a:pt x="836" y="0"/>
                      </a:lnTo>
                      <a:lnTo>
                        <a:pt x="897" y="4"/>
                      </a:lnTo>
                      <a:lnTo>
                        <a:pt x="947" y="13"/>
                      </a:lnTo>
                      <a:lnTo>
                        <a:pt x="984" y="29"/>
                      </a:lnTo>
                      <a:lnTo>
                        <a:pt x="1011" y="49"/>
                      </a:lnTo>
                      <a:lnTo>
                        <a:pt x="1034" y="102"/>
                      </a:lnTo>
                      <a:lnTo>
                        <a:pt x="1032" y="134"/>
                      </a:lnTo>
                      <a:lnTo>
                        <a:pt x="1025" y="167"/>
                      </a:lnTo>
                      <a:lnTo>
                        <a:pt x="1018" y="185"/>
                      </a:lnTo>
                      <a:lnTo>
                        <a:pt x="1009" y="202"/>
                      </a:lnTo>
                      <a:lnTo>
                        <a:pt x="999" y="219"/>
                      </a:lnTo>
                      <a:lnTo>
                        <a:pt x="987" y="237"/>
                      </a:lnTo>
                      <a:lnTo>
                        <a:pt x="976" y="255"/>
                      </a:lnTo>
                      <a:lnTo>
                        <a:pt x="962" y="272"/>
                      </a:lnTo>
                      <a:lnTo>
                        <a:pt x="948" y="289"/>
                      </a:lnTo>
                      <a:lnTo>
                        <a:pt x="933" y="304"/>
                      </a:lnTo>
                      <a:lnTo>
                        <a:pt x="917" y="321"/>
                      </a:lnTo>
                      <a:lnTo>
                        <a:pt x="900" y="337"/>
                      </a:lnTo>
                      <a:lnTo>
                        <a:pt x="865" y="365"/>
                      </a:lnTo>
                      <a:lnTo>
                        <a:pt x="826" y="393"/>
                      </a:lnTo>
                      <a:lnTo>
                        <a:pt x="777" y="422"/>
                      </a:lnTo>
                      <a:lnTo>
                        <a:pt x="721" y="451"/>
                      </a:lnTo>
                      <a:lnTo>
                        <a:pt x="661" y="480"/>
                      </a:lnTo>
                      <a:lnTo>
                        <a:pt x="527" y="534"/>
                      </a:lnTo>
                      <a:lnTo>
                        <a:pt x="388" y="580"/>
                      </a:lnTo>
                      <a:lnTo>
                        <a:pt x="255" y="613"/>
                      </a:lnTo>
                      <a:lnTo>
                        <a:pt x="141" y="630"/>
                      </a:lnTo>
                      <a:lnTo>
                        <a:pt x="55" y="625"/>
                      </a:lnTo>
                      <a:lnTo>
                        <a:pt x="27" y="613"/>
                      </a:lnTo>
                      <a:lnTo>
                        <a:pt x="11" y="594"/>
                      </a:lnTo>
                      <a:lnTo>
                        <a:pt x="0" y="550"/>
                      </a:lnTo>
                      <a:lnTo>
                        <a:pt x="6" y="507"/>
                      </a:lnTo>
                      <a:lnTo>
                        <a:pt x="13" y="487"/>
                      </a:lnTo>
                      <a:lnTo>
                        <a:pt x="24" y="469"/>
                      </a:lnTo>
                      <a:lnTo>
                        <a:pt x="36" y="454"/>
                      </a:lnTo>
                      <a:lnTo>
                        <a:pt x="49" y="437"/>
                      </a:lnTo>
                      <a:lnTo>
                        <a:pt x="77" y="411"/>
                      </a:lnTo>
                      <a:lnTo>
                        <a:pt x="102" y="389"/>
                      </a:lnTo>
                      <a:lnTo>
                        <a:pt x="129" y="372"/>
                      </a:lnTo>
                      <a:lnTo>
                        <a:pt x="120" y="400"/>
                      </a:lnTo>
                      <a:lnTo>
                        <a:pt x="120" y="459"/>
                      </a:lnTo>
                      <a:lnTo>
                        <a:pt x="136" y="490"/>
                      </a:lnTo>
                      <a:lnTo>
                        <a:pt x="168" y="513"/>
                      </a:lnTo>
                      <a:lnTo>
                        <a:pt x="191" y="523"/>
                      </a:lnTo>
                      <a:lnTo>
                        <a:pt x="221" y="528"/>
                      </a:lnTo>
                      <a:lnTo>
                        <a:pt x="256" y="529"/>
                      </a:lnTo>
                      <a:lnTo>
                        <a:pt x="299" y="527"/>
                      </a:lnTo>
                      <a:lnTo>
                        <a:pt x="398" y="507"/>
                      </a:lnTo>
                      <a:lnTo>
                        <a:pt x="504" y="469"/>
                      </a:lnTo>
                      <a:lnTo>
                        <a:pt x="610" y="419"/>
                      </a:lnTo>
                      <a:lnTo>
                        <a:pt x="661" y="390"/>
                      </a:lnTo>
                      <a:lnTo>
                        <a:pt x="710" y="360"/>
                      </a:lnTo>
                      <a:lnTo>
                        <a:pt x="754" y="330"/>
                      </a:lnTo>
                      <a:lnTo>
                        <a:pt x="794" y="298"/>
                      </a:lnTo>
                      <a:lnTo>
                        <a:pt x="829" y="268"/>
                      </a:lnTo>
                      <a:lnTo>
                        <a:pt x="859" y="237"/>
                      </a:lnTo>
                      <a:lnTo>
                        <a:pt x="880" y="208"/>
                      </a:lnTo>
                      <a:lnTo>
                        <a:pt x="895" y="181"/>
                      </a:lnTo>
                      <a:lnTo>
                        <a:pt x="896" y="136"/>
                      </a:lnTo>
                      <a:lnTo>
                        <a:pt x="882" y="119"/>
                      </a:lnTo>
                      <a:lnTo>
                        <a:pt x="872" y="112"/>
                      </a:lnTo>
                      <a:lnTo>
                        <a:pt x="860" y="107"/>
                      </a:lnTo>
                      <a:lnTo>
                        <a:pt x="830" y="100"/>
                      </a:lnTo>
                      <a:lnTo>
                        <a:pt x="794" y="98"/>
                      </a:lnTo>
                      <a:lnTo>
                        <a:pt x="753" y="100"/>
                      </a:lnTo>
                      <a:lnTo>
                        <a:pt x="708" y="104"/>
                      </a:lnTo>
                      <a:lnTo>
                        <a:pt x="608" y="125"/>
                      </a:lnTo>
                      <a:lnTo>
                        <a:pt x="405" y="185"/>
                      </a:lnTo>
                      <a:lnTo>
                        <a:pt x="250" y="255"/>
                      </a:lnTo>
                      <a:lnTo>
                        <a:pt x="199" y="284"/>
                      </a:lnTo>
                      <a:lnTo>
                        <a:pt x="155" y="312"/>
                      </a:lnTo>
                      <a:lnTo>
                        <a:pt x="118" y="336"/>
                      </a:lnTo>
                      <a:lnTo>
                        <a:pt x="88" y="356"/>
                      </a:lnTo>
                      <a:lnTo>
                        <a:pt x="47" y="385"/>
                      </a:lnTo>
                      <a:lnTo>
                        <a:pt x="33" y="396"/>
                      </a:lnTo>
                      <a:lnTo>
                        <a:pt x="33" y="396"/>
                      </a:lnTo>
                      <a:close/>
                    </a:path>
                  </a:pathLst>
                </a:custGeom>
                <a:solidFill>
                  <a:srgbClr val="000000"/>
                </a:solidFill>
                <a:ln w="9525">
                  <a:noFill/>
                  <a:round/>
                  <a:headEnd/>
                  <a:tailEnd/>
                </a:ln>
              </p:spPr>
              <p:txBody>
                <a:bodyPr/>
                <a:lstStyle/>
                <a:p>
                  <a:endParaRPr lang="en-US" dirty="0"/>
                </a:p>
              </p:txBody>
            </p:sp>
          </p:grpSp>
        </p:grpSp>
      </p:grpSp>
      <p:sp>
        <p:nvSpPr>
          <p:cNvPr id="100417" name="Rectangle 65"/>
          <p:cNvSpPr>
            <a:spLocks noGrp="1" noChangeArrowheads="1"/>
          </p:cNvSpPr>
          <p:nvPr>
            <p:ph type="title"/>
          </p:nvPr>
        </p:nvSpPr>
        <p:spPr/>
        <p:txBody>
          <a:bodyPr/>
          <a:lstStyle/>
          <a:p>
            <a:r>
              <a:rPr lang="en-US" dirty="0"/>
              <a:t>	</a:t>
            </a:r>
          </a:p>
        </p:txBody>
      </p:sp>
      <p:sp>
        <p:nvSpPr>
          <p:cNvPr id="100418" name="Rectangle 66"/>
          <p:cNvSpPr>
            <a:spLocks noGrp="1" noChangeArrowheads="1"/>
          </p:cNvSpPr>
          <p:nvPr>
            <p:ph type="body" idx="1"/>
          </p:nvPr>
        </p:nvSpPr>
        <p:spPr>
          <a:xfrm>
            <a:off x="641350" y="1802261"/>
            <a:ext cx="7086600" cy="1228725"/>
          </a:xfrm>
        </p:spPr>
        <p:txBody>
          <a:bodyPr/>
          <a:lstStyle/>
          <a:p>
            <a:pPr>
              <a:lnSpc>
                <a:spcPct val="90000"/>
              </a:lnSpc>
            </a:pPr>
            <a:r>
              <a:rPr lang="en-US" dirty="0">
                <a:solidFill>
                  <a:schemeClr val="accent2">
                    <a:lumMod val="75000"/>
                  </a:schemeClr>
                </a:solidFill>
              </a:rPr>
              <a:t>Value Added Services</a:t>
            </a:r>
          </a:p>
          <a:p>
            <a:pPr>
              <a:lnSpc>
                <a:spcPct val="90000"/>
              </a:lnSpc>
            </a:pPr>
            <a:r>
              <a:rPr lang="en-US" dirty="0">
                <a:solidFill>
                  <a:schemeClr val="accent2">
                    <a:lumMod val="75000"/>
                  </a:schemeClr>
                </a:solidFill>
              </a:rPr>
              <a:t>Inventory Errors</a:t>
            </a:r>
          </a:p>
        </p:txBody>
      </p:sp>
      <p:sp>
        <p:nvSpPr>
          <p:cNvPr id="100395" name="Rectangle 43"/>
          <p:cNvSpPr>
            <a:spLocks noChangeArrowheads="1"/>
          </p:cNvSpPr>
          <p:nvPr/>
        </p:nvSpPr>
        <p:spPr bwMode="auto">
          <a:xfrm>
            <a:off x="0" y="228599"/>
            <a:ext cx="9067800" cy="852055"/>
          </a:xfrm>
          <a:prstGeom prst="rect">
            <a:avLst/>
          </a:prstGeom>
          <a:noFill/>
          <a:ln w="9525">
            <a:noFill/>
            <a:miter lim="800000"/>
            <a:headEnd/>
            <a:tailEnd/>
          </a:ln>
          <a:effectLst/>
        </p:spPr>
        <p:txBody>
          <a:bodyPr anchor="ctr"/>
          <a:lstStyle/>
          <a:p>
            <a:r>
              <a:rPr lang="en-US" sz="3200" dirty="0">
                <a:solidFill>
                  <a:srgbClr val="97A617"/>
                </a:solidFill>
                <a:latin typeface="Arial" charset="0"/>
              </a:rPr>
              <a:t>Transitional Inventory</a:t>
            </a:r>
          </a:p>
        </p:txBody>
      </p:sp>
    </p:spTree>
    <p:extLst>
      <p:ext uri="{BB962C8B-B14F-4D97-AF65-F5344CB8AC3E}">
        <p14:creationId xmlns:p14="http://schemas.microsoft.com/office/powerpoint/2010/main" val="3288777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00418">
                                            <p:txEl>
                                              <p:pRg st="0" end="0"/>
                                            </p:txEl>
                                          </p:spTgt>
                                        </p:tgtEl>
                                        <p:attrNameLst>
                                          <p:attrName>style.visibility</p:attrName>
                                        </p:attrNameLst>
                                      </p:cBhvr>
                                      <p:to>
                                        <p:strVal val="visible"/>
                                      </p:to>
                                    </p:set>
                                    <p:anim calcmode="lin" valueType="num">
                                      <p:cBhvr additive="base">
                                        <p:cTn id="12" dur="500" fill="hold"/>
                                        <p:tgtEl>
                                          <p:spTgt spid="10041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0418">
                                            <p:txEl>
                                              <p:pRg st="0" end="0"/>
                                            </p:txEl>
                                          </p:spTgt>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0418">
                                            <p:txEl>
                                              <p:pRg st="1" end="1"/>
                                            </p:txEl>
                                          </p:spTgt>
                                        </p:tgtEl>
                                        <p:attrNameLst>
                                          <p:attrName>style.visibility</p:attrName>
                                        </p:attrNameLst>
                                      </p:cBhvr>
                                      <p:to>
                                        <p:strVal val="visible"/>
                                      </p:to>
                                    </p:set>
                                    <p:anim calcmode="lin" valueType="num">
                                      <p:cBhvr additive="base">
                                        <p:cTn id="17" dur="500" fill="hold"/>
                                        <p:tgtEl>
                                          <p:spTgt spid="10041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0418">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18" grpId="0" build="p" autoUpdateAnimBg="0" advAuto="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241" name="Rectangle 289"/>
          <p:cNvSpPr>
            <a:spLocks noGrp="1" noChangeArrowheads="1"/>
          </p:cNvSpPr>
          <p:nvPr>
            <p:ph type="title"/>
          </p:nvPr>
        </p:nvSpPr>
        <p:spPr/>
        <p:txBody>
          <a:bodyPr/>
          <a:lstStyle/>
          <a:p>
            <a:r>
              <a:rPr lang="en-US" dirty="0"/>
              <a:t>Four-Wall Inventory</a:t>
            </a:r>
          </a:p>
        </p:txBody>
      </p:sp>
      <p:sp>
        <p:nvSpPr>
          <p:cNvPr id="126242" name="Rectangle 290"/>
          <p:cNvSpPr>
            <a:spLocks noGrp="1" noChangeArrowheads="1"/>
          </p:cNvSpPr>
          <p:nvPr>
            <p:ph type="body" idx="1"/>
          </p:nvPr>
        </p:nvSpPr>
        <p:spPr>
          <a:xfrm>
            <a:off x="1035050" y="1206500"/>
            <a:ext cx="7386638" cy="892175"/>
          </a:xfrm>
        </p:spPr>
        <p:txBody>
          <a:bodyPr/>
          <a:lstStyle/>
          <a:p>
            <a:pPr>
              <a:buNone/>
            </a:pPr>
            <a:r>
              <a:rPr lang="en-US" sz="3200" dirty="0"/>
              <a:t>The sum of all types of inventory.</a:t>
            </a:r>
          </a:p>
          <a:p>
            <a:endParaRPr lang="en-US" sz="3200" dirty="0"/>
          </a:p>
        </p:txBody>
      </p:sp>
      <p:grpSp>
        <p:nvGrpSpPr>
          <p:cNvPr id="2" name="Group 287"/>
          <p:cNvGrpSpPr>
            <a:grpSpLocks/>
          </p:cNvGrpSpPr>
          <p:nvPr/>
        </p:nvGrpSpPr>
        <p:grpSpPr bwMode="auto">
          <a:xfrm>
            <a:off x="419100" y="2308225"/>
            <a:ext cx="8274050" cy="3570288"/>
            <a:chOff x="271" y="1447"/>
            <a:chExt cx="5212" cy="2249"/>
          </a:xfrm>
        </p:grpSpPr>
        <p:sp>
          <p:nvSpPr>
            <p:cNvPr id="126239" name="Freeform 287"/>
            <p:cNvSpPr>
              <a:spLocks/>
            </p:cNvSpPr>
            <p:nvPr/>
          </p:nvSpPr>
          <p:spPr bwMode="auto">
            <a:xfrm rot="-1140">
              <a:off x="344" y="1447"/>
              <a:ext cx="5092" cy="2249"/>
            </a:xfrm>
            <a:custGeom>
              <a:avLst/>
              <a:gdLst/>
              <a:ahLst/>
              <a:cxnLst>
                <a:cxn ang="0">
                  <a:pos x="0" y="1043"/>
                </a:cxn>
                <a:cxn ang="0">
                  <a:pos x="29" y="1417"/>
                </a:cxn>
                <a:cxn ang="0">
                  <a:pos x="495" y="1573"/>
                </a:cxn>
                <a:cxn ang="0">
                  <a:pos x="507" y="1671"/>
                </a:cxn>
                <a:cxn ang="0">
                  <a:pos x="484" y="1705"/>
                </a:cxn>
                <a:cxn ang="0">
                  <a:pos x="438" y="1746"/>
                </a:cxn>
                <a:cxn ang="0">
                  <a:pos x="461" y="1832"/>
                </a:cxn>
                <a:cxn ang="0">
                  <a:pos x="599" y="1878"/>
                </a:cxn>
                <a:cxn ang="0">
                  <a:pos x="881" y="1723"/>
                </a:cxn>
                <a:cxn ang="0">
                  <a:pos x="2448" y="2293"/>
                </a:cxn>
                <a:cxn ang="0">
                  <a:pos x="5092" y="939"/>
                </a:cxn>
                <a:cxn ang="0">
                  <a:pos x="5075" y="559"/>
                </a:cxn>
                <a:cxn ang="0">
                  <a:pos x="5029" y="548"/>
                </a:cxn>
                <a:cxn ang="0">
                  <a:pos x="2776" y="0"/>
                </a:cxn>
                <a:cxn ang="0">
                  <a:pos x="0" y="1043"/>
                </a:cxn>
              </a:cxnLst>
              <a:rect l="0" t="0" r="r" b="b"/>
              <a:pathLst>
                <a:path w="5092" h="2293">
                  <a:moveTo>
                    <a:pt x="0" y="1043"/>
                  </a:moveTo>
                  <a:lnTo>
                    <a:pt x="29" y="1417"/>
                  </a:lnTo>
                  <a:lnTo>
                    <a:pt x="495" y="1573"/>
                  </a:lnTo>
                  <a:lnTo>
                    <a:pt x="507" y="1671"/>
                  </a:lnTo>
                  <a:lnTo>
                    <a:pt x="484" y="1705"/>
                  </a:lnTo>
                  <a:lnTo>
                    <a:pt x="438" y="1746"/>
                  </a:lnTo>
                  <a:lnTo>
                    <a:pt x="461" y="1832"/>
                  </a:lnTo>
                  <a:lnTo>
                    <a:pt x="599" y="1878"/>
                  </a:lnTo>
                  <a:lnTo>
                    <a:pt x="881" y="1723"/>
                  </a:lnTo>
                  <a:lnTo>
                    <a:pt x="2448" y="2293"/>
                  </a:lnTo>
                  <a:lnTo>
                    <a:pt x="5092" y="939"/>
                  </a:lnTo>
                  <a:lnTo>
                    <a:pt x="5075" y="559"/>
                  </a:lnTo>
                  <a:lnTo>
                    <a:pt x="5029" y="548"/>
                  </a:lnTo>
                  <a:lnTo>
                    <a:pt x="2776" y="0"/>
                  </a:lnTo>
                  <a:lnTo>
                    <a:pt x="0" y="1043"/>
                  </a:lnTo>
                  <a:close/>
                </a:path>
              </a:pathLst>
            </a:custGeom>
            <a:gradFill rotWithShape="1">
              <a:gsLst>
                <a:gs pos="0">
                  <a:srgbClr val="FFDEA3"/>
                </a:gs>
                <a:gs pos="100000">
                  <a:srgbClr val="BEA976"/>
                </a:gs>
              </a:gsLst>
              <a:path path="rect">
                <a:fillToRect l="50000" t="50000" r="50000" b="50000"/>
              </a:path>
            </a:gradFill>
            <a:ln w="38100" cap="flat" cmpd="sng">
              <a:solidFill>
                <a:srgbClr val="000000"/>
              </a:solidFill>
              <a:prstDash val="solid"/>
              <a:round/>
              <a:headEnd/>
              <a:tailEnd/>
            </a:ln>
            <a:effectLst/>
          </p:spPr>
          <p:txBody>
            <a:bodyPr/>
            <a:lstStyle/>
            <a:p>
              <a:endParaRPr lang="en-US" dirty="0"/>
            </a:p>
          </p:txBody>
        </p:sp>
        <p:grpSp>
          <p:nvGrpSpPr>
            <p:cNvPr id="3" name="Group 282"/>
            <p:cNvGrpSpPr>
              <a:grpSpLocks/>
            </p:cNvGrpSpPr>
            <p:nvPr/>
          </p:nvGrpSpPr>
          <p:grpSpPr bwMode="auto">
            <a:xfrm>
              <a:off x="271" y="1452"/>
              <a:ext cx="5212" cy="2244"/>
              <a:chOff x="437" y="1443"/>
              <a:chExt cx="4993" cy="2205"/>
            </a:xfrm>
          </p:grpSpPr>
          <p:sp>
            <p:nvSpPr>
              <p:cNvPr id="126284" name="Freeform 332"/>
              <p:cNvSpPr>
                <a:spLocks/>
              </p:cNvSpPr>
              <p:nvPr/>
            </p:nvSpPr>
            <p:spPr bwMode="auto">
              <a:xfrm>
                <a:off x="437" y="1460"/>
                <a:ext cx="4987" cy="1025"/>
              </a:xfrm>
              <a:custGeom>
                <a:avLst/>
                <a:gdLst/>
                <a:ahLst/>
                <a:cxnLst>
                  <a:cxn ang="0">
                    <a:pos x="0" y="1025"/>
                  </a:cxn>
                  <a:cxn ang="0">
                    <a:pos x="2730" y="0"/>
                  </a:cxn>
                  <a:cxn ang="0">
                    <a:pos x="4987" y="526"/>
                  </a:cxn>
                </a:cxnLst>
                <a:rect l="0" t="0" r="r" b="b"/>
                <a:pathLst>
                  <a:path w="4987" h="1025">
                    <a:moveTo>
                      <a:pt x="0" y="1025"/>
                    </a:moveTo>
                    <a:lnTo>
                      <a:pt x="2730" y="0"/>
                    </a:lnTo>
                    <a:lnTo>
                      <a:pt x="4987" y="526"/>
                    </a:lnTo>
                  </a:path>
                </a:pathLst>
              </a:custGeom>
              <a:noFill/>
              <a:ln w="0">
                <a:solidFill>
                  <a:srgbClr val="000000"/>
                </a:solidFill>
                <a:prstDash val="solid"/>
                <a:round/>
                <a:headEnd/>
                <a:tailEnd/>
              </a:ln>
            </p:spPr>
            <p:txBody>
              <a:bodyPr/>
              <a:lstStyle/>
              <a:p>
                <a:endParaRPr lang="en-US" dirty="0"/>
              </a:p>
            </p:txBody>
          </p:sp>
          <p:sp>
            <p:nvSpPr>
              <p:cNvPr id="126285" name="Line 333"/>
              <p:cNvSpPr>
                <a:spLocks noChangeShapeType="1"/>
              </p:cNvSpPr>
              <p:nvPr/>
            </p:nvSpPr>
            <p:spPr bwMode="auto">
              <a:xfrm>
                <a:off x="3167" y="1460"/>
                <a:ext cx="6" cy="243"/>
              </a:xfrm>
              <a:prstGeom prst="line">
                <a:avLst/>
              </a:prstGeom>
              <a:noFill/>
              <a:ln w="0">
                <a:solidFill>
                  <a:srgbClr val="000000"/>
                </a:solidFill>
                <a:round/>
                <a:headEnd/>
                <a:tailEnd/>
              </a:ln>
            </p:spPr>
            <p:txBody>
              <a:bodyPr/>
              <a:lstStyle/>
              <a:p>
                <a:endParaRPr lang="en-US" dirty="0"/>
              </a:p>
            </p:txBody>
          </p:sp>
          <p:sp>
            <p:nvSpPr>
              <p:cNvPr id="126286" name="Freeform 334"/>
              <p:cNvSpPr>
                <a:spLocks/>
              </p:cNvSpPr>
              <p:nvPr/>
            </p:nvSpPr>
            <p:spPr bwMode="auto">
              <a:xfrm>
                <a:off x="490" y="1703"/>
                <a:ext cx="4905" cy="1042"/>
              </a:xfrm>
              <a:custGeom>
                <a:avLst/>
                <a:gdLst/>
                <a:ahLst/>
                <a:cxnLst>
                  <a:cxn ang="0">
                    <a:pos x="0" y="1042"/>
                  </a:cxn>
                  <a:cxn ang="0">
                    <a:pos x="2683" y="0"/>
                  </a:cxn>
                  <a:cxn ang="0">
                    <a:pos x="4905" y="549"/>
                  </a:cxn>
                </a:cxnLst>
                <a:rect l="0" t="0" r="r" b="b"/>
                <a:pathLst>
                  <a:path w="4905" h="1042">
                    <a:moveTo>
                      <a:pt x="0" y="1042"/>
                    </a:moveTo>
                    <a:lnTo>
                      <a:pt x="2683" y="0"/>
                    </a:lnTo>
                    <a:lnTo>
                      <a:pt x="4905" y="549"/>
                    </a:lnTo>
                  </a:path>
                </a:pathLst>
              </a:custGeom>
              <a:noFill/>
              <a:ln w="0">
                <a:solidFill>
                  <a:srgbClr val="000000"/>
                </a:solidFill>
                <a:prstDash val="solid"/>
                <a:round/>
                <a:headEnd/>
                <a:tailEnd/>
              </a:ln>
            </p:spPr>
            <p:txBody>
              <a:bodyPr/>
              <a:lstStyle/>
              <a:p>
                <a:endParaRPr lang="en-US" dirty="0"/>
              </a:p>
            </p:txBody>
          </p:sp>
          <p:sp>
            <p:nvSpPr>
              <p:cNvPr id="126287" name="Freeform 335"/>
              <p:cNvSpPr>
                <a:spLocks/>
              </p:cNvSpPr>
              <p:nvPr/>
            </p:nvSpPr>
            <p:spPr bwMode="auto">
              <a:xfrm>
                <a:off x="437" y="2479"/>
                <a:ext cx="2387" cy="1169"/>
              </a:xfrm>
              <a:custGeom>
                <a:avLst/>
                <a:gdLst/>
                <a:ahLst/>
                <a:cxnLst>
                  <a:cxn ang="0">
                    <a:pos x="0" y="0"/>
                  </a:cxn>
                  <a:cxn ang="0">
                    <a:pos x="6" y="311"/>
                  </a:cxn>
                  <a:cxn ang="0">
                    <a:pos x="2387" y="1169"/>
                  </a:cxn>
                  <a:cxn ang="0">
                    <a:pos x="2381" y="787"/>
                  </a:cxn>
                  <a:cxn ang="0">
                    <a:pos x="0" y="0"/>
                  </a:cxn>
                  <a:cxn ang="0">
                    <a:pos x="0" y="0"/>
                  </a:cxn>
                </a:cxnLst>
                <a:rect l="0" t="0" r="r" b="b"/>
                <a:pathLst>
                  <a:path w="2387" h="1169">
                    <a:moveTo>
                      <a:pt x="0" y="0"/>
                    </a:moveTo>
                    <a:lnTo>
                      <a:pt x="6" y="311"/>
                    </a:lnTo>
                    <a:lnTo>
                      <a:pt x="2387" y="1169"/>
                    </a:lnTo>
                    <a:lnTo>
                      <a:pt x="2381" y="787"/>
                    </a:lnTo>
                    <a:lnTo>
                      <a:pt x="0" y="0"/>
                    </a:lnTo>
                    <a:lnTo>
                      <a:pt x="0" y="0"/>
                    </a:lnTo>
                    <a:close/>
                  </a:path>
                </a:pathLst>
              </a:custGeom>
              <a:solidFill>
                <a:srgbClr val="FFFFFF"/>
              </a:solidFill>
              <a:ln w="9525">
                <a:noFill/>
                <a:round/>
                <a:headEnd/>
                <a:tailEnd/>
              </a:ln>
            </p:spPr>
            <p:txBody>
              <a:bodyPr/>
              <a:lstStyle/>
              <a:p>
                <a:endParaRPr lang="en-US" dirty="0"/>
              </a:p>
            </p:txBody>
          </p:sp>
          <p:sp>
            <p:nvSpPr>
              <p:cNvPr id="126288" name="Freeform 336"/>
              <p:cNvSpPr>
                <a:spLocks/>
              </p:cNvSpPr>
              <p:nvPr/>
            </p:nvSpPr>
            <p:spPr bwMode="auto">
              <a:xfrm>
                <a:off x="437" y="2479"/>
                <a:ext cx="2387" cy="1169"/>
              </a:xfrm>
              <a:custGeom>
                <a:avLst/>
                <a:gdLst/>
                <a:ahLst/>
                <a:cxnLst>
                  <a:cxn ang="0">
                    <a:pos x="0" y="0"/>
                  </a:cxn>
                  <a:cxn ang="0">
                    <a:pos x="6" y="311"/>
                  </a:cxn>
                  <a:cxn ang="0">
                    <a:pos x="2387" y="1169"/>
                  </a:cxn>
                  <a:cxn ang="0">
                    <a:pos x="2381" y="787"/>
                  </a:cxn>
                  <a:cxn ang="0">
                    <a:pos x="0" y="0"/>
                  </a:cxn>
                  <a:cxn ang="0">
                    <a:pos x="0" y="0"/>
                  </a:cxn>
                </a:cxnLst>
                <a:rect l="0" t="0" r="r" b="b"/>
                <a:pathLst>
                  <a:path w="2387" h="1169">
                    <a:moveTo>
                      <a:pt x="0" y="0"/>
                    </a:moveTo>
                    <a:lnTo>
                      <a:pt x="6" y="311"/>
                    </a:lnTo>
                    <a:lnTo>
                      <a:pt x="2387" y="1169"/>
                    </a:lnTo>
                    <a:lnTo>
                      <a:pt x="2381" y="78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289" name="Freeform 337"/>
              <p:cNvSpPr>
                <a:spLocks/>
              </p:cNvSpPr>
              <p:nvPr/>
            </p:nvSpPr>
            <p:spPr bwMode="auto">
              <a:xfrm>
                <a:off x="2818" y="1986"/>
                <a:ext cx="2612" cy="1662"/>
              </a:xfrm>
              <a:custGeom>
                <a:avLst/>
                <a:gdLst/>
                <a:ahLst/>
                <a:cxnLst>
                  <a:cxn ang="0">
                    <a:pos x="2606" y="0"/>
                  </a:cxn>
                  <a:cxn ang="0">
                    <a:pos x="2612" y="349"/>
                  </a:cxn>
                  <a:cxn ang="0">
                    <a:pos x="6" y="1662"/>
                  </a:cxn>
                  <a:cxn ang="0">
                    <a:pos x="0" y="1280"/>
                  </a:cxn>
                  <a:cxn ang="0">
                    <a:pos x="2606" y="0"/>
                  </a:cxn>
                  <a:cxn ang="0">
                    <a:pos x="2606" y="0"/>
                  </a:cxn>
                </a:cxnLst>
                <a:rect l="0" t="0" r="r" b="b"/>
                <a:pathLst>
                  <a:path w="2612" h="1662">
                    <a:moveTo>
                      <a:pt x="2606" y="0"/>
                    </a:moveTo>
                    <a:lnTo>
                      <a:pt x="2612" y="349"/>
                    </a:lnTo>
                    <a:lnTo>
                      <a:pt x="6" y="1662"/>
                    </a:lnTo>
                    <a:lnTo>
                      <a:pt x="0" y="1280"/>
                    </a:lnTo>
                    <a:lnTo>
                      <a:pt x="2606" y="0"/>
                    </a:lnTo>
                    <a:lnTo>
                      <a:pt x="2606" y="0"/>
                    </a:lnTo>
                    <a:close/>
                  </a:path>
                </a:pathLst>
              </a:custGeom>
              <a:solidFill>
                <a:srgbClr val="FFFFFF"/>
              </a:solidFill>
              <a:ln w="9525">
                <a:noFill/>
                <a:round/>
                <a:headEnd/>
                <a:tailEnd/>
              </a:ln>
            </p:spPr>
            <p:txBody>
              <a:bodyPr/>
              <a:lstStyle/>
              <a:p>
                <a:endParaRPr lang="en-US" dirty="0"/>
              </a:p>
            </p:txBody>
          </p:sp>
          <p:sp>
            <p:nvSpPr>
              <p:cNvPr id="126290" name="Freeform 338"/>
              <p:cNvSpPr>
                <a:spLocks/>
              </p:cNvSpPr>
              <p:nvPr/>
            </p:nvSpPr>
            <p:spPr bwMode="auto">
              <a:xfrm>
                <a:off x="2818" y="1986"/>
                <a:ext cx="2612" cy="1662"/>
              </a:xfrm>
              <a:custGeom>
                <a:avLst/>
                <a:gdLst/>
                <a:ahLst/>
                <a:cxnLst>
                  <a:cxn ang="0">
                    <a:pos x="2606" y="0"/>
                  </a:cxn>
                  <a:cxn ang="0">
                    <a:pos x="2612" y="349"/>
                  </a:cxn>
                  <a:cxn ang="0">
                    <a:pos x="6" y="1662"/>
                  </a:cxn>
                  <a:cxn ang="0">
                    <a:pos x="0" y="1280"/>
                  </a:cxn>
                  <a:cxn ang="0">
                    <a:pos x="2606" y="0"/>
                  </a:cxn>
                  <a:cxn ang="0">
                    <a:pos x="2606" y="0"/>
                  </a:cxn>
                </a:cxnLst>
                <a:rect l="0" t="0" r="r" b="b"/>
                <a:pathLst>
                  <a:path w="2612" h="1662">
                    <a:moveTo>
                      <a:pt x="2606" y="0"/>
                    </a:moveTo>
                    <a:lnTo>
                      <a:pt x="2612" y="349"/>
                    </a:lnTo>
                    <a:lnTo>
                      <a:pt x="6" y="1662"/>
                    </a:lnTo>
                    <a:lnTo>
                      <a:pt x="0" y="1280"/>
                    </a:lnTo>
                    <a:lnTo>
                      <a:pt x="2606" y="0"/>
                    </a:lnTo>
                    <a:lnTo>
                      <a:pt x="2606" y="0"/>
                    </a:lnTo>
                  </a:path>
                </a:pathLst>
              </a:custGeom>
              <a:noFill/>
              <a:ln w="0">
                <a:solidFill>
                  <a:srgbClr val="000000"/>
                </a:solidFill>
                <a:prstDash val="solid"/>
                <a:round/>
                <a:headEnd/>
                <a:tailEnd/>
              </a:ln>
            </p:spPr>
            <p:txBody>
              <a:bodyPr/>
              <a:lstStyle/>
              <a:p>
                <a:endParaRPr lang="en-US" dirty="0"/>
              </a:p>
            </p:txBody>
          </p:sp>
          <p:sp>
            <p:nvSpPr>
              <p:cNvPr id="126291" name="Freeform 339"/>
              <p:cNvSpPr>
                <a:spLocks noEditPoints="1"/>
              </p:cNvSpPr>
              <p:nvPr/>
            </p:nvSpPr>
            <p:spPr bwMode="auto">
              <a:xfrm>
                <a:off x="437" y="1443"/>
                <a:ext cx="4987" cy="1823"/>
              </a:xfrm>
              <a:custGeom>
                <a:avLst/>
                <a:gdLst/>
                <a:ahLst/>
                <a:cxnLst>
                  <a:cxn ang="0">
                    <a:pos x="4987" y="543"/>
                  </a:cxn>
                  <a:cxn ang="0">
                    <a:pos x="2730" y="0"/>
                  </a:cxn>
                  <a:cxn ang="0">
                    <a:pos x="0" y="1036"/>
                  </a:cxn>
                  <a:cxn ang="0">
                    <a:pos x="12" y="1042"/>
                  </a:cxn>
                  <a:cxn ang="0">
                    <a:pos x="2381" y="1823"/>
                  </a:cxn>
                  <a:cxn ang="0">
                    <a:pos x="4987" y="543"/>
                  </a:cxn>
                  <a:cxn ang="0">
                    <a:pos x="4987" y="543"/>
                  </a:cxn>
                  <a:cxn ang="0">
                    <a:pos x="2375" y="1806"/>
                  </a:cxn>
                  <a:cxn ang="0">
                    <a:pos x="53" y="1036"/>
                  </a:cxn>
                  <a:cxn ang="0">
                    <a:pos x="2730" y="11"/>
                  </a:cxn>
                  <a:cxn ang="0">
                    <a:pos x="4940" y="549"/>
                  </a:cxn>
                  <a:cxn ang="0">
                    <a:pos x="2375" y="1806"/>
                  </a:cxn>
                  <a:cxn ang="0">
                    <a:pos x="2375" y="1806"/>
                  </a:cxn>
                </a:cxnLst>
                <a:rect l="0" t="0" r="r" b="b"/>
                <a:pathLst>
                  <a:path w="4987" h="1823">
                    <a:moveTo>
                      <a:pt x="4987" y="543"/>
                    </a:moveTo>
                    <a:lnTo>
                      <a:pt x="2730" y="0"/>
                    </a:lnTo>
                    <a:lnTo>
                      <a:pt x="0" y="1036"/>
                    </a:lnTo>
                    <a:lnTo>
                      <a:pt x="12" y="1042"/>
                    </a:lnTo>
                    <a:lnTo>
                      <a:pt x="2381" y="1823"/>
                    </a:lnTo>
                    <a:lnTo>
                      <a:pt x="4987" y="543"/>
                    </a:lnTo>
                    <a:lnTo>
                      <a:pt x="4987" y="543"/>
                    </a:lnTo>
                    <a:close/>
                    <a:moveTo>
                      <a:pt x="2375" y="1806"/>
                    </a:moveTo>
                    <a:lnTo>
                      <a:pt x="53" y="1036"/>
                    </a:lnTo>
                    <a:lnTo>
                      <a:pt x="2730" y="11"/>
                    </a:lnTo>
                    <a:lnTo>
                      <a:pt x="4940" y="549"/>
                    </a:lnTo>
                    <a:lnTo>
                      <a:pt x="2375" y="1806"/>
                    </a:lnTo>
                    <a:lnTo>
                      <a:pt x="2375" y="1806"/>
                    </a:lnTo>
                    <a:close/>
                  </a:path>
                </a:pathLst>
              </a:custGeom>
              <a:solidFill>
                <a:srgbClr val="000000"/>
              </a:solidFill>
              <a:ln w="9525">
                <a:noFill/>
                <a:round/>
                <a:headEnd/>
                <a:tailEnd/>
              </a:ln>
            </p:spPr>
            <p:txBody>
              <a:bodyPr/>
              <a:lstStyle/>
              <a:p>
                <a:endParaRPr lang="en-US" dirty="0"/>
              </a:p>
            </p:txBody>
          </p:sp>
          <p:sp>
            <p:nvSpPr>
              <p:cNvPr id="126292" name="Freeform 340"/>
              <p:cNvSpPr>
                <a:spLocks/>
              </p:cNvSpPr>
              <p:nvPr/>
            </p:nvSpPr>
            <p:spPr bwMode="auto">
              <a:xfrm>
                <a:off x="437" y="1443"/>
                <a:ext cx="4987" cy="1823"/>
              </a:xfrm>
              <a:custGeom>
                <a:avLst/>
                <a:gdLst/>
                <a:ahLst/>
                <a:cxnLst>
                  <a:cxn ang="0">
                    <a:pos x="4987" y="543"/>
                  </a:cxn>
                  <a:cxn ang="0">
                    <a:pos x="2730" y="0"/>
                  </a:cxn>
                  <a:cxn ang="0">
                    <a:pos x="0" y="1036"/>
                  </a:cxn>
                  <a:cxn ang="0">
                    <a:pos x="12" y="1042"/>
                  </a:cxn>
                  <a:cxn ang="0">
                    <a:pos x="2381" y="1823"/>
                  </a:cxn>
                  <a:cxn ang="0">
                    <a:pos x="4987" y="543"/>
                  </a:cxn>
                  <a:cxn ang="0">
                    <a:pos x="4987" y="543"/>
                  </a:cxn>
                </a:cxnLst>
                <a:rect l="0" t="0" r="r" b="b"/>
                <a:pathLst>
                  <a:path w="4987" h="1823">
                    <a:moveTo>
                      <a:pt x="4987" y="543"/>
                    </a:moveTo>
                    <a:lnTo>
                      <a:pt x="2730" y="0"/>
                    </a:lnTo>
                    <a:lnTo>
                      <a:pt x="0" y="1036"/>
                    </a:lnTo>
                    <a:lnTo>
                      <a:pt x="12" y="1042"/>
                    </a:lnTo>
                    <a:lnTo>
                      <a:pt x="2381" y="1823"/>
                    </a:lnTo>
                    <a:lnTo>
                      <a:pt x="4987" y="543"/>
                    </a:lnTo>
                    <a:lnTo>
                      <a:pt x="4987" y="543"/>
                    </a:lnTo>
                  </a:path>
                </a:pathLst>
              </a:custGeom>
              <a:noFill/>
              <a:ln w="0">
                <a:solidFill>
                  <a:srgbClr val="000000"/>
                </a:solidFill>
                <a:prstDash val="solid"/>
                <a:round/>
                <a:headEnd/>
                <a:tailEnd/>
              </a:ln>
            </p:spPr>
            <p:txBody>
              <a:bodyPr/>
              <a:lstStyle/>
              <a:p>
                <a:endParaRPr lang="en-US" dirty="0"/>
              </a:p>
            </p:txBody>
          </p:sp>
          <p:sp>
            <p:nvSpPr>
              <p:cNvPr id="126293" name="Freeform 341"/>
              <p:cNvSpPr>
                <a:spLocks/>
              </p:cNvSpPr>
              <p:nvPr/>
            </p:nvSpPr>
            <p:spPr bwMode="auto">
              <a:xfrm>
                <a:off x="490" y="1454"/>
                <a:ext cx="4887" cy="1795"/>
              </a:xfrm>
              <a:custGeom>
                <a:avLst/>
                <a:gdLst/>
                <a:ahLst/>
                <a:cxnLst>
                  <a:cxn ang="0">
                    <a:pos x="2322" y="1795"/>
                  </a:cxn>
                  <a:cxn ang="0">
                    <a:pos x="0" y="1025"/>
                  </a:cxn>
                  <a:cxn ang="0">
                    <a:pos x="2677" y="0"/>
                  </a:cxn>
                  <a:cxn ang="0">
                    <a:pos x="4887" y="538"/>
                  </a:cxn>
                  <a:cxn ang="0">
                    <a:pos x="2322" y="1795"/>
                  </a:cxn>
                  <a:cxn ang="0">
                    <a:pos x="2322" y="1795"/>
                  </a:cxn>
                </a:cxnLst>
                <a:rect l="0" t="0" r="r" b="b"/>
                <a:pathLst>
                  <a:path w="4887" h="1795">
                    <a:moveTo>
                      <a:pt x="2322" y="1795"/>
                    </a:moveTo>
                    <a:lnTo>
                      <a:pt x="0" y="1025"/>
                    </a:lnTo>
                    <a:lnTo>
                      <a:pt x="2677" y="0"/>
                    </a:lnTo>
                    <a:lnTo>
                      <a:pt x="4887" y="538"/>
                    </a:lnTo>
                    <a:lnTo>
                      <a:pt x="2322" y="1795"/>
                    </a:lnTo>
                    <a:lnTo>
                      <a:pt x="2322" y="1795"/>
                    </a:lnTo>
                  </a:path>
                </a:pathLst>
              </a:custGeom>
              <a:noFill/>
              <a:ln w="0">
                <a:solidFill>
                  <a:srgbClr val="000000"/>
                </a:solidFill>
                <a:prstDash val="solid"/>
                <a:round/>
                <a:headEnd/>
                <a:tailEnd/>
              </a:ln>
            </p:spPr>
            <p:txBody>
              <a:bodyPr/>
              <a:lstStyle/>
              <a:p>
                <a:endParaRPr lang="en-US" dirty="0"/>
              </a:p>
            </p:txBody>
          </p:sp>
          <p:sp>
            <p:nvSpPr>
              <p:cNvPr id="126294" name="Freeform 342"/>
              <p:cNvSpPr>
                <a:spLocks/>
              </p:cNvSpPr>
              <p:nvPr/>
            </p:nvSpPr>
            <p:spPr bwMode="auto">
              <a:xfrm>
                <a:off x="2405" y="3405"/>
                <a:ext cx="29" cy="94"/>
              </a:xfrm>
              <a:custGeom>
                <a:avLst/>
                <a:gdLst/>
                <a:ahLst/>
                <a:cxnLst>
                  <a:cxn ang="0">
                    <a:pos x="29" y="94"/>
                  </a:cxn>
                  <a:cxn ang="0">
                    <a:pos x="0" y="83"/>
                  </a:cxn>
                  <a:cxn ang="0">
                    <a:pos x="0" y="0"/>
                  </a:cxn>
                  <a:cxn ang="0">
                    <a:pos x="29" y="11"/>
                  </a:cxn>
                  <a:cxn ang="0">
                    <a:pos x="29" y="94"/>
                  </a:cxn>
                  <a:cxn ang="0">
                    <a:pos x="29" y="94"/>
                  </a:cxn>
                </a:cxnLst>
                <a:rect l="0" t="0" r="r" b="b"/>
                <a:pathLst>
                  <a:path w="29" h="94">
                    <a:moveTo>
                      <a:pt x="29" y="94"/>
                    </a:moveTo>
                    <a:lnTo>
                      <a:pt x="0" y="83"/>
                    </a:lnTo>
                    <a:lnTo>
                      <a:pt x="0" y="0"/>
                    </a:lnTo>
                    <a:lnTo>
                      <a:pt x="29" y="11"/>
                    </a:lnTo>
                    <a:lnTo>
                      <a:pt x="29" y="94"/>
                    </a:lnTo>
                    <a:lnTo>
                      <a:pt x="29" y="94"/>
                    </a:lnTo>
                  </a:path>
                </a:pathLst>
              </a:custGeom>
              <a:noFill/>
              <a:ln w="0">
                <a:solidFill>
                  <a:srgbClr val="000000"/>
                </a:solidFill>
                <a:prstDash val="solid"/>
                <a:round/>
                <a:headEnd/>
                <a:tailEnd/>
              </a:ln>
            </p:spPr>
            <p:txBody>
              <a:bodyPr/>
              <a:lstStyle/>
              <a:p>
                <a:endParaRPr lang="en-US" dirty="0"/>
              </a:p>
            </p:txBody>
          </p:sp>
          <p:sp>
            <p:nvSpPr>
              <p:cNvPr id="126295" name="Freeform 343"/>
              <p:cNvSpPr>
                <a:spLocks/>
              </p:cNvSpPr>
              <p:nvPr/>
            </p:nvSpPr>
            <p:spPr bwMode="auto">
              <a:xfrm>
                <a:off x="2405" y="3405"/>
                <a:ext cx="6" cy="83"/>
              </a:xfrm>
              <a:custGeom>
                <a:avLst/>
                <a:gdLst/>
                <a:ahLst/>
                <a:cxnLst>
                  <a:cxn ang="0">
                    <a:pos x="6" y="83"/>
                  </a:cxn>
                  <a:cxn ang="0">
                    <a:pos x="6" y="0"/>
                  </a:cxn>
                  <a:cxn ang="0">
                    <a:pos x="0" y="0"/>
                  </a:cxn>
                  <a:cxn ang="0">
                    <a:pos x="0" y="83"/>
                  </a:cxn>
                  <a:cxn ang="0">
                    <a:pos x="6" y="83"/>
                  </a:cxn>
                  <a:cxn ang="0">
                    <a:pos x="6" y="83"/>
                  </a:cxn>
                </a:cxnLst>
                <a:rect l="0" t="0" r="r" b="b"/>
                <a:pathLst>
                  <a:path w="6" h="83">
                    <a:moveTo>
                      <a:pt x="6" y="83"/>
                    </a:moveTo>
                    <a:lnTo>
                      <a:pt x="6" y="0"/>
                    </a:lnTo>
                    <a:lnTo>
                      <a:pt x="0" y="0"/>
                    </a:lnTo>
                    <a:lnTo>
                      <a:pt x="0" y="83"/>
                    </a:lnTo>
                    <a:lnTo>
                      <a:pt x="6" y="83"/>
                    </a:lnTo>
                    <a:lnTo>
                      <a:pt x="6" y="83"/>
                    </a:lnTo>
                    <a:close/>
                  </a:path>
                </a:pathLst>
              </a:custGeom>
              <a:solidFill>
                <a:srgbClr val="000000"/>
              </a:solidFill>
              <a:ln w="9525">
                <a:noFill/>
                <a:round/>
                <a:headEnd/>
                <a:tailEnd/>
              </a:ln>
            </p:spPr>
            <p:txBody>
              <a:bodyPr/>
              <a:lstStyle/>
              <a:p>
                <a:endParaRPr lang="en-US" dirty="0"/>
              </a:p>
            </p:txBody>
          </p:sp>
          <p:sp>
            <p:nvSpPr>
              <p:cNvPr id="126296" name="Freeform 344"/>
              <p:cNvSpPr>
                <a:spLocks/>
              </p:cNvSpPr>
              <p:nvPr/>
            </p:nvSpPr>
            <p:spPr bwMode="auto">
              <a:xfrm>
                <a:off x="2050" y="2751"/>
                <a:ext cx="101" cy="77"/>
              </a:xfrm>
              <a:custGeom>
                <a:avLst/>
                <a:gdLst/>
                <a:ahLst/>
                <a:cxnLst>
                  <a:cxn ang="0">
                    <a:pos x="6" y="61"/>
                  </a:cxn>
                  <a:cxn ang="0">
                    <a:pos x="0" y="61"/>
                  </a:cxn>
                  <a:cxn ang="0">
                    <a:pos x="0" y="5"/>
                  </a:cxn>
                  <a:cxn ang="0">
                    <a:pos x="42" y="0"/>
                  </a:cxn>
                  <a:cxn ang="0">
                    <a:pos x="47" y="0"/>
                  </a:cxn>
                  <a:cxn ang="0">
                    <a:pos x="47" y="5"/>
                  </a:cxn>
                  <a:cxn ang="0">
                    <a:pos x="83" y="0"/>
                  </a:cxn>
                  <a:cxn ang="0">
                    <a:pos x="101" y="0"/>
                  </a:cxn>
                  <a:cxn ang="0">
                    <a:pos x="101" y="11"/>
                  </a:cxn>
                  <a:cxn ang="0">
                    <a:pos x="101" y="72"/>
                  </a:cxn>
                  <a:cxn ang="0">
                    <a:pos x="83" y="77"/>
                  </a:cxn>
                  <a:cxn ang="0">
                    <a:pos x="47" y="72"/>
                  </a:cxn>
                  <a:cxn ang="0">
                    <a:pos x="6" y="61"/>
                  </a:cxn>
                  <a:cxn ang="0">
                    <a:pos x="6" y="61"/>
                  </a:cxn>
                </a:cxnLst>
                <a:rect l="0" t="0" r="r" b="b"/>
                <a:pathLst>
                  <a:path w="101" h="77">
                    <a:moveTo>
                      <a:pt x="6" y="61"/>
                    </a:moveTo>
                    <a:lnTo>
                      <a:pt x="0" y="61"/>
                    </a:lnTo>
                    <a:lnTo>
                      <a:pt x="0" y="5"/>
                    </a:lnTo>
                    <a:lnTo>
                      <a:pt x="42" y="0"/>
                    </a:lnTo>
                    <a:lnTo>
                      <a:pt x="47" y="0"/>
                    </a:lnTo>
                    <a:lnTo>
                      <a:pt x="47" y="5"/>
                    </a:lnTo>
                    <a:lnTo>
                      <a:pt x="83" y="0"/>
                    </a:lnTo>
                    <a:lnTo>
                      <a:pt x="101" y="0"/>
                    </a:lnTo>
                    <a:lnTo>
                      <a:pt x="101" y="11"/>
                    </a:lnTo>
                    <a:lnTo>
                      <a:pt x="101" y="72"/>
                    </a:lnTo>
                    <a:lnTo>
                      <a:pt x="83" y="77"/>
                    </a:lnTo>
                    <a:lnTo>
                      <a:pt x="47" y="72"/>
                    </a:lnTo>
                    <a:lnTo>
                      <a:pt x="6" y="61"/>
                    </a:lnTo>
                    <a:lnTo>
                      <a:pt x="6" y="61"/>
                    </a:lnTo>
                    <a:close/>
                  </a:path>
                </a:pathLst>
              </a:custGeom>
              <a:solidFill>
                <a:srgbClr val="000000"/>
              </a:solidFill>
              <a:ln w="9525">
                <a:noFill/>
                <a:round/>
                <a:headEnd/>
                <a:tailEnd/>
              </a:ln>
            </p:spPr>
            <p:txBody>
              <a:bodyPr/>
              <a:lstStyle/>
              <a:p>
                <a:endParaRPr lang="en-US" dirty="0"/>
              </a:p>
            </p:txBody>
          </p:sp>
          <p:sp>
            <p:nvSpPr>
              <p:cNvPr id="126297" name="Freeform 345"/>
              <p:cNvSpPr>
                <a:spLocks/>
              </p:cNvSpPr>
              <p:nvPr/>
            </p:nvSpPr>
            <p:spPr bwMode="auto">
              <a:xfrm>
                <a:off x="2097" y="2740"/>
                <a:ext cx="18" cy="11"/>
              </a:xfrm>
              <a:custGeom>
                <a:avLst/>
                <a:gdLst/>
                <a:ahLst/>
                <a:cxnLst>
                  <a:cxn ang="0">
                    <a:pos x="18" y="5"/>
                  </a:cxn>
                  <a:cxn ang="0">
                    <a:pos x="12" y="0"/>
                  </a:cxn>
                  <a:cxn ang="0">
                    <a:pos x="6" y="0"/>
                  </a:cxn>
                  <a:cxn ang="0">
                    <a:pos x="0" y="5"/>
                  </a:cxn>
                  <a:cxn ang="0">
                    <a:pos x="0" y="5"/>
                  </a:cxn>
                  <a:cxn ang="0">
                    <a:pos x="6" y="11"/>
                  </a:cxn>
                  <a:cxn ang="0">
                    <a:pos x="6" y="11"/>
                  </a:cxn>
                  <a:cxn ang="0">
                    <a:pos x="12" y="11"/>
                  </a:cxn>
                  <a:cxn ang="0">
                    <a:pos x="18" y="5"/>
                  </a:cxn>
                  <a:cxn ang="0">
                    <a:pos x="18" y="5"/>
                  </a:cxn>
                </a:cxnLst>
                <a:rect l="0" t="0" r="r" b="b"/>
                <a:pathLst>
                  <a:path w="18" h="11">
                    <a:moveTo>
                      <a:pt x="18" y="5"/>
                    </a:moveTo>
                    <a:lnTo>
                      <a:pt x="12" y="0"/>
                    </a:lnTo>
                    <a:lnTo>
                      <a:pt x="6" y="0"/>
                    </a:lnTo>
                    <a:lnTo>
                      <a:pt x="0" y="5"/>
                    </a:lnTo>
                    <a:lnTo>
                      <a:pt x="0" y="5"/>
                    </a:lnTo>
                    <a:lnTo>
                      <a:pt x="6" y="11"/>
                    </a:lnTo>
                    <a:lnTo>
                      <a:pt x="6" y="11"/>
                    </a:lnTo>
                    <a:lnTo>
                      <a:pt x="12" y="11"/>
                    </a:lnTo>
                    <a:lnTo>
                      <a:pt x="18" y="5"/>
                    </a:lnTo>
                    <a:lnTo>
                      <a:pt x="18" y="5"/>
                    </a:lnTo>
                    <a:close/>
                  </a:path>
                </a:pathLst>
              </a:custGeom>
              <a:solidFill>
                <a:srgbClr val="000000"/>
              </a:solidFill>
              <a:ln w="9525">
                <a:noFill/>
                <a:round/>
                <a:headEnd/>
                <a:tailEnd/>
              </a:ln>
            </p:spPr>
            <p:txBody>
              <a:bodyPr/>
              <a:lstStyle/>
              <a:p>
                <a:endParaRPr lang="en-US" dirty="0"/>
              </a:p>
            </p:txBody>
          </p:sp>
          <p:sp>
            <p:nvSpPr>
              <p:cNvPr id="126298" name="Freeform 346"/>
              <p:cNvSpPr>
                <a:spLocks/>
              </p:cNvSpPr>
              <p:nvPr/>
            </p:nvSpPr>
            <p:spPr bwMode="auto">
              <a:xfrm>
                <a:off x="2097" y="2745"/>
                <a:ext cx="12" cy="6"/>
              </a:xfrm>
              <a:custGeom>
                <a:avLst/>
                <a:gdLst/>
                <a:ahLst/>
                <a:cxnLst>
                  <a:cxn ang="0">
                    <a:pos x="12" y="0"/>
                  </a:cxn>
                  <a:cxn ang="0">
                    <a:pos x="12" y="0"/>
                  </a:cxn>
                  <a:cxn ang="0">
                    <a:pos x="6" y="0"/>
                  </a:cxn>
                  <a:cxn ang="0">
                    <a:pos x="6" y="0"/>
                  </a:cxn>
                  <a:cxn ang="0">
                    <a:pos x="0" y="0"/>
                  </a:cxn>
                  <a:cxn ang="0">
                    <a:pos x="6" y="6"/>
                  </a:cxn>
                  <a:cxn ang="0">
                    <a:pos x="6" y="6"/>
                  </a:cxn>
                  <a:cxn ang="0">
                    <a:pos x="12" y="0"/>
                  </a:cxn>
                  <a:cxn ang="0">
                    <a:pos x="12" y="0"/>
                  </a:cxn>
                  <a:cxn ang="0">
                    <a:pos x="12" y="0"/>
                  </a:cxn>
                </a:cxnLst>
                <a:rect l="0" t="0" r="r" b="b"/>
                <a:pathLst>
                  <a:path w="12" h="6">
                    <a:moveTo>
                      <a:pt x="12" y="0"/>
                    </a:moveTo>
                    <a:lnTo>
                      <a:pt x="12" y="0"/>
                    </a:lnTo>
                    <a:lnTo>
                      <a:pt x="6" y="0"/>
                    </a:lnTo>
                    <a:lnTo>
                      <a:pt x="6" y="0"/>
                    </a:lnTo>
                    <a:lnTo>
                      <a:pt x="0" y="0"/>
                    </a:lnTo>
                    <a:lnTo>
                      <a:pt x="6" y="6"/>
                    </a:lnTo>
                    <a:lnTo>
                      <a:pt x="6" y="6"/>
                    </a:lnTo>
                    <a:lnTo>
                      <a:pt x="12" y="0"/>
                    </a:lnTo>
                    <a:lnTo>
                      <a:pt x="12" y="0"/>
                    </a:lnTo>
                    <a:lnTo>
                      <a:pt x="12" y="0"/>
                    </a:lnTo>
                    <a:close/>
                  </a:path>
                </a:pathLst>
              </a:custGeom>
              <a:solidFill>
                <a:srgbClr val="FFFFFF"/>
              </a:solidFill>
              <a:ln w="9525">
                <a:noFill/>
                <a:round/>
                <a:headEnd/>
                <a:tailEnd/>
              </a:ln>
            </p:spPr>
            <p:txBody>
              <a:bodyPr/>
              <a:lstStyle/>
              <a:p>
                <a:endParaRPr lang="en-US" dirty="0"/>
              </a:p>
            </p:txBody>
          </p:sp>
          <p:sp>
            <p:nvSpPr>
              <p:cNvPr id="126299" name="Freeform 347"/>
              <p:cNvSpPr>
                <a:spLocks/>
              </p:cNvSpPr>
              <p:nvPr/>
            </p:nvSpPr>
            <p:spPr bwMode="auto">
              <a:xfrm>
                <a:off x="2103" y="2745"/>
                <a:ext cx="6" cy="1"/>
              </a:xfrm>
              <a:custGeom>
                <a:avLst/>
                <a:gdLst/>
                <a:ahLst/>
                <a:cxnLst>
                  <a:cxn ang="0">
                    <a:pos x="6" y="0"/>
                  </a:cxn>
                  <a:cxn ang="0">
                    <a:pos x="6" y="0"/>
                  </a:cxn>
                  <a:cxn ang="0">
                    <a:pos x="0" y="0"/>
                  </a:cxn>
                  <a:cxn ang="0">
                    <a:pos x="0" y="0"/>
                  </a:cxn>
                  <a:cxn ang="0">
                    <a:pos x="0" y="0"/>
                  </a:cxn>
                  <a:cxn ang="0">
                    <a:pos x="6" y="0"/>
                  </a:cxn>
                  <a:cxn ang="0">
                    <a:pos x="6" y="0"/>
                  </a:cxn>
                  <a:cxn ang="0">
                    <a:pos x="6" y="0"/>
                  </a:cxn>
                </a:cxnLst>
                <a:rect l="0" t="0" r="r" b="b"/>
                <a:pathLst>
                  <a:path w="6">
                    <a:moveTo>
                      <a:pt x="6" y="0"/>
                    </a:moveTo>
                    <a:lnTo>
                      <a:pt x="6" y="0"/>
                    </a:lnTo>
                    <a:lnTo>
                      <a:pt x="0" y="0"/>
                    </a:lnTo>
                    <a:lnTo>
                      <a:pt x="0" y="0"/>
                    </a:lnTo>
                    <a:lnTo>
                      <a:pt x="0" y="0"/>
                    </a:lnTo>
                    <a:lnTo>
                      <a:pt x="6" y="0"/>
                    </a:lnTo>
                    <a:lnTo>
                      <a:pt x="6" y="0"/>
                    </a:lnTo>
                    <a:lnTo>
                      <a:pt x="6" y="0"/>
                    </a:lnTo>
                    <a:close/>
                  </a:path>
                </a:pathLst>
              </a:custGeom>
              <a:solidFill>
                <a:srgbClr val="000000"/>
              </a:solidFill>
              <a:ln w="9525">
                <a:noFill/>
                <a:round/>
                <a:headEnd/>
                <a:tailEnd/>
              </a:ln>
            </p:spPr>
            <p:txBody>
              <a:bodyPr/>
              <a:lstStyle/>
              <a:p>
                <a:endParaRPr lang="en-US" dirty="0"/>
              </a:p>
            </p:txBody>
          </p:sp>
          <p:sp>
            <p:nvSpPr>
              <p:cNvPr id="126300" name="Freeform 348"/>
              <p:cNvSpPr>
                <a:spLocks/>
              </p:cNvSpPr>
              <p:nvPr/>
            </p:nvSpPr>
            <p:spPr bwMode="auto">
              <a:xfrm>
                <a:off x="2097" y="2740"/>
                <a:ext cx="12" cy="11"/>
              </a:xfrm>
              <a:custGeom>
                <a:avLst/>
                <a:gdLst/>
                <a:ahLst/>
                <a:cxnLst>
                  <a:cxn ang="0">
                    <a:pos x="6" y="5"/>
                  </a:cxn>
                  <a:cxn ang="0">
                    <a:pos x="6" y="5"/>
                  </a:cxn>
                  <a:cxn ang="0">
                    <a:pos x="0" y="5"/>
                  </a:cxn>
                  <a:cxn ang="0">
                    <a:pos x="0" y="11"/>
                  </a:cxn>
                  <a:cxn ang="0">
                    <a:pos x="6" y="5"/>
                  </a:cxn>
                  <a:cxn ang="0">
                    <a:pos x="12" y="5"/>
                  </a:cxn>
                  <a:cxn ang="0">
                    <a:pos x="12" y="5"/>
                  </a:cxn>
                  <a:cxn ang="0">
                    <a:pos x="6" y="5"/>
                  </a:cxn>
                  <a:cxn ang="0">
                    <a:pos x="6" y="0"/>
                  </a:cxn>
                  <a:cxn ang="0">
                    <a:pos x="6" y="5"/>
                  </a:cxn>
                  <a:cxn ang="0">
                    <a:pos x="6" y="5"/>
                  </a:cxn>
                </a:cxnLst>
                <a:rect l="0" t="0" r="r" b="b"/>
                <a:pathLst>
                  <a:path w="12" h="11">
                    <a:moveTo>
                      <a:pt x="6" y="5"/>
                    </a:moveTo>
                    <a:lnTo>
                      <a:pt x="6" y="5"/>
                    </a:lnTo>
                    <a:lnTo>
                      <a:pt x="0" y="5"/>
                    </a:lnTo>
                    <a:lnTo>
                      <a:pt x="0" y="11"/>
                    </a:lnTo>
                    <a:lnTo>
                      <a:pt x="6" y="5"/>
                    </a:lnTo>
                    <a:lnTo>
                      <a:pt x="12" y="5"/>
                    </a:lnTo>
                    <a:lnTo>
                      <a:pt x="12" y="5"/>
                    </a:lnTo>
                    <a:lnTo>
                      <a:pt x="6" y="5"/>
                    </a:lnTo>
                    <a:lnTo>
                      <a:pt x="6" y="0"/>
                    </a:lnTo>
                    <a:lnTo>
                      <a:pt x="6" y="5"/>
                    </a:lnTo>
                    <a:lnTo>
                      <a:pt x="6" y="5"/>
                    </a:lnTo>
                    <a:close/>
                  </a:path>
                </a:pathLst>
              </a:custGeom>
              <a:solidFill>
                <a:srgbClr val="000000"/>
              </a:solidFill>
              <a:ln w="9525">
                <a:noFill/>
                <a:round/>
                <a:headEnd/>
                <a:tailEnd/>
              </a:ln>
            </p:spPr>
            <p:txBody>
              <a:bodyPr/>
              <a:lstStyle/>
              <a:p>
                <a:endParaRPr lang="en-US" dirty="0"/>
              </a:p>
            </p:txBody>
          </p:sp>
          <p:sp>
            <p:nvSpPr>
              <p:cNvPr id="126301" name="Freeform 349"/>
              <p:cNvSpPr>
                <a:spLocks/>
              </p:cNvSpPr>
              <p:nvPr/>
            </p:nvSpPr>
            <p:spPr bwMode="auto">
              <a:xfrm>
                <a:off x="2103" y="2745"/>
                <a:ext cx="6" cy="11"/>
              </a:xfrm>
              <a:custGeom>
                <a:avLst/>
                <a:gdLst/>
                <a:ahLst/>
                <a:cxnLst>
                  <a:cxn ang="0">
                    <a:pos x="0" y="0"/>
                  </a:cxn>
                  <a:cxn ang="0">
                    <a:pos x="0" y="0"/>
                  </a:cxn>
                  <a:cxn ang="0">
                    <a:pos x="6" y="11"/>
                  </a:cxn>
                  <a:cxn ang="0">
                    <a:pos x="6" y="11"/>
                  </a:cxn>
                  <a:cxn ang="0">
                    <a:pos x="0" y="0"/>
                  </a:cxn>
                  <a:cxn ang="0">
                    <a:pos x="0" y="0"/>
                  </a:cxn>
                </a:cxnLst>
                <a:rect l="0" t="0" r="r" b="b"/>
                <a:pathLst>
                  <a:path w="6" h="11">
                    <a:moveTo>
                      <a:pt x="0" y="0"/>
                    </a:moveTo>
                    <a:lnTo>
                      <a:pt x="0" y="0"/>
                    </a:lnTo>
                    <a:lnTo>
                      <a:pt x="6" y="11"/>
                    </a:lnTo>
                    <a:lnTo>
                      <a:pt x="6" y="11"/>
                    </a:lnTo>
                    <a:lnTo>
                      <a:pt x="0" y="0"/>
                    </a:lnTo>
                    <a:lnTo>
                      <a:pt x="0" y="0"/>
                    </a:lnTo>
                    <a:close/>
                  </a:path>
                </a:pathLst>
              </a:custGeom>
              <a:solidFill>
                <a:srgbClr val="000000"/>
              </a:solidFill>
              <a:ln w="9525">
                <a:noFill/>
                <a:round/>
                <a:headEnd/>
                <a:tailEnd/>
              </a:ln>
            </p:spPr>
            <p:txBody>
              <a:bodyPr/>
              <a:lstStyle/>
              <a:p>
                <a:endParaRPr lang="en-US" dirty="0"/>
              </a:p>
            </p:txBody>
          </p:sp>
          <p:sp>
            <p:nvSpPr>
              <p:cNvPr id="126302" name="Freeform 350"/>
              <p:cNvSpPr>
                <a:spLocks/>
              </p:cNvSpPr>
              <p:nvPr/>
            </p:nvSpPr>
            <p:spPr bwMode="auto">
              <a:xfrm>
                <a:off x="2074" y="2740"/>
                <a:ext cx="23" cy="22"/>
              </a:xfrm>
              <a:custGeom>
                <a:avLst/>
                <a:gdLst/>
                <a:ahLst/>
                <a:cxnLst>
                  <a:cxn ang="0">
                    <a:pos x="0" y="5"/>
                  </a:cxn>
                  <a:cxn ang="0">
                    <a:pos x="0" y="11"/>
                  </a:cxn>
                  <a:cxn ang="0">
                    <a:pos x="0" y="16"/>
                  </a:cxn>
                  <a:cxn ang="0">
                    <a:pos x="0" y="22"/>
                  </a:cxn>
                  <a:cxn ang="0">
                    <a:pos x="0" y="22"/>
                  </a:cxn>
                  <a:cxn ang="0">
                    <a:pos x="6" y="22"/>
                  </a:cxn>
                  <a:cxn ang="0">
                    <a:pos x="6" y="22"/>
                  </a:cxn>
                  <a:cxn ang="0">
                    <a:pos x="12" y="22"/>
                  </a:cxn>
                  <a:cxn ang="0">
                    <a:pos x="18" y="22"/>
                  </a:cxn>
                  <a:cxn ang="0">
                    <a:pos x="23" y="22"/>
                  </a:cxn>
                  <a:cxn ang="0">
                    <a:pos x="23" y="22"/>
                  </a:cxn>
                  <a:cxn ang="0">
                    <a:pos x="23" y="16"/>
                  </a:cxn>
                  <a:cxn ang="0">
                    <a:pos x="23" y="16"/>
                  </a:cxn>
                  <a:cxn ang="0">
                    <a:pos x="23" y="11"/>
                  </a:cxn>
                  <a:cxn ang="0">
                    <a:pos x="23" y="5"/>
                  </a:cxn>
                  <a:cxn ang="0">
                    <a:pos x="23" y="0"/>
                  </a:cxn>
                  <a:cxn ang="0">
                    <a:pos x="12" y="0"/>
                  </a:cxn>
                  <a:cxn ang="0">
                    <a:pos x="0" y="5"/>
                  </a:cxn>
                  <a:cxn ang="0">
                    <a:pos x="0" y="5"/>
                  </a:cxn>
                </a:cxnLst>
                <a:rect l="0" t="0" r="r" b="b"/>
                <a:pathLst>
                  <a:path w="23" h="22">
                    <a:moveTo>
                      <a:pt x="0" y="5"/>
                    </a:moveTo>
                    <a:lnTo>
                      <a:pt x="0" y="11"/>
                    </a:lnTo>
                    <a:lnTo>
                      <a:pt x="0" y="16"/>
                    </a:lnTo>
                    <a:lnTo>
                      <a:pt x="0" y="22"/>
                    </a:lnTo>
                    <a:lnTo>
                      <a:pt x="0" y="22"/>
                    </a:lnTo>
                    <a:lnTo>
                      <a:pt x="6" y="22"/>
                    </a:lnTo>
                    <a:lnTo>
                      <a:pt x="6" y="22"/>
                    </a:lnTo>
                    <a:lnTo>
                      <a:pt x="12" y="22"/>
                    </a:lnTo>
                    <a:lnTo>
                      <a:pt x="18" y="22"/>
                    </a:lnTo>
                    <a:lnTo>
                      <a:pt x="23" y="22"/>
                    </a:lnTo>
                    <a:lnTo>
                      <a:pt x="23" y="22"/>
                    </a:lnTo>
                    <a:lnTo>
                      <a:pt x="23" y="16"/>
                    </a:lnTo>
                    <a:lnTo>
                      <a:pt x="23" y="16"/>
                    </a:lnTo>
                    <a:lnTo>
                      <a:pt x="23" y="11"/>
                    </a:lnTo>
                    <a:lnTo>
                      <a:pt x="23" y="5"/>
                    </a:lnTo>
                    <a:lnTo>
                      <a:pt x="23" y="0"/>
                    </a:lnTo>
                    <a:lnTo>
                      <a:pt x="12" y="0"/>
                    </a:lnTo>
                    <a:lnTo>
                      <a:pt x="0" y="5"/>
                    </a:lnTo>
                    <a:lnTo>
                      <a:pt x="0" y="5"/>
                    </a:lnTo>
                    <a:close/>
                  </a:path>
                </a:pathLst>
              </a:custGeom>
              <a:solidFill>
                <a:srgbClr val="000000"/>
              </a:solidFill>
              <a:ln w="9525">
                <a:noFill/>
                <a:round/>
                <a:headEnd/>
                <a:tailEnd/>
              </a:ln>
            </p:spPr>
            <p:txBody>
              <a:bodyPr/>
              <a:lstStyle/>
              <a:p>
                <a:endParaRPr lang="en-US" dirty="0"/>
              </a:p>
            </p:txBody>
          </p:sp>
          <p:sp>
            <p:nvSpPr>
              <p:cNvPr id="126303" name="Freeform 351"/>
              <p:cNvSpPr>
                <a:spLocks/>
              </p:cNvSpPr>
              <p:nvPr/>
            </p:nvSpPr>
            <p:spPr bwMode="auto">
              <a:xfrm>
                <a:off x="2080" y="2745"/>
                <a:ext cx="1" cy="17"/>
              </a:xfrm>
              <a:custGeom>
                <a:avLst/>
                <a:gdLst/>
                <a:ahLst/>
                <a:cxnLst>
                  <a:cxn ang="0">
                    <a:pos x="0" y="0"/>
                  </a:cxn>
                  <a:cxn ang="0">
                    <a:pos x="0" y="17"/>
                  </a:cxn>
                  <a:cxn ang="0">
                    <a:pos x="0" y="17"/>
                  </a:cxn>
                  <a:cxn ang="0">
                    <a:pos x="0" y="17"/>
                  </a:cxn>
                  <a:cxn ang="0">
                    <a:pos x="0" y="17"/>
                  </a:cxn>
                  <a:cxn ang="0">
                    <a:pos x="0" y="11"/>
                  </a:cxn>
                  <a:cxn ang="0">
                    <a:pos x="0" y="6"/>
                  </a:cxn>
                  <a:cxn ang="0">
                    <a:pos x="0" y="0"/>
                  </a:cxn>
                  <a:cxn ang="0">
                    <a:pos x="0" y="0"/>
                  </a:cxn>
                  <a:cxn ang="0">
                    <a:pos x="0" y="0"/>
                  </a:cxn>
                </a:cxnLst>
                <a:rect l="0" t="0" r="r" b="b"/>
                <a:pathLst>
                  <a:path h="17">
                    <a:moveTo>
                      <a:pt x="0" y="0"/>
                    </a:moveTo>
                    <a:lnTo>
                      <a:pt x="0" y="17"/>
                    </a:lnTo>
                    <a:lnTo>
                      <a:pt x="0" y="17"/>
                    </a:lnTo>
                    <a:lnTo>
                      <a:pt x="0" y="17"/>
                    </a:lnTo>
                    <a:lnTo>
                      <a:pt x="0" y="17"/>
                    </a:lnTo>
                    <a:lnTo>
                      <a:pt x="0" y="11"/>
                    </a:lnTo>
                    <a:lnTo>
                      <a:pt x="0"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304" name="Freeform 352"/>
              <p:cNvSpPr>
                <a:spLocks/>
              </p:cNvSpPr>
              <p:nvPr/>
            </p:nvSpPr>
            <p:spPr bwMode="auto">
              <a:xfrm>
                <a:off x="2103" y="2751"/>
                <a:ext cx="12" cy="5"/>
              </a:xfrm>
              <a:custGeom>
                <a:avLst/>
                <a:gdLst/>
                <a:ahLst/>
                <a:cxnLst>
                  <a:cxn ang="0">
                    <a:pos x="0" y="5"/>
                  </a:cxn>
                  <a:cxn ang="0">
                    <a:pos x="0" y="5"/>
                  </a:cxn>
                  <a:cxn ang="0">
                    <a:pos x="6" y="0"/>
                  </a:cxn>
                  <a:cxn ang="0">
                    <a:pos x="12" y="0"/>
                  </a:cxn>
                  <a:cxn ang="0">
                    <a:pos x="12" y="5"/>
                  </a:cxn>
                  <a:cxn ang="0">
                    <a:pos x="0" y="5"/>
                  </a:cxn>
                  <a:cxn ang="0">
                    <a:pos x="0" y="5"/>
                  </a:cxn>
                </a:cxnLst>
                <a:rect l="0" t="0" r="r" b="b"/>
                <a:pathLst>
                  <a:path w="12" h="5">
                    <a:moveTo>
                      <a:pt x="0" y="5"/>
                    </a:moveTo>
                    <a:lnTo>
                      <a:pt x="0" y="5"/>
                    </a:lnTo>
                    <a:lnTo>
                      <a:pt x="6" y="0"/>
                    </a:lnTo>
                    <a:lnTo>
                      <a:pt x="12" y="0"/>
                    </a:lnTo>
                    <a:lnTo>
                      <a:pt x="12" y="5"/>
                    </a:lnTo>
                    <a:lnTo>
                      <a:pt x="0" y="5"/>
                    </a:lnTo>
                    <a:lnTo>
                      <a:pt x="0" y="5"/>
                    </a:lnTo>
                    <a:close/>
                  </a:path>
                </a:pathLst>
              </a:custGeom>
              <a:solidFill>
                <a:srgbClr val="000000"/>
              </a:solidFill>
              <a:ln w="9525">
                <a:noFill/>
                <a:round/>
                <a:headEnd/>
                <a:tailEnd/>
              </a:ln>
            </p:spPr>
            <p:txBody>
              <a:bodyPr/>
              <a:lstStyle/>
              <a:p>
                <a:endParaRPr lang="en-US" dirty="0"/>
              </a:p>
            </p:txBody>
          </p:sp>
          <p:sp>
            <p:nvSpPr>
              <p:cNvPr id="126305" name="Freeform 353"/>
              <p:cNvSpPr>
                <a:spLocks/>
              </p:cNvSpPr>
              <p:nvPr/>
            </p:nvSpPr>
            <p:spPr bwMode="auto">
              <a:xfrm>
                <a:off x="2097" y="2801"/>
                <a:ext cx="24" cy="33"/>
              </a:xfrm>
              <a:custGeom>
                <a:avLst/>
                <a:gdLst/>
                <a:ahLst/>
                <a:cxnLst>
                  <a:cxn ang="0">
                    <a:pos x="18" y="33"/>
                  </a:cxn>
                  <a:cxn ang="0">
                    <a:pos x="24" y="27"/>
                  </a:cxn>
                  <a:cxn ang="0">
                    <a:pos x="24" y="16"/>
                  </a:cxn>
                  <a:cxn ang="0">
                    <a:pos x="18" y="11"/>
                  </a:cxn>
                  <a:cxn ang="0">
                    <a:pos x="12" y="0"/>
                  </a:cxn>
                  <a:cxn ang="0">
                    <a:pos x="6" y="5"/>
                  </a:cxn>
                  <a:cxn ang="0">
                    <a:pos x="0" y="11"/>
                  </a:cxn>
                  <a:cxn ang="0">
                    <a:pos x="0" y="22"/>
                  </a:cxn>
                  <a:cxn ang="0">
                    <a:pos x="0" y="27"/>
                  </a:cxn>
                  <a:cxn ang="0">
                    <a:pos x="6" y="33"/>
                  </a:cxn>
                  <a:cxn ang="0">
                    <a:pos x="12" y="33"/>
                  </a:cxn>
                  <a:cxn ang="0">
                    <a:pos x="18" y="33"/>
                  </a:cxn>
                  <a:cxn ang="0">
                    <a:pos x="18" y="33"/>
                  </a:cxn>
                </a:cxnLst>
                <a:rect l="0" t="0" r="r" b="b"/>
                <a:pathLst>
                  <a:path w="24" h="33">
                    <a:moveTo>
                      <a:pt x="18" y="33"/>
                    </a:moveTo>
                    <a:lnTo>
                      <a:pt x="24" y="27"/>
                    </a:lnTo>
                    <a:lnTo>
                      <a:pt x="24" y="16"/>
                    </a:lnTo>
                    <a:lnTo>
                      <a:pt x="18" y="11"/>
                    </a:lnTo>
                    <a:lnTo>
                      <a:pt x="12" y="0"/>
                    </a:lnTo>
                    <a:lnTo>
                      <a:pt x="6" y="5"/>
                    </a:lnTo>
                    <a:lnTo>
                      <a:pt x="0" y="11"/>
                    </a:lnTo>
                    <a:lnTo>
                      <a:pt x="0" y="22"/>
                    </a:lnTo>
                    <a:lnTo>
                      <a:pt x="0" y="27"/>
                    </a:lnTo>
                    <a:lnTo>
                      <a:pt x="6" y="33"/>
                    </a:lnTo>
                    <a:lnTo>
                      <a:pt x="12" y="33"/>
                    </a:lnTo>
                    <a:lnTo>
                      <a:pt x="18" y="33"/>
                    </a:lnTo>
                    <a:lnTo>
                      <a:pt x="18" y="33"/>
                    </a:lnTo>
                    <a:close/>
                  </a:path>
                </a:pathLst>
              </a:custGeom>
              <a:solidFill>
                <a:srgbClr val="000000"/>
              </a:solidFill>
              <a:ln w="9525">
                <a:noFill/>
                <a:round/>
                <a:headEnd/>
                <a:tailEnd/>
              </a:ln>
            </p:spPr>
            <p:txBody>
              <a:bodyPr/>
              <a:lstStyle/>
              <a:p>
                <a:endParaRPr lang="en-US" dirty="0"/>
              </a:p>
            </p:txBody>
          </p:sp>
          <p:sp>
            <p:nvSpPr>
              <p:cNvPr id="126306" name="Freeform 354"/>
              <p:cNvSpPr>
                <a:spLocks/>
              </p:cNvSpPr>
              <p:nvPr/>
            </p:nvSpPr>
            <p:spPr bwMode="auto">
              <a:xfrm>
                <a:off x="2097" y="2812"/>
                <a:ext cx="12" cy="16"/>
              </a:xfrm>
              <a:custGeom>
                <a:avLst/>
                <a:gdLst/>
                <a:ahLst/>
                <a:cxnLst>
                  <a:cxn ang="0">
                    <a:pos x="12" y="11"/>
                  </a:cxn>
                  <a:cxn ang="0">
                    <a:pos x="12" y="16"/>
                  </a:cxn>
                  <a:cxn ang="0">
                    <a:pos x="6" y="16"/>
                  </a:cxn>
                  <a:cxn ang="0">
                    <a:pos x="6" y="16"/>
                  </a:cxn>
                  <a:cxn ang="0">
                    <a:pos x="0" y="11"/>
                  </a:cxn>
                  <a:cxn ang="0">
                    <a:pos x="6" y="5"/>
                  </a:cxn>
                  <a:cxn ang="0">
                    <a:pos x="6" y="0"/>
                  </a:cxn>
                  <a:cxn ang="0">
                    <a:pos x="12" y="5"/>
                  </a:cxn>
                  <a:cxn ang="0">
                    <a:pos x="12" y="11"/>
                  </a:cxn>
                  <a:cxn ang="0">
                    <a:pos x="12" y="11"/>
                  </a:cxn>
                </a:cxnLst>
                <a:rect l="0" t="0" r="r" b="b"/>
                <a:pathLst>
                  <a:path w="12" h="16">
                    <a:moveTo>
                      <a:pt x="12" y="11"/>
                    </a:moveTo>
                    <a:lnTo>
                      <a:pt x="12" y="16"/>
                    </a:lnTo>
                    <a:lnTo>
                      <a:pt x="6" y="16"/>
                    </a:lnTo>
                    <a:lnTo>
                      <a:pt x="6" y="16"/>
                    </a:lnTo>
                    <a:lnTo>
                      <a:pt x="0" y="11"/>
                    </a:lnTo>
                    <a:lnTo>
                      <a:pt x="6" y="5"/>
                    </a:lnTo>
                    <a:lnTo>
                      <a:pt x="6" y="0"/>
                    </a:lnTo>
                    <a:lnTo>
                      <a:pt x="12" y="5"/>
                    </a:lnTo>
                    <a:lnTo>
                      <a:pt x="12" y="11"/>
                    </a:lnTo>
                    <a:lnTo>
                      <a:pt x="12" y="11"/>
                    </a:lnTo>
                    <a:close/>
                  </a:path>
                </a:pathLst>
              </a:custGeom>
              <a:solidFill>
                <a:srgbClr val="FFFFFF"/>
              </a:solidFill>
              <a:ln w="9525">
                <a:noFill/>
                <a:round/>
                <a:headEnd/>
                <a:tailEnd/>
              </a:ln>
            </p:spPr>
            <p:txBody>
              <a:bodyPr/>
              <a:lstStyle/>
              <a:p>
                <a:endParaRPr lang="en-US" dirty="0"/>
              </a:p>
            </p:txBody>
          </p:sp>
          <p:sp>
            <p:nvSpPr>
              <p:cNvPr id="126307" name="Freeform 355"/>
              <p:cNvSpPr>
                <a:spLocks/>
              </p:cNvSpPr>
              <p:nvPr/>
            </p:nvSpPr>
            <p:spPr bwMode="auto">
              <a:xfrm>
                <a:off x="2103" y="2817"/>
                <a:ext cx="1" cy="11"/>
              </a:xfrm>
              <a:custGeom>
                <a:avLst/>
                <a:gdLst/>
                <a:ahLst/>
                <a:cxnLst>
                  <a:cxn ang="0">
                    <a:pos x="0" y="6"/>
                  </a:cxn>
                  <a:cxn ang="0">
                    <a:pos x="0" y="11"/>
                  </a:cxn>
                  <a:cxn ang="0">
                    <a:pos x="0" y="11"/>
                  </a:cxn>
                  <a:cxn ang="0">
                    <a:pos x="0" y="11"/>
                  </a:cxn>
                  <a:cxn ang="0">
                    <a:pos x="0" y="6"/>
                  </a:cxn>
                  <a:cxn ang="0">
                    <a:pos x="0" y="0"/>
                  </a:cxn>
                  <a:cxn ang="0">
                    <a:pos x="0" y="0"/>
                  </a:cxn>
                  <a:cxn ang="0">
                    <a:pos x="0" y="0"/>
                  </a:cxn>
                  <a:cxn ang="0">
                    <a:pos x="0" y="6"/>
                  </a:cxn>
                  <a:cxn ang="0">
                    <a:pos x="0" y="6"/>
                  </a:cxn>
                </a:cxnLst>
                <a:rect l="0" t="0" r="r" b="b"/>
                <a:pathLst>
                  <a:path h="11">
                    <a:moveTo>
                      <a:pt x="0" y="6"/>
                    </a:moveTo>
                    <a:lnTo>
                      <a:pt x="0" y="11"/>
                    </a:lnTo>
                    <a:lnTo>
                      <a:pt x="0" y="11"/>
                    </a:lnTo>
                    <a:lnTo>
                      <a:pt x="0" y="11"/>
                    </a:lnTo>
                    <a:lnTo>
                      <a:pt x="0" y="6"/>
                    </a:lnTo>
                    <a:lnTo>
                      <a:pt x="0" y="0"/>
                    </a:lnTo>
                    <a:lnTo>
                      <a:pt x="0" y="0"/>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308" name="Freeform 356"/>
              <p:cNvSpPr>
                <a:spLocks/>
              </p:cNvSpPr>
              <p:nvPr/>
            </p:nvSpPr>
            <p:spPr bwMode="auto">
              <a:xfrm>
                <a:off x="2056" y="2795"/>
                <a:ext cx="24" cy="33"/>
              </a:xfrm>
              <a:custGeom>
                <a:avLst/>
                <a:gdLst/>
                <a:ahLst/>
                <a:cxnLst>
                  <a:cxn ang="0">
                    <a:pos x="18" y="33"/>
                  </a:cxn>
                  <a:cxn ang="0">
                    <a:pos x="24" y="28"/>
                  </a:cxn>
                  <a:cxn ang="0">
                    <a:pos x="24" y="17"/>
                  </a:cxn>
                  <a:cxn ang="0">
                    <a:pos x="18" y="6"/>
                  </a:cxn>
                  <a:cxn ang="0">
                    <a:pos x="12" y="0"/>
                  </a:cxn>
                  <a:cxn ang="0">
                    <a:pos x="0" y="6"/>
                  </a:cxn>
                  <a:cxn ang="0">
                    <a:pos x="0" y="17"/>
                  </a:cxn>
                  <a:cxn ang="0">
                    <a:pos x="6" y="28"/>
                  </a:cxn>
                  <a:cxn ang="0">
                    <a:pos x="6" y="28"/>
                  </a:cxn>
                  <a:cxn ang="0">
                    <a:pos x="12" y="33"/>
                  </a:cxn>
                  <a:cxn ang="0">
                    <a:pos x="18" y="33"/>
                  </a:cxn>
                  <a:cxn ang="0">
                    <a:pos x="18" y="33"/>
                  </a:cxn>
                </a:cxnLst>
                <a:rect l="0" t="0" r="r" b="b"/>
                <a:pathLst>
                  <a:path w="24" h="33">
                    <a:moveTo>
                      <a:pt x="18" y="33"/>
                    </a:moveTo>
                    <a:lnTo>
                      <a:pt x="24" y="28"/>
                    </a:lnTo>
                    <a:lnTo>
                      <a:pt x="24" y="17"/>
                    </a:lnTo>
                    <a:lnTo>
                      <a:pt x="18" y="6"/>
                    </a:lnTo>
                    <a:lnTo>
                      <a:pt x="12" y="0"/>
                    </a:lnTo>
                    <a:lnTo>
                      <a:pt x="0" y="6"/>
                    </a:lnTo>
                    <a:lnTo>
                      <a:pt x="0" y="17"/>
                    </a:lnTo>
                    <a:lnTo>
                      <a:pt x="6" y="28"/>
                    </a:lnTo>
                    <a:lnTo>
                      <a:pt x="6" y="28"/>
                    </a:lnTo>
                    <a:lnTo>
                      <a:pt x="12" y="33"/>
                    </a:lnTo>
                    <a:lnTo>
                      <a:pt x="18" y="33"/>
                    </a:lnTo>
                    <a:lnTo>
                      <a:pt x="18" y="33"/>
                    </a:lnTo>
                    <a:close/>
                  </a:path>
                </a:pathLst>
              </a:custGeom>
              <a:solidFill>
                <a:srgbClr val="000000"/>
              </a:solidFill>
              <a:ln w="9525">
                <a:noFill/>
                <a:round/>
                <a:headEnd/>
                <a:tailEnd/>
              </a:ln>
            </p:spPr>
            <p:txBody>
              <a:bodyPr/>
              <a:lstStyle/>
              <a:p>
                <a:endParaRPr lang="en-US" dirty="0"/>
              </a:p>
            </p:txBody>
          </p:sp>
          <p:sp>
            <p:nvSpPr>
              <p:cNvPr id="126309" name="Freeform 357"/>
              <p:cNvSpPr>
                <a:spLocks/>
              </p:cNvSpPr>
              <p:nvPr/>
            </p:nvSpPr>
            <p:spPr bwMode="auto">
              <a:xfrm>
                <a:off x="2062" y="2806"/>
                <a:ext cx="6" cy="17"/>
              </a:xfrm>
              <a:custGeom>
                <a:avLst/>
                <a:gdLst/>
                <a:ahLst/>
                <a:cxnLst>
                  <a:cxn ang="0">
                    <a:pos x="6" y="6"/>
                  </a:cxn>
                  <a:cxn ang="0">
                    <a:pos x="6" y="11"/>
                  </a:cxn>
                  <a:cxn ang="0">
                    <a:pos x="0" y="17"/>
                  </a:cxn>
                  <a:cxn ang="0">
                    <a:pos x="0" y="11"/>
                  </a:cxn>
                  <a:cxn ang="0">
                    <a:pos x="0" y="6"/>
                  </a:cxn>
                  <a:cxn ang="0">
                    <a:pos x="0" y="0"/>
                  </a:cxn>
                  <a:cxn ang="0">
                    <a:pos x="0" y="0"/>
                  </a:cxn>
                  <a:cxn ang="0">
                    <a:pos x="6" y="0"/>
                  </a:cxn>
                  <a:cxn ang="0">
                    <a:pos x="6" y="6"/>
                  </a:cxn>
                  <a:cxn ang="0">
                    <a:pos x="6" y="6"/>
                  </a:cxn>
                </a:cxnLst>
                <a:rect l="0" t="0" r="r" b="b"/>
                <a:pathLst>
                  <a:path w="6" h="17">
                    <a:moveTo>
                      <a:pt x="6" y="6"/>
                    </a:moveTo>
                    <a:lnTo>
                      <a:pt x="6" y="11"/>
                    </a:lnTo>
                    <a:lnTo>
                      <a:pt x="0" y="17"/>
                    </a:lnTo>
                    <a:lnTo>
                      <a:pt x="0" y="11"/>
                    </a:lnTo>
                    <a:lnTo>
                      <a:pt x="0" y="6"/>
                    </a:lnTo>
                    <a:lnTo>
                      <a:pt x="0" y="0"/>
                    </a:lnTo>
                    <a:lnTo>
                      <a:pt x="0" y="0"/>
                    </a:lnTo>
                    <a:lnTo>
                      <a:pt x="6" y="0"/>
                    </a:lnTo>
                    <a:lnTo>
                      <a:pt x="6" y="6"/>
                    </a:lnTo>
                    <a:lnTo>
                      <a:pt x="6" y="6"/>
                    </a:lnTo>
                    <a:close/>
                  </a:path>
                </a:pathLst>
              </a:custGeom>
              <a:solidFill>
                <a:srgbClr val="FFFFFF"/>
              </a:solidFill>
              <a:ln w="9525">
                <a:noFill/>
                <a:round/>
                <a:headEnd/>
                <a:tailEnd/>
              </a:ln>
            </p:spPr>
            <p:txBody>
              <a:bodyPr/>
              <a:lstStyle/>
              <a:p>
                <a:endParaRPr lang="en-US" dirty="0"/>
              </a:p>
            </p:txBody>
          </p:sp>
          <p:sp>
            <p:nvSpPr>
              <p:cNvPr id="126310" name="Freeform 358"/>
              <p:cNvSpPr>
                <a:spLocks/>
              </p:cNvSpPr>
              <p:nvPr/>
            </p:nvSpPr>
            <p:spPr bwMode="auto">
              <a:xfrm>
                <a:off x="2062" y="2806"/>
                <a:ext cx="6" cy="11"/>
              </a:xfrm>
              <a:custGeom>
                <a:avLst/>
                <a:gdLst/>
                <a:ahLst/>
                <a:cxnLst>
                  <a:cxn ang="0">
                    <a:pos x="6" y="6"/>
                  </a:cxn>
                  <a:cxn ang="0">
                    <a:pos x="6" y="11"/>
                  </a:cxn>
                  <a:cxn ang="0">
                    <a:pos x="0" y="11"/>
                  </a:cxn>
                  <a:cxn ang="0">
                    <a:pos x="0" y="11"/>
                  </a:cxn>
                  <a:cxn ang="0">
                    <a:pos x="0" y="6"/>
                  </a:cxn>
                  <a:cxn ang="0">
                    <a:pos x="0" y="6"/>
                  </a:cxn>
                  <a:cxn ang="0">
                    <a:pos x="0" y="0"/>
                  </a:cxn>
                  <a:cxn ang="0">
                    <a:pos x="6" y="6"/>
                  </a:cxn>
                  <a:cxn ang="0">
                    <a:pos x="6" y="6"/>
                  </a:cxn>
                  <a:cxn ang="0">
                    <a:pos x="6" y="6"/>
                  </a:cxn>
                </a:cxnLst>
                <a:rect l="0" t="0" r="r" b="b"/>
                <a:pathLst>
                  <a:path w="6" h="11">
                    <a:moveTo>
                      <a:pt x="6" y="6"/>
                    </a:moveTo>
                    <a:lnTo>
                      <a:pt x="6" y="11"/>
                    </a:lnTo>
                    <a:lnTo>
                      <a:pt x="0" y="11"/>
                    </a:lnTo>
                    <a:lnTo>
                      <a:pt x="0" y="11"/>
                    </a:lnTo>
                    <a:lnTo>
                      <a:pt x="0" y="6"/>
                    </a:lnTo>
                    <a:lnTo>
                      <a:pt x="0" y="6"/>
                    </a:lnTo>
                    <a:lnTo>
                      <a:pt x="0" y="0"/>
                    </a:lnTo>
                    <a:lnTo>
                      <a:pt x="6" y="6"/>
                    </a:lnTo>
                    <a:lnTo>
                      <a:pt x="6" y="6"/>
                    </a:lnTo>
                    <a:lnTo>
                      <a:pt x="6" y="6"/>
                    </a:lnTo>
                    <a:close/>
                  </a:path>
                </a:pathLst>
              </a:custGeom>
              <a:solidFill>
                <a:srgbClr val="000000"/>
              </a:solidFill>
              <a:ln w="9525">
                <a:noFill/>
                <a:round/>
                <a:headEnd/>
                <a:tailEnd/>
              </a:ln>
            </p:spPr>
            <p:txBody>
              <a:bodyPr/>
              <a:lstStyle/>
              <a:p>
                <a:endParaRPr lang="en-US" dirty="0"/>
              </a:p>
            </p:txBody>
          </p:sp>
          <p:sp>
            <p:nvSpPr>
              <p:cNvPr id="126311" name="Freeform 359"/>
              <p:cNvSpPr>
                <a:spLocks/>
              </p:cNvSpPr>
              <p:nvPr/>
            </p:nvSpPr>
            <p:spPr bwMode="auto">
              <a:xfrm>
                <a:off x="2092" y="2756"/>
                <a:ext cx="53" cy="17"/>
              </a:xfrm>
              <a:custGeom>
                <a:avLst/>
                <a:gdLst/>
                <a:ahLst/>
                <a:cxnLst>
                  <a:cxn ang="0">
                    <a:pos x="0" y="0"/>
                  </a:cxn>
                  <a:cxn ang="0">
                    <a:pos x="53" y="0"/>
                  </a:cxn>
                  <a:cxn ang="0">
                    <a:pos x="53" y="11"/>
                  </a:cxn>
                  <a:cxn ang="0">
                    <a:pos x="47" y="11"/>
                  </a:cxn>
                  <a:cxn ang="0">
                    <a:pos x="35" y="17"/>
                  </a:cxn>
                  <a:cxn ang="0">
                    <a:pos x="23" y="17"/>
                  </a:cxn>
                  <a:cxn ang="0">
                    <a:pos x="17" y="17"/>
                  </a:cxn>
                  <a:cxn ang="0">
                    <a:pos x="11" y="11"/>
                  </a:cxn>
                  <a:cxn ang="0">
                    <a:pos x="11" y="6"/>
                  </a:cxn>
                  <a:cxn ang="0">
                    <a:pos x="5" y="0"/>
                  </a:cxn>
                  <a:cxn ang="0">
                    <a:pos x="0" y="0"/>
                  </a:cxn>
                  <a:cxn ang="0">
                    <a:pos x="0" y="0"/>
                  </a:cxn>
                </a:cxnLst>
                <a:rect l="0" t="0" r="r" b="b"/>
                <a:pathLst>
                  <a:path w="53" h="17">
                    <a:moveTo>
                      <a:pt x="0" y="0"/>
                    </a:moveTo>
                    <a:lnTo>
                      <a:pt x="53" y="0"/>
                    </a:lnTo>
                    <a:lnTo>
                      <a:pt x="53" y="11"/>
                    </a:lnTo>
                    <a:lnTo>
                      <a:pt x="47" y="11"/>
                    </a:lnTo>
                    <a:lnTo>
                      <a:pt x="35" y="17"/>
                    </a:lnTo>
                    <a:lnTo>
                      <a:pt x="23" y="17"/>
                    </a:lnTo>
                    <a:lnTo>
                      <a:pt x="17" y="17"/>
                    </a:lnTo>
                    <a:lnTo>
                      <a:pt x="11" y="11"/>
                    </a:lnTo>
                    <a:lnTo>
                      <a:pt x="11" y="6"/>
                    </a:lnTo>
                    <a:lnTo>
                      <a:pt x="5" y="0"/>
                    </a:lnTo>
                    <a:lnTo>
                      <a:pt x="0" y="0"/>
                    </a:lnTo>
                    <a:lnTo>
                      <a:pt x="0" y="0"/>
                    </a:lnTo>
                    <a:close/>
                  </a:path>
                </a:pathLst>
              </a:custGeom>
              <a:solidFill>
                <a:srgbClr val="FFFFFF"/>
              </a:solidFill>
              <a:ln w="9525">
                <a:noFill/>
                <a:round/>
                <a:headEnd/>
                <a:tailEnd/>
              </a:ln>
            </p:spPr>
            <p:txBody>
              <a:bodyPr/>
              <a:lstStyle/>
              <a:p>
                <a:endParaRPr lang="en-US" dirty="0"/>
              </a:p>
            </p:txBody>
          </p:sp>
          <p:sp>
            <p:nvSpPr>
              <p:cNvPr id="126312" name="Freeform 360"/>
              <p:cNvSpPr>
                <a:spLocks/>
              </p:cNvSpPr>
              <p:nvPr/>
            </p:nvSpPr>
            <p:spPr bwMode="auto">
              <a:xfrm>
                <a:off x="2050" y="2762"/>
                <a:ext cx="71" cy="61"/>
              </a:xfrm>
              <a:custGeom>
                <a:avLst/>
                <a:gdLst/>
                <a:ahLst/>
                <a:cxnLst>
                  <a:cxn ang="0">
                    <a:pos x="42" y="0"/>
                  </a:cxn>
                  <a:cxn ang="0">
                    <a:pos x="42" y="33"/>
                  </a:cxn>
                  <a:cxn ang="0">
                    <a:pos x="12" y="28"/>
                  </a:cxn>
                  <a:cxn ang="0">
                    <a:pos x="12" y="5"/>
                  </a:cxn>
                  <a:cxn ang="0">
                    <a:pos x="0" y="5"/>
                  </a:cxn>
                  <a:cxn ang="0">
                    <a:pos x="0" y="50"/>
                  </a:cxn>
                  <a:cxn ang="0">
                    <a:pos x="6" y="50"/>
                  </a:cxn>
                  <a:cxn ang="0">
                    <a:pos x="6" y="44"/>
                  </a:cxn>
                  <a:cxn ang="0">
                    <a:pos x="12" y="39"/>
                  </a:cxn>
                  <a:cxn ang="0">
                    <a:pos x="18" y="44"/>
                  </a:cxn>
                  <a:cxn ang="0">
                    <a:pos x="24" y="50"/>
                  </a:cxn>
                  <a:cxn ang="0">
                    <a:pos x="24" y="55"/>
                  </a:cxn>
                  <a:cxn ang="0">
                    <a:pos x="24" y="55"/>
                  </a:cxn>
                  <a:cxn ang="0">
                    <a:pos x="47" y="55"/>
                  </a:cxn>
                  <a:cxn ang="0">
                    <a:pos x="47" y="50"/>
                  </a:cxn>
                  <a:cxn ang="0">
                    <a:pos x="59" y="44"/>
                  </a:cxn>
                  <a:cxn ang="0">
                    <a:pos x="65" y="55"/>
                  </a:cxn>
                  <a:cxn ang="0">
                    <a:pos x="65" y="61"/>
                  </a:cxn>
                  <a:cxn ang="0">
                    <a:pos x="71" y="61"/>
                  </a:cxn>
                  <a:cxn ang="0">
                    <a:pos x="59" y="39"/>
                  </a:cxn>
                  <a:cxn ang="0">
                    <a:pos x="59" y="33"/>
                  </a:cxn>
                  <a:cxn ang="0">
                    <a:pos x="59" y="28"/>
                  </a:cxn>
                  <a:cxn ang="0">
                    <a:pos x="59" y="16"/>
                  </a:cxn>
                  <a:cxn ang="0">
                    <a:pos x="53" y="11"/>
                  </a:cxn>
                  <a:cxn ang="0">
                    <a:pos x="53" y="5"/>
                  </a:cxn>
                  <a:cxn ang="0">
                    <a:pos x="47" y="0"/>
                  </a:cxn>
                  <a:cxn ang="0">
                    <a:pos x="47" y="0"/>
                  </a:cxn>
                  <a:cxn ang="0">
                    <a:pos x="42" y="0"/>
                  </a:cxn>
                  <a:cxn ang="0">
                    <a:pos x="42" y="0"/>
                  </a:cxn>
                </a:cxnLst>
                <a:rect l="0" t="0" r="r" b="b"/>
                <a:pathLst>
                  <a:path w="71" h="61">
                    <a:moveTo>
                      <a:pt x="42" y="0"/>
                    </a:moveTo>
                    <a:lnTo>
                      <a:pt x="42" y="33"/>
                    </a:lnTo>
                    <a:lnTo>
                      <a:pt x="12" y="28"/>
                    </a:lnTo>
                    <a:lnTo>
                      <a:pt x="12" y="5"/>
                    </a:lnTo>
                    <a:lnTo>
                      <a:pt x="0" y="5"/>
                    </a:lnTo>
                    <a:lnTo>
                      <a:pt x="0" y="50"/>
                    </a:lnTo>
                    <a:lnTo>
                      <a:pt x="6" y="50"/>
                    </a:lnTo>
                    <a:lnTo>
                      <a:pt x="6" y="44"/>
                    </a:lnTo>
                    <a:lnTo>
                      <a:pt x="12" y="39"/>
                    </a:lnTo>
                    <a:lnTo>
                      <a:pt x="18" y="44"/>
                    </a:lnTo>
                    <a:lnTo>
                      <a:pt x="24" y="50"/>
                    </a:lnTo>
                    <a:lnTo>
                      <a:pt x="24" y="55"/>
                    </a:lnTo>
                    <a:lnTo>
                      <a:pt x="24" y="55"/>
                    </a:lnTo>
                    <a:lnTo>
                      <a:pt x="47" y="55"/>
                    </a:lnTo>
                    <a:lnTo>
                      <a:pt x="47" y="50"/>
                    </a:lnTo>
                    <a:lnTo>
                      <a:pt x="59" y="44"/>
                    </a:lnTo>
                    <a:lnTo>
                      <a:pt x="65" y="55"/>
                    </a:lnTo>
                    <a:lnTo>
                      <a:pt x="65" y="61"/>
                    </a:lnTo>
                    <a:lnTo>
                      <a:pt x="71" y="61"/>
                    </a:lnTo>
                    <a:lnTo>
                      <a:pt x="59" y="39"/>
                    </a:lnTo>
                    <a:lnTo>
                      <a:pt x="59" y="33"/>
                    </a:lnTo>
                    <a:lnTo>
                      <a:pt x="59" y="28"/>
                    </a:lnTo>
                    <a:lnTo>
                      <a:pt x="59" y="16"/>
                    </a:lnTo>
                    <a:lnTo>
                      <a:pt x="53" y="11"/>
                    </a:lnTo>
                    <a:lnTo>
                      <a:pt x="53" y="5"/>
                    </a:lnTo>
                    <a:lnTo>
                      <a:pt x="47" y="0"/>
                    </a:lnTo>
                    <a:lnTo>
                      <a:pt x="47" y="0"/>
                    </a:lnTo>
                    <a:lnTo>
                      <a:pt x="42" y="0"/>
                    </a:lnTo>
                    <a:lnTo>
                      <a:pt x="42" y="0"/>
                    </a:lnTo>
                    <a:close/>
                  </a:path>
                </a:pathLst>
              </a:custGeom>
              <a:solidFill>
                <a:srgbClr val="FFFFFF"/>
              </a:solidFill>
              <a:ln w="9525">
                <a:noFill/>
                <a:round/>
                <a:headEnd/>
                <a:tailEnd/>
              </a:ln>
            </p:spPr>
            <p:txBody>
              <a:bodyPr/>
              <a:lstStyle/>
              <a:p>
                <a:endParaRPr lang="en-US" dirty="0"/>
              </a:p>
            </p:txBody>
          </p:sp>
          <p:sp>
            <p:nvSpPr>
              <p:cNvPr id="126313" name="Freeform 361"/>
              <p:cNvSpPr>
                <a:spLocks/>
              </p:cNvSpPr>
              <p:nvPr/>
            </p:nvSpPr>
            <p:spPr bwMode="auto">
              <a:xfrm>
                <a:off x="2062" y="2767"/>
                <a:ext cx="30" cy="28"/>
              </a:xfrm>
              <a:custGeom>
                <a:avLst/>
                <a:gdLst/>
                <a:ahLst/>
                <a:cxnLst>
                  <a:cxn ang="0">
                    <a:pos x="0" y="0"/>
                  </a:cxn>
                  <a:cxn ang="0">
                    <a:pos x="0" y="23"/>
                  </a:cxn>
                  <a:cxn ang="0">
                    <a:pos x="30" y="28"/>
                  </a:cxn>
                  <a:cxn ang="0">
                    <a:pos x="30" y="0"/>
                  </a:cxn>
                  <a:cxn ang="0">
                    <a:pos x="0" y="0"/>
                  </a:cxn>
                  <a:cxn ang="0">
                    <a:pos x="0" y="0"/>
                  </a:cxn>
                </a:cxnLst>
                <a:rect l="0" t="0" r="r" b="b"/>
                <a:pathLst>
                  <a:path w="30" h="28">
                    <a:moveTo>
                      <a:pt x="0" y="0"/>
                    </a:moveTo>
                    <a:lnTo>
                      <a:pt x="0" y="23"/>
                    </a:lnTo>
                    <a:lnTo>
                      <a:pt x="30" y="28"/>
                    </a:lnTo>
                    <a:lnTo>
                      <a:pt x="30" y="0"/>
                    </a:lnTo>
                    <a:lnTo>
                      <a:pt x="0" y="0"/>
                    </a:lnTo>
                    <a:lnTo>
                      <a:pt x="0" y="0"/>
                    </a:lnTo>
                    <a:close/>
                  </a:path>
                </a:pathLst>
              </a:custGeom>
              <a:solidFill>
                <a:srgbClr val="FFFFFF"/>
              </a:solidFill>
              <a:ln w="9525">
                <a:noFill/>
                <a:round/>
                <a:headEnd/>
                <a:tailEnd/>
              </a:ln>
            </p:spPr>
            <p:txBody>
              <a:bodyPr/>
              <a:lstStyle/>
              <a:p>
                <a:endParaRPr lang="en-US" dirty="0"/>
              </a:p>
            </p:txBody>
          </p:sp>
          <p:sp>
            <p:nvSpPr>
              <p:cNvPr id="126314" name="Freeform 362"/>
              <p:cNvSpPr>
                <a:spLocks/>
              </p:cNvSpPr>
              <p:nvPr/>
            </p:nvSpPr>
            <p:spPr bwMode="auto">
              <a:xfrm>
                <a:off x="2050" y="2756"/>
                <a:ext cx="12" cy="6"/>
              </a:xfrm>
              <a:custGeom>
                <a:avLst/>
                <a:gdLst/>
                <a:ahLst/>
                <a:cxnLst>
                  <a:cxn ang="0">
                    <a:pos x="0" y="6"/>
                  </a:cxn>
                  <a:cxn ang="0">
                    <a:pos x="0" y="0"/>
                  </a:cxn>
                  <a:cxn ang="0">
                    <a:pos x="6" y="0"/>
                  </a:cxn>
                  <a:cxn ang="0">
                    <a:pos x="12" y="6"/>
                  </a:cxn>
                  <a:cxn ang="0">
                    <a:pos x="12" y="6"/>
                  </a:cxn>
                  <a:cxn ang="0">
                    <a:pos x="0" y="6"/>
                  </a:cxn>
                  <a:cxn ang="0">
                    <a:pos x="0" y="6"/>
                  </a:cxn>
                </a:cxnLst>
                <a:rect l="0" t="0" r="r" b="b"/>
                <a:pathLst>
                  <a:path w="12" h="6">
                    <a:moveTo>
                      <a:pt x="0" y="6"/>
                    </a:moveTo>
                    <a:lnTo>
                      <a:pt x="0" y="0"/>
                    </a:lnTo>
                    <a:lnTo>
                      <a:pt x="6" y="0"/>
                    </a:lnTo>
                    <a:lnTo>
                      <a:pt x="12" y="6"/>
                    </a:lnTo>
                    <a:lnTo>
                      <a:pt x="12" y="6"/>
                    </a:lnTo>
                    <a:lnTo>
                      <a:pt x="0" y="6"/>
                    </a:lnTo>
                    <a:lnTo>
                      <a:pt x="0" y="6"/>
                    </a:lnTo>
                    <a:close/>
                  </a:path>
                </a:pathLst>
              </a:custGeom>
              <a:solidFill>
                <a:srgbClr val="FFFFFF"/>
              </a:solidFill>
              <a:ln w="9525">
                <a:noFill/>
                <a:round/>
                <a:headEnd/>
                <a:tailEnd/>
              </a:ln>
            </p:spPr>
            <p:txBody>
              <a:bodyPr/>
              <a:lstStyle/>
              <a:p>
                <a:endParaRPr lang="en-US" dirty="0"/>
              </a:p>
            </p:txBody>
          </p:sp>
          <p:sp>
            <p:nvSpPr>
              <p:cNvPr id="126315" name="Freeform 363"/>
              <p:cNvSpPr>
                <a:spLocks/>
              </p:cNvSpPr>
              <p:nvPr/>
            </p:nvSpPr>
            <p:spPr bwMode="auto">
              <a:xfrm>
                <a:off x="2109" y="2773"/>
                <a:ext cx="42" cy="33"/>
              </a:xfrm>
              <a:custGeom>
                <a:avLst/>
                <a:gdLst/>
                <a:ahLst/>
                <a:cxnLst>
                  <a:cxn ang="0">
                    <a:pos x="0" y="0"/>
                  </a:cxn>
                  <a:cxn ang="0">
                    <a:pos x="0" y="5"/>
                  </a:cxn>
                  <a:cxn ang="0">
                    <a:pos x="6" y="11"/>
                  </a:cxn>
                  <a:cxn ang="0">
                    <a:pos x="6" y="22"/>
                  </a:cxn>
                  <a:cxn ang="0">
                    <a:pos x="12" y="33"/>
                  </a:cxn>
                  <a:cxn ang="0">
                    <a:pos x="12" y="33"/>
                  </a:cxn>
                  <a:cxn ang="0">
                    <a:pos x="42" y="28"/>
                  </a:cxn>
                  <a:cxn ang="0">
                    <a:pos x="42" y="0"/>
                  </a:cxn>
                  <a:cxn ang="0">
                    <a:pos x="36" y="0"/>
                  </a:cxn>
                  <a:cxn ang="0">
                    <a:pos x="24" y="5"/>
                  </a:cxn>
                  <a:cxn ang="0">
                    <a:pos x="12" y="5"/>
                  </a:cxn>
                  <a:cxn ang="0">
                    <a:pos x="6" y="5"/>
                  </a:cxn>
                  <a:cxn ang="0">
                    <a:pos x="6" y="5"/>
                  </a:cxn>
                  <a:cxn ang="0">
                    <a:pos x="0" y="0"/>
                  </a:cxn>
                  <a:cxn ang="0">
                    <a:pos x="0" y="0"/>
                  </a:cxn>
                </a:cxnLst>
                <a:rect l="0" t="0" r="r" b="b"/>
                <a:pathLst>
                  <a:path w="42" h="33">
                    <a:moveTo>
                      <a:pt x="0" y="0"/>
                    </a:moveTo>
                    <a:lnTo>
                      <a:pt x="0" y="5"/>
                    </a:lnTo>
                    <a:lnTo>
                      <a:pt x="6" y="11"/>
                    </a:lnTo>
                    <a:lnTo>
                      <a:pt x="6" y="22"/>
                    </a:lnTo>
                    <a:lnTo>
                      <a:pt x="12" y="33"/>
                    </a:lnTo>
                    <a:lnTo>
                      <a:pt x="12" y="33"/>
                    </a:lnTo>
                    <a:lnTo>
                      <a:pt x="42" y="28"/>
                    </a:lnTo>
                    <a:lnTo>
                      <a:pt x="42" y="0"/>
                    </a:lnTo>
                    <a:lnTo>
                      <a:pt x="36" y="0"/>
                    </a:lnTo>
                    <a:lnTo>
                      <a:pt x="24" y="5"/>
                    </a:lnTo>
                    <a:lnTo>
                      <a:pt x="12" y="5"/>
                    </a:lnTo>
                    <a:lnTo>
                      <a:pt x="6" y="5"/>
                    </a:lnTo>
                    <a:lnTo>
                      <a:pt x="6" y="5"/>
                    </a:lnTo>
                    <a:lnTo>
                      <a:pt x="0" y="0"/>
                    </a:lnTo>
                    <a:lnTo>
                      <a:pt x="0" y="0"/>
                    </a:lnTo>
                    <a:close/>
                  </a:path>
                </a:pathLst>
              </a:custGeom>
              <a:solidFill>
                <a:srgbClr val="FFFFFF"/>
              </a:solidFill>
              <a:ln w="9525">
                <a:noFill/>
                <a:round/>
                <a:headEnd/>
                <a:tailEnd/>
              </a:ln>
            </p:spPr>
            <p:txBody>
              <a:bodyPr/>
              <a:lstStyle/>
              <a:p>
                <a:endParaRPr lang="en-US" dirty="0"/>
              </a:p>
            </p:txBody>
          </p:sp>
          <p:sp>
            <p:nvSpPr>
              <p:cNvPr id="126316" name="Freeform 364"/>
              <p:cNvSpPr>
                <a:spLocks/>
              </p:cNvSpPr>
              <p:nvPr/>
            </p:nvSpPr>
            <p:spPr bwMode="auto">
              <a:xfrm>
                <a:off x="2145" y="2718"/>
                <a:ext cx="12" cy="110"/>
              </a:xfrm>
              <a:custGeom>
                <a:avLst/>
                <a:gdLst/>
                <a:ahLst/>
                <a:cxnLst>
                  <a:cxn ang="0">
                    <a:pos x="0" y="0"/>
                  </a:cxn>
                  <a:cxn ang="0">
                    <a:pos x="0" y="110"/>
                  </a:cxn>
                  <a:cxn ang="0">
                    <a:pos x="12" y="110"/>
                  </a:cxn>
                  <a:cxn ang="0">
                    <a:pos x="12" y="0"/>
                  </a:cxn>
                  <a:cxn ang="0">
                    <a:pos x="0" y="0"/>
                  </a:cxn>
                  <a:cxn ang="0">
                    <a:pos x="0" y="0"/>
                  </a:cxn>
                </a:cxnLst>
                <a:rect l="0" t="0" r="r" b="b"/>
                <a:pathLst>
                  <a:path w="12" h="110">
                    <a:moveTo>
                      <a:pt x="0" y="0"/>
                    </a:moveTo>
                    <a:lnTo>
                      <a:pt x="0" y="110"/>
                    </a:lnTo>
                    <a:lnTo>
                      <a:pt x="12" y="110"/>
                    </a:lnTo>
                    <a:lnTo>
                      <a:pt x="12" y="0"/>
                    </a:lnTo>
                    <a:lnTo>
                      <a:pt x="0" y="0"/>
                    </a:lnTo>
                    <a:lnTo>
                      <a:pt x="0" y="0"/>
                    </a:lnTo>
                    <a:close/>
                  </a:path>
                </a:pathLst>
              </a:custGeom>
              <a:solidFill>
                <a:srgbClr val="FFFFFF"/>
              </a:solidFill>
              <a:ln w="9525">
                <a:noFill/>
                <a:round/>
                <a:headEnd/>
                <a:tailEnd/>
              </a:ln>
            </p:spPr>
            <p:txBody>
              <a:bodyPr/>
              <a:lstStyle/>
              <a:p>
                <a:endParaRPr lang="en-US" dirty="0"/>
              </a:p>
            </p:txBody>
          </p:sp>
          <p:sp>
            <p:nvSpPr>
              <p:cNvPr id="126317" name="Freeform 365"/>
              <p:cNvSpPr>
                <a:spLocks/>
              </p:cNvSpPr>
              <p:nvPr/>
            </p:nvSpPr>
            <p:spPr bwMode="auto">
              <a:xfrm>
                <a:off x="2145" y="2718"/>
                <a:ext cx="12" cy="110"/>
              </a:xfrm>
              <a:custGeom>
                <a:avLst/>
                <a:gdLst/>
                <a:ahLst/>
                <a:cxnLst>
                  <a:cxn ang="0">
                    <a:pos x="0" y="0"/>
                  </a:cxn>
                  <a:cxn ang="0">
                    <a:pos x="0" y="110"/>
                  </a:cxn>
                  <a:cxn ang="0">
                    <a:pos x="12" y="110"/>
                  </a:cxn>
                  <a:cxn ang="0">
                    <a:pos x="12" y="0"/>
                  </a:cxn>
                  <a:cxn ang="0">
                    <a:pos x="0" y="0"/>
                  </a:cxn>
                  <a:cxn ang="0">
                    <a:pos x="0" y="0"/>
                  </a:cxn>
                </a:cxnLst>
                <a:rect l="0" t="0" r="r" b="b"/>
                <a:pathLst>
                  <a:path w="12" h="110">
                    <a:moveTo>
                      <a:pt x="0" y="0"/>
                    </a:moveTo>
                    <a:lnTo>
                      <a:pt x="0" y="110"/>
                    </a:lnTo>
                    <a:lnTo>
                      <a:pt x="12" y="110"/>
                    </a:lnTo>
                    <a:lnTo>
                      <a:pt x="12"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18" name="Freeform 366"/>
              <p:cNvSpPr>
                <a:spLocks/>
              </p:cNvSpPr>
              <p:nvPr/>
            </p:nvSpPr>
            <p:spPr bwMode="auto">
              <a:xfrm>
                <a:off x="2157" y="2718"/>
                <a:ext cx="1" cy="110"/>
              </a:xfrm>
              <a:custGeom>
                <a:avLst/>
                <a:gdLst/>
                <a:ahLst/>
                <a:cxnLst>
                  <a:cxn ang="0">
                    <a:pos x="0" y="110"/>
                  </a:cxn>
                  <a:cxn ang="0">
                    <a:pos x="0" y="0"/>
                  </a:cxn>
                  <a:cxn ang="0">
                    <a:pos x="0" y="0"/>
                  </a:cxn>
                  <a:cxn ang="0">
                    <a:pos x="0" y="110"/>
                  </a:cxn>
                  <a:cxn ang="0">
                    <a:pos x="0" y="110"/>
                  </a:cxn>
                  <a:cxn ang="0">
                    <a:pos x="0" y="110"/>
                  </a:cxn>
                </a:cxnLst>
                <a:rect l="0" t="0" r="r" b="b"/>
                <a:pathLst>
                  <a:path h="110">
                    <a:moveTo>
                      <a:pt x="0" y="110"/>
                    </a:moveTo>
                    <a:lnTo>
                      <a:pt x="0" y="0"/>
                    </a:lnTo>
                    <a:lnTo>
                      <a:pt x="0" y="0"/>
                    </a:lnTo>
                    <a:lnTo>
                      <a:pt x="0" y="110"/>
                    </a:lnTo>
                    <a:lnTo>
                      <a:pt x="0" y="110"/>
                    </a:lnTo>
                    <a:lnTo>
                      <a:pt x="0" y="110"/>
                    </a:lnTo>
                    <a:close/>
                  </a:path>
                </a:pathLst>
              </a:custGeom>
              <a:solidFill>
                <a:srgbClr val="000000"/>
              </a:solidFill>
              <a:ln w="9525">
                <a:noFill/>
                <a:round/>
                <a:headEnd/>
                <a:tailEnd/>
              </a:ln>
            </p:spPr>
            <p:txBody>
              <a:bodyPr/>
              <a:lstStyle/>
              <a:p>
                <a:endParaRPr lang="en-US" dirty="0"/>
              </a:p>
            </p:txBody>
          </p:sp>
          <p:sp>
            <p:nvSpPr>
              <p:cNvPr id="126319" name="Freeform 367"/>
              <p:cNvSpPr>
                <a:spLocks/>
              </p:cNvSpPr>
              <p:nvPr/>
            </p:nvSpPr>
            <p:spPr bwMode="auto">
              <a:xfrm>
                <a:off x="2157" y="2718"/>
                <a:ext cx="1" cy="110"/>
              </a:xfrm>
              <a:custGeom>
                <a:avLst/>
                <a:gdLst/>
                <a:ahLst/>
                <a:cxnLst>
                  <a:cxn ang="0">
                    <a:pos x="0" y="110"/>
                  </a:cxn>
                  <a:cxn ang="0">
                    <a:pos x="0" y="0"/>
                  </a:cxn>
                  <a:cxn ang="0">
                    <a:pos x="0" y="0"/>
                  </a:cxn>
                  <a:cxn ang="0">
                    <a:pos x="0" y="110"/>
                  </a:cxn>
                  <a:cxn ang="0">
                    <a:pos x="0" y="110"/>
                  </a:cxn>
                  <a:cxn ang="0">
                    <a:pos x="0" y="110"/>
                  </a:cxn>
                </a:cxnLst>
                <a:rect l="0" t="0" r="r" b="b"/>
                <a:pathLst>
                  <a:path h="110">
                    <a:moveTo>
                      <a:pt x="0" y="110"/>
                    </a:moveTo>
                    <a:lnTo>
                      <a:pt x="0" y="0"/>
                    </a:lnTo>
                    <a:lnTo>
                      <a:pt x="0" y="0"/>
                    </a:lnTo>
                    <a:lnTo>
                      <a:pt x="0" y="110"/>
                    </a:lnTo>
                    <a:lnTo>
                      <a:pt x="0" y="110"/>
                    </a:lnTo>
                    <a:lnTo>
                      <a:pt x="0" y="110"/>
                    </a:lnTo>
                  </a:path>
                </a:pathLst>
              </a:custGeom>
              <a:noFill/>
              <a:ln w="0">
                <a:solidFill>
                  <a:srgbClr val="000000"/>
                </a:solidFill>
                <a:prstDash val="solid"/>
                <a:round/>
                <a:headEnd/>
                <a:tailEnd/>
              </a:ln>
            </p:spPr>
            <p:txBody>
              <a:bodyPr/>
              <a:lstStyle/>
              <a:p>
                <a:endParaRPr lang="en-US" dirty="0"/>
              </a:p>
            </p:txBody>
          </p:sp>
          <p:sp>
            <p:nvSpPr>
              <p:cNvPr id="126320" name="Freeform 368"/>
              <p:cNvSpPr>
                <a:spLocks/>
              </p:cNvSpPr>
              <p:nvPr/>
            </p:nvSpPr>
            <p:spPr bwMode="auto">
              <a:xfrm>
                <a:off x="2145" y="2718"/>
                <a:ext cx="12" cy="1"/>
              </a:xfrm>
              <a:custGeom>
                <a:avLst/>
                <a:gdLst/>
                <a:ahLst/>
                <a:cxnLst>
                  <a:cxn ang="0">
                    <a:pos x="0" y="0"/>
                  </a:cxn>
                  <a:cxn ang="0">
                    <a:pos x="12" y="0"/>
                  </a:cxn>
                  <a:cxn ang="0">
                    <a:pos x="12" y="0"/>
                  </a:cxn>
                  <a:cxn ang="0">
                    <a:pos x="6" y="0"/>
                  </a:cxn>
                  <a:cxn ang="0">
                    <a:pos x="0" y="0"/>
                  </a:cxn>
                  <a:cxn ang="0">
                    <a:pos x="0" y="0"/>
                  </a:cxn>
                </a:cxnLst>
                <a:rect l="0" t="0" r="r" b="b"/>
                <a:pathLst>
                  <a:path w="12">
                    <a:moveTo>
                      <a:pt x="0" y="0"/>
                    </a:moveTo>
                    <a:lnTo>
                      <a:pt x="12" y="0"/>
                    </a:lnTo>
                    <a:lnTo>
                      <a:pt x="12" y="0"/>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321" name="Freeform 369"/>
              <p:cNvSpPr>
                <a:spLocks/>
              </p:cNvSpPr>
              <p:nvPr/>
            </p:nvSpPr>
            <p:spPr bwMode="auto">
              <a:xfrm>
                <a:off x="2145" y="2718"/>
                <a:ext cx="12" cy="1"/>
              </a:xfrm>
              <a:custGeom>
                <a:avLst/>
                <a:gdLst/>
                <a:ahLst/>
                <a:cxnLst>
                  <a:cxn ang="0">
                    <a:pos x="0" y="0"/>
                  </a:cxn>
                  <a:cxn ang="0">
                    <a:pos x="12" y="0"/>
                  </a:cxn>
                  <a:cxn ang="0">
                    <a:pos x="12" y="0"/>
                  </a:cxn>
                  <a:cxn ang="0">
                    <a:pos x="6" y="0"/>
                  </a:cxn>
                  <a:cxn ang="0">
                    <a:pos x="0" y="0"/>
                  </a:cxn>
                  <a:cxn ang="0">
                    <a:pos x="0" y="0"/>
                  </a:cxn>
                </a:cxnLst>
                <a:rect l="0" t="0" r="r" b="b"/>
                <a:pathLst>
                  <a:path w="12">
                    <a:moveTo>
                      <a:pt x="0" y="0"/>
                    </a:moveTo>
                    <a:lnTo>
                      <a:pt x="12" y="0"/>
                    </a:lnTo>
                    <a:lnTo>
                      <a:pt x="12" y="0"/>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22" name="Freeform 370"/>
              <p:cNvSpPr>
                <a:spLocks/>
              </p:cNvSpPr>
              <p:nvPr/>
            </p:nvSpPr>
            <p:spPr bwMode="auto">
              <a:xfrm>
                <a:off x="2121" y="2729"/>
                <a:ext cx="30" cy="16"/>
              </a:xfrm>
              <a:custGeom>
                <a:avLst/>
                <a:gdLst/>
                <a:ahLst/>
                <a:cxnLst>
                  <a:cxn ang="0">
                    <a:pos x="0" y="0"/>
                  </a:cxn>
                  <a:cxn ang="0">
                    <a:pos x="0" y="5"/>
                  </a:cxn>
                  <a:cxn ang="0">
                    <a:pos x="0" y="16"/>
                  </a:cxn>
                  <a:cxn ang="0">
                    <a:pos x="30" y="16"/>
                  </a:cxn>
                  <a:cxn ang="0">
                    <a:pos x="30" y="0"/>
                  </a:cxn>
                  <a:cxn ang="0">
                    <a:pos x="30" y="0"/>
                  </a:cxn>
                  <a:cxn ang="0">
                    <a:pos x="24" y="0"/>
                  </a:cxn>
                  <a:cxn ang="0">
                    <a:pos x="18" y="5"/>
                  </a:cxn>
                  <a:cxn ang="0">
                    <a:pos x="12" y="5"/>
                  </a:cxn>
                  <a:cxn ang="0">
                    <a:pos x="6" y="0"/>
                  </a:cxn>
                  <a:cxn ang="0">
                    <a:pos x="0" y="0"/>
                  </a:cxn>
                  <a:cxn ang="0">
                    <a:pos x="0" y="0"/>
                  </a:cxn>
                </a:cxnLst>
                <a:rect l="0" t="0" r="r" b="b"/>
                <a:pathLst>
                  <a:path w="30" h="16">
                    <a:moveTo>
                      <a:pt x="0" y="0"/>
                    </a:moveTo>
                    <a:lnTo>
                      <a:pt x="0" y="5"/>
                    </a:lnTo>
                    <a:lnTo>
                      <a:pt x="0" y="16"/>
                    </a:lnTo>
                    <a:lnTo>
                      <a:pt x="30" y="16"/>
                    </a:lnTo>
                    <a:lnTo>
                      <a:pt x="30" y="0"/>
                    </a:lnTo>
                    <a:lnTo>
                      <a:pt x="30" y="0"/>
                    </a:lnTo>
                    <a:lnTo>
                      <a:pt x="24" y="0"/>
                    </a:lnTo>
                    <a:lnTo>
                      <a:pt x="18" y="5"/>
                    </a:lnTo>
                    <a:lnTo>
                      <a:pt x="12" y="5"/>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26323" name="Freeform 371"/>
              <p:cNvSpPr>
                <a:spLocks/>
              </p:cNvSpPr>
              <p:nvPr/>
            </p:nvSpPr>
            <p:spPr bwMode="auto">
              <a:xfrm>
                <a:off x="2121" y="2729"/>
                <a:ext cx="30" cy="16"/>
              </a:xfrm>
              <a:custGeom>
                <a:avLst/>
                <a:gdLst/>
                <a:ahLst/>
                <a:cxnLst>
                  <a:cxn ang="0">
                    <a:pos x="0" y="0"/>
                  </a:cxn>
                  <a:cxn ang="0">
                    <a:pos x="0" y="5"/>
                  </a:cxn>
                  <a:cxn ang="0">
                    <a:pos x="0" y="16"/>
                  </a:cxn>
                  <a:cxn ang="0">
                    <a:pos x="30" y="16"/>
                  </a:cxn>
                  <a:cxn ang="0">
                    <a:pos x="30" y="0"/>
                  </a:cxn>
                  <a:cxn ang="0">
                    <a:pos x="30" y="0"/>
                  </a:cxn>
                  <a:cxn ang="0">
                    <a:pos x="24" y="0"/>
                  </a:cxn>
                  <a:cxn ang="0">
                    <a:pos x="18" y="5"/>
                  </a:cxn>
                  <a:cxn ang="0">
                    <a:pos x="12" y="5"/>
                  </a:cxn>
                  <a:cxn ang="0">
                    <a:pos x="6" y="0"/>
                  </a:cxn>
                  <a:cxn ang="0">
                    <a:pos x="0" y="0"/>
                  </a:cxn>
                  <a:cxn ang="0">
                    <a:pos x="0" y="0"/>
                  </a:cxn>
                </a:cxnLst>
                <a:rect l="0" t="0" r="r" b="b"/>
                <a:pathLst>
                  <a:path w="30" h="16">
                    <a:moveTo>
                      <a:pt x="0" y="0"/>
                    </a:moveTo>
                    <a:lnTo>
                      <a:pt x="0" y="5"/>
                    </a:lnTo>
                    <a:lnTo>
                      <a:pt x="0" y="16"/>
                    </a:lnTo>
                    <a:lnTo>
                      <a:pt x="30" y="16"/>
                    </a:lnTo>
                    <a:lnTo>
                      <a:pt x="30" y="0"/>
                    </a:lnTo>
                    <a:lnTo>
                      <a:pt x="30" y="0"/>
                    </a:lnTo>
                    <a:lnTo>
                      <a:pt x="24" y="0"/>
                    </a:lnTo>
                    <a:lnTo>
                      <a:pt x="18" y="5"/>
                    </a:lnTo>
                    <a:lnTo>
                      <a:pt x="12" y="5"/>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24" name="Freeform 372"/>
              <p:cNvSpPr>
                <a:spLocks/>
              </p:cNvSpPr>
              <p:nvPr/>
            </p:nvSpPr>
            <p:spPr bwMode="auto">
              <a:xfrm>
                <a:off x="2121" y="2734"/>
                <a:ext cx="30" cy="17"/>
              </a:xfrm>
              <a:custGeom>
                <a:avLst/>
                <a:gdLst/>
                <a:ahLst/>
                <a:cxnLst>
                  <a:cxn ang="0">
                    <a:pos x="0" y="0"/>
                  </a:cxn>
                  <a:cxn ang="0">
                    <a:pos x="0" y="17"/>
                  </a:cxn>
                  <a:cxn ang="0">
                    <a:pos x="30" y="17"/>
                  </a:cxn>
                  <a:cxn ang="0">
                    <a:pos x="30" y="0"/>
                  </a:cxn>
                  <a:cxn ang="0">
                    <a:pos x="24" y="0"/>
                  </a:cxn>
                  <a:cxn ang="0">
                    <a:pos x="24" y="6"/>
                  </a:cxn>
                  <a:cxn ang="0">
                    <a:pos x="12" y="6"/>
                  </a:cxn>
                  <a:cxn ang="0">
                    <a:pos x="6" y="0"/>
                  </a:cxn>
                  <a:cxn ang="0">
                    <a:pos x="0" y="0"/>
                  </a:cxn>
                  <a:cxn ang="0">
                    <a:pos x="0" y="0"/>
                  </a:cxn>
                </a:cxnLst>
                <a:rect l="0" t="0" r="r" b="b"/>
                <a:pathLst>
                  <a:path w="30" h="17">
                    <a:moveTo>
                      <a:pt x="0" y="0"/>
                    </a:moveTo>
                    <a:lnTo>
                      <a:pt x="0" y="17"/>
                    </a:lnTo>
                    <a:lnTo>
                      <a:pt x="30" y="17"/>
                    </a:lnTo>
                    <a:lnTo>
                      <a:pt x="30" y="0"/>
                    </a:lnTo>
                    <a:lnTo>
                      <a:pt x="24" y="0"/>
                    </a:lnTo>
                    <a:lnTo>
                      <a:pt x="24" y="6"/>
                    </a:lnTo>
                    <a:lnTo>
                      <a:pt x="12" y="6"/>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325" name="Freeform 373"/>
              <p:cNvSpPr>
                <a:spLocks/>
              </p:cNvSpPr>
              <p:nvPr/>
            </p:nvSpPr>
            <p:spPr bwMode="auto">
              <a:xfrm>
                <a:off x="2121" y="2734"/>
                <a:ext cx="30" cy="17"/>
              </a:xfrm>
              <a:custGeom>
                <a:avLst/>
                <a:gdLst/>
                <a:ahLst/>
                <a:cxnLst>
                  <a:cxn ang="0">
                    <a:pos x="0" y="0"/>
                  </a:cxn>
                  <a:cxn ang="0">
                    <a:pos x="0" y="17"/>
                  </a:cxn>
                  <a:cxn ang="0">
                    <a:pos x="30" y="17"/>
                  </a:cxn>
                  <a:cxn ang="0">
                    <a:pos x="30" y="0"/>
                  </a:cxn>
                  <a:cxn ang="0">
                    <a:pos x="24" y="0"/>
                  </a:cxn>
                  <a:cxn ang="0">
                    <a:pos x="24" y="6"/>
                  </a:cxn>
                  <a:cxn ang="0">
                    <a:pos x="12" y="6"/>
                  </a:cxn>
                  <a:cxn ang="0">
                    <a:pos x="6" y="0"/>
                  </a:cxn>
                  <a:cxn ang="0">
                    <a:pos x="0" y="0"/>
                  </a:cxn>
                  <a:cxn ang="0">
                    <a:pos x="0" y="0"/>
                  </a:cxn>
                </a:cxnLst>
                <a:rect l="0" t="0" r="r" b="b"/>
                <a:pathLst>
                  <a:path w="30" h="17">
                    <a:moveTo>
                      <a:pt x="0" y="0"/>
                    </a:moveTo>
                    <a:lnTo>
                      <a:pt x="0" y="17"/>
                    </a:lnTo>
                    <a:lnTo>
                      <a:pt x="30" y="17"/>
                    </a:lnTo>
                    <a:lnTo>
                      <a:pt x="30" y="0"/>
                    </a:lnTo>
                    <a:lnTo>
                      <a:pt x="24" y="0"/>
                    </a:lnTo>
                    <a:lnTo>
                      <a:pt x="24" y="6"/>
                    </a:lnTo>
                    <a:lnTo>
                      <a:pt x="12" y="6"/>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26" name="Freeform 374"/>
              <p:cNvSpPr>
                <a:spLocks/>
              </p:cNvSpPr>
              <p:nvPr/>
            </p:nvSpPr>
            <p:spPr bwMode="auto">
              <a:xfrm>
                <a:off x="2115" y="2723"/>
                <a:ext cx="12" cy="105"/>
              </a:xfrm>
              <a:custGeom>
                <a:avLst/>
                <a:gdLst/>
                <a:ahLst/>
                <a:cxnLst>
                  <a:cxn ang="0">
                    <a:pos x="0" y="0"/>
                  </a:cxn>
                  <a:cxn ang="0">
                    <a:pos x="0" y="105"/>
                  </a:cxn>
                  <a:cxn ang="0">
                    <a:pos x="12" y="105"/>
                  </a:cxn>
                  <a:cxn ang="0">
                    <a:pos x="6" y="0"/>
                  </a:cxn>
                  <a:cxn ang="0">
                    <a:pos x="0" y="0"/>
                  </a:cxn>
                  <a:cxn ang="0">
                    <a:pos x="0" y="0"/>
                  </a:cxn>
                </a:cxnLst>
                <a:rect l="0" t="0" r="r" b="b"/>
                <a:pathLst>
                  <a:path w="12" h="105">
                    <a:moveTo>
                      <a:pt x="0" y="0"/>
                    </a:moveTo>
                    <a:lnTo>
                      <a:pt x="0" y="105"/>
                    </a:lnTo>
                    <a:lnTo>
                      <a:pt x="12" y="105"/>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26327" name="Freeform 375"/>
              <p:cNvSpPr>
                <a:spLocks/>
              </p:cNvSpPr>
              <p:nvPr/>
            </p:nvSpPr>
            <p:spPr bwMode="auto">
              <a:xfrm>
                <a:off x="2115" y="2723"/>
                <a:ext cx="12" cy="105"/>
              </a:xfrm>
              <a:custGeom>
                <a:avLst/>
                <a:gdLst/>
                <a:ahLst/>
                <a:cxnLst>
                  <a:cxn ang="0">
                    <a:pos x="0" y="0"/>
                  </a:cxn>
                  <a:cxn ang="0">
                    <a:pos x="0" y="105"/>
                  </a:cxn>
                  <a:cxn ang="0">
                    <a:pos x="12" y="105"/>
                  </a:cxn>
                  <a:cxn ang="0">
                    <a:pos x="6" y="0"/>
                  </a:cxn>
                  <a:cxn ang="0">
                    <a:pos x="0" y="0"/>
                  </a:cxn>
                  <a:cxn ang="0">
                    <a:pos x="0" y="0"/>
                  </a:cxn>
                </a:cxnLst>
                <a:rect l="0" t="0" r="r" b="b"/>
                <a:pathLst>
                  <a:path w="12" h="105">
                    <a:moveTo>
                      <a:pt x="0" y="0"/>
                    </a:moveTo>
                    <a:lnTo>
                      <a:pt x="0" y="105"/>
                    </a:lnTo>
                    <a:lnTo>
                      <a:pt x="12" y="105"/>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28" name="Freeform 376"/>
              <p:cNvSpPr>
                <a:spLocks/>
              </p:cNvSpPr>
              <p:nvPr/>
            </p:nvSpPr>
            <p:spPr bwMode="auto">
              <a:xfrm>
                <a:off x="2121" y="2723"/>
                <a:ext cx="6" cy="105"/>
              </a:xfrm>
              <a:custGeom>
                <a:avLst/>
                <a:gdLst/>
                <a:ahLst/>
                <a:cxnLst>
                  <a:cxn ang="0">
                    <a:pos x="6" y="105"/>
                  </a:cxn>
                  <a:cxn ang="0">
                    <a:pos x="0" y="0"/>
                  </a:cxn>
                  <a:cxn ang="0">
                    <a:pos x="6" y="0"/>
                  </a:cxn>
                  <a:cxn ang="0">
                    <a:pos x="6" y="105"/>
                  </a:cxn>
                  <a:cxn ang="0">
                    <a:pos x="6" y="105"/>
                  </a:cxn>
                  <a:cxn ang="0">
                    <a:pos x="6" y="105"/>
                  </a:cxn>
                </a:cxnLst>
                <a:rect l="0" t="0" r="r" b="b"/>
                <a:pathLst>
                  <a:path w="6" h="105">
                    <a:moveTo>
                      <a:pt x="6" y="105"/>
                    </a:moveTo>
                    <a:lnTo>
                      <a:pt x="0" y="0"/>
                    </a:lnTo>
                    <a:lnTo>
                      <a:pt x="6" y="0"/>
                    </a:lnTo>
                    <a:lnTo>
                      <a:pt x="6" y="105"/>
                    </a:lnTo>
                    <a:lnTo>
                      <a:pt x="6" y="105"/>
                    </a:lnTo>
                    <a:lnTo>
                      <a:pt x="6" y="105"/>
                    </a:lnTo>
                    <a:close/>
                  </a:path>
                </a:pathLst>
              </a:custGeom>
              <a:solidFill>
                <a:srgbClr val="000000"/>
              </a:solidFill>
              <a:ln w="9525">
                <a:noFill/>
                <a:round/>
                <a:headEnd/>
                <a:tailEnd/>
              </a:ln>
            </p:spPr>
            <p:txBody>
              <a:bodyPr/>
              <a:lstStyle/>
              <a:p>
                <a:endParaRPr lang="en-US" dirty="0"/>
              </a:p>
            </p:txBody>
          </p:sp>
          <p:sp>
            <p:nvSpPr>
              <p:cNvPr id="126329" name="Freeform 377"/>
              <p:cNvSpPr>
                <a:spLocks/>
              </p:cNvSpPr>
              <p:nvPr/>
            </p:nvSpPr>
            <p:spPr bwMode="auto">
              <a:xfrm>
                <a:off x="2121" y="2723"/>
                <a:ext cx="6" cy="105"/>
              </a:xfrm>
              <a:custGeom>
                <a:avLst/>
                <a:gdLst/>
                <a:ahLst/>
                <a:cxnLst>
                  <a:cxn ang="0">
                    <a:pos x="6" y="105"/>
                  </a:cxn>
                  <a:cxn ang="0">
                    <a:pos x="0" y="0"/>
                  </a:cxn>
                  <a:cxn ang="0">
                    <a:pos x="6" y="0"/>
                  </a:cxn>
                  <a:cxn ang="0">
                    <a:pos x="6" y="105"/>
                  </a:cxn>
                  <a:cxn ang="0">
                    <a:pos x="6" y="105"/>
                  </a:cxn>
                  <a:cxn ang="0">
                    <a:pos x="6" y="105"/>
                  </a:cxn>
                </a:cxnLst>
                <a:rect l="0" t="0" r="r" b="b"/>
                <a:pathLst>
                  <a:path w="6" h="105">
                    <a:moveTo>
                      <a:pt x="6" y="105"/>
                    </a:moveTo>
                    <a:lnTo>
                      <a:pt x="0" y="0"/>
                    </a:lnTo>
                    <a:lnTo>
                      <a:pt x="6" y="0"/>
                    </a:lnTo>
                    <a:lnTo>
                      <a:pt x="6" y="105"/>
                    </a:lnTo>
                    <a:lnTo>
                      <a:pt x="6" y="105"/>
                    </a:lnTo>
                    <a:lnTo>
                      <a:pt x="6" y="105"/>
                    </a:lnTo>
                  </a:path>
                </a:pathLst>
              </a:custGeom>
              <a:noFill/>
              <a:ln w="0">
                <a:solidFill>
                  <a:srgbClr val="000000"/>
                </a:solidFill>
                <a:prstDash val="solid"/>
                <a:round/>
                <a:headEnd/>
                <a:tailEnd/>
              </a:ln>
            </p:spPr>
            <p:txBody>
              <a:bodyPr/>
              <a:lstStyle/>
              <a:p>
                <a:endParaRPr lang="en-US" dirty="0"/>
              </a:p>
            </p:txBody>
          </p:sp>
          <p:sp>
            <p:nvSpPr>
              <p:cNvPr id="126330" name="Freeform 378"/>
              <p:cNvSpPr>
                <a:spLocks/>
              </p:cNvSpPr>
              <p:nvPr/>
            </p:nvSpPr>
            <p:spPr bwMode="auto">
              <a:xfrm>
                <a:off x="2115" y="2718"/>
                <a:ext cx="12" cy="5"/>
              </a:xfrm>
              <a:custGeom>
                <a:avLst/>
                <a:gdLst/>
                <a:ahLst/>
                <a:cxnLst>
                  <a:cxn ang="0">
                    <a:pos x="0" y="5"/>
                  </a:cxn>
                  <a:cxn ang="0">
                    <a:pos x="6" y="5"/>
                  </a:cxn>
                  <a:cxn ang="0">
                    <a:pos x="12" y="5"/>
                  </a:cxn>
                  <a:cxn ang="0">
                    <a:pos x="6" y="0"/>
                  </a:cxn>
                  <a:cxn ang="0">
                    <a:pos x="0" y="5"/>
                  </a:cxn>
                  <a:cxn ang="0">
                    <a:pos x="0" y="5"/>
                  </a:cxn>
                </a:cxnLst>
                <a:rect l="0" t="0" r="r" b="b"/>
                <a:pathLst>
                  <a:path w="12" h="5">
                    <a:moveTo>
                      <a:pt x="0" y="5"/>
                    </a:moveTo>
                    <a:lnTo>
                      <a:pt x="6" y="5"/>
                    </a:lnTo>
                    <a:lnTo>
                      <a:pt x="12" y="5"/>
                    </a:lnTo>
                    <a:lnTo>
                      <a:pt x="6" y="0"/>
                    </a:lnTo>
                    <a:lnTo>
                      <a:pt x="0" y="5"/>
                    </a:lnTo>
                    <a:lnTo>
                      <a:pt x="0" y="5"/>
                    </a:lnTo>
                    <a:close/>
                  </a:path>
                </a:pathLst>
              </a:custGeom>
              <a:solidFill>
                <a:srgbClr val="000000"/>
              </a:solidFill>
              <a:ln w="9525">
                <a:noFill/>
                <a:round/>
                <a:headEnd/>
                <a:tailEnd/>
              </a:ln>
            </p:spPr>
            <p:txBody>
              <a:bodyPr/>
              <a:lstStyle/>
              <a:p>
                <a:endParaRPr lang="en-US" dirty="0"/>
              </a:p>
            </p:txBody>
          </p:sp>
          <p:sp>
            <p:nvSpPr>
              <p:cNvPr id="126331" name="Freeform 379"/>
              <p:cNvSpPr>
                <a:spLocks/>
              </p:cNvSpPr>
              <p:nvPr/>
            </p:nvSpPr>
            <p:spPr bwMode="auto">
              <a:xfrm>
                <a:off x="2115" y="2718"/>
                <a:ext cx="12" cy="5"/>
              </a:xfrm>
              <a:custGeom>
                <a:avLst/>
                <a:gdLst/>
                <a:ahLst/>
                <a:cxnLst>
                  <a:cxn ang="0">
                    <a:pos x="0" y="5"/>
                  </a:cxn>
                  <a:cxn ang="0">
                    <a:pos x="6" y="5"/>
                  </a:cxn>
                  <a:cxn ang="0">
                    <a:pos x="12" y="5"/>
                  </a:cxn>
                  <a:cxn ang="0">
                    <a:pos x="6" y="0"/>
                  </a:cxn>
                  <a:cxn ang="0">
                    <a:pos x="0" y="5"/>
                  </a:cxn>
                  <a:cxn ang="0">
                    <a:pos x="0" y="5"/>
                  </a:cxn>
                </a:cxnLst>
                <a:rect l="0" t="0" r="r" b="b"/>
                <a:pathLst>
                  <a:path w="12" h="5">
                    <a:moveTo>
                      <a:pt x="0" y="5"/>
                    </a:moveTo>
                    <a:lnTo>
                      <a:pt x="6" y="5"/>
                    </a:lnTo>
                    <a:lnTo>
                      <a:pt x="12" y="5"/>
                    </a:lnTo>
                    <a:lnTo>
                      <a:pt x="6"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332" name="Freeform 380"/>
              <p:cNvSpPr>
                <a:spLocks/>
              </p:cNvSpPr>
              <p:nvPr/>
            </p:nvSpPr>
            <p:spPr bwMode="auto">
              <a:xfrm>
                <a:off x="2133" y="2718"/>
                <a:ext cx="12" cy="110"/>
              </a:xfrm>
              <a:custGeom>
                <a:avLst/>
                <a:gdLst/>
                <a:ahLst/>
                <a:cxnLst>
                  <a:cxn ang="0">
                    <a:pos x="6" y="110"/>
                  </a:cxn>
                  <a:cxn ang="0">
                    <a:pos x="0" y="0"/>
                  </a:cxn>
                  <a:cxn ang="0">
                    <a:pos x="6" y="0"/>
                  </a:cxn>
                  <a:cxn ang="0">
                    <a:pos x="12" y="110"/>
                  </a:cxn>
                  <a:cxn ang="0">
                    <a:pos x="6" y="110"/>
                  </a:cxn>
                  <a:cxn ang="0">
                    <a:pos x="6" y="110"/>
                  </a:cxn>
                </a:cxnLst>
                <a:rect l="0" t="0" r="r" b="b"/>
                <a:pathLst>
                  <a:path w="12" h="110">
                    <a:moveTo>
                      <a:pt x="6" y="110"/>
                    </a:moveTo>
                    <a:lnTo>
                      <a:pt x="0" y="0"/>
                    </a:lnTo>
                    <a:lnTo>
                      <a:pt x="6" y="0"/>
                    </a:lnTo>
                    <a:lnTo>
                      <a:pt x="12" y="110"/>
                    </a:lnTo>
                    <a:lnTo>
                      <a:pt x="6" y="110"/>
                    </a:lnTo>
                    <a:lnTo>
                      <a:pt x="6" y="110"/>
                    </a:lnTo>
                    <a:close/>
                  </a:path>
                </a:pathLst>
              </a:custGeom>
              <a:solidFill>
                <a:srgbClr val="000000"/>
              </a:solidFill>
              <a:ln w="9525">
                <a:noFill/>
                <a:round/>
                <a:headEnd/>
                <a:tailEnd/>
              </a:ln>
            </p:spPr>
            <p:txBody>
              <a:bodyPr/>
              <a:lstStyle/>
              <a:p>
                <a:endParaRPr lang="en-US" dirty="0"/>
              </a:p>
            </p:txBody>
          </p:sp>
          <p:sp>
            <p:nvSpPr>
              <p:cNvPr id="126333" name="Freeform 381"/>
              <p:cNvSpPr>
                <a:spLocks/>
              </p:cNvSpPr>
              <p:nvPr/>
            </p:nvSpPr>
            <p:spPr bwMode="auto">
              <a:xfrm>
                <a:off x="2133" y="2718"/>
                <a:ext cx="12" cy="110"/>
              </a:xfrm>
              <a:custGeom>
                <a:avLst/>
                <a:gdLst/>
                <a:ahLst/>
                <a:cxnLst>
                  <a:cxn ang="0">
                    <a:pos x="6" y="110"/>
                  </a:cxn>
                  <a:cxn ang="0">
                    <a:pos x="0" y="0"/>
                  </a:cxn>
                  <a:cxn ang="0">
                    <a:pos x="6" y="0"/>
                  </a:cxn>
                  <a:cxn ang="0">
                    <a:pos x="12" y="110"/>
                  </a:cxn>
                  <a:cxn ang="0">
                    <a:pos x="6" y="110"/>
                  </a:cxn>
                  <a:cxn ang="0">
                    <a:pos x="6" y="110"/>
                  </a:cxn>
                </a:cxnLst>
                <a:rect l="0" t="0" r="r" b="b"/>
                <a:pathLst>
                  <a:path w="12" h="110">
                    <a:moveTo>
                      <a:pt x="6" y="110"/>
                    </a:moveTo>
                    <a:lnTo>
                      <a:pt x="0" y="0"/>
                    </a:lnTo>
                    <a:lnTo>
                      <a:pt x="6" y="0"/>
                    </a:lnTo>
                    <a:lnTo>
                      <a:pt x="12" y="110"/>
                    </a:lnTo>
                    <a:lnTo>
                      <a:pt x="6" y="110"/>
                    </a:lnTo>
                    <a:lnTo>
                      <a:pt x="6" y="110"/>
                    </a:lnTo>
                  </a:path>
                </a:pathLst>
              </a:custGeom>
              <a:noFill/>
              <a:ln w="0">
                <a:solidFill>
                  <a:srgbClr val="000000"/>
                </a:solidFill>
                <a:prstDash val="solid"/>
                <a:round/>
                <a:headEnd/>
                <a:tailEnd/>
              </a:ln>
            </p:spPr>
            <p:txBody>
              <a:bodyPr/>
              <a:lstStyle/>
              <a:p>
                <a:endParaRPr lang="en-US" dirty="0"/>
              </a:p>
            </p:txBody>
          </p:sp>
          <p:sp>
            <p:nvSpPr>
              <p:cNvPr id="126334" name="Line 382"/>
              <p:cNvSpPr>
                <a:spLocks noChangeShapeType="1"/>
              </p:cNvSpPr>
              <p:nvPr/>
            </p:nvSpPr>
            <p:spPr bwMode="auto">
              <a:xfrm>
                <a:off x="2139" y="2718"/>
                <a:ext cx="1" cy="110"/>
              </a:xfrm>
              <a:prstGeom prst="line">
                <a:avLst/>
              </a:prstGeom>
              <a:noFill/>
              <a:ln w="0">
                <a:solidFill>
                  <a:srgbClr val="FFFFFF"/>
                </a:solidFill>
                <a:round/>
                <a:headEnd/>
                <a:tailEnd/>
              </a:ln>
            </p:spPr>
            <p:txBody>
              <a:bodyPr/>
              <a:lstStyle/>
              <a:p>
                <a:endParaRPr lang="en-US" dirty="0"/>
              </a:p>
            </p:txBody>
          </p:sp>
          <p:sp>
            <p:nvSpPr>
              <p:cNvPr id="126335" name="Freeform 383"/>
              <p:cNvSpPr>
                <a:spLocks/>
              </p:cNvSpPr>
              <p:nvPr/>
            </p:nvSpPr>
            <p:spPr bwMode="auto">
              <a:xfrm>
                <a:off x="2121" y="2817"/>
                <a:ext cx="101" cy="28"/>
              </a:xfrm>
              <a:custGeom>
                <a:avLst/>
                <a:gdLst/>
                <a:ahLst/>
                <a:cxnLst>
                  <a:cxn ang="0">
                    <a:pos x="41" y="0"/>
                  </a:cxn>
                  <a:cxn ang="0">
                    <a:pos x="101" y="17"/>
                  </a:cxn>
                  <a:cxn ang="0">
                    <a:pos x="95" y="17"/>
                  </a:cxn>
                  <a:cxn ang="0">
                    <a:pos x="47" y="6"/>
                  </a:cxn>
                  <a:cxn ang="0">
                    <a:pos x="30" y="11"/>
                  </a:cxn>
                  <a:cxn ang="0">
                    <a:pos x="83" y="22"/>
                  </a:cxn>
                  <a:cxn ang="0">
                    <a:pos x="77" y="28"/>
                  </a:cxn>
                  <a:cxn ang="0">
                    <a:pos x="0" y="11"/>
                  </a:cxn>
                  <a:cxn ang="0">
                    <a:pos x="41" y="0"/>
                  </a:cxn>
                  <a:cxn ang="0">
                    <a:pos x="41" y="0"/>
                  </a:cxn>
                </a:cxnLst>
                <a:rect l="0" t="0" r="r" b="b"/>
                <a:pathLst>
                  <a:path w="101" h="28">
                    <a:moveTo>
                      <a:pt x="41" y="0"/>
                    </a:moveTo>
                    <a:lnTo>
                      <a:pt x="101" y="17"/>
                    </a:lnTo>
                    <a:lnTo>
                      <a:pt x="95" y="17"/>
                    </a:lnTo>
                    <a:lnTo>
                      <a:pt x="47" y="6"/>
                    </a:lnTo>
                    <a:lnTo>
                      <a:pt x="30" y="11"/>
                    </a:lnTo>
                    <a:lnTo>
                      <a:pt x="83" y="22"/>
                    </a:lnTo>
                    <a:lnTo>
                      <a:pt x="77" y="28"/>
                    </a:lnTo>
                    <a:lnTo>
                      <a:pt x="0" y="11"/>
                    </a:lnTo>
                    <a:lnTo>
                      <a:pt x="41" y="0"/>
                    </a:lnTo>
                    <a:lnTo>
                      <a:pt x="41" y="0"/>
                    </a:lnTo>
                    <a:close/>
                  </a:path>
                </a:pathLst>
              </a:custGeom>
              <a:solidFill>
                <a:srgbClr val="FFFFFF"/>
              </a:solidFill>
              <a:ln w="9525">
                <a:noFill/>
                <a:round/>
                <a:headEnd/>
                <a:tailEnd/>
              </a:ln>
            </p:spPr>
            <p:txBody>
              <a:bodyPr/>
              <a:lstStyle/>
              <a:p>
                <a:endParaRPr lang="en-US" dirty="0"/>
              </a:p>
            </p:txBody>
          </p:sp>
          <p:sp>
            <p:nvSpPr>
              <p:cNvPr id="126336" name="Freeform 384"/>
              <p:cNvSpPr>
                <a:spLocks/>
              </p:cNvSpPr>
              <p:nvPr/>
            </p:nvSpPr>
            <p:spPr bwMode="auto">
              <a:xfrm>
                <a:off x="2121" y="2817"/>
                <a:ext cx="101" cy="28"/>
              </a:xfrm>
              <a:custGeom>
                <a:avLst/>
                <a:gdLst/>
                <a:ahLst/>
                <a:cxnLst>
                  <a:cxn ang="0">
                    <a:pos x="41" y="0"/>
                  </a:cxn>
                  <a:cxn ang="0">
                    <a:pos x="101" y="17"/>
                  </a:cxn>
                  <a:cxn ang="0">
                    <a:pos x="95" y="17"/>
                  </a:cxn>
                  <a:cxn ang="0">
                    <a:pos x="47" y="6"/>
                  </a:cxn>
                  <a:cxn ang="0">
                    <a:pos x="30" y="11"/>
                  </a:cxn>
                  <a:cxn ang="0">
                    <a:pos x="83" y="22"/>
                  </a:cxn>
                  <a:cxn ang="0">
                    <a:pos x="77" y="28"/>
                  </a:cxn>
                  <a:cxn ang="0">
                    <a:pos x="0" y="11"/>
                  </a:cxn>
                  <a:cxn ang="0">
                    <a:pos x="41" y="0"/>
                  </a:cxn>
                  <a:cxn ang="0">
                    <a:pos x="41" y="0"/>
                  </a:cxn>
                </a:cxnLst>
                <a:rect l="0" t="0" r="r" b="b"/>
                <a:pathLst>
                  <a:path w="101" h="28">
                    <a:moveTo>
                      <a:pt x="41" y="0"/>
                    </a:moveTo>
                    <a:lnTo>
                      <a:pt x="101" y="17"/>
                    </a:lnTo>
                    <a:lnTo>
                      <a:pt x="95" y="17"/>
                    </a:lnTo>
                    <a:lnTo>
                      <a:pt x="47" y="6"/>
                    </a:lnTo>
                    <a:lnTo>
                      <a:pt x="30" y="11"/>
                    </a:lnTo>
                    <a:lnTo>
                      <a:pt x="83" y="22"/>
                    </a:lnTo>
                    <a:lnTo>
                      <a:pt x="77" y="28"/>
                    </a:lnTo>
                    <a:lnTo>
                      <a:pt x="0" y="11"/>
                    </a:lnTo>
                    <a:lnTo>
                      <a:pt x="41" y="0"/>
                    </a:lnTo>
                    <a:lnTo>
                      <a:pt x="41" y="0"/>
                    </a:lnTo>
                  </a:path>
                </a:pathLst>
              </a:custGeom>
              <a:noFill/>
              <a:ln w="0">
                <a:solidFill>
                  <a:srgbClr val="000000"/>
                </a:solidFill>
                <a:prstDash val="solid"/>
                <a:round/>
                <a:headEnd/>
                <a:tailEnd/>
              </a:ln>
            </p:spPr>
            <p:txBody>
              <a:bodyPr/>
              <a:lstStyle/>
              <a:p>
                <a:endParaRPr lang="en-US" dirty="0"/>
              </a:p>
            </p:txBody>
          </p:sp>
          <p:sp>
            <p:nvSpPr>
              <p:cNvPr id="126337" name="Freeform 385"/>
              <p:cNvSpPr>
                <a:spLocks/>
              </p:cNvSpPr>
              <p:nvPr/>
            </p:nvSpPr>
            <p:spPr bwMode="auto">
              <a:xfrm>
                <a:off x="2115" y="2823"/>
                <a:ext cx="83" cy="22"/>
              </a:xfrm>
              <a:custGeom>
                <a:avLst/>
                <a:gdLst/>
                <a:ahLst/>
                <a:cxnLst>
                  <a:cxn ang="0">
                    <a:pos x="0" y="5"/>
                  </a:cxn>
                  <a:cxn ang="0">
                    <a:pos x="0" y="0"/>
                  </a:cxn>
                  <a:cxn ang="0">
                    <a:pos x="83" y="22"/>
                  </a:cxn>
                  <a:cxn ang="0">
                    <a:pos x="83" y="22"/>
                  </a:cxn>
                  <a:cxn ang="0">
                    <a:pos x="0" y="5"/>
                  </a:cxn>
                  <a:cxn ang="0">
                    <a:pos x="0" y="5"/>
                  </a:cxn>
                </a:cxnLst>
                <a:rect l="0" t="0" r="r" b="b"/>
                <a:pathLst>
                  <a:path w="83" h="22">
                    <a:moveTo>
                      <a:pt x="0" y="5"/>
                    </a:moveTo>
                    <a:lnTo>
                      <a:pt x="0" y="0"/>
                    </a:lnTo>
                    <a:lnTo>
                      <a:pt x="83" y="22"/>
                    </a:lnTo>
                    <a:lnTo>
                      <a:pt x="83" y="22"/>
                    </a:lnTo>
                    <a:lnTo>
                      <a:pt x="0" y="5"/>
                    </a:lnTo>
                    <a:lnTo>
                      <a:pt x="0" y="5"/>
                    </a:lnTo>
                    <a:close/>
                  </a:path>
                </a:pathLst>
              </a:custGeom>
              <a:solidFill>
                <a:srgbClr val="000000"/>
              </a:solidFill>
              <a:ln w="9525">
                <a:noFill/>
                <a:round/>
                <a:headEnd/>
                <a:tailEnd/>
              </a:ln>
            </p:spPr>
            <p:txBody>
              <a:bodyPr/>
              <a:lstStyle/>
              <a:p>
                <a:endParaRPr lang="en-US" dirty="0"/>
              </a:p>
            </p:txBody>
          </p:sp>
          <p:sp>
            <p:nvSpPr>
              <p:cNvPr id="126338" name="Freeform 386"/>
              <p:cNvSpPr>
                <a:spLocks/>
              </p:cNvSpPr>
              <p:nvPr/>
            </p:nvSpPr>
            <p:spPr bwMode="auto">
              <a:xfrm>
                <a:off x="2133" y="2812"/>
                <a:ext cx="83" cy="22"/>
              </a:xfrm>
              <a:custGeom>
                <a:avLst/>
                <a:gdLst/>
                <a:ahLst/>
                <a:cxnLst>
                  <a:cxn ang="0">
                    <a:pos x="0" y="5"/>
                  </a:cxn>
                  <a:cxn ang="0">
                    <a:pos x="0" y="0"/>
                  </a:cxn>
                  <a:cxn ang="0">
                    <a:pos x="83" y="22"/>
                  </a:cxn>
                  <a:cxn ang="0">
                    <a:pos x="83" y="22"/>
                  </a:cxn>
                  <a:cxn ang="0">
                    <a:pos x="0" y="5"/>
                  </a:cxn>
                  <a:cxn ang="0">
                    <a:pos x="0" y="5"/>
                  </a:cxn>
                </a:cxnLst>
                <a:rect l="0" t="0" r="r" b="b"/>
                <a:pathLst>
                  <a:path w="83" h="22">
                    <a:moveTo>
                      <a:pt x="0" y="5"/>
                    </a:moveTo>
                    <a:lnTo>
                      <a:pt x="0" y="0"/>
                    </a:lnTo>
                    <a:lnTo>
                      <a:pt x="83" y="22"/>
                    </a:lnTo>
                    <a:lnTo>
                      <a:pt x="83" y="22"/>
                    </a:lnTo>
                    <a:lnTo>
                      <a:pt x="0" y="5"/>
                    </a:lnTo>
                    <a:lnTo>
                      <a:pt x="0" y="5"/>
                    </a:lnTo>
                    <a:close/>
                  </a:path>
                </a:pathLst>
              </a:custGeom>
              <a:solidFill>
                <a:srgbClr val="000000"/>
              </a:solidFill>
              <a:ln w="9525">
                <a:noFill/>
                <a:round/>
                <a:headEnd/>
                <a:tailEnd/>
              </a:ln>
            </p:spPr>
            <p:txBody>
              <a:bodyPr/>
              <a:lstStyle/>
              <a:p>
                <a:endParaRPr lang="en-US" dirty="0"/>
              </a:p>
            </p:txBody>
          </p:sp>
          <p:sp>
            <p:nvSpPr>
              <p:cNvPr id="126339" name="Freeform 387"/>
              <p:cNvSpPr>
                <a:spLocks/>
              </p:cNvSpPr>
              <p:nvPr/>
            </p:nvSpPr>
            <p:spPr bwMode="auto">
              <a:xfrm>
                <a:off x="2115" y="2795"/>
                <a:ext cx="6" cy="33"/>
              </a:xfrm>
              <a:custGeom>
                <a:avLst/>
                <a:gdLst/>
                <a:ahLst/>
                <a:cxnLst>
                  <a:cxn ang="0">
                    <a:pos x="6" y="33"/>
                  </a:cxn>
                  <a:cxn ang="0">
                    <a:pos x="0" y="33"/>
                  </a:cxn>
                  <a:cxn ang="0">
                    <a:pos x="0" y="0"/>
                  </a:cxn>
                  <a:cxn ang="0">
                    <a:pos x="6" y="0"/>
                  </a:cxn>
                  <a:cxn ang="0">
                    <a:pos x="6" y="33"/>
                  </a:cxn>
                  <a:cxn ang="0">
                    <a:pos x="6" y="33"/>
                  </a:cxn>
                </a:cxnLst>
                <a:rect l="0" t="0" r="r" b="b"/>
                <a:pathLst>
                  <a:path w="6" h="33">
                    <a:moveTo>
                      <a:pt x="6" y="33"/>
                    </a:moveTo>
                    <a:lnTo>
                      <a:pt x="0" y="33"/>
                    </a:lnTo>
                    <a:lnTo>
                      <a:pt x="0" y="0"/>
                    </a:lnTo>
                    <a:lnTo>
                      <a:pt x="6" y="0"/>
                    </a:lnTo>
                    <a:lnTo>
                      <a:pt x="6" y="33"/>
                    </a:lnTo>
                    <a:lnTo>
                      <a:pt x="6" y="33"/>
                    </a:lnTo>
                    <a:close/>
                  </a:path>
                </a:pathLst>
              </a:custGeom>
              <a:solidFill>
                <a:srgbClr val="FFFFFF"/>
              </a:solidFill>
              <a:ln w="9525">
                <a:noFill/>
                <a:round/>
                <a:headEnd/>
                <a:tailEnd/>
              </a:ln>
            </p:spPr>
            <p:txBody>
              <a:bodyPr/>
              <a:lstStyle/>
              <a:p>
                <a:endParaRPr lang="en-US" dirty="0"/>
              </a:p>
            </p:txBody>
          </p:sp>
          <p:sp>
            <p:nvSpPr>
              <p:cNvPr id="126340" name="Freeform 388"/>
              <p:cNvSpPr>
                <a:spLocks/>
              </p:cNvSpPr>
              <p:nvPr/>
            </p:nvSpPr>
            <p:spPr bwMode="auto">
              <a:xfrm>
                <a:off x="2115" y="2795"/>
                <a:ext cx="6" cy="33"/>
              </a:xfrm>
              <a:custGeom>
                <a:avLst/>
                <a:gdLst/>
                <a:ahLst/>
                <a:cxnLst>
                  <a:cxn ang="0">
                    <a:pos x="6" y="33"/>
                  </a:cxn>
                  <a:cxn ang="0">
                    <a:pos x="0" y="33"/>
                  </a:cxn>
                  <a:cxn ang="0">
                    <a:pos x="0" y="0"/>
                  </a:cxn>
                  <a:cxn ang="0">
                    <a:pos x="6" y="0"/>
                  </a:cxn>
                  <a:cxn ang="0">
                    <a:pos x="6" y="33"/>
                  </a:cxn>
                  <a:cxn ang="0">
                    <a:pos x="6" y="33"/>
                  </a:cxn>
                </a:cxnLst>
                <a:rect l="0" t="0" r="r" b="b"/>
                <a:pathLst>
                  <a:path w="6" h="33">
                    <a:moveTo>
                      <a:pt x="6" y="33"/>
                    </a:moveTo>
                    <a:lnTo>
                      <a:pt x="0" y="33"/>
                    </a:lnTo>
                    <a:lnTo>
                      <a:pt x="0" y="0"/>
                    </a:lnTo>
                    <a:lnTo>
                      <a:pt x="6" y="0"/>
                    </a:lnTo>
                    <a:lnTo>
                      <a:pt x="6" y="33"/>
                    </a:lnTo>
                    <a:lnTo>
                      <a:pt x="6" y="33"/>
                    </a:lnTo>
                  </a:path>
                </a:pathLst>
              </a:custGeom>
              <a:noFill/>
              <a:ln w="0">
                <a:solidFill>
                  <a:srgbClr val="000000"/>
                </a:solidFill>
                <a:prstDash val="solid"/>
                <a:round/>
                <a:headEnd/>
                <a:tailEnd/>
              </a:ln>
            </p:spPr>
            <p:txBody>
              <a:bodyPr/>
              <a:lstStyle/>
              <a:p>
                <a:endParaRPr lang="en-US" dirty="0"/>
              </a:p>
            </p:txBody>
          </p:sp>
          <p:sp>
            <p:nvSpPr>
              <p:cNvPr id="126341" name="Freeform 389"/>
              <p:cNvSpPr>
                <a:spLocks/>
              </p:cNvSpPr>
              <p:nvPr/>
            </p:nvSpPr>
            <p:spPr bwMode="auto">
              <a:xfrm>
                <a:off x="2139" y="2795"/>
                <a:ext cx="35" cy="44"/>
              </a:xfrm>
              <a:custGeom>
                <a:avLst/>
                <a:gdLst/>
                <a:ahLst/>
                <a:cxnLst>
                  <a:cxn ang="0">
                    <a:pos x="0" y="33"/>
                  </a:cxn>
                  <a:cxn ang="0">
                    <a:pos x="35" y="44"/>
                  </a:cxn>
                  <a:cxn ang="0">
                    <a:pos x="35" y="0"/>
                  </a:cxn>
                  <a:cxn ang="0">
                    <a:pos x="0" y="0"/>
                  </a:cxn>
                  <a:cxn ang="0">
                    <a:pos x="0" y="33"/>
                  </a:cxn>
                  <a:cxn ang="0">
                    <a:pos x="0" y="33"/>
                  </a:cxn>
                </a:cxnLst>
                <a:rect l="0" t="0" r="r" b="b"/>
                <a:pathLst>
                  <a:path w="35" h="44">
                    <a:moveTo>
                      <a:pt x="0" y="33"/>
                    </a:moveTo>
                    <a:lnTo>
                      <a:pt x="35" y="44"/>
                    </a:lnTo>
                    <a:lnTo>
                      <a:pt x="35" y="0"/>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26342" name="Freeform 390"/>
              <p:cNvSpPr>
                <a:spLocks/>
              </p:cNvSpPr>
              <p:nvPr/>
            </p:nvSpPr>
            <p:spPr bwMode="auto">
              <a:xfrm>
                <a:off x="2139" y="2795"/>
                <a:ext cx="35" cy="44"/>
              </a:xfrm>
              <a:custGeom>
                <a:avLst/>
                <a:gdLst/>
                <a:ahLst/>
                <a:cxnLst>
                  <a:cxn ang="0">
                    <a:pos x="0" y="33"/>
                  </a:cxn>
                  <a:cxn ang="0">
                    <a:pos x="35" y="44"/>
                  </a:cxn>
                  <a:cxn ang="0">
                    <a:pos x="35" y="0"/>
                  </a:cxn>
                  <a:cxn ang="0">
                    <a:pos x="0" y="0"/>
                  </a:cxn>
                  <a:cxn ang="0">
                    <a:pos x="0" y="33"/>
                  </a:cxn>
                  <a:cxn ang="0">
                    <a:pos x="0" y="33"/>
                  </a:cxn>
                </a:cxnLst>
                <a:rect l="0" t="0" r="r" b="b"/>
                <a:pathLst>
                  <a:path w="35" h="44">
                    <a:moveTo>
                      <a:pt x="0" y="33"/>
                    </a:moveTo>
                    <a:lnTo>
                      <a:pt x="35" y="44"/>
                    </a:lnTo>
                    <a:lnTo>
                      <a:pt x="35" y="0"/>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43" name="Freeform 391"/>
              <p:cNvSpPr>
                <a:spLocks/>
              </p:cNvSpPr>
              <p:nvPr/>
            </p:nvSpPr>
            <p:spPr bwMode="auto">
              <a:xfrm>
                <a:off x="2174" y="2790"/>
                <a:ext cx="30" cy="49"/>
              </a:xfrm>
              <a:custGeom>
                <a:avLst/>
                <a:gdLst/>
                <a:ahLst/>
                <a:cxnLst>
                  <a:cxn ang="0">
                    <a:pos x="0" y="49"/>
                  </a:cxn>
                  <a:cxn ang="0">
                    <a:pos x="30" y="38"/>
                  </a:cxn>
                  <a:cxn ang="0">
                    <a:pos x="30" y="0"/>
                  </a:cxn>
                  <a:cxn ang="0">
                    <a:pos x="0" y="5"/>
                  </a:cxn>
                  <a:cxn ang="0">
                    <a:pos x="0" y="49"/>
                  </a:cxn>
                  <a:cxn ang="0">
                    <a:pos x="0" y="49"/>
                  </a:cxn>
                  <a:cxn ang="0">
                    <a:pos x="0" y="49"/>
                  </a:cxn>
                </a:cxnLst>
                <a:rect l="0" t="0" r="r" b="b"/>
                <a:pathLst>
                  <a:path w="30" h="49">
                    <a:moveTo>
                      <a:pt x="0" y="49"/>
                    </a:moveTo>
                    <a:lnTo>
                      <a:pt x="30" y="38"/>
                    </a:lnTo>
                    <a:lnTo>
                      <a:pt x="30" y="0"/>
                    </a:lnTo>
                    <a:lnTo>
                      <a:pt x="0" y="5"/>
                    </a:lnTo>
                    <a:lnTo>
                      <a:pt x="0" y="49"/>
                    </a:lnTo>
                    <a:lnTo>
                      <a:pt x="0" y="49"/>
                    </a:lnTo>
                    <a:lnTo>
                      <a:pt x="0" y="49"/>
                    </a:lnTo>
                    <a:close/>
                  </a:path>
                </a:pathLst>
              </a:custGeom>
              <a:solidFill>
                <a:srgbClr val="999999"/>
              </a:solidFill>
              <a:ln w="9525">
                <a:noFill/>
                <a:round/>
                <a:headEnd/>
                <a:tailEnd/>
              </a:ln>
            </p:spPr>
            <p:txBody>
              <a:bodyPr/>
              <a:lstStyle/>
              <a:p>
                <a:endParaRPr lang="en-US" dirty="0"/>
              </a:p>
            </p:txBody>
          </p:sp>
          <p:sp>
            <p:nvSpPr>
              <p:cNvPr id="126344" name="Freeform 392"/>
              <p:cNvSpPr>
                <a:spLocks/>
              </p:cNvSpPr>
              <p:nvPr/>
            </p:nvSpPr>
            <p:spPr bwMode="auto">
              <a:xfrm>
                <a:off x="2174" y="2790"/>
                <a:ext cx="30" cy="49"/>
              </a:xfrm>
              <a:custGeom>
                <a:avLst/>
                <a:gdLst/>
                <a:ahLst/>
                <a:cxnLst>
                  <a:cxn ang="0">
                    <a:pos x="0" y="49"/>
                  </a:cxn>
                  <a:cxn ang="0">
                    <a:pos x="30" y="38"/>
                  </a:cxn>
                  <a:cxn ang="0">
                    <a:pos x="30" y="0"/>
                  </a:cxn>
                  <a:cxn ang="0">
                    <a:pos x="0" y="5"/>
                  </a:cxn>
                  <a:cxn ang="0">
                    <a:pos x="0" y="49"/>
                  </a:cxn>
                </a:cxnLst>
                <a:rect l="0" t="0" r="r" b="b"/>
                <a:pathLst>
                  <a:path w="30" h="49">
                    <a:moveTo>
                      <a:pt x="0" y="49"/>
                    </a:moveTo>
                    <a:lnTo>
                      <a:pt x="30" y="38"/>
                    </a:lnTo>
                    <a:lnTo>
                      <a:pt x="30" y="0"/>
                    </a:lnTo>
                    <a:lnTo>
                      <a:pt x="0" y="5"/>
                    </a:lnTo>
                    <a:lnTo>
                      <a:pt x="0" y="49"/>
                    </a:lnTo>
                  </a:path>
                </a:pathLst>
              </a:custGeom>
              <a:noFill/>
              <a:ln w="0">
                <a:solidFill>
                  <a:srgbClr val="000000"/>
                </a:solidFill>
                <a:prstDash val="solid"/>
                <a:round/>
                <a:headEnd/>
                <a:tailEnd/>
              </a:ln>
            </p:spPr>
            <p:txBody>
              <a:bodyPr/>
              <a:lstStyle/>
              <a:p>
                <a:endParaRPr lang="en-US" dirty="0"/>
              </a:p>
            </p:txBody>
          </p:sp>
          <p:sp>
            <p:nvSpPr>
              <p:cNvPr id="126345" name="Freeform 393"/>
              <p:cNvSpPr>
                <a:spLocks/>
              </p:cNvSpPr>
              <p:nvPr/>
            </p:nvSpPr>
            <p:spPr bwMode="auto">
              <a:xfrm>
                <a:off x="2139" y="2784"/>
                <a:ext cx="65" cy="11"/>
              </a:xfrm>
              <a:custGeom>
                <a:avLst/>
                <a:gdLst/>
                <a:ahLst/>
                <a:cxnLst>
                  <a:cxn ang="0">
                    <a:pos x="0" y="11"/>
                  </a:cxn>
                  <a:cxn ang="0">
                    <a:pos x="35" y="11"/>
                  </a:cxn>
                  <a:cxn ang="0">
                    <a:pos x="65" y="6"/>
                  </a:cxn>
                  <a:cxn ang="0">
                    <a:pos x="35" y="0"/>
                  </a:cxn>
                  <a:cxn ang="0">
                    <a:pos x="0" y="11"/>
                  </a:cxn>
                  <a:cxn ang="0">
                    <a:pos x="0" y="11"/>
                  </a:cxn>
                </a:cxnLst>
                <a:rect l="0" t="0" r="r" b="b"/>
                <a:pathLst>
                  <a:path w="65" h="11">
                    <a:moveTo>
                      <a:pt x="0" y="11"/>
                    </a:moveTo>
                    <a:lnTo>
                      <a:pt x="35" y="11"/>
                    </a:lnTo>
                    <a:lnTo>
                      <a:pt x="65" y="6"/>
                    </a:lnTo>
                    <a:lnTo>
                      <a:pt x="35" y="0"/>
                    </a:lnTo>
                    <a:lnTo>
                      <a:pt x="0" y="11"/>
                    </a:lnTo>
                    <a:lnTo>
                      <a:pt x="0" y="11"/>
                    </a:lnTo>
                    <a:close/>
                  </a:path>
                </a:pathLst>
              </a:custGeom>
              <a:solidFill>
                <a:srgbClr val="CCCCCC"/>
              </a:solidFill>
              <a:ln w="9525">
                <a:noFill/>
                <a:round/>
                <a:headEnd/>
                <a:tailEnd/>
              </a:ln>
            </p:spPr>
            <p:txBody>
              <a:bodyPr/>
              <a:lstStyle/>
              <a:p>
                <a:endParaRPr lang="en-US" dirty="0"/>
              </a:p>
            </p:txBody>
          </p:sp>
          <p:sp>
            <p:nvSpPr>
              <p:cNvPr id="126346" name="Freeform 394"/>
              <p:cNvSpPr>
                <a:spLocks/>
              </p:cNvSpPr>
              <p:nvPr/>
            </p:nvSpPr>
            <p:spPr bwMode="auto">
              <a:xfrm>
                <a:off x="2139" y="2784"/>
                <a:ext cx="65" cy="11"/>
              </a:xfrm>
              <a:custGeom>
                <a:avLst/>
                <a:gdLst/>
                <a:ahLst/>
                <a:cxnLst>
                  <a:cxn ang="0">
                    <a:pos x="0" y="11"/>
                  </a:cxn>
                  <a:cxn ang="0">
                    <a:pos x="35" y="11"/>
                  </a:cxn>
                  <a:cxn ang="0">
                    <a:pos x="65" y="6"/>
                  </a:cxn>
                  <a:cxn ang="0">
                    <a:pos x="35" y="0"/>
                  </a:cxn>
                  <a:cxn ang="0">
                    <a:pos x="0" y="11"/>
                  </a:cxn>
                  <a:cxn ang="0">
                    <a:pos x="0" y="11"/>
                  </a:cxn>
                </a:cxnLst>
                <a:rect l="0" t="0" r="r" b="b"/>
                <a:pathLst>
                  <a:path w="65" h="11">
                    <a:moveTo>
                      <a:pt x="0" y="11"/>
                    </a:moveTo>
                    <a:lnTo>
                      <a:pt x="35" y="11"/>
                    </a:lnTo>
                    <a:lnTo>
                      <a:pt x="65" y="6"/>
                    </a:lnTo>
                    <a:lnTo>
                      <a:pt x="35"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26347" name="Freeform 395"/>
              <p:cNvSpPr>
                <a:spLocks/>
              </p:cNvSpPr>
              <p:nvPr/>
            </p:nvSpPr>
            <p:spPr bwMode="auto">
              <a:xfrm>
                <a:off x="2157" y="2961"/>
                <a:ext cx="135" cy="50"/>
              </a:xfrm>
              <a:custGeom>
                <a:avLst/>
                <a:gdLst/>
                <a:ahLst/>
                <a:cxnLst>
                  <a:cxn ang="0">
                    <a:pos x="0" y="0"/>
                  </a:cxn>
                  <a:cxn ang="0">
                    <a:pos x="0" y="11"/>
                  </a:cxn>
                  <a:cxn ang="0">
                    <a:pos x="135" y="50"/>
                  </a:cxn>
                  <a:cxn ang="0">
                    <a:pos x="135" y="45"/>
                  </a:cxn>
                  <a:cxn ang="0">
                    <a:pos x="135" y="34"/>
                  </a:cxn>
                  <a:cxn ang="0">
                    <a:pos x="5" y="0"/>
                  </a:cxn>
                  <a:cxn ang="0">
                    <a:pos x="0" y="0"/>
                  </a:cxn>
                  <a:cxn ang="0">
                    <a:pos x="0" y="0"/>
                  </a:cxn>
                </a:cxnLst>
                <a:rect l="0" t="0" r="r" b="b"/>
                <a:pathLst>
                  <a:path w="135" h="50">
                    <a:moveTo>
                      <a:pt x="0" y="0"/>
                    </a:moveTo>
                    <a:lnTo>
                      <a:pt x="0" y="11"/>
                    </a:lnTo>
                    <a:lnTo>
                      <a:pt x="135" y="50"/>
                    </a:lnTo>
                    <a:lnTo>
                      <a:pt x="135" y="45"/>
                    </a:lnTo>
                    <a:lnTo>
                      <a:pt x="135" y="34"/>
                    </a:lnTo>
                    <a:lnTo>
                      <a:pt x="5" y="0"/>
                    </a:lnTo>
                    <a:lnTo>
                      <a:pt x="0" y="0"/>
                    </a:lnTo>
                    <a:lnTo>
                      <a:pt x="0" y="0"/>
                    </a:lnTo>
                    <a:close/>
                  </a:path>
                </a:pathLst>
              </a:custGeom>
              <a:solidFill>
                <a:srgbClr val="FFFFFF"/>
              </a:solidFill>
              <a:ln w="9525">
                <a:noFill/>
                <a:round/>
                <a:headEnd/>
                <a:tailEnd/>
              </a:ln>
            </p:spPr>
            <p:txBody>
              <a:bodyPr/>
              <a:lstStyle/>
              <a:p>
                <a:endParaRPr lang="en-US" dirty="0"/>
              </a:p>
            </p:txBody>
          </p:sp>
          <p:sp>
            <p:nvSpPr>
              <p:cNvPr id="126348" name="Freeform 396"/>
              <p:cNvSpPr>
                <a:spLocks/>
              </p:cNvSpPr>
              <p:nvPr/>
            </p:nvSpPr>
            <p:spPr bwMode="auto">
              <a:xfrm>
                <a:off x="2157" y="2961"/>
                <a:ext cx="135" cy="50"/>
              </a:xfrm>
              <a:custGeom>
                <a:avLst/>
                <a:gdLst/>
                <a:ahLst/>
                <a:cxnLst>
                  <a:cxn ang="0">
                    <a:pos x="0" y="0"/>
                  </a:cxn>
                  <a:cxn ang="0">
                    <a:pos x="0" y="11"/>
                  </a:cxn>
                  <a:cxn ang="0">
                    <a:pos x="135" y="50"/>
                  </a:cxn>
                  <a:cxn ang="0">
                    <a:pos x="135" y="45"/>
                  </a:cxn>
                  <a:cxn ang="0">
                    <a:pos x="135" y="34"/>
                  </a:cxn>
                  <a:cxn ang="0">
                    <a:pos x="5" y="0"/>
                  </a:cxn>
                  <a:cxn ang="0">
                    <a:pos x="0" y="0"/>
                  </a:cxn>
                  <a:cxn ang="0">
                    <a:pos x="0" y="0"/>
                  </a:cxn>
                </a:cxnLst>
                <a:rect l="0" t="0" r="r" b="b"/>
                <a:pathLst>
                  <a:path w="135" h="50">
                    <a:moveTo>
                      <a:pt x="0" y="0"/>
                    </a:moveTo>
                    <a:lnTo>
                      <a:pt x="0" y="11"/>
                    </a:lnTo>
                    <a:lnTo>
                      <a:pt x="135" y="50"/>
                    </a:lnTo>
                    <a:lnTo>
                      <a:pt x="135" y="45"/>
                    </a:lnTo>
                    <a:lnTo>
                      <a:pt x="135" y="34"/>
                    </a:lnTo>
                    <a:lnTo>
                      <a:pt x="5"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49" name="Freeform 397"/>
              <p:cNvSpPr>
                <a:spLocks/>
              </p:cNvSpPr>
              <p:nvPr/>
            </p:nvSpPr>
            <p:spPr bwMode="auto">
              <a:xfrm>
                <a:off x="2287" y="2995"/>
                <a:ext cx="5" cy="16"/>
              </a:xfrm>
              <a:custGeom>
                <a:avLst/>
                <a:gdLst/>
                <a:ahLst/>
                <a:cxnLst>
                  <a:cxn ang="0">
                    <a:pos x="0" y="0"/>
                  </a:cxn>
                  <a:cxn ang="0">
                    <a:pos x="0" y="16"/>
                  </a:cxn>
                  <a:cxn ang="0">
                    <a:pos x="5" y="11"/>
                  </a:cxn>
                  <a:cxn ang="0">
                    <a:pos x="5" y="0"/>
                  </a:cxn>
                  <a:cxn ang="0">
                    <a:pos x="0" y="0"/>
                  </a:cxn>
                  <a:cxn ang="0">
                    <a:pos x="0" y="0"/>
                  </a:cxn>
                </a:cxnLst>
                <a:rect l="0" t="0" r="r" b="b"/>
                <a:pathLst>
                  <a:path w="5" h="16">
                    <a:moveTo>
                      <a:pt x="0" y="0"/>
                    </a:moveTo>
                    <a:lnTo>
                      <a:pt x="0" y="16"/>
                    </a:lnTo>
                    <a:lnTo>
                      <a:pt x="5" y="11"/>
                    </a:lnTo>
                    <a:lnTo>
                      <a:pt x="5" y="0"/>
                    </a:lnTo>
                    <a:lnTo>
                      <a:pt x="0" y="0"/>
                    </a:lnTo>
                    <a:lnTo>
                      <a:pt x="0" y="0"/>
                    </a:lnTo>
                    <a:close/>
                  </a:path>
                </a:pathLst>
              </a:custGeom>
              <a:solidFill>
                <a:srgbClr val="000000"/>
              </a:solidFill>
              <a:ln w="9525">
                <a:noFill/>
                <a:round/>
                <a:headEnd/>
                <a:tailEnd/>
              </a:ln>
            </p:spPr>
            <p:txBody>
              <a:bodyPr/>
              <a:lstStyle/>
              <a:p>
                <a:endParaRPr lang="en-US" dirty="0"/>
              </a:p>
            </p:txBody>
          </p:sp>
          <p:sp>
            <p:nvSpPr>
              <p:cNvPr id="126350" name="Freeform 398"/>
              <p:cNvSpPr>
                <a:spLocks/>
              </p:cNvSpPr>
              <p:nvPr/>
            </p:nvSpPr>
            <p:spPr bwMode="auto">
              <a:xfrm>
                <a:off x="2287" y="2995"/>
                <a:ext cx="5" cy="16"/>
              </a:xfrm>
              <a:custGeom>
                <a:avLst/>
                <a:gdLst/>
                <a:ahLst/>
                <a:cxnLst>
                  <a:cxn ang="0">
                    <a:pos x="0" y="0"/>
                  </a:cxn>
                  <a:cxn ang="0">
                    <a:pos x="0" y="16"/>
                  </a:cxn>
                  <a:cxn ang="0">
                    <a:pos x="5" y="11"/>
                  </a:cxn>
                  <a:cxn ang="0">
                    <a:pos x="5" y="0"/>
                  </a:cxn>
                  <a:cxn ang="0">
                    <a:pos x="0" y="0"/>
                  </a:cxn>
                  <a:cxn ang="0">
                    <a:pos x="0" y="0"/>
                  </a:cxn>
                </a:cxnLst>
                <a:rect l="0" t="0" r="r" b="b"/>
                <a:pathLst>
                  <a:path w="5" h="16">
                    <a:moveTo>
                      <a:pt x="0" y="0"/>
                    </a:moveTo>
                    <a:lnTo>
                      <a:pt x="0" y="16"/>
                    </a:lnTo>
                    <a:lnTo>
                      <a:pt x="5" y="11"/>
                    </a:lnTo>
                    <a:lnTo>
                      <a:pt x="5"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51" name="Freeform 399"/>
              <p:cNvSpPr>
                <a:spLocks/>
              </p:cNvSpPr>
              <p:nvPr/>
            </p:nvSpPr>
            <p:spPr bwMode="auto">
              <a:xfrm>
                <a:off x="2157" y="2961"/>
                <a:ext cx="135" cy="34"/>
              </a:xfrm>
              <a:custGeom>
                <a:avLst/>
                <a:gdLst/>
                <a:ahLst/>
                <a:cxnLst>
                  <a:cxn ang="0">
                    <a:pos x="0" y="0"/>
                  </a:cxn>
                  <a:cxn ang="0">
                    <a:pos x="130" y="34"/>
                  </a:cxn>
                  <a:cxn ang="0">
                    <a:pos x="135" y="34"/>
                  </a:cxn>
                  <a:cxn ang="0">
                    <a:pos x="5" y="0"/>
                  </a:cxn>
                  <a:cxn ang="0">
                    <a:pos x="0" y="0"/>
                  </a:cxn>
                  <a:cxn ang="0">
                    <a:pos x="0" y="0"/>
                  </a:cxn>
                </a:cxnLst>
                <a:rect l="0" t="0" r="r" b="b"/>
                <a:pathLst>
                  <a:path w="135" h="34">
                    <a:moveTo>
                      <a:pt x="0" y="0"/>
                    </a:moveTo>
                    <a:lnTo>
                      <a:pt x="130" y="34"/>
                    </a:lnTo>
                    <a:lnTo>
                      <a:pt x="135" y="34"/>
                    </a:lnTo>
                    <a:lnTo>
                      <a:pt x="5" y="0"/>
                    </a:lnTo>
                    <a:lnTo>
                      <a:pt x="0" y="0"/>
                    </a:lnTo>
                    <a:lnTo>
                      <a:pt x="0" y="0"/>
                    </a:lnTo>
                    <a:close/>
                  </a:path>
                </a:pathLst>
              </a:custGeom>
              <a:solidFill>
                <a:srgbClr val="000000"/>
              </a:solidFill>
              <a:ln w="9525">
                <a:noFill/>
                <a:round/>
                <a:headEnd/>
                <a:tailEnd/>
              </a:ln>
            </p:spPr>
            <p:txBody>
              <a:bodyPr/>
              <a:lstStyle/>
              <a:p>
                <a:endParaRPr lang="en-US" dirty="0"/>
              </a:p>
            </p:txBody>
          </p:sp>
          <p:sp>
            <p:nvSpPr>
              <p:cNvPr id="126352" name="Freeform 400"/>
              <p:cNvSpPr>
                <a:spLocks/>
              </p:cNvSpPr>
              <p:nvPr/>
            </p:nvSpPr>
            <p:spPr bwMode="auto">
              <a:xfrm>
                <a:off x="2180" y="2972"/>
                <a:ext cx="24" cy="11"/>
              </a:xfrm>
              <a:custGeom>
                <a:avLst/>
                <a:gdLst/>
                <a:ahLst/>
                <a:cxnLst>
                  <a:cxn ang="0">
                    <a:pos x="0" y="6"/>
                  </a:cxn>
                  <a:cxn ang="0">
                    <a:pos x="0" y="6"/>
                  </a:cxn>
                  <a:cxn ang="0">
                    <a:pos x="0" y="6"/>
                  </a:cxn>
                  <a:cxn ang="0">
                    <a:pos x="0" y="6"/>
                  </a:cxn>
                  <a:cxn ang="0">
                    <a:pos x="0" y="0"/>
                  </a:cxn>
                  <a:cxn ang="0">
                    <a:pos x="0" y="0"/>
                  </a:cxn>
                  <a:cxn ang="0">
                    <a:pos x="0" y="0"/>
                  </a:cxn>
                  <a:cxn ang="0">
                    <a:pos x="0" y="0"/>
                  </a:cxn>
                  <a:cxn ang="0">
                    <a:pos x="6" y="6"/>
                  </a:cxn>
                  <a:cxn ang="0">
                    <a:pos x="12" y="6"/>
                  </a:cxn>
                  <a:cxn ang="0">
                    <a:pos x="12" y="6"/>
                  </a:cxn>
                  <a:cxn ang="0">
                    <a:pos x="18" y="6"/>
                  </a:cxn>
                  <a:cxn ang="0">
                    <a:pos x="18" y="6"/>
                  </a:cxn>
                  <a:cxn ang="0">
                    <a:pos x="18" y="6"/>
                  </a:cxn>
                  <a:cxn ang="0">
                    <a:pos x="24" y="6"/>
                  </a:cxn>
                  <a:cxn ang="0">
                    <a:pos x="24" y="6"/>
                  </a:cxn>
                  <a:cxn ang="0">
                    <a:pos x="24" y="6"/>
                  </a:cxn>
                  <a:cxn ang="0">
                    <a:pos x="24" y="11"/>
                  </a:cxn>
                  <a:cxn ang="0">
                    <a:pos x="24" y="11"/>
                  </a:cxn>
                  <a:cxn ang="0">
                    <a:pos x="24" y="11"/>
                  </a:cxn>
                  <a:cxn ang="0">
                    <a:pos x="24" y="11"/>
                  </a:cxn>
                  <a:cxn ang="0">
                    <a:pos x="0" y="6"/>
                  </a:cxn>
                  <a:cxn ang="0">
                    <a:pos x="0" y="6"/>
                  </a:cxn>
                  <a:cxn ang="0">
                    <a:pos x="0" y="6"/>
                  </a:cxn>
                </a:cxnLst>
                <a:rect l="0" t="0" r="r" b="b"/>
                <a:pathLst>
                  <a:path w="24" h="11">
                    <a:moveTo>
                      <a:pt x="0" y="6"/>
                    </a:moveTo>
                    <a:lnTo>
                      <a:pt x="0" y="6"/>
                    </a:lnTo>
                    <a:lnTo>
                      <a:pt x="0" y="6"/>
                    </a:lnTo>
                    <a:lnTo>
                      <a:pt x="0" y="6"/>
                    </a:lnTo>
                    <a:lnTo>
                      <a:pt x="0" y="0"/>
                    </a:lnTo>
                    <a:lnTo>
                      <a:pt x="0" y="0"/>
                    </a:lnTo>
                    <a:lnTo>
                      <a:pt x="0" y="0"/>
                    </a:lnTo>
                    <a:lnTo>
                      <a:pt x="0" y="0"/>
                    </a:lnTo>
                    <a:lnTo>
                      <a:pt x="6" y="6"/>
                    </a:lnTo>
                    <a:lnTo>
                      <a:pt x="12" y="6"/>
                    </a:lnTo>
                    <a:lnTo>
                      <a:pt x="12" y="6"/>
                    </a:lnTo>
                    <a:lnTo>
                      <a:pt x="18" y="6"/>
                    </a:lnTo>
                    <a:lnTo>
                      <a:pt x="18" y="6"/>
                    </a:lnTo>
                    <a:lnTo>
                      <a:pt x="18" y="6"/>
                    </a:lnTo>
                    <a:lnTo>
                      <a:pt x="24" y="6"/>
                    </a:lnTo>
                    <a:lnTo>
                      <a:pt x="24" y="6"/>
                    </a:lnTo>
                    <a:lnTo>
                      <a:pt x="24" y="6"/>
                    </a:lnTo>
                    <a:lnTo>
                      <a:pt x="24" y="11"/>
                    </a:lnTo>
                    <a:lnTo>
                      <a:pt x="24" y="11"/>
                    </a:lnTo>
                    <a:lnTo>
                      <a:pt x="24" y="11"/>
                    </a:lnTo>
                    <a:lnTo>
                      <a:pt x="24" y="11"/>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26353" name="Freeform 401"/>
              <p:cNvSpPr>
                <a:spLocks/>
              </p:cNvSpPr>
              <p:nvPr/>
            </p:nvSpPr>
            <p:spPr bwMode="auto">
              <a:xfrm>
                <a:off x="2174" y="2978"/>
                <a:ext cx="30" cy="5"/>
              </a:xfrm>
              <a:custGeom>
                <a:avLst/>
                <a:gdLst/>
                <a:ahLst/>
                <a:cxnLst>
                  <a:cxn ang="0">
                    <a:pos x="0" y="0"/>
                  </a:cxn>
                  <a:cxn ang="0">
                    <a:pos x="6" y="0"/>
                  </a:cxn>
                  <a:cxn ang="0">
                    <a:pos x="30" y="5"/>
                  </a:cxn>
                  <a:cxn ang="0">
                    <a:pos x="30" y="5"/>
                  </a:cxn>
                  <a:cxn ang="0">
                    <a:pos x="30" y="5"/>
                  </a:cxn>
                  <a:cxn ang="0">
                    <a:pos x="30" y="5"/>
                  </a:cxn>
                  <a:cxn ang="0">
                    <a:pos x="30" y="5"/>
                  </a:cxn>
                  <a:cxn ang="0">
                    <a:pos x="30" y="5"/>
                  </a:cxn>
                  <a:cxn ang="0">
                    <a:pos x="0" y="0"/>
                  </a:cxn>
                  <a:cxn ang="0">
                    <a:pos x="0" y="0"/>
                  </a:cxn>
                  <a:cxn ang="0">
                    <a:pos x="0" y="0"/>
                  </a:cxn>
                </a:cxnLst>
                <a:rect l="0" t="0" r="r" b="b"/>
                <a:pathLst>
                  <a:path w="30" h="5">
                    <a:moveTo>
                      <a:pt x="0" y="0"/>
                    </a:moveTo>
                    <a:lnTo>
                      <a:pt x="6" y="0"/>
                    </a:lnTo>
                    <a:lnTo>
                      <a:pt x="30" y="5"/>
                    </a:lnTo>
                    <a:lnTo>
                      <a:pt x="30" y="5"/>
                    </a:lnTo>
                    <a:lnTo>
                      <a:pt x="30" y="5"/>
                    </a:lnTo>
                    <a:lnTo>
                      <a:pt x="30" y="5"/>
                    </a:lnTo>
                    <a:lnTo>
                      <a:pt x="30" y="5"/>
                    </a:lnTo>
                    <a:lnTo>
                      <a:pt x="30" y="5"/>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354" name="Freeform 402"/>
              <p:cNvSpPr>
                <a:spLocks/>
              </p:cNvSpPr>
              <p:nvPr/>
            </p:nvSpPr>
            <p:spPr bwMode="auto">
              <a:xfrm>
                <a:off x="2174" y="2972"/>
                <a:ext cx="6" cy="6"/>
              </a:xfrm>
              <a:custGeom>
                <a:avLst/>
                <a:gdLst/>
                <a:ahLst/>
                <a:cxnLst>
                  <a:cxn ang="0">
                    <a:pos x="0" y="6"/>
                  </a:cxn>
                  <a:cxn ang="0">
                    <a:pos x="6" y="6"/>
                  </a:cxn>
                  <a:cxn ang="0">
                    <a:pos x="6" y="6"/>
                  </a:cxn>
                  <a:cxn ang="0">
                    <a:pos x="6" y="6"/>
                  </a:cxn>
                  <a:cxn ang="0">
                    <a:pos x="6" y="6"/>
                  </a:cxn>
                  <a:cxn ang="0">
                    <a:pos x="6" y="6"/>
                  </a:cxn>
                  <a:cxn ang="0">
                    <a:pos x="6" y="0"/>
                  </a:cxn>
                  <a:cxn ang="0">
                    <a:pos x="6" y="0"/>
                  </a:cxn>
                  <a:cxn ang="0">
                    <a:pos x="6" y="0"/>
                  </a:cxn>
                  <a:cxn ang="0">
                    <a:pos x="6" y="0"/>
                  </a:cxn>
                  <a:cxn ang="0">
                    <a:pos x="0" y="0"/>
                  </a:cxn>
                  <a:cxn ang="0">
                    <a:pos x="0" y="0"/>
                  </a:cxn>
                  <a:cxn ang="0">
                    <a:pos x="0" y="6"/>
                  </a:cxn>
                  <a:cxn ang="0">
                    <a:pos x="0" y="6"/>
                  </a:cxn>
                  <a:cxn ang="0">
                    <a:pos x="0" y="6"/>
                  </a:cxn>
                  <a:cxn ang="0">
                    <a:pos x="0" y="6"/>
                  </a:cxn>
                  <a:cxn ang="0">
                    <a:pos x="0" y="6"/>
                  </a:cxn>
                  <a:cxn ang="0">
                    <a:pos x="0" y="6"/>
                  </a:cxn>
                  <a:cxn ang="0">
                    <a:pos x="0" y="6"/>
                  </a:cxn>
                  <a:cxn ang="0">
                    <a:pos x="0" y="6"/>
                  </a:cxn>
                  <a:cxn ang="0">
                    <a:pos x="0" y="6"/>
                  </a:cxn>
                </a:cxnLst>
                <a:rect l="0" t="0" r="r" b="b"/>
                <a:pathLst>
                  <a:path w="6" h="6">
                    <a:moveTo>
                      <a:pt x="0" y="6"/>
                    </a:moveTo>
                    <a:lnTo>
                      <a:pt x="6" y="6"/>
                    </a:lnTo>
                    <a:lnTo>
                      <a:pt x="6" y="6"/>
                    </a:lnTo>
                    <a:lnTo>
                      <a:pt x="6" y="6"/>
                    </a:lnTo>
                    <a:lnTo>
                      <a:pt x="6" y="6"/>
                    </a:lnTo>
                    <a:lnTo>
                      <a:pt x="6" y="6"/>
                    </a:lnTo>
                    <a:lnTo>
                      <a:pt x="6" y="0"/>
                    </a:lnTo>
                    <a:lnTo>
                      <a:pt x="6" y="0"/>
                    </a:lnTo>
                    <a:lnTo>
                      <a:pt x="6" y="0"/>
                    </a:lnTo>
                    <a:lnTo>
                      <a:pt x="6" y="0"/>
                    </a:lnTo>
                    <a:lnTo>
                      <a:pt x="0" y="0"/>
                    </a:lnTo>
                    <a:lnTo>
                      <a:pt x="0" y="0"/>
                    </a:lnTo>
                    <a:lnTo>
                      <a:pt x="0" y="6"/>
                    </a:lnTo>
                    <a:lnTo>
                      <a:pt x="0" y="6"/>
                    </a:lnTo>
                    <a:lnTo>
                      <a:pt x="0" y="6"/>
                    </a:lnTo>
                    <a:lnTo>
                      <a:pt x="0" y="6"/>
                    </a:lnTo>
                    <a:lnTo>
                      <a:pt x="0" y="6"/>
                    </a:lnTo>
                    <a:lnTo>
                      <a:pt x="0" y="6"/>
                    </a:lnTo>
                    <a:lnTo>
                      <a:pt x="0" y="6"/>
                    </a:lnTo>
                    <a:lnTo>
                      <a:pt x="0" y="6"/>
                    </a:lnTo>
                    <a:lnTo>
                      <a:pt x="0" y="6"/>
                    </a:lnTo>
                    <a:close/>
                  </a:path>
                </a:pathLst>
              </a:custGeom>
              <a:solidFill>
                <a:srgbClr val="000000"/>
              </a:solidFill>
              <a:ln w="9525">
                <a:noFill/>
                <a:round/>
                <a:headEnd/>
                <a:tailEnd/>
              </a:ln>
            </p:spPr>
            <p:txBody>
              <a:bodyPr/>
              <a:lstStyle/>
              <a:p>
                <a:endParaRPr lang="en-US" dirty="0"/>
              </a:p>
            </p:txBody>
          </p:sp>
          <p:sp>
            <p:nvSpPr>
              <p:cNvPr id="126355" name="Freeform 403"/>
              <p:cNvSpPr>
                <a:spLocks/>
              </p:cNvSpPr>
              <p:nvPr/>
            </p:nvSpPr>
            <p:spPr bwMode="auto">
              <a:xfrm>
                <a:off x="2174" y="2972"/>
                <a:ext cx="30" cy="11"/>
              </a:xfrm>
              <a:custGeom>
                <a:avLst/>
                <a:gdLst/>
                <a:ahLst/>
                <a:cxnLst>
                  <a:cxn ang="0">
                    <a:pos x="6" y="0"/>
                  </a:cxn>
                  <a:cxn ang="0">
                    <a:pos x="6" y="6"/>
                  </a:cxn>
                  <a:cxn ang="0">
                    <a:pos x="6" y="6"/>
                  </a:cxn>
                  <a:cxn ang="0">
                    <a:pos x="0" y="6"/>
                  </a:cxn>
                  <a:cxn ang="0">
                    <a:pos x="0" y="6"/>
                  </a:cxn>
                  <a:cxn ang="0">
                    <a:pos x="0" y="6"/>
                  </a:cxn>
                  <a:cxn ang="0">
                    <a:pos x="6" y="0"/>
                  </a:cxn>
                  <a:cxn ang="0">
                    <a:pos x="12" y="0"/>
                  </a:cxn>
                  <a:cxn ang="0">
                    <a:pos x="18" y="6"/>
                  </a:cxn>
                  <a:cxn ang="0">
                    <a:pos x="30" y="6"/>
                  </a:cxn>
                  <a:cxn ang="0">
                    <a:pos x="30" y="11"/>
                  </a:cxn>
                  <a:cxn ang="0">
                    <a:pos x="30" y="11"/>
                  </a:cxn>
                </a:cxnLst>
                <a:rect l="0" t="0" r="r" b="b"/>
                <a:pathLst>
                  <a:path w="30" h="11">
                    <a:moveTo>
                      <a:pt x="6" y="0"/>
                    </a:moveTo>
                    <a:lnTo>
                      <a:pt x="6" y="6"/>
                    </a:lnTo>
                    <a:lnTo>
                      <a:pt x="6" y="6"/>
                    </a:lnTo>
                    <a:lnTo>
                      <a:pt x="0" y="6"/>
                    </a:lnTo>
                    <a:lnTo>
                      <a:pt x="0" y="6"/>
                    </a:lnTo>
                    <a:lnTo>
                      <a:pt x="0" y="6"/>
                    </a:lnTo>
                    <a:lnTo>
                      <a:pt x="6" y="0"/>
                    </a:lnTo>
                    <a:lnTo>
                      <a:pt x="12" y="0"/>
                    </a:lnTo>
                    <a:lnTo>
                      <a:pt x="18" y="6"/>
                    </a:lnTo>
                    <a:lnTo>
                      <a:pt x="30" y="6"/>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26356" name="Freeform 404"/>
              <p:cNvSpPr>
                <a:spLocks/>
              </p:cNvSpPr>
              <p:nvPr/>
            </p:nvSpPr>
            <p:spPr bwMode="auto">
              <a:xfrm>
                <a:off x="2239" y="2989"/>
                <a:ext cx="24" cy="11"/>
              </a:xfrm>
              <a:custGeom>
                <a:avLst/>
                <a:gdLst/>
                <a:ahLst/>
                <a:cxnLst>
                  <a:cxn ang="0">
                    <a:pos x="0" y="6"/>
                  </a:cxn>
                  <a:cxn ang="0">
                    <a:pos x="0" y="6"/>
                  </a:cxn>
                  <a:cxn ang="0">
                    <a:pos x="0" y="6"/>
                  </a:cxn>
                  <a:cxn ang="0">
                    <a:pos x="0" y="0"/>
                  </a:cxn>
                  <a:cxn ang="0">
                    <a:pos x="0" y="0"/>
                  </a:cxn>
                  <a:cxn ang="0">
                    <a:pos x="0" y="0"/>
                  </a:cxn>
                  <a:cxn ang="0">
                    <a:pos x="0" y="0"/>
                  </a:cxn>
                  <a:cxn ang="0">
                    <a:pos x="0" y="0"/>
                  </a:cxn>
                  <a:cxn ang="0">
                    <a:pos x="6" y="0"/>
                  </a:cxn>
                  <a:cxn ang="0">
                    <a:pos x="12" y="6"/>
                  </a:cxn>
                  <a:cxn ang="0">
                    <a:pos x="12" y="6"/>
                  </a:cxn>
                  <a:cxn ang="0">
                    <a:pos x="18" y="6"/>
                  </a:cxn>
                  <a:cxn ang="0">
                    <a:pos x="18" y="6"/>
                  </a:cxn>
                  <a:cxn ang="0">
                    <a:pos x="18" y="6"/>
                  </a:cxn>
                  <a:cxn ang="0">
                    <a:pos x="24" y="6"/>
                  </a:cxn>
                  <a:cxn ang="0">
                    <a:pos x="24" y="6"/>
                  </a:cxn>
                  <a:cxn ang="0">
                    <a:pos x="24" y="6"/>
                  </a:cxn>
                  <a:cxn ang="0">
                    <a:pos x="24" y="6"/>
                  </a:cxn>
                  <a:cxn ang="0">
                    <a:pos x="24" y="11"/>
                  </a:cxn>
                  <a:cxn ang="0">
                    <a:pos x="24" y="11"/>
                  </a:cxn>
                  <a:cxn ang="0">
                    <a:pos x="24" y="11"/>
                  </a:cxn>
                  <a:cxn ang="0">
                    <a:pos x="0" y="6"/>
                  </a:cxn>
                  <a:cxn ang="0">
                    <a:pos x="0" y="6"/>
                  </a:cxn>
                  <a:cxn ang="0">
                    <a:pos x="0" y="6"/>
                  </a:cxn>
                </a:cxnLst>
                <a:rect l="0" t="0" r="r" b="b"/>
                <a:pathLst>
                  <a:path w="24" h="11">
                    <a:moveTo>
                      <a:pt x="0" y="6"/>
                    </a:moveTo>
                    <a:lnTo>
                      <a:pt x="0" y="6"/>
                    </a:lnTo>
                    <a:lnTo>
                      <a:pt x="0" y="6"/>
                    </a:lnTo>
                    <a:lnTo>
                      <a:pt x="0" y="0"/>
                    </a:lnTo>
                    <a:lnTo>
                      <a:pt x="0" y="0"/>
                    </a:lnTo>
                    <a:lnTo>
                      <a:pt x="0" y="0"/>
                    </a:lnTo>
                    <a:lnTo>
                      <a:pt x="0" y="0"/>
                    </a:lnTo>
                    <a:lnTo>
                      <a:pt x="0" y="0"/>
                    </a:lnTo>
                    <a:lnTo>
                      <a:pt x="6" y="0"/>
                    </a:lnTo>
                    <a:lnTo>
                      <a:pt x="12" y="6"/>
                    </a:lnTo>
                    <a:lnTo>
                      <a:pt x="12" y="6"/>
                    </a:lnTo>
                    <a:lnTo>
                      <a:pt x="18" y="6"/>
                    </a:lnTo>
                    <a:lnTo>
                      <a:pt x="18" y="6"/>
                    </a:lnTo>
                    <a:lnTo>
                      <a:pt x="18" y="6"/>
                    </a:lnTo>
                    <a:lnTo>
                      <a:pt x="24" y="6"/>
                    </a:lnTo>
                    <a:lnTo>
                      <a:pt x="24" y="6"/>
                    </a:lnTo>
                    <a:lnTo>
                      <a:pt x="24" y="6"/>
                    </a:lnTo>
                    <a:lnTo>
                      <a:pt x="24" y="6"/>
                    </a:lnTo>
                    <a:lnTo>
                      <a:pt x="24" y="11"/>
                    </a:lnTo>
                    <a:lnTo>
                      <a:pt x="24" y="11"/>
                    </a:lnTo>
                    <a:lnTo>
                      <a:pt x="24" y="11"/>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26357" name="Freeform 405"/>
              <p:cNvSpPr>
                <a:spLocks/>
              </p:cNvSpPr>
              <p:nvPr/>
            </p:nvSpPr>
            <p:spPr bwMode="auto">
              <a:xfrm>
                <a:off x="2233" y="2995"/>
                <a:ext cx="30" cy="5"/>
              </a:xfrm>
              <a:custGeom>
                <a:avLst/>
                <a:gdLst/>
                <a:ahLst/>
                <a:cxnLst>
                  <a:cxn ang="0">
                    <a:pos x="0" y="0"/>
                  </a:cxn>
                  <a:cxn ang="0">
                    <a:pos x="6" y="0"/>
                  </a:cxn>
                  <a:cxn ang="0">
                    <a:pos x="30" y="5"/>
                  </a:cxn>
                  <a:cxn ang="0">
                    <a:pos x="30" y="5"/>
                  </a:cxn>
                  <a:cxn ang="0">
                    <a:pos x="30" y="5"/>
                  </a:cxn>
                  <a:cxn ang="0">
                    <a:pos x="30" y="5"/>
                  </a:cxn>
                  <a:cxn ang="0">
                    <a:pos x="30" y="5"/>
                  </a:cxn>
                  <a:cxn ang="0">
                    <a:pos x="30" y="5"/>
                  </a:cxn>
                  <a:cxn ang="0">
                    <a:pos x="0" y="0"/>
                  </a:cxn>
                  <a:cxn ang="0">
                    <a:pos x="0" y="0"/>
                  </a:cxn>
                  <a:cxn ang="0">
                    <a:pos x="0" y="0"/>
                  </a:cxn>
                </a:cxnLst>
                <a:rect l="0" t="0" r="r" b="b"/>
                <a:pathLst>
                  <a:path w="30" h="5">
                    <a:moveTo>
                      <a:pt x="0" y="0"/>
                    </a:moveTo>
                    <a:lnTo>
                      <a:pt x="6" y="0"/>
                    </a:lnTo>
                    <a:lnTo>
                      <a:pt x="30" y="5"/>
                    </a:lnTo>
                    <a:lnTo>
                      <a:pt x="30" y="5"/>
                    </a:lnTo>
                    <a:lnTo>
                      <a:pt x="30" y="5"/>
                    </a:lnTo>
                    <a:lnTo>
                      <a:pt x="30" y="5"/>
                    </a:lnTo>
                    <a:lnTo>
                      <a:pt x="30" y="5"/>
                    </a:lnTo>
                    <a:lnTo>
                      <a:pt x="30" y="5"/>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358" name="Freeform 406"/>
              <p:cNvSpPr>
                <a:spLocks/>
              </p:cNvSpPr>
              <p:nvPr/>
            </p:nvSpPr>
            <p:spPr bwMode="auto">
              <a:xfrm>
                <a:off x="2233" y="2989"/>
                <a:ext cx="6" cy="6"/>
              </a:xfrm>
              <a:custGeom>
                <a:avLst/>
                <a:gdLst/>
                <a:ahLst/>
                <a:cxnLst>
                  <a:cxn ang="0">
                    <a:pos x="0" y="6"/>
                  </a:cxn>
                  <a:cxn ang="0">
                    <a:pos x="6" y="6"/>
                  </a:cxn>
                  <a:cxn ang="0">
                    <a:pos x="6" y="6"/>
                  </a:cxn>
                  <a:cxn ang="0">
                    <a:pos x="6" y="6"/>
                  </a:cxn>
                  <a:cxn ang="0">
                    <a:pos x="6" y="6"/>
                  </a:cxn>
                  <a:cxn ang="0">
                    <a:pos x="6" y="0"/>
                  </a:cxn>
                  <a:cxn ang="0">
                    <a:pos x="6" y="0"/>
                  </a:cxn>
                  <a:cxn ang="0">
                    <a:pos x="6" y="0"/>
                  </a:cxn>
                  <a:cxn ang="0">
                    <a:pos x="6" y="0"/>
                  </a:cxn>
                  <a:cxn ang="0">
                    <a:pos x="6" y="0"/>
                  </a:cxn>
                  <a:cxn ang="0">
                    <a:pos x="6" y="0"/>
                  </a:cxn>
                  <a:cxn ang="0">
                    <a:pos x="0" y="0"/>
                  </a:cxn>
                  <a:cxn ang="0">
                    <a:pos x="0" y="0"/>
                  </a:cxn>
                  <a:cxn ang="0">
                    <a:pos x="0" y="6"/>
                  </a:cxn>
                  <a:cxn ang="0">
                    <a:pos x="0" y="6"/>
                  </a:cxn>
                  <a:cxn ang="0">
                    <a:pos x="0" y="6"/>
                  </a:cxn>
                  <a:cxn ang="0">
                    <a:pos x="0" y="6"/>
                  </a:cxn>
                  <a:cxn ang="0">
                    <a:pos x="0" y="6"/>
                  </a:cxn>
                  <a:cxn ang="0">
                    <a:pos x="0" y="6"/>
                  </a:cxn>
                  <a:cxn ang="0">
                    <a:pos x="0" y="6"/>
                  </a:cxn>
                  <a:cxn ang="0">
                    <a:pos x="0" y="6"/>
                  </a:cxn>
                </a:cxnLst>
                <a:rect l="0" t="0" r="r" b="b"/>
                <a:pathLst>
                  <a:path w="6" h="6">
                    <a:moveTo>
                      <a:pt x="0" y="6"/>
                    </a:moveTo>
                    <a:lnTo>
                      <a:pt x="6" y="6"/>
                    </a:lnTo>
                    <a:lnTo>
                      <a:pt x="6" y="6"/>
                    </a:lnTo>
                    <a:lnTo>
                      <a:pt x="6" y="6"/>
                    </a:lnTo>
                    <a:lnTo>
                      <a:pt x="6" y="6"/>
                    </a:lnTo>
                    <a:lnTo>
                      <a:pt x="6" y="0"/>
                    </a:lnTo>
                    <a:lnTo>
                      <a:pt x="6" y="0"/>
                    </a:lnTo>
                    <a:lnTo>
                      <a:pt x="6" y="0"/>
                    </a:lnTo>
                    <a:lnTo>
                      <a:pt x="6" y="0"/>
                    </a:lnTo>
                    <a:lnTo>
                      <a:pt x="6" y="0"/>
                    </a:lnTo>
                    <a:lnTo>
                      <a:pt x="6" y="0"/>
                    </a:lnTo>
                    <a:lnTo>
                      <a:pt x="0" y="0"/>
                    </a:lnTo>
                    <a:lnTo>
                      <a:pt x="0" y="0"/>
                    </a:lnTo>
                    <a:lnTo>
                      <a:pt x="0" y="6"/>
                    </a:lnTo>
                    <a:lnTo>
                      <a:pt x="0" y="6"/>
                    </a:lnTo>
                    <a:lnTo>
                      <a:pt x="0" y="6"/>
                    </a:lnTo>
                    <a:lnTo>
                      <a:pt x="0" y="6"/>
                    </a:lnTo>
                    <a:lnTo>
                      <a:pt x="0" y="6"/>
                    </a:lnTo>
                    <a:lnTo>
                      <a:pt x="0" y="6"/>
                    </a:lnTo>
                    <a:lnTo>
                      <a:pt x="0" y="6"/>
                    </a:lnTo>
                    <a:lnTo>
                      <a:pt x="0" y="6"/>
                    </a:lnTo>
                    <a:close/>
                  </a:path>
                </a:pathLst>
              </a:custGeom>
              <a:solidFill>
                <a:srgbClr val="000000"/>
              </a:solidFill>
              <a:ln w="9525">
                <a:noFill/>
                <a:round/>
                <a:headEnd/>
                <a:tailEnd/>
              </a:ln>
            </p:spPr>
            <p:txBody>
              <a:bodyPr/>
              <a:lstStyle/>
              <a:p>
                <a:endParaRPr lang="en-US" dirty="0"/>
              </a:p>
            </p:txBody>
          </p:sp>
          <p:sp>
            <p:nvSpPr>
              <p:cNvPr id="126359" name="Freeform 407"/>
              <p:cNvSpPr>
                <a:spLocks/>
              </p:cNvSpPr>
              <p:nvPr/>
            </p:nvSpPr>
            <p:spPr bwMode="auto">
              <a:xfrm>
                <a:off x="2233" y="2989"/>
                <a:ext cx="30" cy="11"/>
              </a:xfrm>
              <a:custGeom>
                <a:avLst/>
                <a:gdLst/>
                <a:ahLst/>
                <a:cxnLst>
                  <a:cxn ang="0">
                    <a:pos x="6" y="0"/>
                  </a:cxn>
                  <a:cxn ang="0">
                    <a:pos x="6" y="6"/>
                  </a:cxn>
                  <a:cxn ang="0">
                    <a:pos x="6" y="6"/>
                  </a:cxn>
                  <a:cxn ang="0">
                    <a:pos x="0" y="6"/>
                  </a:cxn>
                  <a:cxn ang="0">
                    <a:pos x="0" y="6"/>
                  </a:cxn>
                  <a:cxn ang="0">
                    <a:pos x="0" y="6"/>
                  </a:cxn>
                  <a:cxn ang="0">
                    <a:pos x="6" y="0"/>
                  </a:cxn>
                  <a:cxn ang="0">
                    <a:pos x="12" y="0"/>
                  </a:cxn>
                  <a:cxn ang="0">
                    <a:pos x="18" y="6"/>
                  </a:cxn>
                  <a:cxn ang="0">
                    <a:pos x="30" y="6"/>
                  </a:cxn>
                  <a:cxn ang="0">
                    <a:pos x="30" y="11"/>
                  </a:cxn>
                  <a:cxn ang="0">
                    <a:pos x="30" y="11"/>
                  </a:cxn>
                </a:cxnLst>
                <a:rect l="0" t="0" r="r" b="b"/>
                <a:pathLst>
                  <a:path w="30" h="11">
                    <a:moveTo>
                      <a:pt x="6" y="0"/>
                    </a:moveTo>
                    <a:lnTo>
                      <a:pt x="6" y="6"/>
                    </a:lnTo>
                    <a:lnTo>
                      <a:pt x="6" y="6"/>
                    </a:lnTo>
                    <a:lnTo>
                      <a:pt x="0" y="6"/>
                    </a:lnTo>
                    <a:lnTo>
                      <a:pt x="0" y="6"/>
                    </a:lnTo>
                    <a:lnTo>
                      <a:pt x="0" y="6"/>
                    </a:lnTo>
                    <a:lnTo>
                      <a:pt x="6" y="0"/>
                    </a:lnTo>
                    <a:lnTo>
                      <a:pt x="12" y="0"/>
                    </a:lnTo>
                    <a:lnTo>
                      <a:pt x="18" y="6"/>
                    </a:lnTo>
                    <a:lnTo>
                      <a:pt x="30" y="6"/>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26360" name="Freeform 408"/>
              <p:cNvSpPr>
                <a:spLocks/>
              </p:cNvSpPr>
              <p:nvPr/>
            </p:nvSpPr>
            <p:spPr bwMode="auto">
              <a:xfrm>
                <a:off x="2233" y="2934"/>
                <a:ext cx="136" cy="49"/>
              </a:xfrm>
              <a:custGeom>
                <a:avLst/>
                <a:gdLst/>
                <a:ahLst/>
                <a:cxnLst>
                  <a:cxn ang="0">
                    <a:pos x="0" y="0"/>
                  </a:cxn>
                  <a:cxn ang="0">
                    <a:pos x="0" y="16"/>
                  </a:cxn>
                  <a:cxn ang="0">
                    <a:pos x="130" y="49"/>
                  </a:cxn>
                  <a:cxn ang="0">
                    <a:pos x="136" y="49"/>
                  </a:cxn>
                  <a:cxn ang="0">
                    <a:pos x="136" y="33"/>
                  </a:cxn>
                  <a:cxn ang="0">
                    <a:pos x="6" y="0"/>
                  </a:cxn>
                  <a:cxn ang="0">
                    <a:pos x="0" y="0"/>
                  </a:cxn>
                  <a:cxn ang="0">
                    <a:pos x="0" y="0"/>
                  </a:cxn>
                </a:cxnLst>
                <a:rect l="0" t="0" r="r" b="b"/>
                <a:pathLst>
                  <a:path w="136" h="49">
                    <a:moveTo>
                      <a:pt x="0" y="0"/>
                    </a:moveTo>
                    <a:lnTo>
                      <a:pt x="0" y="16"/>
                    </a:lnTo>
                    <a:lnTo>
                      <a:pt x="130" y="49"/>
                    </a:lnTo>
                    <a:lnTo>
                      <a:pt x="136" y="49"/>
                    </a:lnTo>
                    <a:lnTo>
                      <a:pt x="136" y="33"/>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26361" name="Freeform 409"/>
              <p:cNvSpPr>
                <a:spLocks/>
              </p:cNvSpPr>
              <p:nvPr/>
            </p:nvSpPr>
            <p:spPr bwMode="auto">
              <a:xfrm>
                <a:off x="2233" y="2934"/>
                <a:ext cx="136" cy="49"/>
              </a:xfrm>
              <a:custGeom>
                <a:avLst/>
                <a:gdLst/>
                <a:ahLst/>
                <a:cxnLst>
                  <a:cxn ang="0">
                    <a:pos x="0" y="0"/>
                  </a:cxn>
                  <a:cxn ang="0">
                    <a:pos x="0" y="16"/>
                  </a:cxn>
                  <a:cxn ang="0">
                    <a:pos x="130" y="49"/>
                  </a:cxn>
                  <a:cxn ang="0">
                    <a:pos x="136" y="49"/>
                  </a:cxn>
                  <a:cxn ang="0">
                    <a:pos x="136" y="33"/>
                  </a:cxn>
                  <a:cxn ang="0">
                    <a:pos x="6" y="0"/>
                  </a:cxn>
                  <a:cxn ang="0">
                    <a:pos x="0" y="0"/>
                  </a:cxn>
                  <a:cxn ang="0">
                    <a:pos x="0" y="0"/>
                  </a:cxn>
                </a:cxnLst>
                <a:rect l="0" t="0" r="r" b="b"/>
                <a:pathLst>
                  <a:path w="136" h="49">
                    <a:moveTo>
                      <a:pt x="0" y="0"/>
                    </a:moveTo>
                    <a:lnTo>
                      <a:pt x="0" y="16"/>
                    </a:lnTo>
                    <a:lnTo>
                      <a:pt x="130" y="49"/>
                    </a:lnTo>
                    <a:lnTo>
                      <a:pt x="136" y="49"/>
                    </a:lnTo>
                    <a:lnTo>
                      <a:pt x="136"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62" name="Freeform 410"/>
              <p:cNvSpPr>
                <a:spLocks/>
              </p:cNvSpPr>
              <p:nvPr/>
            </p:nvSpPr>
            <p:spPr bwMode="auto">
              <a:xfrm>
                <a:off x="2363" y="2967"/>
                <a:ext cx="6" cy="16"/>
              </a:xfrm>
              <a:custGeom>
                <a:avLst/>
                <a:gdLst/>
                <a:ahLst/>
                <a:cxnLst>
                  <a:cxn ang="0">
                    <a:pos x="0" y="0"/>
                  </a:cxn>
                  <a:cxn ang="0">
                    <a:pos x="0" y="16"/>
                  </a:cxn>
                  <a:cxn ang="0">
                    <a:pos x="6" y="16"/>
                  </a:cxn>
                  <a:cxn ang="0">
                    <a:pos x="6" y="0"/>
                  </a:cxn>
                  <a:cxn ang="0">
                    <a:pos x="0" y="0"/>
                  </a:cxn>
                  <a:cxn ang="0">
                    <a:pos x="0" y="0"/>
                  </a:cxn>
                </a:cxnLst>
                <a:rect l="0" t="0" r="r" b="b"/>
                <a:pathLst>
                  <a:path w="6" h="16">
                    <a:moveTo>
                      <a:pt x="0" y="0"/>
                    </a:moveTo>
                    <a:lnTo>
                      <a:pt x="0" y="16"/>
                    </a:lnTo>
                    <a:lnTo>
                      <a:pt x="6" y="16"/>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363" name="Freeform 411"/>
              <p:cNvSpPr>
                <a:spLocks/>
              </p:cNvSpPr>
              <p:nvPr/>
            </p:nvSpPr>
            <p:spPr bwMode="auto">
              <a:xfrm>
                <a:off x="2363" y="2967"/>
                <a:ext cx="6" cy="16"/>
              </a:xfrm>
              <a:custGeom>
                <a:avLst/>
                <a:gdLst/>
                <a:ahLst/>
                <a:cxnLst>
                  <a:cxn ang="0">
                    <a:pos x="0" y="0"/>
                  </a:cxn>
                  <a:cxn ang="0">
                    <a:pos x="0" y="16"/>
                  </a:cxn>
                  <a:cxn ang="0">
                    <a:pos x="6" y="16"/>
                  </a:cxn>
                  <a:cxn ang="0">
                    <a:pos x="6" y="0"/>
                  </a:cxn>
                  <a:cxn ang="0">
                    <a:pos x="0" y="0"/>
                  </a:cxn>
                  <a:cxn ang="0">
                    <a:pos x="0" y="0"/>
                  </a:cxn>
                </a:cxnLst>
                <a:rect l="0" t="0" r="r" b="b"/>
                <a:pathLst>
                  <a:path w="6" h="16">
                    <a:moveTo>
                      <a:pt x="0" y="0"/>
                    </a:moveTo>
                    <a:lnTo>
                      <a:pt x="0" y="16"/>
                    </a:lnTo>
                    <a:lnTo>
                      <a:pt x="6" y="16"/>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64" name="Freeform 412"/>
              <p:cNvSpPr>
                <a:spLocks/>
              </p:cNvSpPr>
              <p:nvPr/>
            </p:nvSpPr>
            <p:spPr bwMode="auto">
              <a:xfrm>
                <a:off x="2233" y="2934"/>
                <a:ext cx="136" cy="33"/>
              </a:xfrm>
              <a:custGeom>
                <a:avLst/>
                <a:gdLst/>
                <a:ahLst/>
                <a:cxnLst>
                  <a:cxn ang="0">
                    <a:pos x="0" y="0"/>
                  </a:cxn>
                  <a:cxn ang="0">
                    <a:pos x="130" y="33"/>
                  </a:cxn>
                  <a:cxn ang="0">
                    <a:pos x="136" y="33"/>
                  </a:cxn>
                  <a:cxn ang="0">
                    <a:pos x="6" y="0"/>
                  </a:cxn>
                  <a:cxn ang="0">
                    <a:pos x="0" y="0"/>
                  </a:cxn>
                  <a:cxn ang="0">
                    <a:pos x="0" y="0"/>
                  </a:cxn>
                </a:cxnLst>
                <a:rect l="0" t="0" r="r" b="b"/>
                <a:pathLst>
                  <a:path w="136" h="33">
                    <a:moveTo>
                      <a:pt x="0" y="0"/>
                    </a:moveTo>
                    <a:lnTo>
                      <a:pt x="130" y="33"/>
                    </a:lnTo>
                    <a:lnTo>
                      <a:pt x="136" y="33"/>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365" name="Freeform 413"/>
              <p:cNvSpPr>
                <a:spLocks/>
              </p:cNvSpPr>
              <p:nvPr/>
            </p:nvSpPr>
            <p:spPr bwMode="auto">
              <a:xfrm>
                <a:off x="2233" y="2934"/>
                <a:ext cx="136" cy="33"/>
              </a:xfrm>
              <a:custGeom>
                <a:avLst/>
                <a:gdLst/>
                <a:ahLst/>
                <a:cxnLst>
                  <a:cxn ang="0">
                    <a:pos x="0" y="0"/>
                  </a:cxn>
                  <a:cxn ang="0">
                    <a:pos x="130" y="33"/>
                  </a:cxn>
                  <a:cxn ang="0">
                    <a:pos x="136" y="33"/>
                  </a:cxn>
                  <a:cxn ang="0">
                    <a:pos x="6" y="0"/>
                  </a:cxn>
                  <a:cxn ang="0">
                    <a:pos x="0" y="0"/>
                  </a:cxn>
                  <a:cxn ang="0">
                    <a:pos x="0" y="0"/>
                  </a:cxn>
                </a:cxnLst>
                <a:rect l="0" t="0" r="r" b="b"/>
                <a:pathLst>
                  <a:path w="136" h="33">
                    <a:moveTo>
                      <a:pt x="0" y="0"/>
                    </a:moveTo>
                    <a:lnTo>
                      <a:pt x="130" y="33"/>
                    </a:lnTo>
                    <a:lnTo>
                      <a:pt x="136"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66" name="Freeform 414"/>
              <p:cNvSpPr>
                <a:spLocks/>
              </p:cNvSpPr>
              <p:nvPr/>
            </p:nvSpPr>
            <p:spPr bwMode="auto">
              <a:xfrm>
                <a:off x="2251" y="2950"/>
                <a:ext cx="24" cy="6"/>
              </a:xfrm>
              <a:custGeom>
                <a:avLst/>
                <a:gdLst/>
                <a:ahLst/>
                <a:cxnLst>
                  <a:cxn ang="0">
                    <a:pos x="0" y="0"/>
                  </a:cxn>
                  <a:cxn ang="0">
                    <a:pos x="0" y="0"/>
                  </a:cxn>
                  <a:cxn ang="0">
                    <a:pos x="0" y="0"/>
                  </a:cxn>
                  <a:cxn ang="0">
                    <a:pos x="0" y="0"/>
                  </a:cxn>
                  <a:cxn ang="0">
                    <a:pos x="0" y="0"/>
                  </a:cxn>
                  <a:cxn ang="0">
                    <a:pos x="0" y="0"/>
                  </a:cxn>
                  <a:cxn ang="0">
                    <a:pos x="0" y="0"/>
                  </a:cxn>
                  <a:cxn ang="0">
                    <a:pos x="6" y="0"/>
                  </a:cxn>
                  <a:cxn ang="0">
                    <a:pos x="6" y="0"/>
                  </a:cxn>
                  <a:cxn ang="0">
                    <a:pos x="12" y="0"/>
                  </a:cxn>
                  <a:cxn ang="0">
                    <a:pos x="12" y="0"/>
                  </a:cxn>
                  <a:cxn ang="0">
                    <a:pos x="18" y="0"/>
                  </a:cxn>
                  <a:cxn ang="0">
                    <a:pos x="18" y="0"/>
                  </a:cxn>
                  <a:cxn ang="0">
                    <a:pos x="24" y="0"/>
                  </a:cxn>
                  <a:cxn ang="0">
                    <a:pos x="24" y="0"/>
                  </a:cxn>
                  <a:cxn ang="0">
                    <a:pos x="24"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0" y="0"/>
                    </a:lnTo>
                    <a:lnTo>
                      <a:pt x="0" y="0"/>
                    </a:lnTo>
                    <a:lnTo>
                      <a:pt x="0" y="0"/>
                    </a:lnTo>
                    <a:lnTo>
                      <a:pt x="0" y="0"/>
                    </a:lnTo>
                    <a:lnTo>
                      <a:pt x="0" y="0"/>
                    </a:lnTo>
                    <a:lnTo>
                      <a:pt x="6" y="0"/>
                    </a:lnTo>
                    <a:lnTo>
                      <a:pt x="6" y="0"/>
                    </a:lnTo>
                    <a:lnTo>
                      <a:pt x="12" y="0"/>
                    </a:lnTo>
                    <a:lnTo>
                      <a:pt x="12" y="0"/>
                    </a:lnTo>
                    <a:lnTo>
                      <a:pt x="18" y="0"/>
                    </a:lnTo>
                    <a:lnTo>
                      <a:pt x="18" y="0"/>
                    </a:lnTo>
                    <a:lnTo>
                      <a:pt x="24" y="0"/>
                    </a:lnTo>
                    <a:lnTo>
                      <a:pt x="24" y="0"/>
                    </a:lnTo>
                    <a:lnTo>
                      <a:pt x="24"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367" name="Freeform 415"/>
              <p:cNvSpPr>
                <a:spLocks/>
              </p:cNvSpPr>
              <p:nvPr/>
            </p:nvSpPr>
            <p:spPr bwMode="auto">
              <a:xfrm>
                <a:off x="2251" y="2950"/>
                <a:ext cx="24" cy="6"/>
              </a:xfrm>
              <a:custGeom>
                <a:avLst/>
                <a:gdLst/>
                <a:ahLst/>
                <a:cxnLst>
                  <a:cxn ang="0">
                    <a:pos x="0" y="0"/>
                  </a:cxn>
                  <a:cxn ang="0">
                    <a:pos x="0" y="0"/>
                  </a:cxn>
                  <a:cxn ang="0">
                    <a:pos x="24"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24"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368" name="Freeform 416"/>
              <p:cNvSpPr>
                <a:spLocks/>
              </p:cNvSpPr>
              <p:nvPr/>
            </p:nvSpPr>
            <p:spPr bwMode="auto">
              <a:xfrm>
                <a:off x="2245" y="2945"/>
                <a:ext cx="6" cy="5"/>
              </a:xfrm>
              <a:custGeom>
                <a:avLst/>
                <a:gdLst/>
                <a:ahLst/>
                <a:cxnLst>
                  <a:cxn ang="0">
                    <a:pos x="6" y="5"/>
                  </a:cxn>
                  <a:cxn ang="0">
                    <a:pos x="6" y="5"/>
                  </a:cxn>
                  <a:cxn ang="0">
                    <a:pos x="6" y="5"/>
                  </a:cxn>
                  <a:cxn ang="0">
                    <a:pos x="6" y="5"/>
                  </a:cxn>
                  <a:cxn ang="0">
                    <a:pos x="6" y="5"/>
                  </a:cxn>
                  <a:cxn ang="0">
                    <a:pos x="6" y="5"/>
                  </a:cxn>
                  <a:cxn ang="0">
                    <a:pos x="6" y="5"/>
                  </a:cxn>
                  <a:cxn ang="0">
                    <a:pos x="6" y="5"/>
                  </a:cxn>
                  <a:cxn ang="0">
                    <a:pos x="6" y="0"/>
                  </a:cxn>
                  <a:cxn ang="0">
                    <a:pos x="6" y="0"/>
                  </a:cxn>
                  <a:cxn ang="0">
                    <a:pos x="6" y="5"/>
                  </a:cxn>
                  <a:cxn ang="0">
                    <a:pos x="6" y="5"/>
                  </a:cxn>
                  <a:cxn ang="0">
                    <a:pos x="6" y="5"/>
                  </a:cxn>
                  <a:cxn ang="0">
                    <a:pos x="6" y="5"/>
                  </a:cxn>
                  <a:cxn ang="0">
                    <a:pos x="0" y="5"/>
                  </a:cxn>
                  <a:cxn ang="0">
                    <a:pos x="0" y="5"/>
                  </a:cxn>
                  <a:cxn ang="0">
                    <a:pos x="0" y="5"/>
                  </a:cxn>
                  <a:cxn ang="0">
                    <a:pos x="0" y="5"/>
                  </a:cxn>
                  <a:cxn ang="0">
                    <a:pos x="6" y="5"/>
                  </a:cxn>
                  <a:cxn ang="0">
                    <a:pos x="6" y="5"/>
                  </a:cxn>
                  <a:cxn ang="0">
                    <a:pos x="6" y="5"/>
                  </a:cxn>
                </a:cxnLst>
                <a:rect l="0" t="0" r="r" b="b"/>
                <a:pathLst>
                  <a:path w="6" h="5">
                    <a:moveTo>
                      <a:pt x="6" y="5"/>
                    </a:moveTo>
                    <a:lnTo>
                      <a:pt x="6" y="5"/>
                    </a:lnTo>
                    <a:lnTo>
                      <a:pt x="6" y="5"/>
                    </a:lnTo>
                    <a:lnTo>
                      <a:pt x="6" y="5"/>
                    </a:lnTo>
                    <a:lnTo>
                      <a:pt x="6" y="5"/>
                    </a:lnTo>
                    <a:lnTo>
                      <a:pt x="6" y="5"/>
                    </a:lnTo>
                    <a:lnTo>
                      <a:pt x="6" y="5"/>
                    </a:lnTo>
                    <a:lnTo>
                      <a:pt x="6" y="5"/>
                    </a:lnTo>
                    <a:lnTo>
                      <a:pt x="6" y="0"/>
                    </a:lnTo>
                    <a:lnTo>
                      <a:pt x="6" y="0"/>
                    </a:lnTo>
                    <a:lnTo>
                      <a:pt x="6" y="5"/>
                    </a:lnTo>
                    <a:lnTo>
                      <a:pt x="6" y="5"/>
                    </a:lnTo>
                    <a:lnTo>
                      <a:pt x="6" y="5"/>
                    </a:lnTo>
                    <a:lnTo>
                      <a:pt x="6" y="5"/>
                    </a:lnTo>
                    <a:lnTo>
                      <a:pt x="0" y="5"/>
                    </a:lnTo>
                    <a:lnTo>
                      <a:pt x="0" y="5"/>
                    </a:lnTo>
                    <a:lnTo>
                      <a:pt x="0" y="5"/>
                    </a:lnTo>
                    <a:lnTo>
                      <a:pt x="0" y="5"/>
                    </a:lnTo>
                    <a:lnTo>
                      <a:pt x="6" y="5"/>
                    </a:lnTo>
                    <a:lnTo>
                      <a:pt x="6" y="5"/>
                    </a:lnTo>
                    <a:lnTo>
                      <a:pt x="6" y="5"/>
                    </a:lnTo>
                    <a:close/>
                  </a:path>
                </a:pathLst>
              </a:custGeom>
              <a:solidFill>
                <a:srgbClr val="FFFFFF"/>
              </a:solidFill>
              <a:ln w="9525">
                <a:noFill/>
                <a:round/>
                <a:headEnd/>
                <a:tailEnd/>
              </a:ln>
            </p:spPr>
            <p:txBody>
              <a:bodyPr/>
              <a:lstStyle/>
              <a:p>
                <a:endParaRPr lang="en-US" dirty="0"/>
              </a:p>
            </p:txBody>
          </p:sp>
          <p:sp>
            <p:nvSpPr>
              <p:cNvPr id="126369" name="Freeform 417"/>
              <p:cNvSpPr>
                <a:spLocks/>
              </p:cNvSpPr>
              <p:nvPr/>
            </p:nvSpPr>
            <p:spPr bwMode="auto">
              <a:xfrm>
                <a:off x="2245" y="2945"/>
                <a:ext cx="30" cy="16"/>
              </a:xfrm>
              <a:custGeom>
                <a:avLst/>
                <a:gdLst/>
                <a:ahLst/>
                <a:cxnLst>
                  <a:cxn ang="0">
                    <a:pos x="6" y="5"/>
                  </a:cxn>
                  <a:cxn ang="0">
                    <a:pos x="6" y="5"/>
                  </a:cxn>
                  <a:cxn ang="0">
                    <a:pos x="6" y="5"/>
                  </a:cxn>
                  <a:cxn ang="0">
                    <a:pos x="6" y="5"/>
                  </a:cxn>
                  <a:cxn ang="0">
                    <a:pos x="0" y="5"/>
                  </a:cxn>
                  <a:cxn ang="0">
                    <a:pos x="6" y="0"/>
                  </a:cxn>
                  <a:cxn ang="0">
                    <a:pos x="12" y="0"/>
                  </a:cxn>
                  <a:cxn ang="0">
                    <a:pos x="18" y="5"/>
                  </a:cxn>
                  <a:cxn ang="0">
                    <a:pos x="24" y="5"/>
                  </a:cxn>
                  <a:cxn ang="0">
                    <a:pos x="30" y="11"/>
                  </a:cxn>
                  <a:cxn ang="0">
                    <a:pos x="30" y="16"/>
                  </a:cxn>
                  <a:cxn ang="0">
                    <a:pos x="30" y="16"/>
                  </a:cxn>
                </a:cxnLst>
                <a:rect l="0" t="0" r="r" b="b"/>
                <a:pathLst>
                  <a:path w="30" h="16">
                    <a:moveTo>
                      <a:pt x="6" y="5"/>
                    </a:moveTo>
                    <a:lnTo>
                      <a:pt x="6" y="5"/>
                    </a:lnTo>
                    <a:lnTo>
                      <a:pt x="6" y="5"/>
                    </a:lnTo>
                    <a:lnTo>
                      <a:pt x="6" y="5"/>
                    </a:lnTo>
                    <a:lnTo>
                      <a:pt x="0" y="5"/>
                    </a:lnTo>
                    <a:lnTo>
                      <a:pt x="6" y="0"/>
                    </a:lnTo>
                    <a:lnTo>
                      <a:pt x="12" y="0"/>
                    </a:lnTo>
                    <a:lnTo>
                      <a:pt x="18" y="5"/>
                    </a:lnTo>
                    <a:lnTo>
                      <a:pt x="24" y="5"/>
                    </a:lnTo>
                    <a:lnTo>
                      <a:pt x="30" y="11"/>
                    </a:lnTo>
                    <a:lnTo>
                      <a:pt x="30" y="16"/>
                    </a:lnTo>
                    <a:lnTo>
                      <a:pt x="30" y="16"/>
                    </a:lnTo>
                  </a:path>
                </a:pathLst>
              </a:custGeom>
              <a:noFill/>
              <a:ln w="0">
                <a:solidFill>
                  <a:srgbClr val="000000"/>
                </a:solidFill>
                <a:prstDash val="solid"/>
                <a:round/>
                <a:headEnd/>
                <a:tailEnd/>
              </a:ln>
            </p:spPr>
            <p:txBody>
              <a:bodyPr/>
              <a:lstStyle/>
              <a:p>
                <a:endParaRPr lang="en-US" dirty="0"/>
              </a:p>
            </p:txBody>
          </p:sp>
          <p:sp>
            <p:nvSpPr>
              <p:cNvPr id="126370" name="Line 418"/>
              <p:cNvSpPr>
                <a:spLocks noChangeShapeType="1"/>
              </p:cNvSpPr>
              <p:nvPr/>
            </p:nvSpPr>
            <p:spPr bwMode="auto">
              <a:xfrm>
                <a:off x="2251" y="2950"/>
                <a:ext cx="24" cy="6"/>
              </a:xfrm>
              <a:prstGeom prst="line">
                <a:avLst/>
              </a:prstGeom>
              <a:noFill/>
              <a:ln w="0">
                <a:solidFill>
                  <a:srgbClr val="000000"/>
                </a:solidFill>
                <a:round/>
                <a:headEnd/>
                <a:tailEnd/>
              </a:ln>
            </p:spPr>
            <p:txBody>
              <a:bodyPr/>
              <a:lstStyle/>
              <a:p>
                <a:endParaRPr lang="en-US" dirty="0"/>
              </a:p>
            </p:txBody>
          </p:sp>
          <p:sp>
            <p:nvSpPr>
              <p:cNvPr id="126371" name="Freeform 419"/>
              <p:cNvSpPr>
                <a:spLocks/>
              </p:cNvSpPr>
              <p:nvPr/>
            </p:nvSpPr>
            <p:spPr bwMode="auto">
              <a:xfrm>
                <a:off x="2162" y="2961"/>
                <a:ext cx="24" cy="11"/>
              </a:xfrm>
              <a:custGeom>
                <a:avLst/>
                <a:gdLst/>
                <a:ahLst/>
                <a:cxnLst>
                  <a:cxn ang="0">
                    <a:pos x="0" y="6"/>
                  </a:cxn>
                  <a:cxn ang="0">
                    <a:pos x="24" y="11"/>
                  </a:cxn>
                  <a:cxn ang="0">
                    <a:pos x="24" y="6"/>
                  </a:cxn>
                  <a:cxn ang="0">
                    <a:pos x="0" y="0"/>
                  </a:cxn>
                  <a:cxn ang="0">
                    <a:pos x="0" y="6"/>
                  </a:cxn>
                  <a:cxn ang="0">
                    <a:pos x="0" y="6"/>
                  </a:cxn>
                </a:cxnLst>
                <a:rect l="0" t="0" r="r" b="b"/>
                <a:pathLst>
                  <a:path w="24" h="11">
                    <a:moveTo>
                      <a:pt x="0" y="6"/>
                    </a:moveTo>
                    <a:lnTo>
                      <a:pt x="24" y="11"/>
                    </a:lnTo>
                    <a:lnTo>
                      <a:pt x="24"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372" name="Freeform 420"/>
              <p:cNvSpPr>
                <a:spLocks/>
              </p:cNvSpPr>
              <p:nvPr/>
            </p:nvSpPr>
            <p:spPr bwMode="auto">
              <a:xfrm>
                <a:off x="2162" y="2961"/>
                <a:ext cx="24" cy="11"/>
              </a:xfrm>
              <a:custGeom>
                <a:avLst/>
                <a:gdLst/>
                <a:ahLst/>
                <a:cxnLst>
                  <a:cxn ang="0">
                    <a:pos x="0" y="6"/>
                  </a:cxn>
                  <a:cxn ang="0">
                    <a:pos x="24" y="11"/>
                  </a:cxn>
                  <a:cxn ang="0">
                    <a:pos x="24" y="6"/>
                  </a:cxn>
                  <a:cxn ang="0">
                    <a:pos x="0" y="0"/>
                  </a:cxn>
                  <a:cxn ang="0">
                    <a:pos x="0" y="6"/>
                  </a:cxn>
                  <a:cxn ang="0">
                    <a:pos x="0" y="6"/>
                  </a:cxn>
                </a:cxnLst>
                <a:rect l="0" t="0" r="r" b="b"/>
                <a:pathLst>
                  <a:path w="24" h="11">
                    <a:moveTo>
                      <a:pt x="0" y="6"/>
                    </a:moveTo>
                    <a:lnTo>
                      <a:pt x="24" y="11"/>
                    </a:lnTo>
                    <a:lnTo>
                      <a:pt x="24"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373" name="Freeform 421"/>
              <p:cNvSpPr>
                <a:spLocks/>
              </p:cNvSpPr>
              <p:nvPr/>
            </p:nvSpPr>
            <p:spPr bwMode="auto">
              <a:xfrm>
                <a:off x="2186" y="2934"/>
                <a:ext cx="89" cy="38"/>
              </a:xfrm>
              <a:custGeom>
                <a:avLst/>
                <a:gdLst/>
                <a:ahLst/>
                <a:cxnLst>
                  <a:cxn ang="0">
                    <a:pos x="0" y="38"/>
                  </a:cxn>
                  <a:cxn ang="0">
                    <a:pos x="89" y="5"/>
                  </a:cxn>
                  <a:cxn ang="0">
                    <a:pos x="89" y="0"/>
                  </a:cxn>
                  <a:cxn ang="0">
                    <a:pos x="0" y="33"/>
                  </a:cxn>
                  <a:cxn ang="0">
                    <a:pos x="0" y="33"/>
                  </a:cxn>
                  <a:cxn ang="0">
                    <a:pos x="0" y="38"/>
                  </a:cxn>
                  <a:cxn ang="0">
                    <a:pos x="0" y="38"/>
                  </a:cxn>
                </a:cxnLst>
                <a:rect l="0" t="0" r="r" b="b"/>
                <a:pathLst>
                  <a:path w="89" h="38">
                    <a:moveTo>
                      <a:pt x="0" y="38"/>
                    </a:moveTo>
                    <a:lnTo>
                      <a:pt x="89" y="5"/>
                    </a:lnTo>
                    <a:lnTo>
                      <a:pt x="89" y="0"/>
                    </a:lnTo>
                    <a:lnTo>
                      <a:pt x="0" y="33"/>
                    </a:lnTo>
                    <a:lnTo>
                      <a:pt x="0" y="33"/>
                    </a:lnTo>
                    <a:lnTo>
                      <a:pt x="0" y="38"/>
                    </a:lnTo>
                    <a:lnTo>
                      <a:pt x="0" y="38"/>
                    </a:lnTo>
                    <a:close/>
                  </a:path>
                </a:pathLst>
              </a:custGeom>
              <a:solidFill>
                <a:srgbClr val="000000"/>
              </a:solidFill>
              <a:ln w="9525">
                <a:noFill/>
                <a:round/>
                <a:headEnd/>
                <a:tailEnd/>
              </a:ln>
            </p:spPr>
            <p:txBody>
              <a:bodyPr/>
              <a:lstStyle/>
              <a:p>
                <a:endParaRPr lang="en-US" dirty="0"/>
              </a:p>
            </p:txBody>
          </p:sp>
          <p:sp>
            <p:nvSpPr>
              <p:cNvPr id="126374" name="Freeform 422"/>
              <p:cNvSpPr>
                <a:spLocks/>
              </p:cNvSpPr>
              <p:nvPr/>
            </p:nvSpPr>
            <p:spPr bwMode="auto">
              <a:xfrm>
                <a:off x="2186" y="2934"/>
                <a:ext cx="89" cy="38"/>
              </a:xfrm>
              <a:custGeom>
                <a:avLst/>
                <a:gdLst/>
                <a:ahLst/>
                <a:cxnLst>
                  <a:cxn ang="0">
                    <a:pos x="0" y="38"/>
                  </a:cxn>
                  <a:cxn ang="0">
                    <a:pos x="89" y="5"/>
                  </a:cxn>
                  <a:cxn ang="0">
                    <a:pos x="89" y="0"/>
                  </a:cxn>
                  <a:cxn ang="0">
                    <a:pos x="0" y="33"/>
                  </a:cxn>
                  <a:cxn ang="0">
                    <a:pos x="0" y="33"/>
                  </a:cxn>
                </a:cxnLst>
                <a:rect l="0" t="0" r="r" b="b"/>
                <a:pathLst>
                  <a:path w="89" h="38">
                    <a:moveTo>
                      <a:pt x="0" y="38"/>
                    </a:moveTo>
                    <a:lnTo>
                      <a:pt x="89" y="5"/>
                    </a:lnTo>
                    <a:lnTo>
                      <a:pt x="89"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75" name="Freeform 423"/>
              <p:cNvSpPr>
                <a:spLocks/>
              </p:cNvSpPr>
              <p:nvPr/>
            </p:nvSpPr>
            <p:spPr bwMode="auto">
              <a:xfrm>
                <a:off x="2162" y="2928"/>
                <a:ext cx="113" cy="39"/>
              </a:xfrm>
              <a:custGeom>
                <a:avLst/>
                <a:gdLst/>
                <a:ahLst/>
                <a:cxnLst>
                  <a:cxn ang="0">
                    <a:pos x="0" y="33"/>
                  </a:cxn>
                  <a:cxn ang="0">
                    <a:pos x="24" y="39"/>
                  </a:cxn>
                  <a:cxn ang="0">
                    <a:pos x="113" y="6"/>
                  </a:cxn>
                  <a:cxn ang="0">
                    <a:pos x="95" y="0"/>
                  </a:cxn>
                  <a:cxn ang="0">
                    <a:pos x="0" y="33"/>
                  </a:cxn>
                  <a:cxn ang="0">
                    <a:pos x="0" y="33"/>
                  </a:cxn>
                </a:cxnLst>
                <a:rect l="0" t="0" r="r" b="b"/>
                <a:pathLst>
                  <a:path w="113" h="39">
                    <a:moveTo>
                      <a:pt x="0" y="33"/>
                    </a:moveTo>
                    <a:lnTo>
                      <a:pt x="24" y="39"/>
                    </a:lnTo>
                    <a:lnTo>
                      <a:pt x="113" y="6"/>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26376" name="Freeform 424"/>
              <p:cNvSpPr>
                <a:spLocks/>
              </p:cNvSpPr>
              <p:nvPr/>
            </p:nvSpPr>
            <p:spPr bwMode="auto">
              <a:xfrm>
                <a:off x="2162" y="2928"/>
                <a:ext cx="113" cy="39"/>
              </a:xfrm>
              <a:custGeom>
                <a:avLst/>
                <a:gdLst/>
                <a:ahLst/>
                <a:cxnLst>
                  <a:cxn ang="0">
                    <a:pos x="0" y="33"/>
                  </a:cxn>
                  <a:cxn ang="0">
                    <a:pos x="24" y="39"/>
                  </a:cxn>
                  <a:cxn ang="0">
                    <a:pos x="113" y="6"/>
                  </a:cxn>
                  <a:cxn ang="0">
                    <a:pos x="95" y="0"/>
                  </a:cxn>
                  <a:cxn ang="0">
                    <a:pos x="0" y="33"/>
                  </a:cxn>
                  <a:cxn ang="0">
                    <a:pos x="0" y="33"/>
                  </a:cxn>
                </a:cxnLst>
                <a:rect l="0" t="0" r="r" b="b"/>
                <a:pathLst>
                  <a:path w="113" h="39">
                    <a:moveTo>
                      <a:pt x="0" y="33"/>
                    </a:moveTo>
                    <a:lnTo>
                      <a:pt x="24" y="39"/>
                    </a:lnTo>
                    <a:lnTo>
                      <a:pt x="113" y="6"/>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77" name="Freeform 425"/>
              <p:cNvSpPr>
                <a:spLocks/>
              </p:cNvSpPr>
              <p:nvPr/>
            </p:nvSpPr>
            <p:spPr bwMode="auto">
              <a:xfrm>
                <a:off x="2198" y="2967"/>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26378" name="Freeform 426"/>
              <p:cNvSpPr>
                <a:spLocks/>
              </p:cNvSpPr>
              <p:nvPr/>
            </p:nvSpPr>
            <p:spPr bwMode="auto">
              <a:xfrm>
                <a:off x="2198" y="2967"/>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379" name="Freeform 427"/>
              <p:cNvSpPr>
                <a:spLocks/>
              </p:cNvSpPr>
              <p:nvPr/>
            </p:nvSpPr>
            <p:spPr bwMode="auto">
              <a:xfrm>
                <a:off x="2216" y="2945"/>
                <a:ext cx="94" cy="33"/>
              </a:xfrm>
              <a:custGeom>
                <a:avLst/>
                <a:gdLst/>
                <a:ahLst/>
                <a:cxnLst>
                  <a:cxn ang="0">
                    <a:pos x="0" y="33"/>
                  </a:cxn>
                  <a:cxn ang="0">
                    <a:pos x="94" y="0"/>
                  </a:cxn>
                  <a:cxn ang="0">
                    <a:pos x="94" y="0"/>
                  </a:cxn>
                  <a:cxn ang="0">
                    <a:pos x="0" y="27"/>
                  </a:cxn>
                  <a:cxn ang="0">
                    <a:pos x="0" y="33"/>
                  </a:cxn>
                  <a:cxn ang="0">
                    <a:pos x="0" y="33"/>
                  </a:cxn>
                  <a:cxn ang="0">
                    <a:pos x="0" y="33"/>
                  </a:cxn>
                </a:cxnLst>
                <a:rect l="0" t="0" r="r" b="b"/>
                <a:pathLst>
                  <a:path w="94" h="33">
                    <a:moveTo>
                      <a:pt x="0" y="33"/>
                    </a:moveTo>
                    <a:lnTo>
                      <a:pt x="94" y="0"/>
                    </a:lnTo>
                    <a:lnTo>
                      <a:pt x="94" y="0"/>
                    </a:lnTo>
                    <a:lnTo>
                      <a:pt x="0" y="27"/>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380" name="Freeform 428"/>
              <p:cNvSpPr>
                <a:spLocks/>
              </p:cNvSpPr>
              <p:nvPr/>
            </p:nvSpPr>
            <p:spPr bwMode="auto">
              <a:xfrm>
                <a:off x="2216" y="2945"/>
                <a:ext cx="94" cy="33"/>
              </a:xfrm>
              <a:custGeom>
                <a:avLst/>
                <a:gdLst/>
                <a:ahLst/>
                <a:cxnLst>
                  <a:cxn ang="0">
                    <a:pos x="0" y="33"/>
                  </a:cxn>
                  <a:cxn ang="0">
                    <a:pos x="94" y="0"/>
                  </a:cxn>
                  <a:cxn ang="0">
                    <a:pos x="94" y="0"/>
                  </a:cxn>
                  <a:cxn ang="0">
                    <a:pos x="0" y="27"/>
                  </a:cxn>
                  <a:cxn ang="0">
                    <a:pos x="0" y="33"/>
                  </a:cxn>
                </a:cxnLst>
                <a:rect l="0" t="0" r="r" b="b"/>
                <a:pathLst>
                  <a:path w="94" h="33">
                    <a:moveTo>
                      <a:pt x="0" y="33"/>
                    </a:moveTo>
                    <a:lnTo>
                      <a:pt x="94" y="0"/>
                    </a:lnTo>
                    <a:lnTo>
                      <a:pt x="94" y="0"/>
                    </a:lnTo>
                    <a:lnTo>
                      <a:pt x="0" y="27"/>
                    </a:lnTo>
                    <a:lnTo>
                      <a:pt x="0" y="33"/>
                    </a:lnTo>
                  </a:path>
                </a:pathLst>
              </a:custGeom>
              <a:noFill/>
              <a:ln w="0">
                <a:solidFill>
                  <a:srgbClr val="000000"/>
                </a:solidFill>
                <a:prstDash val="solid"/>
                <a:round/>
                <a:headEnd/>
                <a:tailEnd/>
              </a:ln>
            </p:spPr>
            <p:txBody>
              <a:bodyPr/>
              <a:lstStyle/>
              <a:p>
                <a:endParaRPr lang="en-US" dirty="0"/>
              </a:p>
            </p:txBody>
          </p:sp>
          <p:sp>
            <p:nvSpPr>
              <p:cNvPr id="126381" name="Freeform 429"/>
              <p:cNvSpPr>
                <a:spLocks/>
              </p:cNvSpPr>
              <p:nvPr/>
            </p:nvSpPr>
            <p:spPr bwMode="auto">
              <a:xfrm>
                <a:off x="2198" y="2939"/>
                <a:ext cx="112" cy="33"/>
              </a:xfrm>
              <a:custGeom>
                <a:avLst/>
                <a:gdLst/>
                <a:ahLst/>
                <a:cxnLst>
                  <a:cxn ang="0">
                    <a:pos x="0" y="28"/>
                  </a:cxn>
                  <a:cxn ang="0">
                    <a:pos x="18" y="33"/>
                  </a:cxn>
                  <a:cxn ang="0">
                    <a:pos x="112" y="6"/>
                  </a:cxn>
                  <a:cxn ang="0">
                    <a:pos x="89" y="0"/>
                  </a:cxn>
                  <a:cxn ang="0">
                    <a:pos x="0" y="28"/>
                  </a:cxn>
                  <a:cxn ang="0">
                    <a:pos x="0" y="28"/>
                  </a:cxn>
                </a:cxnLst>
                <a:rect l="0" t="0" r="r" b="b"/>
                <a:pathLst>
                  <a:path w="112" h="33">
                    <a:moveTo>
                      <a:pt x="0" y="28"/>
                    </a:moveTo>
                    <a:lnTo>
                      <a:pt x="18" y="33"/>
                    </a:lnTo>
                    <a:lnTo>
                      <a:pt x="112" y="6"/>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26382" name="Freeform 430"/>
              <p:cNvSpPr>
                <a:spLocks/>
              </p:cNvSpPr>
              <p:nvPr/>
            </p:nvSpPr>
            <p:spPr bwMode="auto">
              <a:xfrm>
                <a:off x="2198" y="2939"/>
                <a:ext cx="112" cy="33"/>
              </a:xfrm>
              <a:custGeom>
                <a:avLst/>
                <a:gdLst/>
                <a:ahLst/>
                <a:cxnLst>
                  <a:cxn ang="0">
                    <a:pos x="0" y="28"/>
                  </a:cxn>
                  <a:cxn ang="0">
                    <a:pos x="18" y="33"/>
                  </a:cxn>
                  <a:cxn ang="0">
                    <a:pos x="112" y="6"/>
                  </a:cxn>
                  <a:cxn ang="0">
                    <a:pos x="89" y="0"/>
                  </a:cxn>
                  <a:cxn ang="0">
                    <a:pos x="0" y="28"/>
                  </a:cxn>
                  <a:cxn ang="0">
                    <a:pos x="0" y="28"/>
                  </a:cxn>
                </a:cxnLst>
                <a:rect l="0" t="0" r="r" b="b"/>
                <a:pathLst>
                  <a:path w="112" h="33">
                    <a:moveTo>
                      <a:pt x="0" y="28"/>
                    </a:moveTo>
                    <a:lnTo>
                      <a:pt x="18" y="33"/>
                    </a:lnTo>
                    <a:lnTo>
                      <a:pt x="112" y="6"/>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26383" name="Freeform 431"/>
              <p:cNvSpPr>
                <a:spLocks/>
              </p:cNvSpPr>
              <p:nvPr/>
            </p:nvSpPr>
            <p:spPr bwMode="auto">
              <a:xfrm>
                <a:off x="2227" y="2978"/>
                <a:ext cx="18" cy="5"/>
              </a:xfrm>
              <a:custGeom>
                <a:avLst/>
                <a:gdLst/>
                <a:ahLst/>
                <a:cxnLst>
                  <a:cxn ang="0">
                    <a:pos x="0" y="0"/>
                  </a:cxn>
                  <a:cxn ang="0">
                    <a:pos x="18" y="5"/>
                  </a:cxn>
                  <a:cxn ang="0">
                    <a:pos x="18" y="5"/>
                  </a:cxn>
                  <a:cxn ang="0">
                    <a:pos x="0" y="0"/>
                  </a:cxn>
                  <a:cxn ang="0">
                    <a:pos x="0" y="0"/>
                  </a:cxn>
                  <a:cxn ang="0">
                    <a:pos x="0" y="0"/>
                  </a:cxn>
                </a:cxnLst>
                <a:rect l="0" t="0" r="r" b="b"/>
                <a:pathLst>
                  <a:path w="18" h="5">
                    <a:moveTo>
                      <a:pt x="0" y="0"/>
                    </a:moveTo>
                    <a:lnTo>
                      <a:pt x="18" y="5"/>
                    </a:lnTo>
                    <a:lnTo>
                      <a:pt x="18" y="5"/>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384" name="Freeform 432"/>
              <p:cNvSpPr>
                <a:spLocks/>
              </p:cNvSpPr>
              <p:nvPr/>
            </p:nvSpPr>
            <p:spPr bwMode="auto">
              <a:xfrm>
                <a:off x="2227" y="2978"/>
                <a:ext cx="18" cy="5"/>
              </a:xfrm>
              <a:custGeom>
                <a:avLst/>
                <a:gdLst/>
                <a:ahLst/>
                <a:cxnLst>
                  <a:cxn ang="0">
                    <a:pos x="0" y="0"/>
                  </a:cxn>
                  <a:cxn ang="0">
                    <a:pos x="18" y="5"/>
                  </a:cxn>
                  <a:cxn ang="0">
                    <a:pos x="18" y="5"/>
                  </a:cxn>
                  <a:cxn ang="0">
                    <a:pos x="0" y="0"/>
                  </a:cxn>
                  <a:cxn ang="0">
                    <a:pos x="0" y="0"/>
                  </a:cxn>
                  <a:cxn ang="0">
                    <a:pos x="0" y="0"/>
                  </a:cxn>
                </a:cxnLst>
                <a:rect l="0" t="0" r="r" b="b"/>
                <a:pathLst>
                  <a:path w="18" h="5">
                    <a:moveTo>
                      <a:pt x="0" y="0"/>
                    </a:moveTo>
                    <a:lnTo>
                      <a:pt x="18" y="5"/>
                    </a:lnTo>
                    <a:lnTo>
                      <a:pt x="18" y="5"/>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385" name="Freeform 433"/>
              <p:cNvSpPr>
                <a:spLocks/>
              </p:cNvSpPr>
              <p:nvPr/>
            </p:nvSpPr>
            <p:spPr bwMode="auto">
              <a:xfrm>
                <a:off x="2245" y="2950"/>
                <a:ext cx="95" cy="33"/>
              </a:xfrm>
              <a:custGeom>
                <a:avLst/>
                <a:gdLst/>
                <a:ahLst/>
                <a:cxnLst>
                  <a:cxn ang="0">
                    <a:pos x="0" y="33"/>
                  </a:cxn>
                  <a:cxn ang="0">
                    <a:pos x="95" y="6"/>
                  </a:cxn>
                  <a:cxn ang="0">
                    <a:pos x="95" y="0"/>
                  </a:cxn>
                  <a:cxn ang="0">
                    <a:pos x="0" y="33"/>
                  </a:cxn>
                  <a:cxn ang="0">
                    <a:pos x="0" y="33"/>
                  </a:cxn>
                  <a:cxn ang="0">
                    <a:pos x="0" y="33"/>
                  </a:cxn>
                  <a:cxn ang="0">
                    <a:pos x="0" y="33"/>
                  </a:cxn>
                </a:cxnLst>
                <a:rect l="0" t="0" r="r" b="b"/>
                <a:pathLst>
                  <a:path w="95" h="33">
                    <a:moveTo>
                      <a:pt x="0" y="33"/>
                    </a:moveTo>
                    <a:lnTo>
                      <a:pt x="95" y="6"/>
                    </a:lnTo>
                    <a:lnTo>
                      <a:pt x="95" y="0"/>
                    </a:lnTo>
                    <a:lnTo>
                      <a:pt x="0" y="33"/>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386" name="Freeform 434"/>
              <p:cNvSpPr>
                <a:spLocks/>
              </p:cNvSpPr>
              <p:nvPr/>
            </p:nvSpPr>
            <p:spPr bwMode="auto">
              <a:xfrm>
                <a:off x="2245" y="2950"/>
                <a:ext cx="95" cy="33"/>
              </a:xfrm>
              <a:custGeom>
                <a:avLst/>
                <a:gdLst/>
                <a:ahLst/>
                <a:cxnLst>
                  <a:cxn ang="0">
                    <a:pos x="0" y="33"/>
                  </a:cxn>
                  <a:cxn ang="0">
                    <a:pos x="95" y="6"/>
                  </a:cxn>
                  <a:cxn ang="0">
                    <a:pos x="95" y="0"/>
                  </a:cxn>
                  <a:cxn ang="0">
                    <a:pos x="0" y="33"/>
                  </a:cxn>
                  <a:cxn ang="0">
                    <a:pos x="0" y="33"/>
                  </a:cxn>
                </a:cxnLst>
                <a:rect l="0" t="0" r="r" b="b"/>
                <a:pathLst>
                  <a:path w="95" h="33">
                    <a:moveTo>
                      <a:pt x="0" y="33"/>
                    </a:moveTo>
                    <a:lnTo>
                      <a:pt x="95" y="6"/>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87" name="Freeform 435"/>
              <p:cNvSpPr>
                <a:spLocks/>
              </p:cNvSpPr>
              <p:nvPr/>
            </p:nvSpPr>
            <p:spPr bwMode="auto">
              <a:xfrm>
                <a:off x="2227" y="2945"/>
                <a:ext cx="113" cy="38"/>
              </a:xfrm>
              <a:custGeom>
                <a:avLst/>
                <a:gdLst/>
                <a:ahLst/>
                <a:cxnLst>
                  <a:cxn ang="0">
                    <a:pos x="0" y="33"/>
                  </a:cxn>
                  <a:cxn ang="0">
                    <a:pos x="18" y="38"/>
                  </a:cxn>
                  <a:cxn ang="0">
                    <a:pos x="113" y="5"/>
                  </a:cxn>
                  <a:cxn ang="0">
                    <a:pos x="95" y="0"/>
                  </a:cxn>
                  <a:cxn ang="0">
                    <a:pos x="0" y="33"/>
                  </a:cxn>
                  <a:cxn ang="0">
                    <a:pos x="0" y="33"/>
                  </a:cxn>
                </a:cxnLst>
                <a:rect l="0" t="0" r="r" b="b"/>
                <a:pathLst>
                  <a:path w="113" h="38">
                    <a:moveTo>
                      <a:pt x="0" y="33"/>
                    </a:moveTo>
                    <a:lnTo>
                      <a:pt x="18" y="38"/>
                    </a:lnTo>
                    <a:lnTo>
                      <a:pt x="113" y="5"/>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26388" name="Freeform 436"/>
              <p:cNvSpPr>
                <a:spLocks/>
              </p:cNvSpPr>
              <p:nvPr/>
            </p:nvSpPr>
            <p:spPr bwMode="auto">
              <a:xfrm>
                <a:off x="2227" y="2945"/>
                <a:ext cx="113" cy="38"/>
              </a:xfrm>
              <a:custGeom>
                <a:avLst/>
                <a:gdLst/>
                <a:ahLst/>
                <a:cxnLst>
                  <a:cxn ang="0">
                    <a:pos x="0" y="33"/>
                  </a:cxn>
                  <a:cxn ang="0">
                    <a:pos x="18" y="38"/>
                  </a:cxn>
                  <a:cxn ang="0">
                    <a:pos x="113" y="5"/>
                  </a:cxn>
                  <a:cxn ang="0">
                    <a:pos x="95" y="0"/>
                  </a:cxn>
                  <a:cxn ang="0">
                    <a:pos x="0" y="33"/>
                  </a:cxn>
                  <a:cxn ang="0">
                    <a:pos x="0" y="33"/>
                  </a:cxn>
                </a:cxnLst>
                <a:rect l="0" t="0" r="r" b="b"/>
                <a:pathLst>
                  <a:path w="113" h="38">
                    <a:moveTo>
                      <a:pt x="0" y="33"/>
                    </a:moveTo>
                    <a:lnTo>
                      <a:pt x="18" y="38"/>
                    </a:lnTo>
                    <a:lnTo>
                      <a:pt x="113" y="5"/>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89" name="Freeform 437"/>
              <p:cNvSpPr>
                <a:spLocks/>
              </p:cNvSpPr>
              <p:nvPr/>
            </p:nvSpPr>
            <p:spPr bwMode="auto">
              <a:xfrm>
                <a:off x="2257" y="2983"/>
                <a:ext cx="24" cy="12"/>
              </a:xfrm>
              <a:custGeom>
                <a:avLst/>
                <a:gdLst/>
                <a:ahLst/>
                <a:cxnLst>
                  <a:cxn ang="0">
                    <a:pos x="0" y="6"/>
                  </a:cxn>
                  <a:cxn ang="0">
                    <a:pos x="24" y="12"/>
                  </a:cxn>
                  <a:cxn ang="0">
                    <a:pos x="24" y="6"/>
                  </a:cxn>
                  <a:cxn ang="0">
                    <a:pos x="0" y="0"/>
                  </a:cxn>
                  <a:cxn ang="0">
                    <a:pos x="0" y="6"/>
                  </a:cxn>
                  <a:cxn ang="0">
                    <a:pos x="0" y="6"/>
                  </a:cxn>
                </a:cxnLst>
                <a:rect l="0" t="0" r="r" b="b"/>
                <a:pathLst>
                  <a:path w="24" h="12">
                    <a:moveTo>
                      <a:pt x="0" y="6"/>
                    </a:moveTo>
                    <a:lnTo>
                      <a:pt x="24" y="12"/>
                    </a:lnTo>
                    <a:lnTo>
                      <a:pt x="24"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390" name="Freeform 438"/>
              <p:cNvSpPr>
                <a:spLocks/>
              </p:cNvSpPr>
              <p:nvPr/>
            </p:nvSpPr>
            <p:spPr bwMode="auto">
              <a:xfrm>
                <a:off x="2257" y="2983"/>
                <a:ext cx="24" cy="12"/>
              </a:xfrm>
              <a:custGeom>
                <a:avLst/>
                <a:gdLst/>
                <a:ahLst/>
                <a:cxnLst>
                  <a:cxn ang="0">
                    <a:pos x="0" y="6"/>
                  </a:cxn>
                  <a:cxn ang="0">
                    <a:pos x="24" y="12"/>
                  </a:cxn>
                  <a:cxn ang="0">
                    <a:pos x="24" y="6"/>
                  </a:cxn>
                  <a:cxn ang="0">
                    <a:pos x="0" y="0"/>
                  </a:cxn>
                  <a:cxn ang="0">
                    <a:pos x="0" y="6"/>
                  </a:cxn>
                  <a:cxn ang="0">
                    <a:pos x="0" y="6"/>
                  </a:cxn>
                </a:cxnLst>
                <a:rect l="0" t="0" r="r" b="b"/>
                <a:pathLst>
                  <a:path w="24" h="12">
                    <a:moveTo>
                      <a:pt x="0" y="6"/>
                    </a:moveTo>
                    <a:lnTo>
                      <a:pt x="24" y="12"/>
                    </a:lnTo>
                    <a:lnTo>
                      <a:pt x="24"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391" name="Freeform 439"/>
              <p:cNvSpPr>
                <a:spLocks/>
              </p:cNvSpPr>
              <p:nvPr/>
            </p:nvSpPr>
            <p:spPr bwMode="auto">
              <a:xfrm>
                <a:off x="2281" y="2956"/>
                <a:ext cx="88" cy="39"/>
              </a:xfrm>
              <a:custGeom>
                <a:avLst/>
                <a:gdLst/>
                <a:ahLst/>
                <a:cxnLst>
                  <a:cxn ang="0">
                    <a:pos x="0" y="39"/>
                  </a:cxn>
                  <a:cxn ang="0">
                    <a:pos x="88" y="5"/>
                  </a:cxn>
                  <a:cxn ang="0">
                    <a:pos x="88" y="0"/>
                  </a:cxn>
                  <a:cxn ang="0">
                    <a:pos x="0" y="33"/>
                  </a:cxn>
                  <a:cxn ang="0">
                    <a:pos x="0" y="39"/>
                  </a:cxn>
                  <a:cxn ang="0">
                    <a:pos x="0" y="39"/>
                  </a:cxn>
                  <a:cxn ang="0">
                    <a:pos x="0" y="39"/>
                  </a:cxn>
                </a:cxnLst>
                <a:rect l="0" t="0" r="r" b="b"/>
                <a:pathLst>
                  <a:path w="88" h="39">
                    <a:moveTo>
                      <a:pt x="0" y="39"/>
                    </a:moveTo>
                    <a:lnTo>
                      <a:pt x="88" y="5"/>
                    </a:lnTo>
                    <a:lnTo>
                      <a:pt x="88" y="0"/>
                    </a:lnTo>
                    <a:lnTo>
                      <a:pt x="0" y="33"/>
                    </a:lnTo>
                    <a:lnTo>
                      <a:pt x="0" y="39"/>
                    </a:lnTo>
                    <a:lnTo>
                      <a:pt x="0" y="39"/>
                    </a:lnTo>
                    <a:lnTo>
                      <a:pt x="0" y="39"/>
                    </a:lnTo>
                    <a:close/>
                  </a:path>
                </a:pathLst>
              </a:custGeom>
              <a:solidFill>
                <a:srgbClr val="000000"/>
              </a:solidFill>
              <a:ln w="9525">
                <a:noFill/>
                <a:round/>
                <a:headEnd/>
                <a:tailEnd/>
              </a:ln>
            </p:spPr>
            <p:txBody>
              <a:bodyPr/>
              <a:lstStyle/>
              <a:p>
                <a:endParaRPr lang="en-US" dirty="0"/>
              </a:p>
            </p:txBody>
          </p:sp>
          <p:sp>
            <p:nvSpPr>
              <p:cNvPr id="126392" name="Freeform 440"/>
              <p:cNvSpPr>
                <a:spLocks/>
              </p:cNvSpPr>
              <p:nvPr/>
            </p:nvSpPr>
            <p:spPr bwMode="auto">
              <a:xfrm>
                <a:off x="2281" y="2956"/>
                <a:ext cx="88" cy="39"/>
              </a:xfrm>
              <a:custGeom>
                <a:avLst/>
                <a:gdLst/>
                <a:ahLst/>
                <a:cxnLst>
                  <a:cxn ang="0">
                    <a:pos x="0" y="39"/>
                  </a:cxn>
                  <a:cxn ang="0">
                    <a:pos x="88" y="5"/>
                  </a:cxn>
                  <a:cxn ang="0">
                    <a:pos x="88" y="0"/>
                  </a:cxn>
                  <a:cxn ang="0">
                    <a:pos x="0" y="33"/>
                  </a:cxn>
                  <a:cxn ang="0">
                    <a:pos x="0" y="39"/>
                  </a:cxn>
                </a:cxnLst>
                <a:rect l="0" t="0" r="r" b="b"/>
                <a:pathLst>
                  <a:path w="88" h="39">
                    <a:moveTo>
                      <a:pt x="0" y="39"/>
                    </a:moveTo>
                    <a:lnTo>
                      <a:pt x="88" y="5"/>
                    </a:lnTo>
                    <a:lnTo>
                      <a:pt x="88" y="0"/>
                    </a:lnTo>
                    <a:lnTo>
                      <a:pt x="0" y="33"/>
                    </a:lnTo>
                    <a:lnTo>
                      <a:pt x="0" y="39"/>
                    </a:lnTo>
                  </a:path>
                </a:pathLst>
              </a:custGeom>
              <a:noFill/>
              <a:ln w="0">
                <a:solidFill>
                  <a:srgbClr val="000000"/>
                </a:solidFill>
                <a:prstDash val="solid"/>
                <a:round/>
                <a:headEnd/>
                <a:tailEnd/>
              </a:ln>
            </p:spPr>
            <p:txBody>
              <a:bodyPr/>
              <a:lstStyle/>
              <a:p>
                <a:endParaRPr lang="en-US" dirty="0"/>
              </a:p>
            </p:txBody>
          </p:sp>
          <p:sp>
            <p:nvSpPr>
              <p:cNvPr id="126393" name="Freeform 441"/>
              <p:cNvSpPr>
                <a:spLocks/>
              </p:cNvSpPr>
              <p:nvPr/>
            </p:nvSpPr>
            <p:spPr bwMode="auto">
              <a:xfrm>
                <a:off x="2257" y="2956"/>
                <a:ext cx="112" cy="33"/>
              </a:xfrm>
              <a:custGeom>
                <a:avLst/>
                <a:gdLst/>
                <a:ahLst/>
                <a:cxnLst>
                  <a:cxn ang="0">
                    <a:pos x="0" y="27"/>
                  </a:cxn>
                  <a:cxn ang="0">
                    <a:pos x="24" y="33"/>
                  </a:cxn>
                  <a:cxn ang="0">
                    <a:pos x="112" y="0"/>
                  </a:cxn>
                  <a:cxn ang="0">
                    <a:pos x="95" y="0"/>
                  </a:cxn>
                  <a:cxn ang="0">
                    <a:pos x="0" y="27"/>
                  </a:cxn>
                  <a:cxn ang="0">
                    <a:pos x="0" y="27"/>
                  </a:cxn>
                </a:cxnLst>
                <a:rect l="0" t="0" r="r" b="b"/>
                <a:pathLst>
                  <a:path w="112" h="33">
                    <a:moveTo>
                      <a:pt x="0" y="27"/>
                    </a:moveTo>
                    <a:lnTo>
                      <a:pt x="24" y="33"/>
                    </a:lnTo>
                    <a:lnTo>
                      <a:pt x="112" y="0"/>
                    </a:lnTo>
                    <a:lnTo>
                      <a:pt x="95" y="0"/>
                    </a:lnTo>
                    <a:lnTo>
                      <a:pt x="0" y="27"/>
                    </a:lnTo>
                    <a:lnTo>
                      <a:pt x="0" y="27"/>
                    </a:lnTo>
                    <a:close/>
                  </a:path>
                </a:pathLst>
              </a:custGeom>
              <a:solidFill>
                <a:srgbClr val="FFFFFF"/>
              </a:solidFill>
              <a:ln w="9525">
                <a:noFill/>
                <a:round/>
                <a:headEnd/>
                <a:tailEnd/>
              </a:ln>
            </p:spPr>
            <p:txBody>
              <a:bodyPr/>
              <a:lstStyle/>
              <a:p>
                <a:endParaRPr lang="en-US" dirty="0"/>
              </a:p>
            </p:txBody>
          </p:sp>
          <p:sp>
            <p:nvSpPr>
              <p:cNvPr id="126394" name="Freeform 442"/>
              <p:cNvSpPr>
                <a:spLocks/>
              </p:cNvSpPr>
              <p:nvPr/>
            </p:nvSpPr>
            <p:spPr bwMode="auto">
              <a:xfrm>
                <a:off x="2257" y="2956"/>
                <a:ext cx="112" cy="33"/>
              </a:xfrm>
              <a:custGeom>
                <a:avLst/>
                <a:gdLst/>
                <a:ahLst/>
                <a:cxnLst>
                  <a:cxn ang="0">
                    <a:pos x="0" y="27"/>
                  </a:cxn>
                  <a:cxn ang="0">
                    <a:pos x="24" y="33"/>
                  </a:cxn>
                  <a:cxn ang="0">
                    <a:pos x="112" y="0"/>
                  </a:cxn>
                  <a:cxn ang="0">
                    <a:pos x="95" y="0"/>
                  </a:cxn>
                  <a:cxn ang="0">
                    <a:pos x="0" y="27"/>
                  </a:cxn>
                  <a:cxn ang="0">
                    <a:pos x="0" y="27"/>
                  </a:cxn>
                </a:cxnLst>
                <a:rect l="0" t="0" r="r" b="b"/>
                <a:pathLst>
                  <a:path w="112" h="33">
                    <a:moveTo>
                      <a:pt x="0" y="27"/>
                    </a:moveTo>
                    <a:lnTo>
                      <a:pt x="24" y="33"/>
                    </a:lnTo>
                    <a:lnTo>
                      <a:pt x="112" y="0"/>
                    </a:lnTo>
                    <a:lnTo>
                      <a:pt x="95" y="0"/>
                    </a:lnTo>
                    <a:lnTo>
                      <a:pt x="0" y="27"/>
                    </a:lnTo>
                    <a:lnTo>
                      <a:pt x="0" y="27"/>
                    </a:lnTo>
                  </a:path>
                </a:pathLst>
              </a:custGeom>
              <a:noFill/>
              <a:ln w="0">
                <a:solidFill>
                  <a:srgbClr val="000000"/>
                </a:solidFill>
                <a:prstDash val="solid"/>
                <a:round/>
                <a:headEnd/>
                <a:tailEnd/>
              </a:ln>
            </p:spPr>
            <p:txBody>
              <a:bodyPr/>
              <a:lstStyle/>
              <a:p>
                <a:endParaRPr lang="en-US" dirty="0"/>
              </a:p>
            </p:txBody>
          </p:sp>
          <p:sp>
            <p:nvSpPr>
              <p:cNvPr id="126395" name="Freeform 443"/>
              <p:cNvSpPr>
                <a:spLocks/>
              </p:cNvSpPr>
              <p:nvPr/>
            </p:nvSpPr>
            <p:spPr bwMode="auto">
              <a:xfrm>
                <a:off x="2239" y="2917"/>
                <a:ext cx="36" cy="44"/>
              </a:xfrm>
              <a:custGeom>
                <a:avLst/>
                <a:gdLst/>
                <a:ahLst/>
                <a:cxnLst>
                  <a:cxn ang="0">
                    <a:pos x="0" y="33"/>
                  </a:cxn>
                  <a:cxn ang="0">
                    <a:pos x="36" y="44"/>
                  </a:cxn>
                  <a:cxn ang="0">
                    <a:pos x="36" y="6"/>
                  </a:cxn>
                  <a:cxn ang="0">
                    <a:pos x="0" y="0"/>
                  </a:cxn>
                  <a:cxn ang="0">
                    <a:pos x="0" y="33"/>
                  </a:cxn>
                  <a:cxn ang="0">
                    <a:pos x="0" y="33"/>
                  </a:cxn>
                </a:cxnLst>
                <a:rect l="0" t="0" r="r" b="b"/>
                <a:pathLst>
                  <a:path w="36" h="44">
                    <a:moveTo>
                      <a:pt x="0" y="33"/>
                    </a:moveTo>
                    <a:lnTo>
                      <a:pt x="36" y="44"/>
                    </a:lnTo>
                    <a:lnTo>
                      <a:pt x="36" y="6"/>
                    </a:lnTo>
                    <a:lnTo>
                      <a:pt x="0" y="0"/>
                    </a:lnTo>
                    <a:lnTo>
                      <a:pt x="0" y="33"/>
                    </a:lnTo>
                    <a:lnTo>
                      <a:pt x="0" y="33"/>
                    </a:lnTo>
                    <a:close/>
                  </a:path>
                </a:pathLst>
              </a:custGeom>
              <a:solidFill>
                <a:srgbClr val="FFFFFF"/>
              </a:solidFill>
              <a:ln w="9525">
                <a:noFill/>
                <a:round/>
                <a:headEnd/>
                <a:tailEnd/>
              </a:ln>
            </p:spPr>
            <p:txBody>
              <a:bodyPr/>
              <a:lstStyle/>
              <a:p>
                <a:endParaRPr lang="en-US" dirty="0"/>
              </a:p>
            </p:txBody>
          </p:sp>
          <p:sp>
            <p:nvSpPr>
              <p:cNvPr id="126396" name="Freeform 444"/>
              <p:cNvSpPr>
                <a:spLocks/>
              </p:cNvSpPr>
              <p:nvPr/>
            </p:nvSpPr>
            <p:spPr bwMode="auto">
              <a:xfrm>
                <a:off x="2239" y="2917"/>
                <a:ext cx="36" cy="44"/>
              </a:xfrm>
              <a:custGeom>
                <a:avLst/>
                <a:gdLst/>
                <a:ahLst/>
                <a:cxnLst>
                  <a:cxn ang="0">
                    <a:pos x="0" y="33"/>
                  </a:cxn>
                  <a:cxn ang="0">
                    <a:pos x="36" y="44"/>
                  </a:cxn>
                  <a:cxn ang="0">
                    <a:pos x="36" y="6"/>
                  </a:cxn>
                  <a:cxn ang="0">
                    <a:pos x="0" y="0"/>
                  </a:cxn>
                  <a:cxn ang="0">
                    <a:pos x="0" y="33"/>
                  </a:cxn>
                  <a:cxn ang="0">
                    <a:pos x="0" y="33"/>
                  </a:cxn>
                </a:cxnLst>
                <a:rect l="0" t="0" r="r" b="b"/>
                <a:pathLst>
                  <a:path w="36" h="44">
                    <a:moveTo>
                      <a:pt x="0" y="33"/>
                    </a:moveTo>
                    <a:lnTo>
                      <a:pt x="36" y="44"/>
                    </a:lnTo>
                    <a:lnTo>
                      <a:pt x="36"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397" name="Freeform 445"/>
              <p:cNvSpPr>
                <a:spLocks/>
              </p:cNvSpPr>
              <p:nvPr/>
            </p:nvSpPr>
            <p:spPr bwMode="auto">
              <a:xfrm>
                <a:off x="2275" y="2911"/>
                <a:ext cx="29" cy="50"/>
              </a:xfrm>
              <a:custGeom>
                <a:avLst/>
                <a:gdLst/>
                <a:ahLst/>
                <a:cxnLst>
                  <a:cxn ang="0">
                    <a:pos x="0" y="50"/>
                  </a:cxn>
                  <a:cxn ang="0">
                    <a:pos x="29" y="39"/>
                  </a:cxn>
                  <a:cxn ang="0">
                    <a:pos x="29" y="0"/>
                  </a:cxn>
                  <a:cxn ang="0">
                    <a:pos x="0" y="12"/>
                  </a:cxn>
                  <a:cxn ang="0">
                    <a:pos x="0" y="50"/>
                  </a:cxn>
                  <a:cxn ang="0">
                    <a:pos x="0" y="50"/>
                  </a:cxn>
                  <a:cxn ang="0">
                    <a:pos x="0" y="50"/>
                  </a:cxn>
                </a:cxnLst>
                <a:rect l="0" t="0" r="r" b="b"/>
                <a:pathLst>
                  <a:path w="29" h="50">
                    <a:moveTo>
                      <a:pt x="0" y="50"/>
                    </a:moveTo>
                    <a:lnTo>
                      <a:pt x="29" y="39"/>
                    </a:lnTo>
                    <a:lnTo>
                      <a:pt x="29" y="0"/>
                    </a:lnTo>
                    <a:lnTo>
                      <a:pt x="0" y="12"/>
                    </a:lnTo>
                    <a:lnTo>
                      <a:pt x="0" y="50"/>
                    </a:lnTo>
                    <a:lnTo>
                      <a:pt x="0" y="50"/>
                    </a:lnTo>
                    <a:lnTo>
                      <a:pt x="0" y="50"/>
                    </a:lnTo>
                    <a:close/>
                  </a:path>
                </a:pathLst>
              </a:custGeom>
              <a:solidFill>
                <a:srgbClr val="FFFFFF"/>
              </a:solidFill>
              <a:ln w="9525">
                <a:noFill/>
                <a:round/>
                <a:headEnd/>
                <a:tailEnd/>
              </a:ln>
            </p:spPr>
            <p:txBody>
              <a:bodyPr/>
              <a:lstStyle/>
              <a:p>
                <a:endParaRPr lang="en-US" dirty="0"/>
              </a:p>
            </p:txBody>
          </p:sp>
          <p:sp>
            <p:nvSpPr>
              <p:cNvPr id="126398" name="Freeform 446"/>
              <p:cNvSpPr>
                <a:spLocks/>
              </p:cNvSpPr>
              <p:nvPr/>
            </p:nvSpPr>
            <p:spPr bwMode="auto">
              <a:xfrm>
                <a:off x="2275" y="2911"/>
                <a:ext cx="29" cy="50"/>
              </a:xfrm>
              <a:custGeom>
                <a:avLst/>
                <a:gdLst/>
                <a:ahLst/>
                <a:cxnLst>
                  <a:cxn ang="0">
                    <a:pos x="0" y="50"/>
                  </a:cxn>
                  <a:cxn ang="0">
                    <a:pos x="29" y="39"/>
                  </a:cxn>
                  <a:cxn ang="0">
                    <a:pos x="29" y="0"/>
                  </a:cxn>
                  <a:cxn ang="0">
                    <a:pos x="0" y="12"/>
                  </a:cxn>
                  <a:cxn ang="0">
                    <a:pos x="0" y="50"/>
                  </a:cxn>
                </a:cxnLst>
                <a:rect l="0" t="0" r="r" b="b"/>
                <a:pathLst>
                  <a:path w="29" h="50">
                    <a:moveTo>
                      <a:pt x="0" y="50"/>
                    </a:moveTo>
                    <a:lnTo>
                      <a:pt x="29" y="39"/>
                    </a:lnTo>
                    <a:lnTo>
                      <a:pt x="29" y="0"/>
                    </a:lnTo>
                    <a:lnTo>
                      <a:pt x="0" y="12"/>
                    </a:lnTo>
                    <a:lnTo>
                      <a:pt x="0" y="50"/>
                    </a:lnTo>
                  </a:path>
                </a:pathLst>
              </a:custGeom>
              <a:noFill/>
              <a:ln w="0">
                <a:solidFill>
                  <a:srgbClr val="000000"/>
                </a:solidFill>
                <a:prstDash val="solid"/>
                <a:round/>
                <a:headEnd/>
                <a:tailEnd/>
              </a:ln>
            </p:spPr>
            <p:txBody>
              <a:bodyPr/>
              <a:lstStyle/>
              <a:p>
                <a:endParaRPr lang="en-US" dirty="0"/>
              </a:p>
            </p:txBody>
          </p:sp>
          <p:sp>
            <p:nvSpPr>
              <p:cNvPr id="126399" name="Freeform 447"/>
              <p:cNvSpPr>
                <a:spLocks/>
              </p:cNvSpPr>
              <p:nvPr/>
            </p:nvSpPr>
            <p:spPr bwMode="auto">
              <a:xfrm>
                <a:off x="2239" y="2911"/>
                <a:ext cx="65" cy="12"/>
              </a:xfrm>
              <a:custGeom>
                <a:avLst/>
                <a:gdLst/>
                <a:ahLst/>
                <a:cxnLst>
                  <a:cxn ang="0">
                    <a:pos x="0" y="6"/>
                  </a:cxn>
                  <a:cxn ang="0">
                    <a:pos x="36" y="12"/>
                  </a:cxn>
                  <a:cxn ang="0">
                    <a:pos x="65" y="0"/>
                  </a:cxn>
                  <a:cxn ang="0">
                    <a:pos x="30" y="0"/>
                  </a:cxn>
                  <a:cxn ang="0">
                    <a:pos x="0" y="6"/>
                  </a:cxn>
                  <a:cxn ang="0">
                    <a:pos x="0" y="6"/>
                  </a:cxn>
                </a:cxnLst>
                <a:rect l="0" t="0" r="r" b="b"/>
                <a:pathLst>
                  <a:path w="65" h="12">
                    <a:moveTo>
                      <a:pt x="0" y="6"/>
                    </a:moveTo>
                    <a:lnTo>
                      <a:pt x="36" y="12"/>
                    </a:lnTo>
                    <a:lnTo>
                      <a:pt x="65" y="0"/>
                    </a:lnTo>
                    <a:lnTo>
                      <a:pt x="30" y="0"/>
                    </a:lnTo>
                    <a:lnTo>
                      <a:pt x="0" y="6"/>
                    </a:lnTo>
                    <a:lnTo>
                      <a:pt x="0" y="6"/>
                    </a:lnTo>
                    <a:close/>
                  </a:path>
                </a:pathLst>
              </a:custGeom>
              <a:solidFill>
                <a:srgbClr val="FFFFFF"/>
              </a:solidFill>
              <a:ln w="9525">
                <a:noFill/>
                <a:round/>
                <a:headEnd/>
                <a:tailEnd/>
              </a:ln>
            </p:spPr>
            <p:txBody>
              <a:bodyPr/>
              <a:lstStyle/>
              <a:p>
                <a:endParaRPr lang="en-US" dirty="0"/>
              </a:p>
            </p:txBody>
          </p:sp>
          <p:sp>
            <p:nvSpPr>
              <p:cNvPr id="126400" name="Freeform 448"/>
              <p:cNvSpPr>
                <a:spLocks/>
              </p:cNvSpPr>
              <p:nvPr/>
            </p:nvSpPr>
            <p:spPr bwMode="auto">
              <a:xfrm>
                <a:off x="2239" y="2911"/>
                <a:ext cx="65" cy="12"/>
              </a:xfrm>
              <a:custGeom>
                <a:avLst/>
                <a:gdLst/>
                <a:ahLst/>
                <a:cxnLst>
                  <a:cxn ang="0">
                    <a:pos x="0" y="6"/>
                  </a:cxn>
                  <a:cxn ang="0">
                    <a:pos x="36" y="12"/>
                  </a:cxn>
                  <a:cxn ang="0">
                    <a:pos x="65" y="0"/>
                  </a:cxn>
                  <a:cxn ang="0">
                    <a:pos x="30" y="0"/>
                  </a:cxn>
                  <a:cxn ang="0">
                    <a:pos x="0" y="6"/>
                  </a:cxn>
                  <a:cxn ang="0">
                    <a:pos x="0" y="6"/>
                  </a:cxn>
                </a:cxnLst>
                <a:rect l="0" t="0" r="r" b="b"/>
                <a:pathLst>
                  <a:path w="65" h="12">
                    <a:moveTo>
                      <a:pt x="0" y="6"/>
                    </a:moveTo>
                    <a:lnTo>
                      <a:pt x="36" y="12"/>
                    </a:lnTo>
                    <a:lnTo>
                      <a:pt x="65" y="0"/>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401" name="Freeform 449"/>
              <p:cNvSpPr>
                <a:spLocks/>
              </p:cNvSpPr>
              <p:nvPr/>
            </p:nvSpPr>
            <p:spPr bwMode="auto">
              <a:xfrm>
                <a:off x="2281" y="2923"/>
                <a:ext cx="35" cy="44"/>
              </a:xfrm>
              <a:custGeom>
                <a:avLst/>
                <a:gdLst/>
                <a:ahLst/>
                <a:cxnLst>
                  <a:cxn ang="0">
                    <a:pos x="0" y="33"/>
                  </a:cxn>
                  <a:cxn ang="0">
                    <a:pos x="35" y="44"/>
                  </a:cxn>
                  <a:cxn ang="0">
                    <a:pos x="35" y="5"/>
                  </a:cxn>
                  <a:cxn ang="0">
                    <a:pos x="0" y="0"/>
                  </a:cxn>
                  <a:cxn ang="0">
                    <a:pos x="0" y="33"/>
                  </a:cxn>
                  <a:cxn ang="0">
                    <a:pos x="0" y="33"/>
                  </a:cxn>
                </a:cxnLst>
                <a:rect l="0" t="0" r="r" b="b"/>
                <a:pathLst>
                  <a:path w="35" h="44">
                    <a:moveTo>
                      <a:pt x="0" y="33"/>
                    </a:moveTo>
                    <a:lnTo>
                      <a:pt x="35" y="44"/>
                    </a:lnTo>
                    <a:lnTo>
                      <a:pt x="35" y="5"/>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26402" name="Freeform 450"/>
              <p:cNvSpPr>
                <a:spLocks/>
              </p:cNvSpPr>
              <p:nvPr/>
            </p:nvSpPr>
            <p:spPr bwMode="auto">
              <a:xfrm>
                <a:off x="2281" y="2923"/>
                <a:ext cx="35" cy="44"/>
              </a:xfrm>
              <a:custGeom>
                <a:avLst/>
                <a:gdLst/>
                <a:ahLst/>
                <a:cxnLst>
                  <a:cxn ang="0">
                    <a:pos x="0" y="33"/>
                  </a:cxn>
                  <a:cxn ang="0">
                    <a:pos x="35" y="44"/>
                  </a:cxn>
                  <a:cxn ang="0">
                    <a:pos x="35" y="5"/>
                  </a:cxn>
                  <a:cxn ang="0">
                    <a:pos x="0" y="0"/>
                  </a:cxn>
                  <a:cxn ang="0">
                    <a:pos x="0" y="33"/>
                  </a:cxn>
                  <a:cxn ang="0">
                    <a:pos x="0" y="33"/>
                  </a:cxn>
                </a:cxnLst>
                <a:rect l="0" t="0" r="r" b="b"/>
                <a:pathLst>
                  <a:path w="35" h="44">
                    <a:moveTo>
                      <a:pt x="0" y="33"/>
                    </a:moveTo>
                    <a:lnTo>
                      <a:pt x="35" y="44"/>
                    </a:lnTo>
                    <a:lnTo>
                      <a:pt x="35" y="5"/>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403" name="Freeform 451"/>
              <p:cNvSpPr>
                <a:spLocks/>
              </p:cNvSpPr>
              <p:nvPr/>
            </p:nvSpPr>
            <p:spPr bwMode="auto">
              <a:xfrm>
                <a:off x="2316" y="2917"/>
                <a:ext cx="30" cy="50"/>
              </a:xfrm>
              <a:custGeom>
                <a:avLst/>
                <a:gdLst/>
                <a:ahLst/>
                <a:cxnLst>
                  <a:cxn ang="0">
                    <a:pos x="0" y="50"/>
                  </a:cxn>
                  <a:cxn ang="0">
                    <a:pos x="30" y="39"/>
                  </a:cxn>
                  <a:cxn ang="0">
                    <a:pos x="30" y="0"/>
                  </a:cxn>
                  <a:cxn ang="0">
                    <a:pos x="0" y="11"/>
                  </a:cxn>
                  <a:cxn ang="0">
                    <a:pos x="0" y="50"/>
                  </a:cxn>
                  <a:cxn ang="0">
                    <a:pos x="0" y="50"/>
                  </a:cxn>
                  <a:cxn ang="0">
                    <a:pos x="0" y="50"/>
                  </a:cxn>
                </a:cxnLst>
                <a:rect l="0" t="0" r="r" b="b"/>
                <a:pathLst>
                  <a:path w="30" h="50">
                    <a:moveTo>
                      <a:pt x="0" y="50"/>
                    </a:moveTo>
                    <a:lnTo>
                      <a:pt x="30" y="39"/>
                    </a:lnTo>
                    <a:lnTo>
                      <a:pt x="30" y="0"/>
                    </a:lnTo>
                    <a:lnTo>
                      <a:pt x="0" y="11"/>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26404" name="Freeform 452"/>
              <p:cNvSpPr>
                <a:spLocks/>
              </p:cNvSpPr>
              <p:nvPr/>
            </p:nvSpPr>
            <p:spPr bwMode="auto">
              <a:xfrm>
                <a:off x="2316" y="2917"/>
                <a:ext cx="30" cy="50"/>
              </a:xfrm>
              <a:custGeom>
                <a:avLst/>
                <a:gdLst/>
                <a:ahLst/>
                <a:cxnLst>
                  <a:cxn ang="0">
                    <a:pos x="0" y="50"/>
                  </a:cxn>
                  <a:cxn ang="0">
                    <a:pos x="30" y="39"/>
                  </a:cxn>
                  <a:cxn ang="0">
                    <a:pos x="30" y="0"/>
                  </a:cxn>
                  <a:cxn ang="0">
                    <a:pos x="0" y="11"/>
                  </a:cxn>
                  <a:cxn ang="0">
                    <a:pos x="0" y="50"/>
                  </a:cxn>
                </a:cxnLst>
                <a:rect l="0" t="0" r="r" b="b"/>
                <a:pathLst>
                  <a:path w="30" h="50">
                    <a:moveTo>
                      <a:pt x="0" y="50"/>
                    </a:moveTo>
                    <a:lnTo>
                      <a:pt x="30" y="39"/>
                    </a:lnTo>
                    <a:lnTo>
                      <a:pt x="30" y="0"/>
                    </a:lnTo>
                    <a:lnTo>
                      <a:pt x="0" y="11"/>
                    </a:lnTo>
                    <a:lnTo>
                      <a:pt x="0" y="50"/>
                    </a:lnTo>
                  </a:path>
                </a:pathLst>
              </a:custGeom>
              <a:noFill/>
              <a:ln w="0">
                <a:solidFill>
                  <a:srgbClr val="000000"/>
                </a:solidFill>
                <a:prstDash val="solid"/>
                <a:round/>
                <a:headEnd/>
                <a:tailEnd/>
              </a:ln>
            </p:spPr>
            <p:txBody>
              <a:bodyPr/>
              <a:lstStyle/>
              <a:p>
                <a:endParaRPr lang="en-US" dirty="0"/>
              </a:p>
            </p:txBody>
          </p:sp>
          <p:sp>
            <p:nvSpPr>
              <p:cNvPr id="126405" name="Freeform 453"/>
              <p:cNvSpPr>
                <a:spLocks/>
              </p:cNvSpPr>
              <p:nvPr/>
            </p:nvSpPr>
            <p:spPr bwMode="auto">
              <a:xfrm>
                <a:off x="2281" y="2917"/>
                <a:ext cx="65" cy="11"/>
              </a:xfrm>
              <a:custGeom>
                <a:avLst/>
                <a:gdLst/>
                <a:ahLst/>
                <a:cxnLst>
                  <a:cxn ang="0">
                    <a:pos x="0" y="6"/>
                  </a:cxn>
                  <a:cxn ang="0">
                    <a:pos x="35" y="11"/>
                  </a:cxn>
                  <a:cxn ang="0">
                    <a:pos x="65" y="0"/>
                  </a:cxn>
                  <a:cxn ang="0">
                    <a:pos x="35" y="0"/>
                  </a:cxn>
                  <a:cxn ang="0">
                    <a:pos x="0" y="6"/>
                  </a:cxn>
                  <a:cxn ang="0">
                    <a:pos x="0" y="6"/>
                  </a:cxn>
                </a:cxnLst>
                <a:rect l="0" t="0" r="r" b="b"/>
                <a:pathLst>
                  <a:path w="65" h="11">
                    <a:moveTo>
                      <a:pt x="0" y="6"/>
                    </a:moveTo>
                    <a:lnTo>
                      <a:pt x="35" y="11"/>
                    </a:lnTo>
                    <a:lnTo>
                      <a:pt x="65" y="0"/>
                    </a:lnTo>
                    <a:lnTo>
                      <a:pt x="35" y="0"/>
                    </a:lnTo>
                    <a:lnTo>
                      <a:pt x="0" y="6"/>
                    </a:lnTo>
                    <a:lnTo>
                      <a:pt x="0" y="6"/>
                    </a:lnTo>
                    <a:close/>
                  </a:path>
                </a:pathLst>
              </a:custGeom>
              <a:solidFill>
                <a:srgbClr val="FFFFFF"/>
              </a:solidFill>
              <a:ln w="9525">
                <a:noFill/>
                <a:round/>
                <a:headEnd/>
                <a:tailEnd/>
              </a:ln>
            </p:spPr>
            <p:txBody>
              <a:bodyPr/>
              <a:lstStyle/>
              <a:p>
                <a:endParaRPr lang="en-US" dirty="0"/>
              </a:p>
            </p:txBody>
          </p:sp>
          <p:sp>
            <p:nvSpPr>
              <p:cNvPr id="126406" name="Freeform 454"/>
              <p:cNvSpPr>
                <a:spLocks/>
              </p:cNvSpPr>
              <p:nvPr/>
            </p:nvSpPr>
            <p:spPr bwMode="auto">
              <a:xfrm>
                <a:off x="2281" y="2917"/>
                <a:ext cx="65" cy="11"/>
              </a:xfrm>
              <a:custGeom>
                <a:avLst/>
                <a:gdLst/>
                <a:ahLst/>
                <a:cxnLst>
                  <a:cxn ang="0">
                    <a:pos x="0" y="6"/>
                  </a:cxn>
                  <a:cxn ang="0">
                    <a:pos x="35" y="11"/>
                  </a:cxn>
                  <a:cxn ang="0">
                    <a:pos x="65" y="0"/>
                  </a:cxn>
                  <a:cxn ang="0">
                    <a:pos x="35" y="0"/>
                  </a:cxn>
                  <a:cxn ang="0">
                    <a:pos x="0" y="6"/>
                  </a:cxn>
                  <a:cxn ang="0">
                    <a:pos x="0" y="6"/>
                  </a:cxn>
                </a:cxnLst>
                <a:rect l="0" t="0" r="r" b="b"/>
                <a:pathLst>
                  <a:path w="65" h="11">
                    <a:moveTo>
                      <a:pt x="0" y="6"/>
                    </a:moveTo>
                    <a:lnTo>
                      <a:pt x="35" y="11"/>
                    </a:lnTo>
                    <a:lnTo>
                      <a:pt x="65" y="0"/>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407" name="Freeform 455"/>
              <p:cNvSpPr>
                <a:spLocks/>
              </p:cNvSpPr>
              <p:nvPr/>
            </p:nvSpPr>
            <p:spPr bwMode="auto">
              <a:xfrm>
                <a:off x="2192" y="2923"/>
                <a:ext cx="35" cy="49"/>
              </a:xfrm>
              <a:custGeom>
                <a:avLst/>
                <a:gdLst/>
                <a:ahLst/>
                <a:cxnLst>
                  <a:cxn ang="0">
                    <a:pos x="0" y="38"/>
                  </a:cxn>
                  <a:cxn ang="0">
                    <a:pos x="35" y="49"/>
                  </a:cxn>
                  <a:cxn ang="0">
                    <a:pos x="35" y="5"/>
                  </a:cxn>
                  <a:cxn ang="0">
                    <a:pos x="0" y="0"/>
                  </a:cxn>
                  <a:cxn ang="0">
                    <a:pos x="0" y="38"/>
                  </a:cxn>
                  <a:cxn ang="0">
                    <a:pos x="0" y="38"/>
                  </a:cxn>
                </a:cxnLst>
                <a:rect l="0" t="0" r="r" b="b"/>
                <a:pathLst>
                  <a:path w="35" h="49">
                    <a:moveTo>
                      <a:pt x="0" y="38"/>
                    </a:moveTo>
                    <a:lnTo>
                      <a:pt x="35" y="49"/>
                    </a:lnTo>
                    <a:lnTo>
                      <a:pt x="35" y="5"/>
                    </a:lnTo>
                    <a:lnTo>
                      <a:pt x="0" y="0"/>
                    </a:lnTo>
                    <a:lnTo>
                      <a:pt x="0" y="38"/>
                    </a:lnTo>
                    <a:lnTo>
                      <a:pt x="0" y="38"/>
                    </a:lnTo>
                    <a:close/>
                  </a:path>
                </a:pathLst>
              </a:custGeom>
              <a:solidFill>
                <a:srgbClr val="000000"/>
              </a:solidFill>
              <a:ln w="9525">
                <a:noFill/>
                <a:round/>
                <a:headEnd/>
                <a:tailEnd/>
              </a:ln>
            </p:spPr>
            <p:txBody>
              <a:bodyPr/>
              <a:lstStyle/>
              <a:p>
                <a:endParaRPr lang="en-US" dirty="0"/>
              </a:p>
            </p:txBody>
          </p:sp>
          <p:sp>
            <p:nvSpPr>
              <p:cNvPr id="126408" name="Freeform 456"/>
              <p:cNvSpPr>
                <a:spLocks/>
              </p:cNvSpPr>
              <p:nvPr/>
            </p:nvSpPr>
            <p:spPr bwMode="auto">
              <a:xfrm>
                <a:off x="2192" y="2923"/>
                <a:ext cx="35" cy="49"/>
              </a:xfrm>
              <a:custGeom>
                <a:avLst/>
                <a:gdLst/>
                <a:ahLst/>
                <a:cxnLst>
                  <a:cxn ang="0">
                    <a:pos x="0" y="38"/>
                  </a:cxn>
                  <a:cxn ang="0">
                    <a:pos x="35" y="49"/>
                  </a:cxn>
                  <a:cxn ang="0">
                    <a:pos x="35" y="5"/>
                  </a:cxn>
                  <a:cxn ang="0">
                    <a:pos x="0" y="0"/>
                  </a:cxn>
                  <a:cxn ang="0">
                    <a:pos x="0" y="38"/>
                  </a:cxn>
                  <a:cxn ang="0">
                    <a:pos x="0" y="38"/>
                  </a:cxn>
                </a:cxnLst>
                <a:rect l="0" t="0" r="r" b="b"/>
                <a:pathLst>
                  <a:path w="35" h="49">
                    <a:moveTo>
                      <a:pt x="0" y="38"/>
                    </a:moveTo>
                    <a:lnTo>
                      <a:pt x="35" y="49"/>
                    </a:lnTo>
                    <a:lnTo>
                      <a:pt x="35"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26409" name="Freeform 457"/>
              <p:cNvSpPr>
                <a:spLocks/>
              </p:cNvSpPr>
              <p:nvPr/>
            </p:nvSpPr>
            <p:spPr bwMode="auto">
              <a:xfrm>
                <a:off x="2227" y="2923"/>
                <a:ext cx="30" cy="49"/>
              </a:xfrm>
              <a:custGeom>
                <a:avLst/>
                <a:gdLst/>
                <a:ahLst/>
                <a:cxnLst>
                  <a:cxn ang="0">
                    <a:pos x="0" y="49"/>
                  </a:cxn>
                  <a:cxn ang="0">
                    <a:pos x="30" y="38"/>
                  </a:cxn>
                  <a:cxn ang="0">
                    <a:pos x="30" y="0"/>
                  </a:cxn>
                  <a:cxn ang="0">
                    <a:pos x="0" y="5"/>
                  </a:cxn>
                  <a:cxn ang="0">
                    <a:pos x="0" y="49"/>
                  </a:cxn>
                  <a:cxn ang="0">
                    <a:pos x="0" y="49"/>
                  </a:cxn>
                  <a:cxn ang="0">
                    <a:pos x="0" y="49"/>
                  </a:cxn>
                </a:cxnLst>
                <a:rect l="0" t="0" r="r" b="b"/>
                <a:pathLst>
                  <a:path w="30" h="49">
                    <a:moveTo>
                      <a:pt x="0" y="49"/>
                    </a:moveTo>
                    <a:lnTo>
                      <a:pt x="30" y="38"/>
                    </a:lnTo>
                    <a:lnTo>
                      <a:pt x="30" y="0"/>
                    </a:lnTo>
                    <a:lnTo>
                      <a:pt x="0" y="5"/>
                    </a:lnTo>
                    <a:lnTo>
                      <a:pt x="0" y="49"/>
                    </a:lnTo>
                    <a:lnTo>
                      <a:pt x="0" y="49"/>
                    </a:lnTo>
                    <a:lnTo>
                      <a:pt x="0" y="49"/>
                    </a:lnTo>
                    <a:close/>
                  </a:path>
                </a:pathLst>
              </a:custGeom>
              <a:solidFill>
                <a:srgbClr val="999999"/>
              </a:solidFill>
              <a:ln w="9525">
                <a:noFill/>
                <a:round/>
                <a:headEnd/>
                <a:tailEnd/>
              </a:ln>
            </p:spPr>
            <p:txBody>
              <a:bodyPr/>
              <a:lstStyle/>
              <a:p>
                <a:endParaRPr lang="en-US" dirty="0"/>
              </a:p>
            </p:txBody>
          </p:sp>
          <p:sp>
            <p:nvSpPr>
              <p:cNvPr id="126410" name="Freeform 458"/>
              <p:cNvSpPr>
                <a:spLocks/>
              </p:cNvSpPr>
              <p:nvPr/>
            </p:nvSpPr>
            <p:spPr bwMode="auto">
              <a:xfrm>
                <a:off x="2227" y="2923"/>
                <a:ext cx="30" cy="49"/>
              </a:xfrm>
              <a:custGeom>
                <a:avLst/>
                <a:gdLst/>
                <a:ahLst/>
                <a:cxnLst>
                  <a:cxn ang="0">
                    <a:pos x="0" y="49"/>
                  </a:cxn>
                  <a:cxn ang="0">
                    <a:pos x="30" y="38"/>
                  </a:cxn>
                  <a:cxn ang="0">
                    <a:pos x="30" y="0"/>
                  </a:cxn>
                  <a:cxn ang="0">
                    <a:pos x="0" y="5"/>
                  </a:cxn>
                  <a:cxn ang="0">
                    <a:pos x="0" y="49"/>
                  </a:cxn>
                </a:cxnLst>
                <a:rect l="0" t="0" r="r" b="b"/>
                <a:pathLst>
                  <a:path w="30" h="49">
                    <a:moveTo>
                      <a:pt x="0" y="49"/>
                    </a:moveTo>
                    <a:lnTo>
                      <a:pt x="30" y="38"/>
                    </a:lnTo>
                    <a:lnTo>
                      <a:pt x="30" y="0"/>
                    </a:lnTo>
                    <a:lnTo>
                      <a:pt x="0" y="5"/>
                    </a:lnTo>
                    <a:lnTo>
                      <a:pt x="0" y="49"/>
                    </a:lnTo>
                  </a:path>
                </a:pathLst>
              </a:custGeom>
              <a:noFill/>
              <a:ln w="0">
                <a:solidFill>
                  <a:srgbClr val="000000"/>
                </a:solidFill>
                <a:prstDash val="solid"/>
                <a:round/>
                <a:headEnd/>
                <a:tailEnd/>
              </a:ln>
            </p:spPr>
            <p:txBody>
              <a:bodyPr/>
              <a:lstStyle/>
              <a:p>
                <a:endParaRPr lang="en-US" dirty="0"/>
              </a:p>
            </p:txBody>
          </p:sp>
          <p:sp>
            <p:nvSpPr>
              <p:cNvPr id="126411" name="Freeform 459"/>
              <p:cNvSpPr>
                <a:spLocks/>
              </p:cNvSpPr>
              <p:nvPr/>
            </p:nvSpPr>
            <p:spPr bwMode="auto">
              <a:xfrm>
                <a:off x="2192" y="2917"/>
                <a:ext cx="65" cy="11"/>
              </a:xfrm>
              <a:custGeom>
                <a:avLst/>
                <a:gdLst/>
                <a:ahLst/>
                <a:cxnLst>
                  <a:cxn ang="0">
                    <a:pos x="0" y="6"/>
                  </a:cxn>
                  <a:cxn ang="0">
                    <a:pos x="35" y="11"/>
                  </a:cxn>
                  <a:cxn ang="0">
                    <a:pos x="65" y="6"/>
                  </a:cxn>
                  <a:cxn ang="0">
                    <a:pos x="30" y="0"/>
                  </a:cxn>
                  <a:cxn ang="0">
                    <a:pos x="0" y="6"/>
                  </a:cxn>
                  <a:cxn ang="0">
                    <a:pos x="0" y="6"/>
                  </a:cxn>
                </a:cxnLst>
                <a:rect l="0" t="0" r="r" b="b"/>
                <a:pathLst>
                  <a:path w="65" h="11">
                    <a:moveTo>
                      <a:pt x="0" y="6"/>
                    </a:moveTo>
                    <a:lnTo>
                      <a:pt x="35"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26412" name="Freeform 460"/>
              <p:cNvSpPr>
                <a:spLocks/>
              </p:cNvSpPr>
              <p:nvPr/>
            </p:nvSpPr>
            <p:spPr bwMode="auto">
              <a:xfrm>
                <a:off x="2192" y="2917"/>
                <a:ext cx="65" cy="11"/>
              </a:xfrm>
              <a:custGeom>
                <a:avLst/>
                <a:gdLst/>
                <a:ahLst/>
                <a:cxnLst>
                  <a:cxn ang="0">
                    <a:pos x="0" y="6"/>
                  </a:cxn>
                  <a:cxn ang="0">
                    <a:pos x="35" y="11"/>
                  </a:cxn>
                  <a:cxn ang="0">
                    <a:pos x="65" y="6"/>
                  </a:cxn>
                  <a:cxn ang="0">
                    <a:pos x="30" y="0"/>
                  </a:cxn>
                  <a:cxn ang="0">
                    <a:pos x="0" y="6"/>
                  </a:cxn>
                  <a:cxn ang="0">
                    <a:pos x="0" y="6"/>
                  </a:cxn>
                </a:cxnLst>
                <a:rect l="0" t="0" r="r" b="b"/>
                <a:pathLst>
                  <a:path w="65" h="11">
                    <a:moveTo>
                      <a:pt x="0" y="6"/>
                    </a:moveTo>
                    <a:lnTo>
                      <a:pt x="35"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413" name="Freeform 461"/>
              <p:cNvSpPr>
                <a:spLocks/>
              </p:cNvSpPr>
              <p:nvPr/>
            </p:nvSpPr>
            <p:spPr bwMode="auto">
              <a:xfrm>
                <a:off x="2239" y="2934"/>
                <a:ext cx="36" cy="49"/>
              </a:xfrm>
              <a:custGeom>
                <a:avLst/>
                <a:gdLst/>
                <a:ahLst/>
                <a:cxnLst>
                  <a:cxn ang="0">
                    <a:pos x="0" y="38"/>
                  </a:cxn>
                  <a:cxn ang="0">
                    <a:pos x="36" y="49"/>
                  </a:cxn>
                  <a:cxn ang="0">
                    <a:pos x="36" y="5"/>
                  </a:cxn>
                  <a:cxn ang="0">
                    <a:pos x="0" y="0"/>
                  </a:cxn>
                  <a:cxn ang="0">
                    <a:pos x="0" y="38"/>
                  </a:cxn>
                  <a:cxn ang="0">
                    <a:pos x="0" y="38"/>
                  </a:cxn>
                </a:cxnLst>
                <a:rect l="0" t="0" r="r" b="b"/>
                <a:pathLst>
                  <a:path w="36" h="49">
                    <a:moveTo>
                      <a:pt x="0" y="38"/>
                    </a:moveTo>
                    <a:lnTo>
                      <a:pt x="36" y="49"/>
                    </a:lnTo>
                    <a:lnTo>
                      <a:pt x="36" y="5"/>
                    </a:lnTo>
                    <a:lnTo>
                      <a:pt x="0" y="0"/>
                    </a:lnTo>
                    <a:lnTo>
                      <a:pt x="0" y="38"/>
                    </a:lnTo>
                    <a:lnTo>
                      <a:pt x="0" y="38"/>
                    </a:lnTo>
                    <a:close/>
                  </a:path>
                </a:pathLst>
              </a:custGeom>
              <a:solidFill>
                <a:srgbClr val="000000"/>
              </a:solidFill>
              <a:ln w="9525">
                <a:noFill/>
                <a:round/>
                <a:headEnd/>
                <a:tailEnd/>
              </a:ln>
            </p:spPr>
            <p:txBody>
              <a:bodyPr/>
              <a:lstStyle/>
              <a:p>
                <a:endParaRPr lang="en-US" dirty="0"/>
              </a:p>
            </p:txBody>
          </p:sp>
          <p:sp>
            <p:nvSpPr>
              <p:cNvPr id="126414" name="Freeform 462"/>
              <p:cNvSpPr>
                <a:spLocks/>
              </p:cNvSpPr>
              <p:nvPr/>
            </p:nvSpPr>
            <p:spPr bwMode="auto">
              <a:xfrm>
                <a:off x="2239" y="2934"/>
                <a:ext cx="36" cy="49"/>
              </a:xfrm>
              <a:custGeom>
                <a:avLst/>
                <a:gdLst/>
                <a:ahLst/>
                <a:cxnLst>
                  <a:cxn ang="0">
                    <a:pos x="0" y="38"/>
                  </a:cxn>
                  <a:cxn ang="0">
                    <a:pos x="36" y="49"/>
                  </a:cxn>
                  <a:cxn ang="0">
                    <a:pos x="36" y="5"/>
                  </a:cxn>
                  <a:cxn ang="0">
                    <a:pos x="0" y="0"/>
                  </a:cxn>
                  <a:cxn ang="0">
                    <a:pos x="0" y="38"/>
                  </a:cxn>
                  <a:cxn ang="0">
                    <a:pos x="0" y="38"/>
                  </a:cxn>
                </a:cxnLst>
                <a:rect l="0" t="0" r="r" b="b"/>
                <a:pathLst>
                  <a:path w="36" h="49">
                    <a:moveTo>
                      <a:pt x="0" y="38"/>
                    </a:moveTo>
                    <a:lnTo>
                      <a:pt x="36" y="49"/>
                    </a:lnTo>
                    <a:lnTo>
                      <a:pt x="36"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26415" name="Freeform 463"/>
              <p:cNvSpPr>
                <a:spLocks/>
              </p:cNvSpPr>
              <p:nvPr/>
            </p:nvSpPr>
            <p:spPr bwMode="auto">
              <a:xfrm>
                <a:off x="2275" y="2934"/>
                <a:ext cx="35" cy="49"/>
              </a:xfrm>
              <a:custGeom>
                <a:avLst/>
                <a:gdLst/>
                <a:ahLst/>
                <a:cxnLst>
                  <a:cxn ang="0">
                    <a:pos x="0" y="49"/>
                  </a:cxn>
                  <a:cxn ang="0">
                    <a:pos x="35" y="38"/>
                  </a:cxn>
                  <a:cxn ang="0">
                    <a:pos x="35" y="0"/>
                  </a:cxn>
                  <a:cxn ang="0">
                    <a:pos x="0" y="5"/>
                  </a:cxn>
                  <a:cxn ang="0">
                    <a:pos x="0" y="49"/>
                  </a:cxn>
                  <a:cxn ang="0">
                    <a:pos x="0" y="49"/>
                  </a:cxn>
                  <a:cxn ang="0">
                    <a:pos x="0" y="49"/>
                  </a:cxn>
                </a:cxnLst>
                <a:rect l="0" t="0" r="r" b="b"/>
                <a:pathLst>
                  <a:path w="35" h="49">
                    <a:moveTo>
                      <a:pt x="0" y="49"/>
                    </a:moveTo>
                    <a:lnTo>
                      <a:pt x="35" y="38"/>
                    </a:lnTo>
                    <a:lnTo>
                      <a:pt x="35" y="0"/>
                    </a:lnTo>
                    <a:lnTo>
                      <a:pt x="0" y="5"/>
                    </a:lnTo>
                    <a:lnTo>
                      <a:pt x="0" y="49"/>
                    </a:lnTo>
                    <a:lnTo>
                      <a:pt x="0" y="49"/>
                    </a:lnTo>
                    <a:lnTo>
                      <a:pt x="0" y="49"/>
                    </a:lnTo>
                    <a:close/>
                  </a:path>
                </a:pathLst>
              </a:custGeom>
              <a:solidFill>
                <a:srgbClr val="999999"/>
              </a:solidFill>
              <a:ln w="9525">
                <a:noFill/>
                <a:round/>
                <a:headEnd/>
                <a:tailEnd/>
              </a:ln>
            </p:spPr>
            <p:txBody>
              <a:bodyPr/>
              <a:lstStyle/>
              <a:p>
                <a:endParaRPr lang="en-US" dirty="0"/>
              </a:p>
            </p:txBody>
          </p:sp>
          <p:sp>
            <p:nvSpPr>
              <p:cNvPr id="126416" name="Freeform 464"/>
              <p:cNvSpPr>
                <a:spLocks/>
              </p:cNvSpPr>
              <p:nvPr/>
            </p:nvSpPr>
            <p:spPr bwMode="auto">
              <a:xfrm>
                <a:off x="2275" y="2934"/>
                <a:ext cx="35" cy="49"/>
              </a:xfrm>
              <a:custGeom>
                <a:avLst/>
                <a:gdLst/>
                <a:ahLst/>
                <a:cxnLst>
                  <a:cxn ang="0">
                    <a:pos x="0" y="49"/>
                  </a:cxn>
                  <a:cxn ang="0">
                    <a:pos x="35" y="38"/>
                  </a:cxn>
                  <a:cxn ang="0">
                    <a:pos x="35" y="0"/>
                  </a:cxn>
                  <a:cxn ang="0">
                    <a:pos x="0" y="5"/>
                  </a:cxn>
                  <a:cxn ang="0">
                    <a:pos x="0" y="49"/>
                  </a:cxn>
                </a:cxnLst>
                <a:rect l="0" t="0" r="r" b="b"/>
                <a:pathLst>
                  <a:path w="35" h="49">
                    <a:moveTo>
                      <a:pt x="0" y="49"/>
                    </a:moveTo>
                    <a:lnTo>
                      <a:pt x="35" y="38"/>
                    </a:lnTo>
                    <a:lnTo>
                      <a:pt x="35" y="0"/>
                    </a:lnTo>
                    <a:lnTo>
                      <a:pt x="0" y="5"/>
                    </a:lnTo>
                    <a:lnTo>
                      <a:pt x="0" y="49"/>
                    </a:lnTo>
                  </a:path>
                </a:pathLst>
              </a:custGeom>
              <a:noFill/>
              <a:ln w="0">
                <a:solidFill>
                  <a:srgbClr val="000000"/>
                </a:solidFill>
                <a:prstDash val="solid"/>
                <a:round/>
                <a:headEnd/>
                <a:tailEnd/>
              </a:ln>
            </p:spPr>
            <p:txBody>
              <a:bodyPr/>
              <a:lstStyle/>
              <a:p>
                <a:endParaRPr lang="en-US" dirty="0"/>
              </a:p>
            </p:txBody>
          </p:sp>
          <p:sp>
            <p:nvSpPr>
              <p:cNvPr id="126417" name="Freeform 465"/>
              <p:cNvSpPr>
                <a:spLocks/>
              </p:cNvSpPr>
              <p:nvPr/>
            </p:nvSpPr>
            <p:spPr bwMode="auto">
              <a:xfrm>
                <a:off x="2239" y="2928"/>
                <a:ext cx="71" cy="11"/>
              </a:xfrm>
              <a:custGeom>
                <a:avLst/>
                <a:gdLst/>
                <a:ahLst/>
                <a:cxnLst>
                  <a:cxn ang="0">
                    <a:pos x="0" y="6"/>
                  </a:cxn>
                  <a:cxn ang="0">
                    <a:pos x="36" y="11"/>
                  </a:cxn>
                  <a:cxn ang="0">
                    <a:pos x="71" y="6"/>
                  </a:cxn>
                  <a:cxn ang="0">
                    <a:pos x="36" y="0"/>
                  </a:cxn>
                  <a:cxn ang="0">
                    <a:pos x="0" y="6"/>
                  </a:cxn>
                  <a:cxn ang="0">
                    <a:pos x="0" y="6"/>
                  </a:cxn>
                </a:cxnLst>
                <a:rect l="0" t="0" r="r" b="b"/>
                <a:pathLst>
                  <a:path w="71" h="11">
                    <a:moveTo>
                      <a:pt x="0" y="6"/>
                    </a:moveTo>
                    <a:lnTo>
                      <a:pt x="36" y="11"/>
                    </a:lnTo>
                    <a:lnTo>
                      <a:pt x="71" y="6"/>
                    </a:lnTo>
                    <a:lnTo>
                      <a:pt x="36" y="0"/>
                    </a:lnTo>
                    <a:lnTo>
                      <a:pt x="0" y="6"/>
                    </a:lnTo>
                    <a:lnTo>
                      <a:pt x="0" y="6"/>
                    </a:lnTo>
                    <a:close/>
                  </a:path>
                </a:pathLst>
              </a:custGeom>
              <a:solidFill>
                <a:srgbClr val="FFFFFF"/>
              </a:solidFill>
              <a:ln w="9525">
                <a:noFill/>
                <a:round/>
                <a:headEnd/>
                <a:tailEnd/>
              </a:ln>
            </p:spPr>
            <p:txBody>
              <a:bodyPr/>
              <a:lstStyle/>
              <a:p>
                <a:endParaRPr lang="en-US" dirty="0"/>
              </a:p>
            </p:txBody>
          </p:sp>
          <p:sp>
            <p:nvSpPr>
              <p:cNvPr id="126418" name="Freeform 466"/>
              <p:cNvSpPr>
                <a:spLocks/>
              </p:cNvSpPr>
              <p:nvPr/>
            </p:nvSpPr>
            <p:spPr bwMode="auto">
              <a:xfrm>
                <a:off x="2239" y="2928"/>
                <a:ext cx="71" cy="11"/>
              </a:xfrm>
              <a:custGeom>
                <a:avLst/>
                <a:gdLst/>
                <a:ahLst/>
                <a:cxnLst>
                  <a:cxn ang="0">
                    <a:pos x="0" y="6"/>
                  </a:cxn>
                  <a:cxn ang="0">
                    <a:pos x="36" y="11"/>
                  </a:cxn>
                  <a:cxn ang="0">
                    <a:pos x="71" y="6"/>
                  </a:cxn>
                  <a:cxn ang="0">
                    <a:pos x="36" y="0"/>
                  </a:cxn>
                  <a:cxn ang="0">
                    <a:pos x="0" y="6"/>
                  </a:cxn>
                  <a:cxn ang="0">
                    <a:pos x="0" y="6"/>
                  </a:cxn>
                </a:cxnLst>
                <a:rect l="0" t="0" r="r" b="b"/>
                <a:pathLst>
                  <a:path w="71" h="11">
                    <a:moveTo>
                      <a:pt x="0" y="6"/>
                    </a:moveTo>
                    <a:lnTo>
                      <a:pt x="36" y="11"/>
                    </a:lnTo>
                    <a:lnTo>
                      <a:pt x="71" y="6"/>
                    </a:lnTo>
                    <a:lnTo>
                      <a:pt x="3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419" name="Freeform 467"/>
              <p:cNvSpPr>
                <a:spLocks/>
              </p:cNvSpPr>
              <p:nvPr/>
            </p:nvSpPr>
            <p:spPr bwMode="auto">
              <a:xfrm>
                <a:off x="2239" y="2878"/>
                <a:ext cx="30" cy="39"/>
              </a:xfrm>
              <a:custGeom>
                <a:avLst/>
                <a:gdLst/>
                <a:ahLst/>
                <a:cxnLst>
                  <a:cxn ang="0">
                    <a:pos x="0" y="33"/>
                  </a:cxn>
                  <a:cxn ang="0">
                    <a:pos x="30" y="39"/>
                  </a:cxn>
                  <a:cxn ang="0">
                    <a:pos x="30" y="6"/>
                  </a:cxn>
                  <a:cxn ang="0">
                    <a:pos x="0" y="0"/>
                  </a:cxn>
                  <a:cxn ang="0">
                    <a:pos x="0" y="33"/>
                  </a:cxn>
                  <a:cxn ang="0">
                    <a:pos x="0" y="33"/>
                  </a:cxn>
                </a:cxnLst>
                <a:rect l="0" t="0" r="r" b="b"/>
                <a:pathLst>
                  <a:path w="30" h="39">
                    <a:moveTo>
                      <a:pt x="0" y="33"/>
                    </a:moveTo>
                    <a:lnTo>
                      <a:pt x="30" y="39"/>
                    </a:lnTo>
                    <a:lnTo>
                      <a:pt x="30" y="6"/>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26420" name="Freeform 468"/>
              <p:cNvSpPr>
                <a:spLocks/>
              </p:cNvSpPr>
              <p:nvPr/>
            </p:nvSpPr>
            <p:spPr bwMode="auto">
              <a:xfrm>
                <a:off x="2239" y="2878"/>
                <a:ext cx="30" cy="39"/>
              </a:xfrm>
              <a:custGeom>
                <a:avLst/>
                <a:gdLst/>
                <a:ahLst/>
                <a:cxnLst>
                  <a:cxn ang="0">
                    <a:pos x="0" y="33"/>
                  </a:cxn>
                  <a:cxn ang="0">
                    <a:pos x="30" y="39"/>
                  </a:cxn>
                  <a:cxn ang="0">
                    <a:pos x="30" y="6"/>
                  </a:cxn>
                  <a:cxn ang="0">
                    <a:pos x="0" y="0"/>
                  </a:cxn>
                  <a:cxn ang="0">
                    <a:pos x="0" y="33"/>
                  </a:cxn>
                  <a:cxn ang="0">
                    <a:pos x="0" y="33"/>
                  </a:cxn>
                </a:cxnLst>
                <a:rect l="0" t="0" r="r" b="b"/>
                <a:pathLst>
                  <a:path w="30" h="39">
                    <a:moveTo>
                      <a:pt x="0" y="33"/>
                    </a:moveTo>
                    <a:lnTo>
                      <a:pt x="30" y="39"/>
                    </a:lnTo>
                    <a:lnTo>
                      <a:pt x="30"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421" name="Freeform 469"/>
              <p:cNvSpPr>
                <a:spLocks/>
              </p:cNvSpPr>
              <p:nvPr/>
            </p:nvSpPr>
            <p:spPr bwMode="auto">
              <a:xfrm>
                <a:off x="2269" y="2878"/>
                <a:ext cx="29" cy="39"/>
              </a:xfrm>
              <a:custGeom>
                <a:avLst/>
                <a:gdLst/>
                <a:ahLst/>
                <a:cxnLst>
                  <a:cxn ang="0">
                    <a:pos x="0" y="39"/>
                  </a:cxn>
                  <a:cxn ang="0">
                    <a:pos x="29" y="33"/>
                  </a:cxn>
                  <a:cxn ang="0">
                    <a:pos x="29" y="0"/>
                  </a:cxn>
                  <a:cxn ang="0">
                    <a:pos x="0" y="6"/>
                  </a:cxn>
                  <a:cxn ang="0">
                    <a:pos x="0" y="39"/>
                  </a:cxn>
                  <a:cxn ang="0">
                    <a:pos x="0" y="39"/>
                  </a:cxn>
                  <a:cxn ang="0">
                    <a:pos x="0" y="39"/>
                  </a:cxn>
                </a:cxnLst>
                <a:rect l="0" t="0" r="r" b="b"/>
                <a:pathLst>
                  <a:path w="29" h="39">
                    <a:moveTo>
                      <a:pt x="0" y="39"/>
                    </a:moveTo>
                    <a:lnTo>
                      <a:pt x="29" y="33"/>
                    </a:lnTo>
                    <a:lnTo>
                      <a:pt x="29"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422" name="Freeform 470"/>
              <p:cNvSpPr>
                <a:spLocks/>
              </p:cNvSpPr>
              <p:nvPr/>
            </p:nvSpPr>
            <p:spPr bwMode="auto">
              <a:xfrm>
                <a:off x="2269" y="2878"/>
                <a:ext cx="29" cy="39"/>
              </a:xfrm>
              <a:custGeom>
                <a:avLst/>
                <a:gdLst/>
                <a:ahLst/>
                <a:cxnLst>
                  <a:cxn ang="0">
                    <a:pos x="0" y="39"/>
                  </a:cxn>
                  <a:cxn ang="0">
                    <a:pos x="29" y="33"/>
                  </a:cxn>
                  <a:cxn ang="0">
                    <a:pos x="29" y="0"/>
                  </a:cxn>
                  <a:cxn ang="0">
                    <a:pos x="0" y="6"/>
                  </a:cxn>
                  <a:cxn ang="0">
                    <a:pos x="0" y="39"/>
                  </a:cxn>
                </a:cxnLst>
                <a:rect l="0" t="0" r="r" b="b"/>
                <a:pathLst>
                  <a:path w="29" h="39">
                    <a:moveTo>
                      <a:pt x="0" y="39"/>
                    </a:moveTo>
                    <a:lnTo>
                      <a:pt x="29" y="33"/>
                    </a:lnTo>
                    <a:lnTo>
                      <a:pt x="29"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26423" name="Freeform 471"/>
              <p:cNvSpPr>
                <a:spLocks/>
              </p:cNvSpPr>
              <p:nvPr/>
            </p:nvSpPr>
            <p:spPr bwMode="auto">
              <a:xfrm>
                <a:off x="2239" y="2873"/>
                <a:ext cx="59" cy="11"/>
              </a:xfrm>
              <a:custGeom>
                <a:avLst/>
                <a:gdLst/>
                <a:ahLst/>
                <a:cxnLst>
                  <a:cxn ang="0">
                    <a:pos x="0" y="5"/>
                  </a:cxn>
                  <a:cxn ang="0">
                    <a:pos x="30" y="11"/>
                  </a:cxn>
                  <a:cxn ang="0">
                    <a:pos x="59" y="5"/>
                  </a:cxn>
                  <a:cxn ang="0">
                    <a:pos x="30" y="0"/>
                  </a:cxn>
                  <a:cxn ang="0">
                    <a:pos x="0" y="5"/>
                  </a:cxn>
                  <a:cxn ang="0">
                    <a:pos x="0" y="5"/>
                  </a:cxn>
                </a:cxnLst>
                <a:rect l="0" t="0" r="r" b="b"/>
                <a:pathLst>
                  <a:path w="59" h="11">
                    <a:moveTo>
                      <a:pt x="0" y="5"/>
                    </a:moveTo>
                    <a:lnTo>
                      <a:pt x="30" y="11"/>
                    </a:lnTo>
                    <a:lnTo>
                      <a:pt x="59" y="5"/>
                    </a:lnTo>
                    <a:lnTo>
                      <a:pt x="30" y="0"/>
                    </a:lnTo>
                    <a:lnTo>
                      <a:pt x="0" y="5"/>
                    </a:lnTo>
                    <a:lnTo>
                      <a:pt x="0" y="5"/>
                    </a:lnTo>
                    <a:close/>
                  </a:path>
                </a:pathLst>
              </a:custGeom>
              <a:solidFill>
                <a:srgbClr val="CCCCCC"/>
              </a:solidFill>
              <a:ln w="9525">
                <a:noFill/>
                <a:round/>
                <a:headEnd/>
                <a:tailEnd/>
              </a:ln>
            </p:spPr>
            <p:txBody>
              <a:bodyPr/>
              <a:lstStyle/>
              <a:p>
                <a:endParaRPr lang="en-US" dirty="0"/>
              </a:p>
            </p:txBody>
          </p:sp>
          <p:sp>
            <p:nvSpPr>
              <p:cNvPr id="126424" name="Freeform 472"/>
              <p:cNvSpPr>
                <a:spLocks/>
              </p:cNvSpPr>
              <p:nvPr/>
            </p:nvSpPr>
            <p:spPr bwMode="auto">
              <a:xfrm>
                <a:off x="2239" y="2873"/>
                <a:ext cx="59" cy="11"/>
              </a:xfrm>
              <a:custGeom>
                <a:avLst/>
                <a:gdLst/>
                <a:ahLst/>
                <a:cxnLst>
                  <a:cxn ang="0">
                    <a:pos x="0" y="5"/>
                  </a:cxn>
                  <a:cxn ang="0">
                    <a:pos x="30" y="11"/>
                  </a:cxn>
                  <a:cxn ang="0">
                    <a:pos x="59" y="5"/>
                  </a:cxn>
                  <a:cxn ang="0">
                    <a:pos x="30" y="0"/>
                  </a:cxn>
                  <a:cxn ang="0">
                    <a:pos x="0" y="5"/>
                  </a:cxn>
                  <a:cxn ang="0">
                    <a:pos x="0" y="5"/>
                  </a:cxn>
                </a:cxnLst>
                <a:rect l="0" t="0" r="r" b="b"/>
                <a:pathLst>
                  <a:path w="59" h="11">
                    <a:moveTo>
                      <a:pt x="0" y="5"/>
                    </a:moveTo>
                    <a:lnTo>
                      <a:pt x="30" y="11"/>
                    </a:lnTo>
                    <a:lnTo>
                      <a:pt x="59"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425" name="Freeform 473"/>
              <p:cNvSpPr>
                <a:spLocks/>
              </p:cNvSpPr>
              <p:nvPr/>
            </p:nvSpPr>
            <p:spPr bwMode="auto">
              <a:xfrm>
                <a:off x="2281" y="2889"/>
                <a:ext cx="29" cy="39"/>
              </a:xfrm>
              <a:custGeom>
                <a:avLst/>
                <a:gdLst/>
                <a:ahLst/>
                <a:cxnLst>
                  <a:cxn ang="0">
                    <a:pos x="0" y="34"/>
                  </a:cxn>
                  <a:cxn ang="0">
                    <a:pos x="29" y="39"/>
                  </a:cxn>
                  <a:cxn ang="0">
                    <a:pos x="29" y="6"/>
                  </a:cxn>
                  <a:cxn ang="0">
                    <a:pos x="0" y="0"/>
                  </a:cxn>
                  <a:cxn ang="0">
                    <a:pos x="0" y="34"/>
                  </a:cxn>
                  <a:cxn ang="0">
                    <a:pos x="0" y="34"/>
                  </a:cxn>
                </a:cxnLst>
                <a:rect l="0" t="0" r="r" b="b"/>
                <a:pathLst>
                  <a:path w="29" h="39">
                    <a:moveTo>
                      <a:pt x="0" y="34"/>
                    </a:moveTo>
                    <a:lnTo>
                      <a:pt x="29" y="39"/>
                    </a:lnTo>
                    <a:lnTo>
                      <a:pt x="29" y="6"/>
                    </a:lnTo>
                    <a:lnTo>
                      <a:pt x="0" y="0"/>
                    </a:lnTo>
                    <a:lnTo>
                      <a:pt x="0" y="34"/>
                    </a:lnTo>
                    <a:lnTo>
                      <a:pt x="0" y="34"/>
                    </a:lnTo>
                    <a:close/>
                  </a:path>
                </a:pathLst>
              </a:custGeom>
              <a:solidFill>
                <a:srgbClr val="FFFFFF"/>
              </a:solidFill>
              <a:ln w="9525">
                <a:noFill/>
                <a:round/>
                <a:headEnd/>
                <a:tailEnd/>
              </a:ln>
            </p:spPr>
            <p:txBody>
              <a:bodyPr/>
              <a:lstStyle/>
              <a:p>
                <a:endParaRPr lang="en-US" dirty="0"/>
              </a:p>
            </p:txBody>
          </p:sp>
          <p:sp>
            <p:nvSpPr>
              <p:cNvPr id="126426" name="Freeform 474"/>
              <p:cNvSpPr>
                <a:spLocks/>
              </p:cNvSpPr>
              <p:nvPr/>
            </p:nvSpPr>
            <p:spPr bwMode="auto">
              <a:xfrm>
                <a:off x="2281" y="2889"/>
                <a:ext cx="29" cy="39"/>
              </a:xfrm>
              <a:custGeom>
                <a:avLst/>
                <a:gdLst/>
                <a:ahLst/>
                <a:cxnLst>
                  <a:cxn ang="0">
                    <a:pos x="0" y="34"/>
                  </a:cxn>
                  <a:cxn ang="0">
                    <a:pos x="29" y="39"/>
                  </a:cxn>
                  <a:cxn ang="0">
                    <a:pos x="29" y="6"/>
                  </a:cxn>
                  <a:cxn ang="0">
                    <a:pos x="0" y="0"/>
                  </a:cxn>
                  <a:cxn ang="0">
                    <a:pos x="0" y="34"/>
                  </a:cxn>
                  <a:cxn ang="0">
                    <a:pos x="0" y="34"/>
                  </a:cxn>
                </a:cxnLst>
                <a:rect l="0" t="0" r="r" b="b"/>
                <a:pathLst>
                  <a:path w="29" h="39">
                    <a:moveTo>
                      <a:pt x="0" y="34"/>
                    </a:moveTo>
                    <a:lnTo>
                      <a:pt x="29" y="39"/>
                    </a:lnTo>
                    <a:lnTo>
                      <a:pt x="29" y="6"/>
                    </a:lnTo>
                    <a:lnTo>
                      <a:pt x="0"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26427" name="Freeform 475"/>
              <p:cNvSpPr>
                <a:spLocks/>
              </p:cNvSpPr>
              <p:nvPr/>
            </p:nvSpPr>
            <p:spPr bwMode="auto">
              <a:xfrm>
                <a:off x="2310" y="2884"/>
                <a:ext cx="30" cy="44"/>
              </a:xfrm>
              <a:custGeom>
                <a:avLst/>
                <a:gdLst/>
                <a:ahLst/>
                <a:cxnLst>
                  <a:cxn ang="0">
                    <a:pos x="0" y="44"/>
                  </a:cxn>
                  <a:cxn ang="0">
                    <a:pos x="30" y="33"/>
                  </a:cxn>
                  <a:cxn ang="0">
                    <a:pos x="30" y="0"/>
                  </a:cxn>
                  <a:cxn ang="0">
                    <a:pos x="0" y="11"/>
                  </a:cxn>
                  <a:cxn ang="0">
                    <a:pos x="0" y="44"/>
                  </a:cxn>
                  <a:cxn ang="0">
                    <a:pos x="0" y="44"/>
                  </a:cxn>
                  <a:cxn ang="0">
                    <a:pos x="0" y="44"/>
                  </a:cxn>
                </a:cxnLst>
                <a:rect l="0" t="0" r="r" b="b"/>
                <a:pathLst>
                  <a:path w="30" h="44">
                    <a:moveTo>
                      <a:pt x="0" y="44"/>
                    </a:moveTo>
                    <a:lnTo>
                      <a:pt x="30" y="33"/>
                    </a:lnTo>
                    <a:lnTo>
                      <a:pt x="30" y="0"/>
                    </a:lnTo>
                    <a:lnTo>
                      <a:pt x="0" y="11"/>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26428" name="Freeform 476"/>
              <p:cNvSpPr>
                <a:spLocks/>
              </p:cNvSpPr>
              <p:nvPr/>
            </p:nvSpPr>
            <p:spPr bwMode="auto">
              <a:xfrm>
                <a:off x="2310" y="2884"/>
                <a:ext cx="30" cy="44"/>
              </a:xfrm>
              <a:custGeom>
                <a:avLst/>
                <a:gdLst/>
                <a:ahLst/>
                <a:cxnLst>
                  <a:cxn ang="0">
                    <a:pos x="0" y="44"/>
                  </a:cxn>
                  <a:cxn ang="0">
                    <a:pos x="30" y="33"/>
                  </a:cxn>
                  <a:cxn ang="0">
                    <a:pos x="30" y="0"/>
                  </a:cxn>
                  <a:cxn ang="0">
                    <a:pos x="0" y="11"/>
                  </a:cxn>
                  <a:cxn ang="0">
                    <a:pos x="0" y="44"/>
                  </a:cxn>
                </a:cxnLst>
                <a:rect l="0" t="0" r="r" b="b"/>
                <a:pathLst>
                  <a:path w="30" h="44">
                    <a:moveTo>
                      <a:pt x="0" y="44"/>
                    </a:moveTo>
                    <a:lnTo>
                      <a:pt x="30" y="33"/>
                    </a:lnTo>
                    <a:lnTo>
                      <a:pt x="30" y="0"/>
                    </a:lnTo>
                    <a:lnTo>
                      <a:pt x="0" y="11"/>
                    </a:lnTo>
                    <a:lnTo>
                      <a:pt x="0" y="44"/>
                    </a:lnTo>
                  </a:path>
                </a:pathLst>
              </a:custGeom>
              <a:noFill/>
              <a:ln w="0">
                <a:solidFill>
                  <a:srgbClr val="000000"/>
                </a:solidFill>
                <a:prstDash val="solid"/>
                <a:round/>
                <a:headEnd/>
                <a:tailEnd/>
              </a:ln>
            </p:spPr>
            <p:txBody>
              <a:bodyPr/>
              <a:lstStyle/>
              <a:p>
                <a:endParaRPr lang="en-US" dirty="0"/>
              </a:p>
            </p:txBody>
          </p:sp>
          <p:sp>
            <p:nvSpPr>
              <p:cNvPr id="126429" name="Freeform 477"/>
              <p:cNvSpPr>
                <a:spLocks/>
              </p:cNvSpPr>
              <p:nvPr/>
            </p:nvSpPr>
            <p:spPr bwMode="auto">
              <a:xfrm>
                <a:off x="2281" y="2884"/>
                <a:ext cx="59" cy="11"/>
              </a:xfrm>
              <a:custGeom>
                <a:avLst/>
                <a:gdLst/>
                <a:ahLst/>
                <a:cxnLst>
                  <a:cxn ang="0">
                    <a:pos x="0" y="5"/>
                  </a:cxn>
                  <a:cxn ang="0">
                    <a:pos x="29" y="11"/>
                  </a:cxn>
                  <a:cxn ang="0">
                    <a:pos x="59" y="0"/>
                  </a:cxn>
                  <a:cxn ang="0">
                    <a:pos x="29" y="0"/>
                  </a:cxn>
                  <a:cxn ang="0">
                    <a:pos x="0" y="5"/>
                  </a:cxn>
                  <a:cxn ang="0">
                    <a:pos x="0" y="5"/>
                  </a:cxn>
                </a:cxnLst>
                <a:rect l="0" t="0" r="r" b="b"/>
                <a:pathLst>
                  <a:path w="59" h="11">
                    <a:moveTo>
                      <a:pt x="0" y="5"/>
                    </a:moveTo>
                    <a:lnTo>
                      <a:pt x="29" y="11"/>
                    </a:lnTo>
                    <a:lnTo>
                      <a:pt x="59" y="0"/>
                    </a:lnTo>
                    <a:lnTo>
                      <a:pt x="29" y="0"/>
                    </a:lnTo>
                    <a:lnTo>
                      <a:pt x="0" y="5"/>
                    </a:lnTo>
                    <a:lnTo>
                      <a:pt x="0" y="5"/>
                    </a:lnTo>
                    <a:close/>
                  </a:path>
                </a:pathLst>
              </a:custGeom>
              <a:solidFill>
                <a:srgbClr val="CCCCCC"/>
              </a:solidFill>
              <a:ln w="9525">
                <a:noFill/>
                <a:round/>
                <a:headEnd/>
                <a:tailEnd/>
              </a:ln>
            </p:spPr>
            <p:txBody>
              <a:bodyPr/>
              <a:lstStyle/>
              <a:p>
                <a:endParaRPr lang="en-US" dirty="0"/>
              </a:p>
            </p:txBody>
          </p:sp>
          <p:sp>
            <p:nvSpPr>
              <p:cNvPr id="126430" name="Freeform 478"/>
              <p:cNvSpPr>
                <a:spLocks/>
              </p:cNvSpPr>
              <p:nvPr/>
            </p:nvSpPr>
            <p:spPr bwMode="auto">
              <a:xfrm>
                <a:off x="2281" y="2884"/>
                <a:ext cx="59" cy="11"/>
              </a:xfrm>
              <a:custGeom>
                <a:avLst/>
                <a:gdLst/>
                <a:ahLst/>
                <a:cxnLst>
                  <a:cxn ang="0">
                    <a:pos x="0" y="5"/>
                  </a:cxn>
                  <a:cxn ang="0">
                    <a:pos x="29" y="11"/>
                  </a:cxn>
                  <a:cxn ang="0">
                    <a:pos x="59" y="0"/>
                  </a:cxn>
                  <a:cxn ang="0">
                    <a:pos x="29" y="0"/>
                  </a:cxn>
                  <a:cxn ang="0">
                    <a:pos x="0" y="5"/>
                  </a:cxn>
                  <a:cxn ang="0">
                    <a:pos x="0" y="5"/>
                  </a:cxn>
                </a:cxnLst>
                <a:rect l="0" t="0" r="r" b="b"/>
                <a:pathLst>
                  <a:path w="59" h="11">
                    <a:moveTo>
                      <a:pt x="0" y="5"/>
                    </a:moveTo>
                    <a:lnTo>
                      <a:pt x="29" y="11"/>
                    </a:lnTo>
                    <a:lnTo>
                      <a:pt x="59" y="0"/>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431" name="Freeform 479"/>
              <p:cNvSpPr>
                <a:spLocks/>
              </p:cNvSpPr>
              <p:nvPr/>
            </p:nvSpPr>
            <p:spPr bwMode="auto">
              <a:xfrm>
                <a:off x="2198" y="2889"/>
                <a:ext cx="35" cy="39"/>
              </a:xfrm>
              <a:custGeom>
                <a:avLst/>
                <a:gdLst/>
                <a:ahLst/>
                <a:cxnLst>
                  <a:cxn ang="0">
                    <a:pos x="6" y="34"/>
                  </a:cxn>
                  <a:cxn ang="0">
                    <a:pos x="35" y="39"/>
                  </a:cxn>
                  <a:cxn ang="0">
                    <a:pos x="35" y="0"/>
                  </a:cxn>
                  <a:cxn ang="0">
                    <a:pos x="0" y="0"/>
                  </a:cxn>
                  <a:cxn ang="0">
                    <a:pos x="6" y="34"/>
                  </a:cxn>
                  <a:cxn ang="0">
                    <a:pos x="6" y="34"/>
                  </a:cxn>
                </a:cxnLst>
                <a:rect l="0" t="0" r="r" b="b"/>
                <a:pathLst>
                  <a:path w="35" h="39">
                    <a:moveTo>
                      <a:pt x="6" y="34"/>
                    </a:moveTo>
                    <a:lnTo>
                      <a:pt x="35" y="39"/>
                    </a:lnTo>
                    <a:lnTo>
                      <a:pt x="35" y="0"/>
                    </a:lnTo>
                    <a:lnTo>
                      <a:pt x="0" y="0"/>
                    </a:lnTo>
                    <a:lnTo>
                      <a:pt x="6" y="34"/>
                    </a:lnTo>
                    <a:lnTo>
                      <a:pt x="6" y="34"/>
                    </a:lnTo>
                    <a:close/>
                  </a:path>
                </a:pathLst>
              </a:custGeom>
              <a:solidFill>
                <a:srgbClr val="000000"/>
              </a:solidFill>
              <a:ln w="9525">
                <a:noFill/>
                <a:round/>
                <a:headEnd/>
                <a:tailEnd/>
              </a:ln>
            </p:spPr>
            <p:txBody>
              <a:bodyPr/>
              <a:lstStyle/>
              <a:p>
                <a:endParaRPr lang="en-US" dirty="0"/>
              </a:p>
            </p:txBody>
          </p:sp>
          <p:sp>
            <p:nvSpPr>
              <p:cNvPr id="126432" name="Freeform 480"/>
              <p:cNvSpPr>
                <a:spLocks/>
              </p:cNvSpPr>
              <p:nvPr/>
            </p:nvSpPr>
            <p:spPr bwMode="auto">
              <a:xfrm>
                <a:off x="2198" y="2889"/>
                <a:ext cx="35" cy="39"/>
              </a:xfrm>
              <a:custGeom>
                <a:avLst/>
                <a:gdLst/>
                <a:ahLst/>
                <a:cxnLst>
                  <a:cxn ang="0">
                    <a:pos x="6" y="34"/>
                  </a:cxn>
                  <a:cxn ang="0">
                    <a:pos x="35" y="39"/>
                  </a:cxn>
                  <a:cxn ang="0">
                    <a:pos x="35" y="0"/>
                  </a:cxn>
                  <a:cxn ang="0">
                    <a:pos x="0" y="0"/>
                  </a:cxn>
                  <a:cxn ang="0">
                    <a:pos x="6" y="34"/>
                  </a:cxn>
                  <a:cxn ang="0">
                    <a:pos x="6" y="34"/>
                  </a:cxn>
                </a:cxnLst>
                <a:rect l="0" t="0" r="r" b="b"/>
                <a:pathLst>
                  <a:path w="35" h="39">
                    <a:moveTo>
                      <a:pt x="6" y="34"/>
                    </a:moveTo>
                    <a:lnTo>
                      <a:pt x="35" y="39"/>
                    </a:lnTo>
                    <a:lnTo>
                      <a:pt x="35" y="0"/>
                    </a:lnTo>
                    <a:lnTo>
                      <a:pt x="0" y="0"/>
                    </a:lnTo>
                    <a:lnTo>
                      <a:pt x="6" y="34"/>
                    </a:lnTo>
                    <a:lnTo>
                      <a:pt x="6" y="34"/>
                    </a:lnTo>
                  </a:path>
                </a:pathLst>
              </a:custGeom>
              <a:noFill/>
              <a:ln w="0">
                <a:solidFill>
                  <a:srgbClr val="000000"/>
                </a:solidFill>
                <a:prstDash val="solid"/>
                <a:round/>
                <a:headEnd/>
                <a:tailEnd/>
              </a:ln>
            </p:spPr>
            <p:txBody>
              <a:bodyPr/>
              <a:lstStyle/>
              <a:p>
                <a:endParaRPr lang="en-US" dirty="0"/>
              </a:p>
            </p:txBody>
          </p:sp>
          <p:sp>
            <p:nvSpPr>
              <p:cNvPr id="126433" name="Freeform 481"/>
              <p:cNvSpPr>
                <a:spLocks/>
              </p:cNvSpPr>
              <p:nvPr/>
            </p:nvSpPr>
            <p:spPr bwMode="auto">
              <a:xfrm>
                <a:off x="2233" y="2884"/>
                <a:ext cx="30" cy="44"/>
              </a:xfrm>
              <a:custGeom>
                <a:avLst/>
                <a:gdLst/>
                <a:ahLst/>
                <a:cxnLst>
                  <a:cxn ang="0">
                    <a:pos x="0" y="44"/>
                  </a:cxn>
                  <a:cxn ang="0">
                    <a:pos x="30" y="39"/>
                  </a:cxn>
                  <a:cxn ang="0">
                    <a:pos x="30" y="0"/>
                  </a:cxn>
                  <a:cxn ang="0">
                    <a:pos x="0" y="5"/>
                  </a:cxn>
                  <a:cxn ang="0">
                    <a:pos x="0" y="44"/>
                  </a:cxn>
                  <a:cxn ang="0">
                    <a:pos x="0" y="44"/>
                  </a:cxn>
                  <a:cxn ang="0">
                    <a:pos x="0" y="44"/>
                  </a:cxn>
                </a:cxnLst>
                <a:rect l="0" t="0" r="r" b="b"/>
                <a:pathLst>
                  <a:path w="30" h="44">
                    <a:moveTo>
                      <a:pt x="0" y="44"/>
                    </a:moveTo>
                    <a:lnTo>
                      <a:pt x="30" y="39"/>
                    </a:lnTo>
                    <a:lnTo>
                      <a:pt x="30" y="0"/>
                    </a:lnTo>
                    <a:lnTo>
                      <a:pt x="0" y="5"/>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26434" name="Freeform 482"/>
              <p:cNvSpPr>
                <a:spLocks/>
              </p:cNvSpPr>
              <p:nvPr/>
            </p:nvSpPr>
            <p:spPr bwMode="auto">
              <a:xfrm>
                <a:off x="2233" y="2884"/>
                <a:ext cx="30" cy="44"/>
              </a:xfrm>
              <a:custGeom>
                <a:avLst/>
                <a:gdLst/>
                <a:ahLst/>
                <a:cxnLst>
                  <a:cxn ang="0">
                    <a:pos x="0" y="44"/>
                  </a:cxn>
                  <a:cxn ang="0">
                    <a:pos x="30" y="39"/>
                  </a:cxn>
                  <a:cxn ang="0">
                    <a:pos x="30" y="0"/>
                  </a:cxn>
                  <a:cxn ang="0">
                    <a:pos x="0" y="5"/>
                  </a:cxn>
                  <a:cxn ang="0">
                    <a:pos x="0" y="44"/>
                  </a:cxn>
                </a:cxnLst>
                <a:rect l="0" t="0" r="r" b="b"/>
                <a:pathLst>
                  <a:path w="30" h="44">
                    <a:moveTo>
                      <a:pt x="0" y="44"/>
                    </a:moveTo>
                    <a:lnTo>
                      <a:pt x="30" y="39"/>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26435" name="Freeform 483"/>
              <p:cNvSpPr>
                <a:spLocks/>
              </p:cNvSpPr>
              <p:nvPr/>
            </p:nvSpPr>
            <p:spPr bwMode="auto">
              <a:xfrm>
                <a:off x="2198" y="2878"/>
                <a:ext cx="65" cy="11"/>
              </a:xfrm>
              <a:custGeom>
                <a:avLst/>
                <a:gdLst/>
                <a:ahLst/>
                <a:cxnLst>
                  <a:cxn ang="0">
                    <a:pos x="0" y="11"/>
                  </a:cxn>
                  <a:cxn ang="0">
                    <a:pos x="35" y="11"/>
                  </a:cxn>
                  <a:cxn ang="0">
                    <a:pos x="65" y="6"/>
                  </a:cxn>
                  <a:cxn ang="0">
                    <a:pos x="35" y="0"/>
                  </a:cxn>
                  <a:cxn ang="0">
                    <a:pos x="0" y="11"/>
                  </a:cxn>
                  <a:cxn ang="0">
                    <a:pos x="0" y="11"/>
                  </a:cxn>
                </a:cxnLst>
                <a:rect l="0" t="0" r="r" b="b"/>
                <a:pathLst>
                  <a:path w="65" h="11">
                    <a:moveTo>
                      <a:pt x="0" y="11"/>
                    </a:moveTo>
                    <a:lnTo>
                      <a:pt x="35" y="11"/>
                    </a:lnTo>
                    <a:lnTo>
                      <a:pt x="65" y="6"/>
                    </a:lnTo>
                    <a:lnTo>
                      <a:pt x="35" y="0"/>
                    </a:lnTo>
                    <a:lnTo>
                      <a:pt x="0" y="11"/>
                    </a:lnTo>
                    <a:lnTo>
                      <a:pt x="0" y="11"/>
                    </a:lnTo>
                    <a:close/>
                  </a:path>
                </a:pathLst>
              </a:custGeom>
              <a:solidFill>
                <a:srgbClr val="CCCCCC"/>
              </a:solidFill>
              <a:ln w="9525">
                <a:noFill/>
                <a:round/>
                <a:headEnd/>
                <a:tailEnd/>
              </a:ln>
            </p:spPr>
            <p:txBody>
              <a:bodyPr/>
              <a:lstStyle/>
              <a:p>
                <a:endParaRPr lang="en-US" dirty="0"/>
              </a:p>
            </p:txBody>
          </p:sp>
          <p:sp>
            <p:nvSpPr>
              <p:cNvPr id="126436" name="Freeform 484"/>
              <p:cNvSpPr>
                <a:spLocks/>
              </p:cNvSpPr>
              <p:nvPr/>
            </p:nvSpPr>
            <p:spPr bwMode="auto">
              <a:xfrm>
                <a:off x="2198" y="2878"/>
                <a:ext cx="65" cy="11"/>
              </a:xfrm>
              <a:custGeom>
                <a:avLst/>
                <a:gdLst/>
                <a:ahLst/>
                <a:cxnLst>
                  <a:cxn ang="0">
                    <a:pos x="0" y="11"/>
                  </a:cxn>
                  <a:cxn ang="0">
                    <a:pos x="35" y="11"/>
                  </a:cxn>
                  <a:cxn ang="0">
                    <a:pos x="65" y="6"/>
                  </a:cxn>
                  <a:cxn ang="0">
                    <a:pos x="35" y="0"/>
                  </a:cxn>
                  <a:cxn ang="0">
                    <a:pos x="0" y="11"/>
                  </a:cxn>
                  <a:cxn ang="0">
                    <a:pos x="0" y="11"/>
                  </a:cxn>
                </a:cxnLst>
                <a:rect l="0" t="0" r="r" b="b"/>
                <a:pathLst>
                  <a:path w="65" h="11">
                    <a:moveTo>
                      <a:pt x="0" y="11"/>
                    </a:moveTo>
                    <a:lnTo>
                      <a:pt x="35" y="11"/>
                    </a:lnTo>
                    <a:lnTo>
                      <a:pt x="65" y="6"/>
                    </a:lnTo>
                    <a:lnTo>
                      <a:pt x="35"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26437" name="Freeform 485"/>
              <p:cNvSpPr>
                <a:spLocks/>
              </p:cNvSpPr>
              <p:nvPr/>
            </p:nvSpPr>
            <p:spPr bwMode="auto">
              <a:xfrm>
                <a:off x="2245" y="2895"/>
                <a:ext cx="36" cy="44"/>
              </a:xfrm>
              <a:custGeom>
                <a:avLst/>
                <a:gdLst/>
                <a:ahLst/>
                <a:cxnLst>
                  <a:cxn ang="0">
                    <a:pos x="0" y="39"/>
                  </a:cxn>
                  <a:cxn ang="0">
                    <a:pos x="36" y="44"/>
                  </a:cxn>
                  <a:cxn ang="0">
                    <a:pos x="36" y="5"/>
                  </a:cxn>
                  <a:cxn ang="0">
                    <a:pos x="0" y="0"/>
                  </a:cxn>
                  <a:cxn ang="0">
                    <a:pos x="0" y="39"/>
                  </a:cxn>
                  <a:cxn ang="0">
                    <a:pos x="0" y="39"/>
                  </a:cxn>
                </a:cxnLst>
                <a:rect l="0" t="0" r="r" b="b"/>
                <a:pathLst>
                  <a:path w="36" h="44">
                    <a:moveTo>
                      <a:pt x="0" y="39"/>
                    </a:moveTo>
                    <a:lnTo>
                      <a:pt x="36" y="44"/>
                    </a:lnTo>
                    <a:lnTo>
                      <a:pt x="36"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438" name="Freeform 486"/>
              <p:cNvSpPr>
                <a:spLocks/>
              </p:cNvSpPr>
              <p:nvPr/>
            </p:nvSpPr>
            <p:spPr bwMode="auto">
              <a:xfrm>
                <a:off x="2245" y="2895"/>
                <a:ext cx="36" cy="44"/>
              </a:xfrm>
              <a:custGeom>
                <a:avLst/>
                <a:gdLst/>
                <a:ahLst/>
                <a:cxnLst>
                  <a:cxn ang="0">
                    <a:pos x="0" y="39"/>
                  </a:cxn>
                  <a:cxn ang="0">
                    <a:pos x="36" y="44"/>
                  </a:cxn>
                  <a:cxn ang="0">
                    <a:pos x="36" y="5"/>
                  </a:cxn>
                  <a:cxn ang="0">
                    <a:pos x="0" y="0"/>
                  </a:cxn>
                  <a:cxn ang="0">
                    <a:pos x="0" y="39"/>
                  </a:cxn>
                  <a:cxn ang="0">
                    <a:pos x="0" y="39"/>
                  </a:cxn>
                </a:cxnLst>
                <a:rect l="0" t="0" r="r" b="b"/>
                <a:pathLst>
                  <a:path w="36" h="44">
                    <a:moveTo>
                      <a:pt x="0" y="39"/>
                    </a:moveTo>
                    <a:lnTo>
                      <a:pt x="36" y="44"/>
                    </a:lnTo>
                    <a:lnTo>
                      <a:pt x="36"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439" name="Freeform 487"/>
              <p:cNvSpPr>
                <a:spLocks/>
              </p:cNvSpPr>
              <p:nvPr/>
            </p:nvSpPr>
            <p:spPr bwMode="auto">
              <a:xfrm>
                <a:off x="2281" y="2895"/>
                <a:ext cx="29" cy="39"/>
              </a:xfrm>
              <a:custGeom>
                <a:avLst/>
                <a:gdLst/>
                <a:ahLst/>
                <a:cxnLst>
                  <a:cxn ang="0">
                    <a:pos x="0" y="39"/>
                  </a:cxn>
                  <a:cxn ang="0">
                    <a:pos x="29" y="33"/>
                  </a:cxn>
                  <a:cxn ang="0">
                    <a:pos x="29" y="0"/>
                  </a:cxn>
                  <a:cxn ang="0">
                    <a:pos x="0" y="5"/>
                  </a:cxn>
                  <a:cxn ang="0">
                    <a:pos x="0" y="39"/>
                  </a:cxn>
                  <a:cxn ang="0">
                    <a:pos x="0" y="39"/>
                  </a:cxn>
                  <a:cxn ang="0">
                    <a:pos x="0" y="39"/>
                  </a:cxn>
                </a:cxnLst>
                <a:rect l="0" t="0" r="r" b="b"/>
                <a:pathLst>
                  <a:path w="29" h="39">
                    <a:moveTo>
                      <a:pt x="0" y="39"/>
                    </a:moveTo>
                    <a:lnTo>
                      <a:pt x="29" y="33"/>
                    </a:lnTo>
                    <a:lnTo>
                      <a:pt x="29" y="0"/>
                    </a:lnTo>
                    <a:lnTo>
                      <a:pt x="0" y="5"/>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440" name="Freeform 488"/>
              <p:cNvSpPr>
                <a:spLocks/>
              </p:cNvSpPr>
              <p:nvPr/>
            </p:nvSpPr>
            <p:spPr bwMode="auto">
              <a:xfrm>
                <a:off x="2281" y="2895"/>
                <a:ext cx="29" cy="39"/>
              </a:xfrm>
              <a:custGeom>
                <a:avLst/>
                <a:gdLst/>
                <a:ahLst/>
                <a:cxnLst>
                  <a:cxn ang="0">
                    <a:pos x="0" y="39"/>
                  </a:cxn>
                  <a:cxn ang="0">
                    <a:pos x="29" y="33"/>
                  </a:cxn>
                  <a:cxn ang="0">
                    <a:pos x="29" y="0"/>
                  </a:cxn>
                  <a:cxn ang="0">
                    <a:pos x="0" y="5"/>
                  </a:cxn>
                  <a:cxn ang="0">
                    <a:pos x="0" y="39"/>
                  </a:cxn>
                </a:cxnLst>
                <a:rect l="0" t="0" r="r" b="b"/>
                <a:pathLst>
                  <a:path w="29" h="39">
                    <a:moveTo>
                      <a:pt x="0" y="39"/>
                    </a:moveTo>
                    <a:lnTo>
                      <a:pt x="29" y="33"/>
                    </a:lnTo>
                    <a:lnTo>
                      <a:pt x="29" y="0"/>
                    </a:lnTo>
                    <a:lnTo>
                      <a:pt x="0" y="5"/>
                    </a:lnTo>
                    <a:lnTo>
                      <a:pt x="0" y="39"/>
                    </a:lnTo>
                  </a:path>
                </a:pathLst>
              </a:custGeom>
              <a:noFill/>
              <a:ln w="0">
                <a:solidFill>
                  <a:srgbClr val="000000"/>
                </a:solidFill>
                <a:prstDash val="solid"/>
                <a:round/>
                <a:headEnd/>
                <a:tailEnd/>
              </a:ln>
            </p:spPr>
            <p:txBody>
              <a:bodyPr/>
              <a:lstStyle/>
              <a:p>
                <a:endParaRPr lang="en-US" dirty="0"/>
              </a:p>
            </p:txBody>
          </p:sp>
          <p:sp>
            <p:nvSpPr>
              <p:cNvPr id="126441" name="Freeform 489"/>
              <p:cNvSpPr>
                <a:spLocks/>
              </p:cNvSpPr>
              <p:nvPr/>
            </p:nvSpPr>
            <p:spPr bwMode="auto">
              <a:xfrm>
                <a:off x="2245" y="2889"/>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26442" name="Freeform 490"/>
              <p:cNvSpPr>
                <a:spLocks/>
              </p:cNvSpPr>
              <p:nvPr/>
            </p:nvSpPr>
            <p:spPr bwMode="auto">
              <a:xfrm>
                <a:off x="2245" y="2889"/>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grpSp>
        <p:grpSp>
          <p:nvGrpSpPr>
            <p:cNvPr id="4" name="Group 893"/>
            <p:cNvGrpSpPr>
              <a:grpSpLocks/>
            </p:cNvGrpSpPr>
            <p:nvPr/>
          </p:nvGrpSpPr>
          <p:grpSpPr bwMode="auto">
            <a:xfrm>
              <a:off x="662" y="1897"/>
              <a:ext cx="4473" cy="1391"/>
              <a:chOff x="662" y="1897"/>
              <a:chExt cx="4473" cy="1391"/>
            </a:xfrm>
          </p:grpSpPr>
          <p:sp>
            <p:nvSpPr>
              <p:cNvPr id="126645" name="Line 693"/>
              <p:cNvSpPr>
                <a:spLocks noChangeShapeType="1"/>
              </p:cNvSpPr>
              <p:nvPr/>
            </p:nvSpPr>
            <p:spPr bwMode="auto">
              <a:xfrm flipH="1" flipV="1">
                <a:off x="4508" y="2003"/>
                <a:ext cx="107" cy="22"/>
              </a:xfrm>
              <a:prstGeom prst="line">
                <a:avLst/>
              </a:prstGeom>
              <a:noFill/>
              <a:ln w="0">
                <a:solidFill>
                  <a:srgbClr val="000000"/>
                </a:solidFill>
                <a:round/>
                <a:headEnd/>
                <a:tailEnd/>
              </a:ln>
            </p:spPr>
            <p:txBody>
              <a:bodyPr/>
              <a:lstStyle/>
              <a:p>
                <a:endParaRPr lang="en-US" dirty="0"/>
              </a:p>
            </p:txBody>
          </p:sp>
          <p:sp>
            <p:nvSpPr>
              <p:cNvPr id="126646" name="Line 694"/>
              <p:cNvSpPr>
                <a:spLocks noChangeShapeType="1"/>
              </p:cNvSpPr>
              <p:nvPr/>
            </p:nvSpPr>
            <p:spPr bwMode="auto">
              <a:xfrm flipH="1" flipV="1">
                <a:off x="4508" y="1992"/>
                <a:ext cx="107" cy="27"/>
              </a:xfrm>
              <a:prstGeom prst="line">
                <a:avLst/>
              </a:prstGeom>
              <a:noFill/>
              <a:ln w="0">
                <a:solidFill>
                  <a:srgbClr val="000000"/>
                </a:solidFill>
                <a:round/>
                <a:headEnd/>
                <a:tailEnd/>
              </a:ln>
            </p:spPr>
            <p:txBody>
              <a:bodyPr/>
              <a:lstStyle/>
              <a:p>
                <a:endParaRPr lang="en-US" dirty="0"/>
              </a:p>
            </p:txBody>
          </p:sp>
          <p:sp>
            <p:nvSpPr>
              <p:cNvPr id="126647" name="Line 695"/>
              <p:cNvSpPr>
                <a:spLocks noChangeShapeType="1"/>
              </p:cNvSpPr>
              <p:nvPr/>
            </p:nvSpPr>
            <p:spPr bwMode="auto">
              <a:xfrm flipH="1" flipV="1">
                <a:off x="4508" y="1981"/>
                <a:ext cx="107" cy="27"/>
              </a:xfrm>
              <a:prstGeom prst="line">
                <a:avLst/>
              </a:prstGeom>
              <a:noFill/>
              <a:ln w="0">
                <a:solidFill>
                  <a:srgbClr val="000000"/>
                </a:solidFill>
                <a:round/>
                <a:headEnd/>
                <a:tailEnd/>
              </a:ln>
            </p:spPr>
            <p:txBody>
              <a:bodyPr/>
              <a:lstStyle/>
              <a:p>
                <a:endParaRPr lang="en-US" dirty="0"/>
              </a:p>
            </p:txBody>
          </p:sp>
          <p:sp>
            <p:nvSpPr>
              <p:cNvPr id="126648" name="Line 696"/>
              <p:cNvSpPr>
                <a:spLocks noChangeShapeType="1"/>
              </p:cNvSpPr>
              <p:nvPr/>
            </p:nvSpPr>
            <p:spPr bwMode="auto">
              <a:xfrm flipH="1" flipV="1">
                <a:off x="4508" y="1975"/>
                <a:ext cx="107" cy="22"/>
              </a:xfrm>
              <a:prstGeom prst="line">
                <a:avLst/>
              </a:prstGeom>
              <a:noFill/>
              <a:ln w="0">
                <a:solidFill>
                  <a:srgbClr val="000000"/>
                </a:solidFill>
                <a:round/>
                <a:headEnd/>
                <a:tailEnd/>
              </a:ln>
            </p:spPr>
            <p:txBody>
              <a:bodyPr/>
              <a:lstStyle/>
              <a:p>
                <a:endParaRPr lang="en-US" dirty="0"/>
              </a:p>
            </p:txBody>
          </p:sp>
          <p:sp>
            <p:nvSpPr>
              <p:cNvPr id="126649" name="Line 697"/>
              <p:cNvSpPr>
                <a:spLocks noChangeShapeType="1"/>
              </p:cNvSpPr>
              <p:nvPr/>
            </p:nvSpPr>
            <p:spPr bwMode="auto">
              <a:xfrm flipH="1" flipV="1">
                <a:off x="4508" y="1964"/>
                <a:ext cx="107" cy="28"/>
              </a:xfrm>
              <a:prstGeom prst="line">
                <a:avLst/>
              </a:prstGeom>
              <a:noFill/>
              <a:ln w="0">
                <a:solidFill>
                  <a:srgbClr val="000000"/>
                </a:solidFill>
                <a:round/>
                <a:headEnd/>
                <a:tailEnd/>
              </a:ln>
            </p:spPr>
            <p:txBody>
              <a:bodyPr/>
              <a:lstStyle/>
              <a:p>
                <a:endParaRPr lang="en-US" dirty="0"/>
              </a:p>
            </p:txBody>
          </p:sp>
          <p:sp>
            <p:nvSpPr>
              <p:cNvPr id="126650" name="Line 698"/>
              <p:cNvSpPr>
                <a:spLocks noChangeShapeType="1"/>
              </p:cNvSpPr>
              <p:nvPr/>
            </p:nvSpPr>
            <p:spPr bwMode="auto">
              <a:xfrm flipH="1" flipV="1">
                <a:off x="4508" y="1953"/>
                <a:ext cx="107" cy="28"/>
              </a:xfrm>
              <a:prstGeom prst="line">
                <a:avLst/>
              </a:prstGeom>
              <a:noFill/>
              <a:ln w="0">
                <a:solidFill>
                  <a:srgbClr val="000000"/>
                </a:solidFill>
                <a:round/>
                <a:headEnd/>
                <a:tailEnd/>
              </a:ln>
            </p:spPr>
            <p:txBody>
              <a:bodyPr/>
              <a:lstStyle/>
              <a:p>
                <a:endParaRPr lang="en-US" dirty="0"/>
              </a:p>
            </p:txBody>
          </p:sp>
          <p:sp>
            <p:nvSpPr>
              <p:cNvPr id="126651" name="Line 699"/>
              <p:cNvSpPr>
                <a:spLocks noChangeShapeType="1"/>
              </p:cNvSpPr>
              <p:nvPr/>
            </p:nvSpPr>
            <p:spPr bwMode="auto">
              <a:xfrm flipH="1" flipV="1">
                <a:off x="4508" y="1942"/>
                <a:ext cx="107" cy="27"/>
              </a:xfrm>
              <a:prstGeom prst="line">
                <a:avLst/>
              </a:prstGeom>
              <a:noFill/>
              <a:ln w="0">
                <a:solidFill>
                  <a:srgbClr val="000000"/>
                </a:solidFill>
                <a:round/>
                <a:headEnd/>
                <a:tailEnd/>
              </a:ln>
            </p:spPr>
            <p:txBody>
              <a:bodyPr/>
              <a:lstStyle/>
              <a:p>
                <a:endParaRPr lang="en-US" dirty="0"/>
              </a:p>
            </p:txBody>
          </p:sp>
          <p:sp>
            <p:nvSpPr>
              <p:cNvPr id="126652" name="Line 700"/>
              <p:cNvSpPr>
                <a:spLocks noChangeShapeType="1"/>
              </p:cNvSpPr>
              <p:nvPr/>
            </p:nvSpPr>
            <p:spPr bwMode="auto">
              <a:xfrm flipH="1" flipV="1">
                <a:off x="4508" y="1936"/>
                <a:ext cx="107" cy="28"/>
              </a:xfrm>
              <a:prstGeom prst="line">
                <a:avLst/>
              </a:prstGeom>
              <a:noFill/>
              <a:ln w="0">
                <a:solidFill>
                  <a:srgbClr val="000000"/>
                </a:solidFill>
                <a:round/>
                <a:headEnd/>
                <a:tailEnd/>
              </a:ln>
            </p:spPr>
            <p:txBody>
              <a:bodyPr/>
              <a:lstStyle/>
              <a:p>
                <a:endParaRPr lang="en-US" dirty="0"/>
              </a:p>
            </p:txBody>
          </p:sp>
          <p:sp>
            <p:nvSpPr>
              <p:cNvPr id="126653" name="Line 701"/>
              <p:cNvSpPr>
                <a:spLocks noChangeShapeType="1"/>
              </p:cNvSpPr>
              <p:nvPr/>
            </p:nvSpPr>
            <p:spPr bwMode="auto">
              <a:xfrm flipH="1" flipV="1">
                <a:off x="4508" y="1925"/>
                <a:ext cx="107" cy="28"/>
              </a:xfrm>
              <a:prstGeom prst="line">
                <a:avLst/>
              </a:prstGeom>
              <a:noFill/>
              <a:ln w="0">
                <a:solidFill>
                  <a:srgbClr val="000000"/>
                </a:solidFill>
                <a:round/>
                <a:headEnd/>
                <a:tailEnd/>
              </a:ln>
            </p:spPr>
            <p:txBody>
              <a:bodyPr/>
              <a:lstStyle/>
              <a:p>
                <a:endParaRPr lang="en-US" dirty="0"/>
              </a:p>
            </p:txBody>
          </p:sp>
          <p:sp>
            <p:nvSpPr>
              <p:cNvPr id="126654" name="Line 702"/>
              <p:cNvSpPr>
                <a:spLocks noChangeShapeType="1"/>
              </p:cNvSpPr>
              <p:nvPr/>
            </p:nvSpPr>
            <p:spPr bwMode="auto">
              <a:xfrm flipH="1" flipV="1">
                <a:off x="4508" y="1914"/>
                <a:ext cx="107" cy="28"/>
              </a:xfrm>
              <a:prstGeom prst="line">
                <a:avLst/>
              </a:prstGeom>
              <a:noFill/>
              <a:ln w="0">
                <a:solidFill>
                  <a:srgbClr val="000000"/>
                </a:solidFill>
                <a:round/>
                <a:headEnd/>
                <a:tailEnd/>
              </a:ln>
            </p:spPr>
            <p:txBody>
              <a:bodyPr/>
              <a:lstStyle/>
              <a:p>
                <a:endParaRPr lang="en-US" dirty="0"/>
              </a:p>
            </p:txBody>
          </p:sp>
          <p:sp>
            <p:nvSpPr>
              <p:cNvPr id="126655" name="Line 703"/>
              <p:cNvSpPr>
                <a:spLocks noChangeShapeType="1"/>
              </p:cNvSpPr>
              <p:nvPr/>
            </p:nvSpPr>
            <p:spPr bwMode="auto">
              <a:xfrm flipH="1" flipV="1">
                <a:off x="4502" y="1908"/>
                <a:ext cx="113" cy="28"/>
              </a:xfrm>
              <a:prstGeom prst="line">
                <a:avLst/>
              </a:prstGeom>
              <a:noFill/>
              <a:ln w="0">
                <a:solidFill>
                  <a:srgbClr val="000000"/>
                </a:solidFill>
                <a:round/>
                <a:headEnd/>
                <a:tailEnd/>
              </a:ln>
            </p:spPr>
            <p:txBody>
              <a:bodyPr/>
              <a:lstStyle/>
              <a:p>
                <a:endParaRPr lang="en-US" dirty="0"/>
              </a:p>
            </p:txBody>
          </p:sp>
          <p:sp>
            <p:nvSpPr>
              <p:cNvPr id="126656" name="Line 704"/>
              <p:cNvSpPr>
                <a:spLocks noChangeShapeType="1"/>
              </p:cNvSpPr>
              <p:nvPr/>
            </p:nvSpPr>
            <p:spPr bwMode="auto">
              <a:xfrm flipH="1" flipV="1">
                <a:off x="4502" y="1897"/>
                <a:ext cx="113" cy="28"/>
              </a:xfrm>
              <a:prstGeom prst="line">
                <a:avLst/>
              </a:prstGeom>
              <a:noFill/>
              <a:ln w="0">
                <a:solidFill>
                  <a:srgbClr val="000000"/>
                </a:solidFill>
                <a:round/>
                <a:headEnd/>
                <a:tailEnd/>
              </a:ln>
            </p:spPr>
            <p:txBody>
              <a:bodyPr/>
              <a:lstStyle/>
              <a:p>
                <a:endParaRPr lang="en-US" dirty="0"/>
              </a:p>
            </p:txBody>
          </p:sp>
          <p:sp>
            <p:nvSpPr>
              <p:cNvPr id="126657" name="Freeform 705"/>
              <p:cNvSpPr>
                <a:spLocks/>
              </p:cNvSpPr>
              <p:nvPr/>
            </p:nvSpPr>
            <p:spPr bwMode="auto">
              <a:xfrm>
                <a:off x="4668" y="1920"/>
                <a:ext cx="112" cy="149"/>
              </a:xfrm>
              <a:custGeom>
                <a:avLst/>
                <a:gdLst/>
                <a:ahLst/>
                <a:cxnLst>
                  <a:cxn ang="0">
                    <a:pos x="0" y="149"/>
                  </a:cxn>
                  <a:cxn ang="0">
                    <a:pos x="12" y="149"/>
                  </a:cxn>
                  <a:cxn ang="0">
                    <a:pos x="6" y="11"/>
                  </a:cxn>
                  <a:cxn ang="0">
                    <a:pos x="112" y="33"/>
                  </a:cxn>
                  <a:cxn ang="0">
                    <a:pos x="112" y="27"/>
                  </a:cxn>
                  <a:cxn ang="0">
                    <a:pos x="0" y="0"/>
                  </a:cxn>
                  <a:cxn ang="0">
                    <a:pos x="0" y="149"/>
                  </a:cxn>
                  <a:cxn ang="0">
                    <a:pos x="0" y="149"/>
                  </a:cxn>
                </a:cxnLst>
                <a:rect l="0" t="0" r="r" b="b"/>
                <a:pathLst>
                  <a:path w="112" h="149">
                    <a:moveTo>
                      <a:pt x="0" y="149"/>
                    </a:moveTo>
                    <a:lnTo>
                      <a:pt x="12" y="149"/>
                    </a:lnTo>
                    <a:lnTo>
                      <a:pt x="6" y="11"/>
                    </a:lnTo>
                    <a:lnTo>
                      <a:pt x="112" y="33"/>
                    </a:lnTo>
                    <a:lnTo>
                      <a:pt x="112" y="27"/>
                    </a:lnTo>
                    <a:lnTo>
                      <a:pt x="0" y="0"/>
                    </a:lnTo>
                    <a:lnTo>
                      <a:pt x="0" y="149"/>
                    </a:lnTo>
                    <a:lnTo>
                      <a:pt x="0" y="149"/>
                    </a:lnTo>
                    <a:close/>
                  </a:path>
                </a:pathLst>
              </a:custGeom>
              <a:solidFill>
                <a:srgbClr val="000000"/>
              </a:solidFill>
              <a:ln w="9525">
                <a:noFill/>
                <a:round/>
                <a:headEnd/>
                <a:tailEnd/>
              </a:ln>
            </p:spPr>
            <p:txBody>
              <a:bodyPr/>
              <a:lstStyle/>
              <a:p>
                <a:endParaRPr lang="en-US" dirty="0"/>
              </a:p>
            </p:txBody>
          </p:sp>
          <p:sp>
            <p:nvSpPr>
              <p:cNvPr id="126658" name="Freeform 706"/>
              <p:cNvSpPr>
                <a:spLocks/>
              </p:cNvSpPr>
              <p:nvPr/>
            </p:nvSpPr>
            <p:spPr bwMode="auto">
              <a:xfrm>
                <a:off x="4668" y="1920"/>
                <a:ext cx="112" cy="177"/>
              </a:xfrm>
              <a:custGeom>
                <a:avLst/>
                <a:gdLst/>
                <a:ahLst/>
                <a:cxnLst>
                  <a:cxn ang="0">
                    <a:pos x="0" y="0"/>
                  </a:cxn>
                  <a:cxn ang="0">
                    <a:pos x="112" y="27"/>
                  </a:cxn>
                  <a:cxn ang="0">
                    <a:pos x="112" y="177"/>
                  </a:cxn>
                  <a:cxn ang="0">
                    <a:pos x="0" y="149"/>
                  </a:cxn>
                  <a:cxn ang="0">
                    <a:pos x="0" y="0"/>
                  </a:cxn>
                  <a:cxn ang="0">
                    <a:pos x="0" y="0"/>
                  </a:cxn>
                </a:cxnLst>
                <a:rect l="0" t="0" r="r" b="b"/>
                <a:pathLst>
                  <a:path w="112" h="177">
                    <a:moveTo>
                      <a:pt x="0" y="0"/>
                    </a:moveTo>
                    <a:lnTo>
                      <a:pt x="112" y="27"/>
                    </a:lnTo>
                    <a:lnTo>
                      <a:pt x="112" y="177"/>
                    </a:lnTo>
                    <a:lnTo>
                      <a:pt x="0" y="149"/>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659" name="Line 707"/>
              <p:cNvSpPr>
                <a:spLocks noChangeShapeType="1"/>
              </p:cNvSpPr>
              <p:nvPr/>
            </p:nvSpPr>
            <p:spPr bwMode="auto">
              <a:xfrm flipH="1" flipV="1">
                <a:off x="4674" y="2058"/>
                <a:ext cx="106" cy="28"/>
              </a:xfrm>
              <a:prstGeom prst="line">
                <a:avLst/>
              </a:prstGeom>
              <a:noFill/>
              <a:ln w="0">
                <a:solidFill>
                  <a:srgbClr val="000000"/>
                </a:solidFill>
                <a:round/>
                <a:headEnd/>
                <a:tailEnd/>
              </a:ln>
            </p:spPr>
            <p:txBody>
              <a:bodyPr/>
              <a:lstStyle/>
              <a:p>
                <a:endParaRPr lang="en-US" dirty="0"/>
              </a:p>
            </p:txBody>
          </p:sp>
          <p:sp>
            <p:nvSpPr>
              <p:cNvPr id="126660" name="Line 708"/>
              <p:cNvSpPr>
                <a:spLocks noChangeShapeType="1"/>
              </p:cNvSpPr>
              <p:nvPr/>
            </p:nvSpPr>
            <p:spPr bwMode="auto">
              <a:xfrm flipH="1" flipV="1">
                <a:off x="4674" y="2047"/>
                <a:ext cx="106" cy="28"/>
              </a:xfrm>
              <a:prstGeom prst="line">
                <a:avLst/>
              </a:prstGeom>
              <a:noFill/>
              <a:ln w="0">
                <a:solidFill>
                  <a:srgbClr val="000000"/>
                </a:solidFill>
                <a:round/>
                <a:headEnd/>
                <a:tailEnd/>
              </a:ln>
            </p:spPr>
            <p:txBody>
              <a:bodyPr/>
              <a:lstStyle/>
              <a:p>
                <a:endParaRPr lang="en-US" dirty="0"/>
              </a:p>
            </p:txBody>
          </p:sp>
          <p:sp>
            <p:nvSpPr>
              <p:cNvPr id="126661" name="Line 709"/>
              <p:cNvSpPr>
                <a:spLocks noChangeShapeType="1"/>
              </p:cNvSpPr>
              <p:nvPr/>
            </p:nvSpPr>
            <p:spPr bwMode="auto">
              <a:xfrm flipH="1" flipV="1">
                <a:off x="4674" y="2041"/>
                <a:ext cx="106" cy="28"/>
              </a:xfrm>
              <a:prstGeom prst="line">
                <a:avLst/>
              </a:prstGeom>
              <a:noFill/>
              <a:ln w="0">
                <a:solidFill>
                  <a:srgbClr val="000000"/>
                </a:solidFill>
                <a:round/>
                <a:headEnd/>
                <a:tailEnd/>
              </a:ln>
            </p:spPr>
            <p:txBody>
              <a:bodyPr/>
              <a:lstStyle/>
              <a:p>
                <a:endParaRPr lang="en-US" dirty="0"/>
              </a:p>
            </p:txBody>
          </p:sp>
          <p:sp>
            <p:nvSpPr>
              <p:cNvPr id="126662" name="Line 710"/>
              <p:cNvSpPr>
                <a:spLocks noChangeShapeType="1"/>
              </p:cNvSpPr>
              <p:nvPr/>
            </p:nvSpPr>
            <p:spPr bwMode="auto">
              <a:xfrm flipH="1" flipV="1">
                <a:off x="4674" y="2030"/>
                <a:ext cx="106" cy="28"/>
              </a:xfrm>
              <a:prstGeom prst="line">
                <a:avLst/>
              </a:prstGeom>
              <a:noFill/>
              <a:ln w="0">
                <a:solidFill>
                  <a:srgbClr val="000000"/>
                </a:solidFill>
                <a:round/>
                <a:headEnd/>
                <a:tailEnd/>
              </a:ln>
            </p:spPr>
            <p:txBody>
              <a:bodyPr/>
              <a:lstStyle/>
              <a:p>
                <a:endParaRPr lang="en-US" dirty="0"/>
              </a:p>
            </p:txBody>
          </p:sp>
          <p:sp>
            <p:nvSpPr>
              <p:cNvPr id="126663" name="Line 711"/>
              <p:cNvSpPr>
                <a:spLocks noChangeShapeType="1"/>
              </p:cNvSpPr>
              <p:nvPr/>
            </p:nvSpPr>
            <p:spPr bwMode="auto">
              <a:xfrm flipH="1" flipV="1">
                <a:off x="4674" y="2025"/>
                <a:ext cx="106" cy="22"/>
              </a:xfrm>
              <a:prstGeom prst="line">
                <a:avLst/>
              </a:prstGeom>
              <a:noFill/>
              <a:ln w="0">
                <a:solidFill>
                  <a:srgbClr val="000000"/>
                </a:solidFill>
                <a:round/>
                <a:headEnd/>
                <a:tailEnd/>
              </a:ln>
            </p:spPr>
            <p:txBody>
              <a:bodyPr/>
              <a:lstStyle/>
              <a:p>
                <a:endParaRPr lang="en-US" dirty="0"/>
              </a:p>
            </p:txBody>
          </p:sp>
          <p:sp>
            <p:nvSpPr>
              <p:cNvPr id="126664" name="Line 712"/>
              <p:cNvSpPr>
                <a:spLocks noChangeShapeType="1"/>
              </p:cNvSpPr>
              <p:nvPr/>
            </p:nvSpPr>
            <p:spPr bwMode="auto">
              <a:xfrm flipH="1" flipV="1">
                <a:off x="4668" y="2014"/>
                <a:ext cx="112" cy="27"/>
              </a:xfrm>
              <a:prstGeom prst="line">
                <a:avLst/>
              </a:prstGeom>
              <a:noFill/>
              <a:ln w="0">
                <a:solidFill>
                  <a:srgbClr val="000000"/>
                </a:solidFill>
                <a:round/>
                <a:headEnd/>
                <a:tailEnd/>
              </a:ln>
            </p:spPr>
            <p:txBody>
              <a:bodyPr/>
              <a:lstStyle/>
              <a:p>
                <a:endParaRPr lang="en-US" dirty="0"/>
              </a:p>
            </p:txBody>
          </p:sp>
          <p:sp>
            <p:nvSpPr>
              <p:cNvPr id="126665" name="Line 713"/>
              <p:cNvSpPr>
                <a:spLocks noChangeShapeType="1"/>
              </p:cNvSpPr>
              <p:nvPr/>
            </p:nvSpPr>
            <p:spPr bwMode="auto">
              <a:xfrm flipH="1" flipV="1">
                <a:off x="4668" y="2003"/>
                <a:ext cx="112" cy="27"/>
              </a:xfrm>
              <a:prstGeom prst="line">
                <a:avLst/>
              </a:prstGeom>
              <a:noFill/>
              <a:ln w="0">
                <a:solidFill>
                  <a:srgbClr val="000000"/>
                </a:solidFill>
                <a:round/>
                <a:headEnd/>
                <a:tailEnd/>
              </a:ln>
            </p:spPr>
            <p:txBody>
              <a:bodyPr/>
              <a:lstStyle/>
              <a:p>
                <a:endParaRPr lang="en-US" dirty="0"/>
              </a:p>
            </p:txBody>
          </p:sp>
          <p:sp>
            <p:nvSpPr>
              <p:cNvPr id="126666" name="Line 714"/>
              <p:cNvSpPr>
                <a:spLocks noChangeShapeType="1"/>
              </p:cNvSpPr>
              <p:nvPr/>
            </p:nvSpPr>
            <p:spPr bwMode="auto">
              <a:xfrm flipH="1" flipV="1">
                <a:off x="4668" y="1992"/>
                <a:ext cx="112" cy="27"/>
              </a:xfrm>
              <a:prstGeom prst="line">
                <a:avLst/>
              </a:prstGeom>
              <a:noFill/>
              <a:ln w="0">
                <a:solidFill>
                  <a:srgbClr val="000000"/>
                </a:solidFill>
                <a:round/>
                <a:headEnd/>
                <a:tailEnd/>
              </a:ln>
            </p:spPr>
            <p:txBody>
              <a:bodyPr/>
              <a:lstStyle/>
              <a:p>
                <a:endParaRPr lang="en-US" dirty="0"/>
              </a:p>
            </p:txBody>
          </p:sp>
          <p:sp>
            <p:nvSpPr>
              <p:cNvPr id="126667" name="Line 715"/>
              <p:cNvSpPr>
                <a:spLocks noChangeShapeType="1"/>
              </p:cNvSpPr>
              <p:nvPr/>
            </p:nvSpPr>
            <p:spPr bwMode="auto">
              <a:xfrm flipH="1" flipV="1">
                <a:off x="4668" y="1986"/>
                <a:ext cx="112" cy="22"/>
              </a:xfrm>
              <a:prstGeom prst="line">
                <a:avLst/>
              </a:prstGeom>
              <a:noFill/>
              <a:ln w="0">
                <a:solidFill>
                  <a:srgbClr val="000000"/>
                </a:solidFill>
                <a:round/>
                <a:headEnd/>
                <a:tailEnd/>
              </a:ln>
            </p:spPr>
            <p:txBody>
              <a:bodyPr/>
              <a:lstStyle/>
              <a:p>
                <a:endParaRPr lang="en-US" dirty="0"/>
              </a:p>
            </p:txBody>
          </p:sp>
          <p:sp>
            <p:nvSpPr>
              <p:cNvPr id="126668" name="Line 716"/>
              <p:cNvSpPr>
                <a:spLocks noChangeShapeType="1"/>
              </p:cNvSpPr>
              <p:nvPr/>
            </p:nvSpPr>
            <p:spPr bwMode="auto">
              <a:xfrm flipH="1" flipV="1">
                <a:off x="4668" y="1975"/>
                <a:ext cx="112" cy="28"/>
              </a:xfrm>
              <a:prstGeom prst="line">
                <a:avLst/>
              </a:prstGeom>
              <a:noFill/>
              <a:ln w="0">
                <a:solidFill>
                  <a:srgbClr val="000000"/>
                </a:solidFill>
                <a:round/>
                <a:headEnd/>
                <a:tailEnd/>
              </a:ln>
            </p:spPr>
            <p:txBody>
              <a:bodyPr/>
              <a:lstStyle/>
              <a:p>
                <a:endParaRPr lang="en-US" dirty="0"/>
              </a:p>
            </p:txBody>
          </p:sp>
          <p:sp>
            <p:nvSpPr>
              <p:cNvPr id="126669" name="Line 717"/>
              <p:cNvSpPr>
                <a:spLocks noChangeShapeType="1"/>
              </p:cNvSpPr>
              <p:nvPr/>
            </p:nvSpPr>
            <p:spPr bwMode="auto">
              <a:xfrm flipH="1" flipV="1">
                <a:off x="4668" y="1964"/>
                <a:ext cx="112" cy="28"/>
              </a:xfrm>
              <a:prstGeom prst="line">
                <a:avLst/>
              </a:prstGeom>
              <a:noFill/>
              <a:ln w="0">
                <a:solidFill>
                  <a:srgbClr val="000000"/>
                </a:solidFill>
                <a:round/>
                <a:headEnd/>
                <a:tailEnd/>
              </a:ln>
            </p:spPr>
            <p:txBody>
              <a:bodyPr/>
              <a:lstStyle/>
              <a:p>
                <a:endParaRPr lang="en-US" dirty="0"/>
              </a:p>
            </p:txBody>
          </p:sp>
          <p:sp>
            <p:nvSpPr>
              <p:cNvPr id="126670" name="Line 718"/>
              <p:cNvSpPr>
                <a:spLocks noChangeShapeType="1"/>
              </p:cNvSpPr>
              <p:nvPr/>
            </p:nvSpPr>
            <p:spPr bwMode="auto">
              <a:xfrm flipH="1" flipV="1">
                <a:off x="4668" y="1958"/>
                <a:ext cx="112" cy="23"/>
              </a:xfrm>
              <a:prstGeom prst="line">
                <a:avLst/>
              </a:prstGeom>
              <a:noFill/>
              <a:ln w="0">
                <a:solidFill>
                  <a:srgbClr val="000000"/>
                </a:solidFill>
                <a:round/>
                <a:headEnd/>
                <a:tailEnd/>
              </a:ln>
            </p:spPr>
            <p:txBody>
              <a:bodyPr/>
              <a:lstStyle/>
              <a:p>
                <a:endParaRPr lang="en-US" dirty="0"/>
              </a:p>
            </p:txBody>
          </p:sp>
          <p:sp>
            <p:nvSpPr>
              <p:cNvPr id="126671" name="Line 719"/>
              <p:cNvSpPr>
                <a:spLocks noChangeShapeType="1"/>
              </p:cNvSpPr>
              <p:nvPr/>
            </p:nvSpPr>
            <p:spPr bwMode="auto">
              <a:xfrm flipH="1" flipV="1">
                <a:off x="4668" y="1947"/>
                <a:ext cx="112" cy="28"/>
              </a:xfrm>
              <a:prstGeom prst="line">
                <a:avLst/>
              </a:prstGeom>
              <a:noFill/>
              <a:ln w="0">
                <a:solidFill>
                  <a:srgbClr val="000000"/>
                </a:solidFill>
                <a:round/>
                <a:headEnd/>
                <a:tailEnd/>
              </a:ln>
            </p:spPr>
            <p:txBody>
              <a:bodyPr/>
              <a:lstStyle/>
              <a:p>
                <a:endParaRPr lang="en-US" dirty="0"/>
              </a:p>
            </p:txBody>
          </p:sp>
          <p:sp>
            <p:nvSpPr>
              <p:cNvPr id="126672" name="Line 720"/>
              <p:cNvSpPr>
                <a:spLocks noChangeShapeType="1"/>
              </p:cNvSpPr>
              <p:nvPr/>
            </p:nvSpPr>
            <p:spPr bwMode="auto">
              <a:xfrm flipH="1" flipV="1">
                <a:off x="4668" y="1936"/>
                <a:ext cx="112" cy="28"/>
              </a:xfrm>
              <a:prstGeom prst="line">
                <a:avLst/>
              </a:prstGeom>
              <a:noFill/>
              <a:ln w="0">
                <a:solidFill>
                  <a:srgbClr val="000000"/>
                </a:solidFill>
                <a:round/>
                <a:headEnd/>
                <a:tailEnd/>
              </a:ln>
            </p:spPr>
            <p:txBody>
              <a:bodyPr/>
              <a:lstStyle/>
              <a:p>
                <a:endParaRPr lang="en-US" dirty="0"/>
              </a:p>
            </p:txBody>
          </p:sp>
          <p:sp>
            <p:nvSpPr>
              <p:cNvPr id="126673" name="Freeform 721"/>
              <p:cNvSpPr>
                <a:spLocks/>
              </p:cNvSpPr>
              <p:nvPr/>
            </p:nvSpPr>
            <p:spPr bwMode="auto">
              <a:xfrm>
                <a:off x="4833" y="1958"/>
                <a:ext cx="113" cy="150"/>
              </a:xfrm>
              <a:custGeom>
                <a:avLst/>
                <a:gdLst/>
                <a:ahLst/>
                <a:cxnLst>
                  <a:cxn ang="0">
                    <a:pos x="0" y="150"/>
                  </a:cxn>
                  <a:cxn ang="0">
                    <a:pos x="6" y="150"/>
                  </a:cxn>
                  <a:cxn ang="0">
                    <a:pos x="6" y="11"/>
                  </a:cxn>
                  <a:cxn ang="0">
                    <a:pos x="113" y="39"/>
                  </a:cxn>
                  <a:cxn ang="0">
                    <a:pos x="107" y="28"/>
                  </a:cxn>
                  <a:cxn ang="0">
                    <a:pos x="0" y="0"/>
                  </a:cxn>
                  <a:cxn ang="0">
                    <a:pos x="0" y="150"/>
                  </a:cxn>
                  <a:cxn ang="0">
                    <a:pos x="0" y="150"/>
                  </a:cxn>
                </a:cxnLst>
                <a:rect l="0" t="0" r="r" b="b"/>
                <a:pathLst>
                  <a:path w="113" h="150">
                    <a:moveTo>
                      <a:pt x="0" y="150"/>
                    </a:moveTo>
                    <a:lnTo>
                      <a:pt x="6" y="150"/>
                    </a:lnTo>
                    <a:lnTo>
                      <a:pt x="6" y="11"/>
                    </a:lnTo>
                    <a:lnTo>
                      <a:pt x="113" y="39"/>
                    </a:lnTo>
                    <a:lnTo>
                      <a:pt x="107" y="28"/>
                    </a:lnTo>
                    <a:lnTo>
                      <a:pt x="0" y="0"/>
                    </a:lnTo>
                    <a:lnTo>
                      <a:pt x="0" y="150"/>
                    </a:lnTo>
                    <a:lnTo>
                      <a:pt x="0" y="150"/>
                    </a:lnTo>
                    <a:close/>
                  </a:path>
                </a:pathLst>
              </a:custGeom>
              <a:solidFill>
                <a:srgbClr val="000000"/>
              </a:solidFill>
              <a:ln w="9525">
                <a:noFill/>
                <a:round/>
                <a:headEnd/>
                <a:tailEnd/>
              </a:ln>
            </p:spPr>
            <p:txBody>
              <a:bodyPr/>
              <a:lstStyle/>
              <a:p>
                <a:endParaRPr lang="en-US" dirty="0"/>
              </a:p>
            </p:txBody>
          </p:sp>
          <p:sp>
            <p:nvSpPr>
              <p:cNvPr id="126674" name="Freeform 722"/>
              <p:cNvSpPr>
                <a:spLocks/>
              </p:cNvSpPr>
              <p:nvPr/>
            </p:nvSpPr>
            <p:spPr bwMode="auto">
              <a:xfrm>
                <a:off x="4827" y="1958"/>
                <a:ext cx="119" cy="178"/>
              </a:xfrm>
              <a:custGeom>
                <a:avLst/>
                <a:gdLst/>
                <a:ahLst/>
                <a:cxnLst>
                  <a:cxn ang="0">
                    <a:pos x="0" y="0"/>
                  </a:cxn>
                  <a:cxn ang="0">
                    <a:pos x="113" y="28"/>
                  </a:cxn>
                  <a:cxn ang="0">
                    <a:pos x="119" y="178"/>
                  </a:cxn>
                  <a:cxn ang="0">
                    <a:pos x="6" y="150"/>
                  </a:cxn>
                  <a:cxn ang="0">
                    <a:pos x="0" y="0"/>
                  </a:cxn>
                  <a:cxn ang="0">
                    <a:pos x="0" y="0"/>
                  </a:cxn>
                </a:cxnLst>
                <a:rect l="0" t="0" r="r" b="b"/>
                <a:pathLst>
                  <a:path w="119" h="178">
                    <a:moveTo>
                      <a:pt x="0" y="0"/>
                    </a:moveTo>
                    <a:lnTo>
                      <a:pt x="113" y="28"/>
                    </a:lnTo>
                    <a:lnTo>
                      <a:pt x="119" y="178"/>
                    </a:lnTo>
                    <a:lnTo>
                      <a:pt x="6"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675" name="Line 723"/>
              <p:cNvSpPr>
                <a:spLocks noChangeShapeType="1"/>
              </p:cNvSpPr>
              <p:nvPr/>
            </p:nvSpPr>
            <p:spPr bwMode="auto">
              <a:xfrm flipH="1" flipV="1">
                <a:off x="4833" y="2097"/>
                <a:ext cx="113" cy="28"/>
              </a:xfrm>
              <a:prstGeom prst="line">
                <a:avLst/>
              </a:prstGeom>
              <a:noFill/>
              <a:ln w="0">
                <a:solidFill>
                  <a:srgbClr val="000000"/>
                </a:solidFill>
                <a:round/>
                <a:headEnd/>
                <a:tailEnd/>
              </a:ln>
            </p:spPr>
            <p:txBody>
              <a:bodyPr/>
              <a:lstStyle/>
              <a:p>
                <a:endParaRPr lang="en-US" dirty="0"/>
              </a:p>
            </p:txBody>
          </p:sp>
          <p:sp>
            <p:nvSpPr>
              <p:cNvPr id="126676" name="Line 724"/>
              <p:cNvSpPr>
                <a:spLocks noChangeShapeType="1"/>
              </p:cNvSpPr>
              <p:nvPr/>
            </p:nvSpPr>
            <p:spPr bwMode="auto">
              <a:xfrm flipH="1" flipV="1">
                <a:off x="4833" y="2091"/>
                <a:ext cx="113" cy="28"/>
              </a:xfrm>
              <a:prstGeom prst="line">
                <a:avLst/>
              </a:prstGeom>
              <a:noFill/>
              <a:ln w="0">
                <a:solidFill>
                  <a:srgbClr val="000000"/>
                </a:solidFill>
                <a:round/>
                <a:headEnd/>
                <a:tailEnd/>
              </a:ln>
            </p:spPr>
            <p:txBody>
              <a:bodyPr/>
              <a:lstStyle/>
              <a:p>
                <a:endParaRPr lang="en-US" dirty="0"/>
              </a:p>
            </p:txBody>
          </p:sp>
          <p:sp>
            <p:nvSpPr>
              <p:cNvPr id="126677" name="Line 725"/>
              <p:cNvSpPr>
                <a:spLocks noChangeShapeType="1"/>
              </p:cNvSpPr>
              <p:nvPr/>
            </p:nvSpPr>
            <p:spPr bwMode="auto">
              <a:xfrm flipH="1" flipV="1">
                <a:off x="4833" y="2080"/>
                <a:ext cx="113" cy="28"/>
              </a:xfrm>
              <a:prstGeom prst="line">
                <a:avLst/>
              </a:prstGeom>
              <a:noFill/>
              <a:ln w="0">
                <a:solidFill>
                  <a:srgbClr val="000000"/>
                </a:solidFill>
                <a:round/>
                <a:headEnd/>
                <a:tailEnd/>
              </a:ln>
            </p:spPr>
            <p:txBody>
              <a:bodyPr/>
              <a:lstStyle/>
              <a:p>
                <a:endParaRPr lang="en-US" dirty="0"/>
              </a:p>
            </p:txBody>
          </p:sp>
          <p:sp>
            <p:nvSpPr>
              <p:cNvPr id="126678" name="Line 726"/>
              <p:cNvSpPr>
                <a:spLocks noChangeShapeType="1"/>
              </p:cNvSpPr>
              <p:nvPr/>
            </p:nvSpPr>
            <p:spPr bwMode="auto">
              <a:xfrm flipH="1" flipV="1">
                <a:off x="4833" y="2069"/>
                <a:ext cx="113" cy="28"/>
              </a:xfrm>
              <a:prstGeom prst="line">
                <a:avLst/>
              </a:prstGeom>
              <a:noFill/>
              <a:ln w="0">
                <a:solidFill>
                  <a:srgbClr val="000000"/>
                </a:solidFill>
                <a:round/>
                <a:headEnd/>
                <a:tailEnd/>
              </a:ln>
            </p:spPr>
            <p:txBody>
              <a:bodyPr/>
              <a:lstStyle/>
              <a:p>
                <a:endParaRPr lang="en-US" dirty="0"/>
              </a:p>
            </p:txBody>
          </p:sp>
          <p:sp>
            <p:nvSpPr>
              <p:cNvPr id="126679" name="Line 727"/>
              <p:cNvSpPr>
                <a:spLocks noChangeShapeType="1"/>
              </p:cNvSpPr>
              <p:nvPr/>
            </p:nvSpPr>
            <p:spPr bwMode="auto">
              <a:xfrm flipH="1" flipV="1">
                <a:off x="4839" y="2064"/>
                <a:ext cx="107" cy="27"/>
              </a:xfrm>
              <a:prstGeom prst="line">
                <a:avLst/>
              </a:prstGeom>
              <a:noFill/>
              <a:ln w="0">
                <a:solidFill>
                  <a:srgbClr val="000000"/>
                </a:solidFill>
                <a:round/>
                <a:headEnd/>
                <a:tailEnd/>
              </a:ln>
            </p:spPr>
            <p:txBody>
              <a:bodyPr/>
              <a:lstStyle/>
              <a:p>
                <a:endParaRPr lang="en-US" dirty="0"/>
              </a:p>
            </p:txBody>
          </p:sp>
          <p:sp>
            <p:nvSpPr>
              <p:cNvPr id="126680" name="Line 728"/>
              <p:cNvSpPr>
                <a:spLocks noChangeShapeType="1"/>
              </p:cNvSpPr>
              <p:nvPr/>
            </p:nvSpPr>
            <p:spPr bwMode="auto">
              <a:xfrm flipH="1" flipV="1">
                <a:off x="4833" y="2053"/>
                <a:ext cx="113" cy="27"/>
              </a:xfrm>
              <a:prstGeom prst="line">
                <a:avLst/>
              </a:prstGeom>
              <a:noFill/>
              <a:ln w="0">
                <a:solidFill>
                  <a:srgbClr val="000000"/>
                </a:solidFill>
                <a:round/>
                <a:headEnd/>
                <a:tailEnd/>
              </a:ln>
            </p:spPr>
            <p:txBody>
              <a:bodyPr/>
              <a:lstStyle/>
              <a:p>
                <a:endParaRPr lang="en-US" dirty="0"/>
              </a:p>
            </p:txBody>
          </p:sp>
          <p:sp>
            <p:nvSpPr>
              <p:cNvPr id="126681" name="Line 729"/>
              <p:cNvSpPr>
                <a:spLocks noChangeShapeType="1"/>
              </p:cNvSpPr>
              <p:nvPr/>
            </p:nvSpPr>
            <p:spPr bwMode="auto">
              <a:xfrm flipH="1" flipV="1">
                <a:off x="4833" y="2041"/>
                <a:ext cx="113" cy="28"/>
              </a:xfrm>
              <a:prstGeom prst="line">
                <a:avLst/>
              </a:prstGeom>
              <a:noFill/>
              <a:ln w="0">
                <a:solidFill>
                  <a:srgbClr val="000000"/>
                </a:solidFill>
                <a:round/>
                <a:headEnd/>
                <a:tailEnd/>
              </a:ln>
            </p:spPr>
            <p:txBody>
              <a:bodyPr/>
              <a:lstStyle/>
              <a:p>
                <a:endParaRPr lang="en-US" dirty="0"/>
              </a:p>
            </p:txBody>
          </p:sp>
          <p:sp>
            <p:nvSpPr>
              <p:cNvPr id="126682" name="Line 730"/>
              <p:cNvSpPr>
                <a:spLocks noChangeShapeType="1"/>
              </p:cNvSpPr>
              <p:nvPr/>
            </p:nvSpPr>
            <p:spPr bwMode="auto">
              <a:xfrm flipH="1" flipV="1">
                <a:off x="4833" y="2036"/>
                <a:ext cx="113" cy="22"/>
              </a:xfrm>
              <a:prstGeom prst="line">
                <a:avLst/>
              </a:prstGeom>
              <a:noFill/>
              <a:ln w="0">
                <a:solidFill>
                  <a:srgbClr val="000000"/>
                </a:solidFill>
                <a:round/>
                <a:headEnd/>
                <a:tailEnd/>
              </a:ln>
            </p:spPr>
            <p:txBody>
              <a:bodyPr/>
              <a:lstStyle/>
              <a:p>
                <a:endParaRPr lang="en-US" dirty="0"/>
              </a:p>
            </p:txBody>
          </p:sp>
          <p:sp>
            <p:nvSpPr>
              <p:cNvPr id="126683" name="Line 731"/>
              <p:cNvSpPr>
                <a:spLocks noChangeShapeType="1"/>
              </p:cNvSpPr>
              <p:nvPr/>
            </p:nvSpPr>
            <p:spPr bwMode="auto">
              <a:xfrm flipH="1" flipV="1">
                <a:off x="4833" y="2025"/>
                <a:ext cx="113" cy="28"/>
              </a:xfrm>
              <a:prstGeom prst="line">
                <a:avLst/>
              </a:prstGeom>
              <a:noFill/>
              <a:ln w="0">
                <a:solidFill>
                  <a:srgbClr val="000000"/>
                </a:solidFill>
                <a:round/>
                <a:headEnd/>
                <a:tailEnd/>
              </a:ln>
            </p:spPr>
            <p:txBody>
              <a:bodyPr/>
              <a:lstStyle/>
              <a:p>
                <a:endParaRPr lang="en-US" dirty="0"/>
              </a:p>
            </p:txBody>
          </p:sp>
          <p:sp>
            <p:nvSpPr>
              <p:cNvPr id="126684" name="Line 732"/>
              <p:cNvSpPr>
                <a:spLocks noChangeShapeType="1"/>
              </p:cNvSpPr>
              <p:nvPr/>
            </p:nvSpPr>
            <p:spPr bwMode="auto">
              <a:xfrm flipH="1" flipV="1">
                <a:off x="4833" y="2014"/>
                <a:ext cx="113" cy="27"/>
              </a:xfrm>
              <a:prstGeom prst="line">
                <a:avLst/>
              </a:prstGeom>
              <a:noFill/>
              <a:ln w="0">
                <a:solidFill>
                  <a:srgbClr val="000000"/>
                </a:solidFill>
                <a:round/>
                <a:headEnd/>
                <a:tailEnd/>
              </a:ln>
            </p:spPr>
            <p:txBody>
              <a:bodyPr/>
              <a:lstStyle/>
              <a:p>
                <a:endParaRPr lang="en-US" dirty="0"/>
              </a:p>
            </p:txBody>
          </p:sp>
          <p:sp>
            <p:nvSpPr>
              <p:cNvPr id="126685" name="Line 733"/>
              <p:cNvSpPr>
                <a:spLocks noChangeShapeType="1"/>
              </p:cNvSpPr>
              <p:nvPr/>
            </p:nvSpPr>
            <p:spPr bwMode="auto">
              <a:xfrm flipH="1" flipV="1">
                <a:off x="4833" y="2003"/>
                <a:ext cx="113" cy="27"/>
              </a:xfrm>
              <a:prstGeom prst="line">
                <a:avLst/>
              </a:prstGeom>
              <a:noFill/>
              <a:ln w="0">
                <a:solidFill>
                  <a:srgbClr val="000000"/>
                </a:solidFill>
                <a:round/>
                <a:headEnd/>
                <a:tailEnd/>
              </a:ln>
            </p:spPr>
            <p:txBody>
              <a:bodyPr/>
              <a:lstStyle/>
              <a:p>
                <a:endParaRPr lang="en-US" dirty="0"/>
              </a:p>
            </p:txBody>
          </p:sp>
          <p:sp>
            <p:nvSpPr>
              <p:cNvPr id="126686" name="Line 734"/>
              <p:cNvSpPr>
                <a:spLocks noChangeShapeType="1"/>
              </p:cNvSpPr>
              <p:nvPr/>
            </p:nvSpPr>
            <p:spPr bwMode="auto">
              <a:xfrm flipH="1" flipV="1">
                <a:off x="4833" y="1997"/>
                <a:ext cx="113" cy="28"/>
              </a:xfrm>
              <a:prstGeom prst="line">
                <a:avLst/>
              </a:prstGeom>
              <a:noFill/>
              <a:ln w="0">
                <a:solidFill>
                  <a:srgbClr val="000000"/>
                </a:solidFill>
                <a:round/>
                <a:headEnd/>
                <a:tailEnd/>
              </a:ln>
            </p:spPr>
            <p:txBody>
              <a:bodyPr/>
              <a:lstStyle/>
              <a:p>
                <a:endParaRPr lang="en-US" dirty="0"/>
              </a:p>
            </p:txBody>
          </p:sp>
          <p:sp>
            <p:nvSpPr>
              <p:cNvPr id="126687" name="Line 735"/>
              <p:cNvSpPr>
                <a:spLocks noChangeShapeType="1"/>
              </p:cNvSpPr>
              <p:nvPr/>
            </p:nvSpPr>
            <p:spPr bwMode="auto">
              <a:xfrm flipH="1" flipV="1">
                <a:off x="4833" y="1986"/>
                <a:ext cx="107" cy="28"/>
              </a:xfrm>
              <a:prstGeom prst="line">
                <a:avLst/>
              </a:prstGeom>
              <a:noFill/>
              <a:ln w="0">
                <a:solidFill>
                  <a:srgbClr val="000000"/>
                </a:solidFill>
                <a:round/>
                <a:headEnd/>
                <a:tailEnd/>
              </a:ln>
            </p:spPr>
            <p:txBody>
              <a:bodyPr/>
              <a:lstStyle/>
              <a:p>
                <a:endParaRPr lang="en-US" dirty="0"/>
              </a:p>
            </p:txBody>
          </p:sp>
          <p:sp>
            <p:nvSpPr>
              <p:cNvPr id="126688" name="Line 736"/>
              <p:cNvSpPr>
                <a:spLocks noChangeShapeType="1"/>
              </p:cNvSpPr>
              <p:nvPr/>
            </p:nvSpPr>
            <p:spPr bwMode="auto">
              <a:xfrm flipH="1" flipV="1">
                <a:off x="4833" y="1981"/>
                <a:ext cx="107" cy="22"/>
              </a:xfrm>
              <a:prstGeom prst="line">
                <a:avLst/>
              </a:prstGeom>
              <a:noFill/>
              <a:ln w="0">
                <a:solidFill>
                  <a:srgbClr val="000000"/>
                </a:solidFill>
                <a:round/>
                <a:headEnd/>
                <a:tailEnd/>
              </a:ln>
            </p:spPr>
            <p:txBody>
              <a:bodyPr/>
              <a:lstStyle/>
              <a:p>
                <a:endParaRPr lang="en-US" dirty="0"/>
              </a:p>
            </p:txBody>
          </p:sp>
          <p:sp>
            <p:nvSpPr>
              <p:cNvPr id="126689" name="Freeform 737"/>
              <p:cNvSpPr>
                <a:spLocks/>
              </p:cNvSpPr>
              <p:nvPr/>
            </p:nvSpPr>
            <p:spPr bwMode="auto">
              <a:xfrm>
                <a:off x="1187" y="3061"/>
                <a:ext cx="36" cy="50"/>
              </a:xfrm>
              <a:custGeom>
                <a:avLst/>
                <a:gdLst/>
                <a:ahLst/>
                <a:cxnLst>
                  <a:cxn ang="0">
                    <a:pos x="36" y="28"/>
                  </a:cxn>
                  <a:cxn ang="0">
                    <a:pos x="24" y="44"/>
                  </a:cxn>
                  <a:cxn ang="0">
                    <a:pos x="12" y="50"/>
                  </a:cxn>
                  <a:cxn ang="0">
                    <a:pos x="0" y="44"/>
                  </a:cxn>
                  <a:cxn ang="0">
                    <a:pos x="0" y="22"/>
                  </a:cxn>
                  <a:cxn ang="0">
                    <a:pos x="6" y="6"/>
                  </a:cxn>
                  <a:cxn ang="0">
                    <a:pos x="12" y="0"/>
                  </a:cxn>
                  <a:cxn ang="0">
                    <a:pos x="18" y="0"/>
                  </a:cxn>
                  <a:cxn ang="0">
                    <a:pos x="30" y="6"/>
                  </a:cxn>
                  <a:cxn ang="0">
                    <a:pos x="36" y="28"/>
                  </a:cxn>
                  <a:cxn ang="0">
                    <a:pos x="36" y="28"/>
                  </a:cxn>
                </a:cxnLst>
                <a:rect l="0" t="0" r="r" b="b"/>
                <a:pathLst>
                  <a:path w="36" h="50">
                    <a:moveTo>
                      <a:pt x="36" y="28"/>
                    </a:moveTo>
                    <a:lnTo>
                      <a:pt x="24" y="44"/>
                    </a:lnTo>
                    <a:lnTo>
                      <a:pt x="12" y="50"/>
                    </a:lnTo>
                    <a:lnTo>
                      <a:pt x="0" y="44"/>
                    </a:lnTo>
                    <a:lnTo>
                      <a:pt x="0" y="22"/>
                    </a:lnTo>
                    <a:lnTo>
                      <a:pt x="6" y="6"/>
                    </a:lnTo>
                    <a:lnTo>
                      <a:pt x="12" y="0"/>
                    </a:lnTo>
                    <a:lnTo>
                      <a:pt x="18" y="0"/>
                    </a:lnTo>
                    <a:lnTo>
                      <a:pt x="30" y="6"/>
                    </a:lnTo>
                    <a:lnTo>
                      <a:pt x="36" y="28"/>
                    </a:lnTo>
                    <a:lnTo>
                      <a:pt x="36" y="28"/>
                    </a:lnTo>
                    <a:close/>
                  </a:path>
                </a:pathLst>
              </a:custGeom>
              <a:solidFill>
                <a:srgbClr val="000000"/>
              </a:solidFill>
              <a:ln w="9525">
                <a:noFill/>
                <a:round/>
                <a:headEnd/>
                <a:tailEnd/>
              </a:ln>
            </p:spPr>
            <p:txBody>
              <a:bodyPr/>
              <a:lstStyle/>
              <a:p>
                <a:endParaRPr lang="en-US" dirty="0"/>
              </a:p>
            </p:txBody>
          </p:sp>
          <p:sp>
            <p:nvSpPr>
              <p:cNvPr id="126690" name="Freeform 738"/>
              <p:cNvSpPr>
                <a:spLocks/>
              </p:cNvSpPr>
              <p:nvPr/>
            </p:nvSpPr>
            <p:spPr bwMode="auto">
              <a:xfrm>
                <a:off x="1182" y="3056"/>
                <a:ext cx="35" cy="55"/>
              </a:xfrm>
              <a:custGeom>
                <a:avLst/>
                <a:gdLst/>
                <a:ahLst/>
                <a:cxnLst>
                  <a:cxn ang="0">
                    <a:pos x="35" y="33"/>
                  </a:cxn>
                  <a:cxn ang="0">
                    <a:pos x="29" y="49"/>
                  </a:cxn>
                  <a:cxn ang="0">
                    <a:pos x="17" y="55"/>
                  </a:cxn>
                  <a:cxn ang="0">
                    <a:pos x="5" y="49"/>
                  </a:cxn>
                  <a:cxn ang="0">
                    <a:pos x="0" y="27"/>
                  </a:cxn>
                  <a:cxn ang="0">
                    <a:pos x="11" y="5"/>
                  </a:cxn>
                  <a:cxn ang="0">
                    <a:pos x="23" y="0"/>
                  </a:cxn>
                  <a:cxn ang="0">
                    <a:pos x="35" y="11"/>
                  </a:cxn>
                  <a:cxn ang="0">
                    <a:pos x="35" y="33"/>
                  </a:cxn>
                  <a:cxn ang="0">
                    <a:pos x="35" y="33"/>
                  </a:cxn>
                </a:cxnLst>
                <a:rect l="0" t="0" r="r" b="b"/>
                <a:pathLst>
                  <a:path w="35" h="55">
                    <a:moveTo>
                      <a:pt x="35" y="33"/>
                    </a:moveTo>
                    <a:lnTo>
                      <a:pt x="29" y="49"/>
                    </a:lnTo>
                    <a:lnTo>
                      <a:pt x="17" y="55"/>
                    </a:lnTo>
                    <a:lnTo>
                      <a:pt x="5" y="49"/>
                    </a:lnTo>
                    <a:lnTo>
                      <a:pt x="0" y="27"/>
                    </a:lnTo>
                    <a:lnTo>
                      <a:pt x="11" y="5"/>
                    </a:lnTo>
                    <a:lnTo>
                      <a:pt x="23" y="0"/>
                    </a:lnTo>
                    <a:lnTo>
                      <a:pt x="35" y="11"/>
                    </a:lnTo>
                    <a:lnTo>
                      <a:pt x="35" y="33"/>
                    </a:lnTo>
                    <a:lnTo>
                      <a:pt x="35" y="33"/>
                    </a:lnTo>
                    <a:close/>
                  </a:path>
                </a:pathLst>
              </a:custGeom>
              <a:solidFill>
                <a:srgbClr val="000000"/>
              </a:solidFill>
              <a:ln w="9525">
                <a:noFill/>
                <a:round/>
                <a:headEnd/>
                <a:tailEnd/>
              </a:ln>
            </p:spPr>
            <p:txBody>
              <a:bodyPr/>
              <a:lstStyle/>
              <a:p>
                <a:endParaRPr lang="en-US" dirty="0"/>
              </a:p>
            </p:txBody>
          </p:sp>
          <p:sp>
            <p:nvSpPr>
              <p:cNvPr id="126691" name="Freeform 739"/>
              <p:cNvSpPr>
                <a:spLocks/>
              </p:cNvSpPr>
              <p:nvPr/>
            </p:nvSpPr>
            <p:spPr bwMode="auto">
              <a:xfrm>
                <a:off x="1199" y="3072"/>
                <a:ext cx="12" cy="28"/>
              </a:xfrm>
              <a:custGeom>
                <a:avLst/>
                <a:gdLst/>
                <a:ahLst/>
                <a:cxnLst>
                  <a:cxn ang="0">
                    <a:pos x="12" y="17"/>
                  </a:cxn>
                  <a:cxn ang="0">
                    <a:pos x="12" y="22"/>
                  </a:cxn>
                  <a:cxn ang="0">
                    <a:pos x="6" y="28"/>
                  </a:cxn>
                  <a:cxn ang="0">
                    <a:pos x="6" y="22"/>
                  </a:cxn>
                  <a:cxn ang="0">
                    <a:pos x="0" y="11"/>
                  </a:cxn>
                  <a:cxn ang="0">
                    <a:pos x="6" y="6"/>
                  </a:cxn>
                  <a:cxn ang="0">
                    <a:pos x="12" y="0"/>
                  </a:cxn>
                  <a:cxn ang="0">
                    <a:pos x="12" y="6"/>
                  </a:cxn>
                  <a:cxn ang="0">
                    <a:pos x="12" y="17"/>
                  </a:cxn>
                  <a:cxn ang="0">
                    <a:pos x="12" y="17"/>
                  </a:cxn>
                </a:cxnLst>
                <a:rect l="0" t="0" r="r" b="b"/>
                <a:pathLst>
                  <a:path w="12" h="28">
                    <a:moveTo>
                      <a:pt x="12" y="17"/>
                    </a:moveTo>
                    <a:lnTo>
                      <a:pt x="12" y="22"/>
                    </a:lnTo>
                    <a:lnTo>
                      <a:pt x="6" y="28"/>
                    </a:lnTo>
                    <a:lnTo>
                      <a:pt x="6" y="22"/>
                    </a:lnTo>
                    <a:lnTo>
                      <a:pt x="0" y="11"/>
                    </a:lnTo>
                    <a:lnTo>
                      <a:pt x="6" y="6"/>
                    </a:lnTo>
                    <a:lnTo>
                      <a:pt x="12" y="0"/>
                    </a:lnTo>
                    <a:lnTo>
                      <a:pt x="12" y="6"/>
                    </a:lnTo>
                    <a:lnTo>
                      <a:pt x="12" y="17"/>
                    </a:lnTo>
                    <a:lnTo>
                      <a:pt x="12" y="17"/>
                    </a:lnTo>
                    <a:close/>
                  </a:path>
                </a:pathLst>
              </a:custGeom>
              <a:solidFill>
                <a:srgbClr val="FFFFFF"/>
              </a:solidFill>
              <a:ln w="9525">
                <a:noFill/>
                <a:round/>
                <a:headEnd/>
                <a:tailEnd/>
              </a:ln>
            </p:spPr>
            <p:txBody>
              <a:bodyPr/>
              <a:lstStyle/>
              <a:p>
                <a:endParaRPr lang="en-US" dirty="0"/>
              </a:p>
            </p:txBody>
          </p:sp>
          <p:sp>
            <p:nvSpPr>
              <p:cNvPr id="126692" name="Freeform 740"/>
              <p:cNvSpPr>
                <a:spLocks/>
              </p:cNvSpPr>
              <p:nvPr/>
            </p:nvSpPr>
            <p:spPr bwMode="auto">
              <a:xfrm>
                <a:off x="1199" y="3078"/>
                <a:ext cx="12" cy="16"/>
              </a:xfrm>
              <a:custGeom>
                <a:avLst/>
                <a:gdLst/>
                <a:ahLst/>
                <a:cxnLst>
                  <a:cxn ang="0">
                    <a:pos x="12" y="11"/>
                  </a:cxn>
                  <a:cxn ang="0">
                    <a:pos x="12" y="16"/>
                  </a:cxn>
                  <a:cxn ang="0">
                    <a:pos x="6" y="16"/>
                  </a:cxn>
                  <a:cxn ang="0">
                    <a:pos x="6" y="11"/>
                  </a:cxn>
                  <a:cxn ang="0">
                    <a:pos x="0" y="5"/>
                  </a:cxn>
                  <a:cxn ang="0">
                    <a:pos x="6" y="5"/>
                  </a:cxn>
                  <a:cxn ang="0">
                    <a:pos x="6" y="0"/>
                  </a:cxn>
                  <a:cxn ang="0">
                    <a:pos x="12" y="5"/>
                  </a:cxn>
                  <a:cxn ang="0">
                    <a:pos x="12" y="11"/>
                  </a:cxn>
                  <a:cxn ang="0">
                    <a:pos x="12" y="11"/>
                  </a:cxn>
                </a:cxnLst>
                <a:rect l="0" t="0" r="r" b="b"/>
                <a:pathLst>
                  <a:path w="12" h="16">
                    <a:moveTo>
                      <a:pt x="12" y="11"/>
                    </a:moveTo>
                    <a:lnTo>
                      <a:pt x="12" y="16"/>
                    </a:lnTo>
                    <a:lnTo>
                      <a:pt x="6" y="16"/>
                    </a:lnTo>
                    <a:lnTo>
                      <a:pt x="6" y="11"/>
                    </a:lnTo>
                    <a:lnTo>
                      <a:pt x="0" y="5"/>
                    </a:lnTo>
                    <a:lnTo>
                      <a:pt x="6" y="5"/>
                    </a:lnTo>
                    <a:lnTo>
                      <a:pt x="6" y="0"/>
                    </a:lnTo>
                    <a:lnTo>
                      <a:pt x="12" y="5"/>
                    </a:lnTo>
                    <a:lnTo>
                      <a:pt x="12" y="11"/>
                    </a:lnTo>
                    <a:lnTo>
                      <a:pt x="12" y="11"/>
                    </a:lnTo>
                    <a:close/>
                  </a:path>
                </a:pathLst>
              </a:custGeom>
              <a:solidFill>
                <a:srgbClr val="999999"/>
              </a:solidFill>
              <a:ln w="9525">
                <a:noFill/>
                <a:round/>
                <a:headEnd/>
                <a:tailEnd/>
              </a:ln>
            </p:spPr>
            <p:txBody>
              <a:bodyPr/>
              <a:lstStyle/>
              <a:p>
                <a:endParaRPr lang="en-US" dirty="0"/>
              </a:p>
            </p:txBody>
          </p:sp>
          <p:sp>
            <p:nvSpPr>
              <p:cNvPr id="126693" name="Freeform 741"/>
              <p:cNvSpPr>
                <a:spLocks/>
              </p:cNvSpPr>
              <p:nvPr/>
            </p:nvSpPr>
            <p:spPr bwMode="auto">
              <a:xfrm>
                <a:off x="1205" y="3061"/>
                <a:ext cx="36" cy="55"/>
              </a:xfrm>
              <a:custGeom>
                <a:avLst/>
                <a:gdLst/>
                <a:ahLst/>
                <a:cxnLst>
                  <a:cxn ang="0">
                    <a:pos x="36" y="28"/>
                  </a:cxn>
                  <a:cxn ang="0">
                    <a:pos x="24" y="50"/>
                  </a:cxn>
                  <a:cxn ang="0">
                    <a:pos x="12" y="55"/>
                  </a:cxn>
                  <a:cxn ang="0">
                    <a:pos x="6" y="55"/>
                  </a:cxn>
                  <a:cxn ang="0">
                    <a:pos x="0" y="44"/>
                  </a:cxn>
                  <a:cxn ang="0">
                    <a:pos x="0" y="28"/>
                  </a:cxn>
                  <a:cxn ang="0">
                    <a:pos x="6" y="6"/>
                  </a:cxn>
                  <a:cxn ang="0">
                    <a:pos x="18" y="0"/>
                  </a:cxn>
                  <a:cxn ang="0">
                    <a:pos x="24" y="6"/>
                  </a:cxn>
                  <a:cxn ang="0">
                    <a:pos x="30" y="11"/>
                  </a:cxn>
                  <a:cxn ang="0">
                    <a:pos x="36" y="28"/>
                  </a:cxn>
                  <a:cxn ang="0">
                    <a:pos x="36" y="28"/>
                  </a:cxn>
                </a:cxnLst>
                <a:rect l="0" t="0" r="r" b="b"/>
                <a:pathLst>
                  <a:path w="36" h="55">
                    <a:moveTo>
                      <a:pt x="36" y="28"/>
                    </a:moveTo>
                    <a:lnTo>
                      <a:pt x="24" y="50"/>
                    </a:lnTo>
                    <a:lnTo>
                      <a:pt x="12" y="55"/>
                    </a:lnTo>
                    <a:lnTo>
                      <a:pt x="6" y="55"/>
                    </a:lnTo>
                    <a:lnTo>
                      <a:pt x="0" y="44"/>
                    </a:lnTo>
                    <a:lnTo>
                      <a:pt x="0" y="28"/>
                    </a:lnTo>
                    <a:lnTo>
                      <a:pt x="6" y="6"/>
                    </a:lnTo>
                    <a:lnTo>
                      <a:pt x="18" y="0"/>
                    </a:lnTo>
                    <a:lnTo>
                      <a:pt x="24" y="6"/>
                    </a:lnTo>
                    <a:lnTo>
                      <a:pt x="30" y="11"/>
                    </a:lnTo>
                    <a:lnTo>
                      <a:pt x="36" y="28"/>
                    </a:lnTo>
                    <a:lnTo>
                      <a:pt x="36" y="28"/>
                    </a:lnTo>
                    <a:close/>
                  </a:path>
                </a:pathLst>
              </a:custGeom>
              <a:solidFill>
                <a:srgbClr val="000000"/>
              </a:solidFill>
              <a:ln w="9525">
                <a:noFill/>
                <a:round/>
                <a:headEnd/>
                <a:tailEnd/>
              </a:ln>
            </p:spPr>
            <p:txBody>
              <a:bodyPr/>
              <a:lstStyle/>
              <a:p>
                <a:endParaRPr lang="en-US" dirty="0"/>
              </a:p>
            </p:txBody>
          </p:sp>
          <p:sp>
            <p:nvSpPr>
              <p:cNvPr id="126694" name="Freeform 742"/>
              <p:cNvSpPr>
                <a:spLocks/>
              </p:cNvSpPr>
              <p:nvPr/>
            </p:nvSpPr>
            <p:spPr bwMode="auto">
              <a:xfrm>
                <a:off x="1199" y="3061"/>
                <a:ext cx="36" cy="55"/>
              </a:xfrm>
              <a:custGeom>
                <a:avLst/>
                <a:gdLst/>
                <a:ahLst/>
                <a:cxnLst>
                  <a:cxn ang="0">
                    <a:pos x="36" y="28"/>
                  </a:cxn>
                  <a:cxn ang="0">
                    <a:pos x="30" y="50"/>
                  </a:cxn>
                  <a:cxn ang="0">
                    <a:pos x="18" y="55"/>
                  </a:cxn>
                  <a:cxn ang="0">
                    <a:pos x="6" y="44"/>
                  </a:cxn>
                  <a:cxn ang="0">
                    <a:pos x="0" y="22"/>
                  </a:cxn>
                  <a:cxn ang="0">
                    <a:pos x="12" y="6"/>
                  </a:cxn>
                  <a:cxn ang="0">
                    <a:pos x="24" y="0"/>
                  </a:cxn>
                  <a:cxn ang="0">
                    <a:pos x="30" y="6"/>
                  </a:cxn>
                  <a:cxn ang="0">
                    <a:pos x="36" y="11"/>
                  </a:cxn>
                  <a:cxn ang="0">
                    <a:pos x="36" y="28"/>
                  </a:cxn>
                  <a:cxn ang="0">
                    <a:pos x="36" y="28"/>
                  </a:cxn>
                </a:cxnLst>
                <a:rect l="0" t="0" r="r" b="b"/>
                <a:pathLst>
                  <a:path w="36" h="55">
                    <a:moveTo>
                      <a:pt x="36" y="28"/>
                    </a:moveTo>
                    <a:lnTo>
                      <a:pt x="30" y="50"/>
                    </a:lnTo>
                    <a:lnTo>
                      <a:pt x="18" y="55"/>
                    </a:lnTo>
                    <a:lnTo>
                      <a:pt x="6" y="44"/>
                    </a:lnTo>
                    <a:lnTo>
                      <a:pt x="0" y="22"/>
                    </a:lnTo>
                    <a:lnTo>
                      <a:pt x="12" y="6"/>
                    </a:lnTo>
                    <a:lnTo>
                      <a:pt x="24" y="0"/>
                    </a:lnTo>
                    <a:lnTo>
                      <a:pt x="30" y="6"/>
                    </a:lnTo>
                    <a:lnTo>
                      <a:pt x="36" y="11"/>
                    </a:lnTo>
                    <a:lnTo>
                      <a:pt x="36" y="28"/>
                    </a:lnTo>
                    <a:lnTo>
                      <a:pt x="36" y="28"/>
                    </a:lnTo>
                    <a:close/>
                  </a:path>
                </a:pathLst>
              </a:custGeom>
              <a:solidFill>
                <a:srgbClr val="000000"/>
              </a:solidFill>
              <a:ln w="9525">
                <a:noFill/>
                <a:round/>
                <a:headEnd/>
                <a:tailEnd/>
              </a:ln>
            </p:spPr>
            <p:txBody>
              <a:bodyPr/>
              <a:lstStyle/>
              <a:p>
                <a:endParaRPr lang="en-US" dirty="0"/>
              </a:p>
            </p:txBody>
          </p:sp>
          <p:sp>
            <p:nvSpPr>
              <p:cNvPr id="126695" name="Freeform 743"/>
              <p:cNvSpPr>
                <a:spLocks/>
              </p:cNvSpPr>
              <p:nvPr/>
            </p:nvSpPr>
            <p:spPr bwMode="auto">
              <a:xfrm>
                <a:off x="1217" y="3078"/>
                <a:ext cx="12" cy="22"/>
              </a:xfrm>
              <a:custGeom>
                <a:avLst/>
                <a:gdLst/>
                <a:ahLst/>
                <a:cxnLst>
                  <a:cxn ang="0">
                    <a:pos x="12" y="11"/>
                  </a:cxn>
                  <a:cxn ang="0">
                    <a:pos x="12" y="22"/>
                  </a:cxn>
                  <a:cxn ang="0">
                    <a:pos x="6" y="22"/>
                  </a:cxn>
                  <a:cxn ang="0">
                    <a:pos x="6" y="16"/>
                  </a:cxn>
                  <a:cxn ang="0">
                    <a:pos x="0" y="11"/>
                  </a:cxn>
                  <a:cxn ang="0">
                    <a:pos x="6" y="5"/>
                  </a:cxn>
                  <a:cxn ang="0">
                    <a:pos x="12" y="0"/>
                  </a:cxn>
                  <a:cxn ang="0">
                    <a:pos x="12" y="5"/>
                  </a:cxn>
                  <a:cxn ang="0">
                    <a:pos x="12" y="11"/>
                  </a:cxn>
                  <a:cxn ang="0">
                    <a:pos x="12" y="11"/>
                  </a:cxn>
                </a:cxnLst>
                <a:rect l="0" t="0" r="r" b="b"/>
                <a:pathLst>
                  <a:path w="12" h="22">
                    <a:moveTo>
                      <a:pt x="12" y="11"/>
                    </a:moveTo>
                    <a:lnTo>
                      <a:pt x="12" y="22"/>
                    </a:lnTo>
                    <a:lnTo>
                      <a:pt x="6" y="22"/>
                    </a:lnTo>
                    <a:lnTo>
                      <a:pt x="6" y="16"/>
                    </a:lnTo>
                    <a:lnTo>
                      <a:pt x="0" y="11"/>
                    </a:lnTo>
                    <a:lnTo>
                      <a:pt x="6" y="5"/>
                    </a:lnTo>
                    <a:lnTo>
                      <a:pt x="12" y="0"/>
                    </a:lnTo>
                    <a:lnTo>
                      <a:pt x="12" y="5"/>
                    </a:lnTo>
                    <a:lnTo>
                      <a:pt x="12" y="11"/>
                    </a:lnTo>
                    <a:lnTo>
                      <a:pt x="12" y="11"/>
                    </a:lnTo>
                    <a:close/>
                  </a:path>
                </a:pathLst>
              </a:custGeom>
              <a:solidFill>
                <a:srgbClr val="FFFFFF"/>
              </a:solidFill>
              <a:ln w="9525">
                <a:noFill/>
                <a:round/>
                <a:headEnd/>
                <a:tailEnd/>
              </a:ln>
            </p:spPr>
            <p:txBody>
              <a:bodyPr/>
              <a:lstStyle/>
              <a:p>
                <a:endParaRPr lang="en-US" dirty="0"/>
              </a:p>
            </p:txBody>
          </p:sp>
          <p:sp>
            <p:nvSpPr>
              <p:cNvPr id="126696" name="Freeform 744"/>
              <p:cNvSpPr>
                <a:spLocks/>
              </p:cNvSpPr>
              <p:nvPr/>
            </p:nvSpPr>
            <p:spPr bwMode="auto">
              <a:xfrm>
                <a:off x="1217" y="3083"/>
                <a:ext cx="12" cy="11"/>
              </a:xfrm>
              <a:custGeom>
                <a:avLst/>
                <a:gdLst/>
                <a:ahLst/>
                <a:cxnLst>
                  <a:cxn ang="0">
                    <a:pos x="12" y="6"/>
                  </a:cxn>
                  <a:cxn ang="0">
                    <a:pos x="12" y="11"/>
                  </a:cxn>
                  <a:cxn ang="0">
                    <a:pos x="6" y="11"/>
                  </a:cxn>
                  <a:cxn ang="0">
                    <a:pos x="6" y="11"/>
                  </a:cxn>
                  <a:cxn ang="0">
                    <a:pos x="0" y="6"/>
                  </a:cxn>
                  <a:cxn ang="0">
                    <a:pos x="6" y="0"/>
                  </a:cxn>
                  <a:cxn ang="0">
                    <a:pos x="6" y="0"/>
                  </a:cxn>
                  <a:cxn ang="0">
                    <a:pos x="12" y="6"/>
                  </a:cxn>
                  <a:cxn ang="0">
                    <a:pos x="12" y="6"/>
                  </a:cxn>
                  <a:cxn ang="0">
                    <a:pos x="12" y="6"/>
                  </a:cxn>
                </a:cxnLst>
                <a:rect l="0" t="0" r="r" b="b"/>
                <a:pathLst>
                  <a:path w="12" h="11">
                    <a:moveTo>
                      <a:pt x="12" y="6"/>
                    </a:moveTo>
                    <a:lnTo>
                      <a:pt x="12" y="11"/>
                    </a:lnTo>
                    <a:lnTo>
                      <a:pt x="6" y="11"/>
                    </a:lnTo>
                    <a:lnTo>
                      <a:pt x="6" y="11"/>
                    </a:lnTo>
                    <a:lnTo>
                      <a:pt x="0" y="6"/>
                    </a:lnTo>
                    <a:lnTo>
                      <a:pt x="6" y="0"/>
                    </a:lnTo>
                    <a:lnTo>
                      <a:pt x="6" y="0"/>
                    </a:lnTo>
                    <a:lnTo>
                      <a:pt x="12" y="6"/>
                    </a:lnTo>
                    <a:lnTo>
                      <a:pt x="12" y="6"/>
                    </a:lnTo>
                    <a:lnTo>
                      <a:pt x="12" y="6"/>
                    </a:lnTo>
                    <a:close/>
                  </a:path>
                </a:pathLst>
              </a:custGeom>
              <a:solidFill>
                <a:srgbClr val="000000"/>
              </a:solidFill>
              <a:ln w="9525">
                <a:noFill/>
                <a:round/>
                <a:headEnd/>
                <a:tailEnd/>
              </a:ln>
            </p:spPr>
            <p:txBody>
              <a:bodyPr/>
              <a:lstStyle/>
              <a:p>
                <a:endParaRPr lang="en-US" dirty="0"/>
              </a:p>
            </p:txBody>
          </p:sp>
          <p:sp>
            <p:nvSpPr>
              <p:cNvPr id="126697" name="Freeform 745"/>
              <p:cNvSpPr>
                <a:spLocks/>
              </p:cNvSpPr>
              <p:nvPr/>
            </p:nvSpPr>
            <p:spPr bwMode="auto">
              <a:xfrm>
                <a:off x="1028" y="3150"/>
                <a:ext cx="35" cy="55"/>
              </a:xfrm>
              <a:custGeom>
                <a:avLst/>
                <a:gdLst/>
                <a:ahLst/>
                <a:cxnLst>
                  <a:cxn ang="0">
                    <a:pos x="35" y="33"/>
                  </a:cxn>
                  <a:cxn ang="0">
                    <a:pos x="29" y="50"/>
                  </a:cxn>
                  <a:cxn ang="0">
                    <a:pos x="18" y="55"/>
                  </a:cxn>
                  <a:cxn ang="0">
                    <a:pos x="12" y="55"/>
                  </a:cxn>
                  <a:cxn ang="0">
                    <a:pos x="6" y="44"/>
                  </a:cxn>
                  <a:cxn ang="0">
                    <a:pos x="0" y="27"/>
                  </a:cxn>
                  <a:cxn ang="0">
                    <a:pos x="12" y="5"/>
                  </a:cxn>
                  <a:cxn ang="0">
                    <a:pos x="24" y="0"/>
                  </a:cxn>
                  <a:cxn ang="0">
                    <a:pos x="35" y="11"/>
                  </a:cxn>
                  <a:cxn ang="0">
                    <a:pos x="35" y="33"/>
                  </a:cxn>
                  <a:cxn ang="0">
                    <a:pos x="35" y="33"/>
                  </a:cxn>
                </a:cxnLst>
                <a:rect l="0" t="0" r="r" b="b"/>
                <a:pathLst>
                  <a:path w="35" h="55">
                    <a:moveTo>
                      <a:pt x="35" y="33"/>
                    </a:moveTo>
                    <a:lnTo>
                      <a:pt x="29" y="50"/>
                    </a:lnTo>
                    <a:lnTo>
                      <a:pt x="18" y="55"/>
                    </a:lnTo>
                    <a:lnTo>
                      <a:pt x="12" y="55"/>
                    </a:lnTo>
                    <a:lnTo>
                      <a:pt x="6" y="44"/>
                    </a:lnTo>
                    <a:lnTo>
                      <a:pt x="0" y="27"/>
                    </a:lnTo>
                    <a:lnTo>
                      <a:pt x="12" y="5"/>
                    </a:lnTo>
                    <a:lnTo>
                      <a:pt x="24" y="0"/>
                    </a:lnTo>
                    <a:lnTo>
                      <a:pt x="35" y="11"/>
                    </a:lnTo>
                    <a:lnTo>
                      <a:pt x="35" y="33"/>
                    </a:lnTo>
                    <a:lnTo>
                      <a:pt x="35" y="33"/>
                    </a:lnTo>
                    <a:close/>
                  </a:path>
                </a:pathLst>
              </a:custGeom>
              <a:solidFill>
                <a:srgbClr val="000000"/>
              </a:solidFill>
              <a:ln w="9525">
                <a:noFill/>
                <a:round/>
                <a:headEnd/>
                <a:tailEnd/>
              </a:ln>
            </p:spPr>
            <p:txBody>
              <a:bodyPr/>
              <a:lstStyle/>
              <a:p>
                <a:endParaRPr lang="en-US" dirty="0"/>
              </a:p>
            </p:txBody>
          </p:sp>
          <p:sp>
            <p:nvSpPr>
              <p:cNvPr id="126698" name="Freeform 746"/>
              <p:cNvSpPr>
                <a:spLocks/>
              </p:cNvSpPr>
              <p:nvPr/>
            </p:nvSpPr>
            <p:spPr bwMode="auto">
              <a:xfrm>
                <a:off x="1028" y="3150"/>
                <a:ext cx="35" cy="55"/>
              </a:xfrm>
              <a:custGeom>
                <a:avLst/>
                <a:gdLst/>
                <a:ahLst/>
                <a:cxnLst>
                  <a:cxn ang="0">
                    <a:pos x="35" y="33"/>
                  </a:cxn>
                  <a:cxn ang="0">
                    <a:pos x="24" y="50"/>
                  </a:cxn>
                  <a:cxn ang="0">
                    <a:pos x="12" y="55"/>
                  </a:cxn>
                  <a:cxn ang="0">
                    <a:pos x="6" y="55"/>
                  </a:cxn>
                  <a:cxn ang="0">
                    <a:pos x="6" y="44"/>
                  </a:cxn>
                  <a:cxn ang="0">
                    <a:pos x="0" y="27"/>
                  </a:cxn>
                  <a:cxn ang="0">
                    <a:pos x="6" y="5"/>
                  </a:cxn>
                  <a:cxn ang="0">
                    <a:pos x="24" y="0"/>
                  </a:cxn>
                  <a:cxn ang="0">
                    <a:pos x="29" y="11"/>
                  </a:cxn>
                  <a:cxn ang="0">
                    <a:pos x="35" y="33"/>
                  </a:cxn>
                  <a:cxn ang="0">
                    <a:pos x="35" y="33"/>
                  </a:cxn>
                </a:cxnLst>
                <a:rect l="0" t="0" r="r" b="b"/>
                <a:pathLst>
                  <a:path w="35" h="55">
                    <a:moveTo>
                      <a:pt x="35" y="33"/>
                    </a:moveTo>
                    <a:lnTo>
                      <a:pt x="24" y="50"/>
                    </a:lnTo>
                    <a:lnTo>
                      <a:pt x="12" y="55"/>
                    </a:lnTo>
                    <a:lnTo>
                      <a:pt x="6" y="55"/>
                    </a:lnTo>
                    <a:lnTo>
                      <a:pt x="6" y="44"/>
                    </a:lnTo>
                    <a:lnTo>
                      <a:pt x="0" y="27"/>
                    </a:lnTo>
                    <a:lnTo>
                      <a:pt x="6" y="5"/>
                    </a:lnTo>
                    <a:lnTo>
                      <a:pt x="24" y="0"/>
                    </a:lnTo>
                    <a:lnTo>
                      <a:pt x="29" y="11"/>
                    </a:lnTo>
                    <a:lnTo>
                      <a:pt x="35" y="33"/>
                    </a:lnTo>
                    <a:lnTo>
                      <a:pt x="35" y="33"/>
                    </a:lnTo>
                    <a:close/>
                  </a:path>
                </a:pathLst>
              </a:custGeom>
              <a:solidFill>
                <a:srgbClr val="000000"/>
              </a:solidFill>
              <a:ln w="9525">
                <a:noFill/>
                <a:round/>
                <a:headEnd/>
                <a:tailEnd/>
              </a:ln>
            </p:spPr>
            <p:txBody>
              <a:bodyPr/>
              <a:lstStyle/>
              <a:p>
                <a:endParaRPr lang="en-US" dirty="0"/>
              </a:p>
            </p:txBody>
          </p:sp>
          <p:sp>
            <p:nvSpPr>
              <p:cNvPr id="126699" name="Freeform 747"/>
              <p:cNvSpPr>
                <a:spLocks/>
              </p:cNvSpPr>
              <p:nvPr/>
            </p:nvSpPr>
            <p:spPr bwMode="auto">
              <a:xfrm>
                <a:off x="1046" y="3166"/>
                <a:ext cx="11" cy="28"/>
              </a:xfrm>
              <a:custGeom>
                <a:avLst/>
                <a:gdLst/>
                <a:ahLst/>
                <a:cxnLst>
                  <a:cxn ang="0">
                    <a:pos x="11" y="11"/>
                  </a:cxn>
                  <a:cxn ang="0">
                    <a:pos x="11" y="23"/>
                  </a:cxn>
                  <a:cxn ang="0">
                    <a:pos x="6" y="28"/>
                  </a:cxn>
                  <a:cxn ang="0">
                    <a:pos x="0" y="23"/>
                  </a:cxn>
                  <a:cxn ang="0">
                    <a:pos x="0" y="11"/>
                  </a:cxn>
                  <a:cxn ang="0">
                    <a:pos x="6" y="6"/>
                  </a:cxn>
                  <a:cxn ang="0">
                    <a:pos x="6" y="0"/>
                  </a:cxn>
                  <a:cxn ang="0">
                    <a:pos x="11" y="6"/>
                  </a:cxn>
                  <a:cxn ang="0">
                    <a:pos x="11" y="11"/>
                  </a:cxn>
                  <a:cxn ang="0">
                    <a:pos x="11" y="11"/>
                  </a:cxn>
                </a:cxnLst>
                <a:rect l="0" t="0" r="r" b="b"/>
                <a:pathLst>
                  <a:path w="11" h="28">
                    <a:moveTo>
                      <a:pt x="11" y="11"/>
                    </a:moveTo>
                    <a:lnTo>
                      <a:pt x="11" y="23"/>
                    </a:lnTo>
                    <a:lnTo>
                      <a:pt x="6" y="28"/>
                    </a:lnTo>
                    <a:lnTo>
                      <a:pt x="0" y="23"/>
                    </a:lnTo>
                    <a:lnTo>
                      <a:pt x="0" y="11"/>
                    </a:lnTo>
                    <a:lnTo>
                      <a:pt x="6" y="6"/>
                    </a:lnTo>
                    <a:lnTo>
                      <a:pt x="6" y="0"/>
                    </a:lnTo>
                    <a:lnTo>
                      <a:pt x="11" y="6"/>
                    </a:lnTo>
                    <a:lnTo>
                      <a:pt x="11" y="11"/>
                    </a:lnTo>
                    <a:lnTo>
                      <a:pt x="11" y="11"/>
                    </a:lnTo>
                    <a:close/>
                  </a:path>
                </a:pathLst>
              </a:custGeom>
              <a:solidFill>
                <a:srgbClr val="FFFFFF"/>
              </a:solidFill>
              <a:ln w="9525">
                <a:noFill/>
                <a:round/>
                <a:headEnd/>
                <a:tailEnd/>
              </a:ln>
            </p:spPr>
            <p:txBody>
              <a:bodyPr/>
              <a:lstStyle/>
              <a:p>
                <a:endParaRPr lang="en-US" dirty="0"/>
              </a:p>
            </p:txBody>
          </p:sp>
          <p:sp>
            <p:nvSpPr>
              <p:cNvPr id="126700" name="Freeform 748"/>
              <p:cNvSpPr>
                <a:spLocks/>
              </p:cNvSpPr>
              <p:nvPr/>
            </p:nvSpPr>
            <p:spPr bwMode="auto">
              <a:xfrm>
                <a:off x="1046" y="3172"/>
                <a:ext cx="6" cy="17"/>
              </a:xfrm>
              <a:custGeom>
                <a:avLst/>
                <a:gdLst/>
                <a:ahLst/>
                <a:cxnLst>
                  <a:cxn ang="0">
                    <a:pos x="6" y="5"/>
                  </a:cxn>
                  <a:cxn ang="0">
                    <a:pos x="6" y="11"/>
                  </a:cxn>
                  <a:cxn ang="0">
                    <a:pos x="6" y="17"/>
                  </a:cxn>
                  <a:cxn ang="0">
                    <a:pos x="0" y="11"/>
                  </a:cxn>
                  <a:cxn ang="0">
                    <a:pos x="0" y="5"/>
                  </a:cxn>
                  <a:cxn ang="0">
                    <a:pos x="6" y="5"/>
                  </a:cxn>
                  <a:cxn ang="0">
                    <a:pos x="6" y="0"/>
                  </a:cxn>
                  <a:cxn ang="0">
                    <a:pos x="6" y="5"/>
                  </a:cxn>
                  <a:cxn ang="0">
                    <a:pos x="6" y="5"/>
                  </a:cxn>
                  <a:cxn ang="0">
                    <a:pos x="6" y="5"/>
                  </a:cxn>
                </a:cxnLst>
                <a:rect l="0" t="0" r="r" b="b"/>
                <a:pathLst>
                  <a:path w="6" h="17">
                    <a:moveTo>
                      <a:pt x="6" y="5"/>
                    </a:moveTo>
                    <a:lnTo>
                      <a:pt x="6" y="11"/>
                    </a:lnTo>
                    <a:lnTo>
                      <a:pt x="6" y="17"/>
                    </a:lnTo>
                    <a:lnTo>
                      <a:pt x="0" y="11"/>
                    </a:lnTo>
                    <a:lnTo>
                      <a:pt x="0" y="5"/>
                    </a:lnTo>
                    <a:lnTo>
                      <a:pt x="6" y="5"/>
                    </a:lnTo>
                    <a:lnTo>
                      <a:pt x="6" y="0"/>
                    </a:lnTo>
                    <a:lnTo>
                      <a:pt x="6" y="5"/>
                    </a:lnTo>
                    <a:lnTo>
                      <a:pt x="6" y="5"/>
                    </a:lnTo>
                    <a:lnTo>
                      <a:pt x="6" y="5"/>
                    </a:lnTo>
                    <a:close/>
                  </a:path>
                </a:pathLst>
              </a:custGeom>
              <a:solidFill>
                <a:srgbClr val="999999"/>
              </a:solidFill>
              <a:ln w="9525">
                <a:noFill/>
                <a:round/>
                <a:headEnd/>
                <a:tailEnd/>
              </a:ln>
            </p:spPr>
            <p:txBody>
              <a:bodyPr/>
              <a:lstStyle/>
              <a:p>
                <a:endParaRPr lang="en-US" dirty="0"/>
              </a:p>
            </p:txBody>
          </p:sp>
          <p:sp>
            <p:nvSpPr>
              <p:cNvPr id="126701" name="Freeform 749"/>
              <p:cNvSpPr>
                <a:spLocks/>
              </p:cNvSpPr>
              <p:nvPr/>
            </p:nvSpPr>
            <p:spPr bwMode="auto">
              <a:xfrm>
                <a:off x="1046" y="3155"/>
                <a:ext cx="35" cy="56"/>
              </a:xfrm>
              <a:custGeom>
                <a:avLst/>
                <a:gdLst/>
                <a:ahLst/>
                <a:cxnLst>
                  <a:cxn ang="0">
                    <a:pos x="35" y="28"/>
                  </a:cxn>
                  <a:cxn ang="0">
                    <a:pos x="29" y="50"/>
                  </a:cxn>
                  <a:cxn ang="0">
                    <a:pos x="17" y="56"/>
                  </a:cxn>
                  <a:cxn ang="0">
                    <a:pos x="6" y="45"/>
                  </a:cxn>
                  <a:cxn ang="0">
                    <a:pos x="0" y="22"/>
                  </a:cxn>
                  <a:cxn ang="0">
                    <a:pos x="11" y="6"/>
                  </a:cxn>
                  <a:cxn ang="0">
                    <a:pos x="23" y="0"/>
                  </a:cxn>
                  <a:cxn ang="0">
                    <a:pos x="29" y="6"/>
                  </a:cxn>
                  <a:cxn ang="0">
                    <a:pos x="35" y="11"/>
                  </a:cxn>
                  <a:cxn ang="0">
                    <a:pos x="35" y="28"/>
                  </a:cxn>
                  <a:cxn ang="0">
                    <a:pos x="35" y="28"/>
                  </a:cxn>
                </a:cxnLst>
                <a:rect l="0" t="0" r="r" b="b"/>
                <a:pathLst>
                  <a:path w="35" h="56">
                    <a:moveTo>
                      <a:pt x="35" y="28"/>
                    </a:moveTo>
                    <a:lnTo>
                      <a:pt x="29" y="50"/>
                    </a:lnTo>
                    <a:lnTo>
                      <a:pt x="17" y="56"/>
                    </a:lnTo>
                    <a:lnTo>
                      <a:pt x="6" y="45"/>
                    </a:lnTo>
                    <a:lnTo>
                      <a:pt x="0" y="22"/>
                    </a:lnTo>
                    <a:lnTo>
                      <a:pt x="11" y="6"/>
                    </a:lnTo>
                    <a:lnTo>
                      <a:pt x="23" y="0"/>
                    </a:lnTo>
                    <a:lnTo>
                      <a:pt x="29" y="6"/>
                    </a:lnTo>
                    <a:lnTo>
                      <a:pt x="35" y="11"/>
                    </a:lnTo>
                    <a:lnTo>
                      <a:pt x="35" y="28"/>
                    </a:lnTo>
                    <a:lnTo>
                      <a:pt x="35" y="28"/>
                    </a:lnTo>
                    <a:close/>
                  </a:path>
                </a:pathLst>
              </a:custGeom>
              <a:solidFill>
                <a:srgbClr val="000000"/>
              </a:solidFill>
              <a:ln w="9525">
                <a:noFill/>
                <a:round/>
                <a:headEnd/>
                <a:tailEnd/>
              </a:ln>
            </p:spPr>
            <p:txBody>
              <a:bodyPr/>
              <a:lstStyle/>
              <a:p>
                <a:endParaRPr lang="en-US" dirty="0"/>
              </a:p>
            </p:txBody>
          </p:sp>
          <p:sp>
            <p:nvSpPr>
              <p:cNvPr id="126702" name="Freeform 750"/>
              <p:cNvSpPr>
                <a:spLocks/>
              </p:cNvSpPr>
              <p:nvPr/>
            </p:nvSpPr>
            <p:spPr bwMode="auto">
              <a:xfrm>
                <a:off x="1046" y="3155"/>
                <a:ext cx="35" cy="56"/>
              </a:xfrm>
              <a:custGeom>
                <a:avLst/>
                <a:gdLst/>
                <a:ahLst/>
                <a:cxnLst>
                  <a:cxn ang="0">
                    <a:pos x="35" y="28"/>
                  </a:cxn>
                  <a:cxn ang="0">
                    <a:pos x="23" y="50"/>
                  </a:cxn>
                  <a:cxn ang="0">
                    <a:pos x="11" y="56"/>
                  </a:cxn>
                  <a:cxn ang="0">
                    <a:pos x="6" y="45"/>
                  </a:cxn>
                  <a:cxn ang="0">
                    <a:pos x="0" y="22"/>
                  </a:cxn>
                  <a:cxn ang="0">
                    <a:pos x="6" y="6"/>
                  </a:cxn>
                  <a:cxn ang="0">
                    <a:pos x="23" y="0"/>
                  </a:cxn>
                  <a:cxn ang="0">
                    <a:pos x="29" y="6"/>
                  </a:cxn>
                  <a:cxn ang="0">
                    <a:pos x="35" y="28"/>
                  </a:cxn>
                  <a:cxn ang="0">
                    <a:pos x="35" y="28"/>
                  </a:cxn>
                </a:cxnLst>
                <a:rect l="0" t="0" r="r" b="b"/>
                <a:pathLst>
                  <a:path w="35" h="56">
                    <a:moveTo>
                      <a:pt x="35" y="28"/>
                    </a:moveTo>
                    <a:lnTo>
                      <a:pt x="23" y="50"/>
                    </a:lnTo>
                    <a:lnTo>
                      <a:pt x="11" y="56"/>
                    </a:lnTo>
                    <a:lnTo>
                      <a:pt x="6" y="45"/>
                    </a:lnTo>
                    <a:lnTo>
                      <a:pt x="0" y="22"/>
                    </a:lnTo>
                    <a:lnTo>
                      <a:pt x="6" y="6"/>
                    </a:lnTo>
                    <a:lnTo>
                      <a:pt x="23" y="0"/>
                    </a:lnTo>
                    <a:lnTo>
                      <a:pt x="29" y="6"/>
                    </a:lnTo>
                    <a:lnTo>
                      <a:pt x="35" y="28"/>
                    </a:lnTo>
                    <a:lnTo>
                      <a:pt x="35" y="28"/>
                    </a:lnTo>
                    <a:close/>
                  </a:path>
                </a:pathLst>
              </a:custGeom>
              <a:solidFill>
                <a:srgbClr val="000000"/>
              </a:solidFill>
              <a:ln w="9525">
                <a:noFill/>
                <a:round/>
                <a:headEnd/>
                <a:tailEnd/>
              </a:ln>
            </p:spPr>
            <p:txBody>
              <a:bodyPr/>
              <a:lstStyle/>
              <a:p>
                <a:endParaRPr lang="en-US" dirty="0"/>
              </a:p>
            </p:txBody>
          </p:sp>
          <p:sp>
            <p:nvSpPr>
              <p:cNvPr id="126703" name="Freeform 751"/>
              <p:cNvSpPr>
                <a:spLocks/>
              </p:cNvSpPr>
              <p:nvPr/>
            </p:nvSpPr>
            <p:spPr bwMode="auto">
              <a:xfrm>
                <a:off x="1063" y="3172"/>
                <a:ext cx="12" cy="22"/>
              </a:xfrm>
              <a:custGeom>
                <a:avLst/>
                <a:gdLst/>
                <a:ahLst/>
                <a:cxnLst>
                  <a:cxn ang="0">
                    <a:pos x="12" y="11"/>
                  </a:cxn>
                  <a:cxn ang="0">
                    <a:pos x="12" y="17"/>
                  </a:cxn>
                  <a:cxn ang="0">
                    <a:pos x="6" y="22"/>
                  </a:cxn>
                  <a:cxn ang="0">
                    <a:pos x="0" y="17"/>
                  </a:cxn>
                  <a:cxn ang="0">
                    <a:pos x="0" y="11"/>
                  </a:cxn>
                  <a:cxn ang="0">
                    <a:pos x="6" y="0"/>
                  </a:cxn>
                  <a:cxn ang="0">
                    <a:pos x="6" y="0"/>
                  </a:cxn>
                  <a:cxn ang="0">
                    <a:pos x="12" y="5"/>
                  </a:cxn>
                  <a:cxn ang="0">
                    <a:pos x="12" y="11"/>
                  </a:cxn>
                  <a:cxn ang="0">
                    <a:pos x="12" y="11"/>
                  </a:cxn>
                </a:cxnLst>
                <a:rect l="0" t="0" r="r" b="b"/>
                <a:pathLst>
                  <a:path w="12" h="22">
                    <a:moveTo>
                      <a:pt x="12" y="11"/>
                    </a:moveTo>
                    <a:lnTo>
                      <a:pt x="12" y="17"/>
                    </a:lnTo>
                    <a:lnTo>
                      <a:pt x="6" y="22"/>
                    </a:lnTo>
                    <a:lnTo>
                      <a:pt x="0" y="17"/>
                    </a:lnTo>
                    <a:lnTo>
                      <a:pt x="0" y="11"/>
                    </a:lnTo>
                    <a:lnTo>
                      <a:pt x="6" y="0"/>
                    </a:lnTo>
                    <a:lnTo>
                      <a:pt x="6" y="0"/>
                    </a:lnTo>
                    <a:lnTo>
                      <a:pt x="12" y="5"/>
                    </a:lnTo>
                    <a:lnTo>
                      <a:pt x="12" y="11"/>
                    </a:lnTo>
                    <a:lnTo>
                      <a:pt x="12" y="11"/>
                    </a:lnTo>
                    <a:close/>
                  </a:path>
                </a:pathLst>
              </a:custGeom>
              <a:solidFill>
                <a:srgbClr val="FFFFFF"/>
              </a:solidFill>
              <a:ln w="9525">
                <a:noFill/>
                <a:round/>
                <a:headEnd/>
                <a:tailEnd/>
              </a:ln>
            </p:spPr>
            <p:txBody>
              <a:bodyPr/>
              <a:lstStyle/>
              <a:p>
                <a:endParaRPr lang="en-US" dirty="0"/>
              </a:p>
            </p:txBody>
          </p:sp>
          <p:sp>
            <p:nvSpPr>
              <p:cNvPr id="126704" name="Freeform 752"/>
              <p:cNvSpPr>
                <a:spLocks/>
              </p:cNvSpPr>
              <p:nvPr/>
            </p:nvSpPr>
            <p:spPr bwMode="auto">
              <a:xfrm>
                <a:off x="1063" y="3177"/>
                <a:ext cx="6" cy="12"/>
              </a:xfrm>
              <a:custGeom>
                <a:avLst/>
                <a:gdLst/>
                <a:ahLst/>
                <a:cxnLst>
                  <a:cxn ang="0">
                    <a:pos x="6" y="6"/>
                  </a:cxn>
                  <a:cxn ang="0">
                    <a:pos x="6" y="12"/>
                  </a:cxn>
                  <a:cxn ang="0">
                    <a:pos x="6" y="12"/>
                  </a:cxn>
                  <a:cxn ang="0">
                    <a:pos x="0" y="12"/>
                  </a:cxn>
                  <a:cxn ang="0">
                    <a:pos x="0" y="6"/>
                  </a:cxn>
                  <a:cxn ang="0">
                    <a:pos x="6" y="0"/>
                  </a:cxn>
                  <a:cxn ang="0">
                    <a:pos x="6" y="0"/>
                  </a:cxn>
                  <a:cxn ang="0">
                    <a:pos x="6" y="0"/>
                  </a:cxn>
                  <a:cxn ang="0">
                    <a:pos x="6" y="6"/>
                  </a:cxn>
                  <a:cxn ang="0">
                    <a:pos x="6" y="6"/>
                  </a:cxn>
                </a:cxnLst>
                <a:rect l="0" t="0" r="r" b="b"/>
                <a:pathLst>
                  <a:path w="6" h="12">
                    <a:moveTo>
                      <a:pt x="6" y="6"/>
                    </a:moveTo>
                    <a:lnTo>
                      <a:pt x="6" y="12"/>
                    </a:lnTo>
                    <a:lnTo>
                      <a:pt x="6" y="12"/>
                    </a:lnTo>
                    <a:lnTo>
                      <a:pt x="0" y="12"/>
                    </a:lnTo>
                    <a:lnTo>
                      <a:pt x="0" y="6"/>
                    </a:lnTo>
                    <a:lnTo>
                      <a:pt x="6" y="0"/>
                    </a:lnTo>
                    <a:lnTo>
                      <a:pt x="6" y="0"/>
                    </a:lnTo>
                    <a:lnTo>
                      <a:pt x="6" y="0"/>
                    </a:lnTo>
                    <a:lnTo>
                      <a:pt x="6" y="6"/>
                    </a:lnTo>
                    <a:lnTo>
                      <a:pt x="6" y="6"/>
                    </a:lnTo>
                    <a:close/>
                  </a:path>
                </a:pathLst>
              </a:custGeom>
              <a:solidFill>
                <a:srgbClr val="000000"/>
              </a:solidFill>
              <a:ln w="9525">
                <a:noFill/>
                <a:round/>
                <a:headEnd/>
                <a:tailEnd/>
              </a:ln>
            </p:spPr>
            <p:txBody>
              <a:bodyPr/>
              <a:lstStyle/>
              <a:p>
                <a:endParaRPr lang="en-US" dirty="0"/>
              </a:p>
            </p:txBody>
          </p:sp>
          <p:sp>
            <p:nvSpPr>
              <p:cNvPr id="126705" name="Freeform 753"/>
              <p:cNvSpPr>
                <a:spLocks/>
              </p:cNvSpPr>
              <p:nvPr/>
            </p:nvSpPr>
            <p:spPr bwMode="auto">
              <a:xfrm>
                <a:off x="892" y="3161"/>
                <a:ext cx="35" cy="28"/>
              </a:xfrm>
              <a:custGeom>
                <a:avLst/>
                <a:gdLst/>
                <a:ahLst/>
                <a:cxnLst>
                  <a:cxn ang="0">
                    <a:pos x="0" y="5"/>
                  </a:cxn>
                  <a:cxn ang="0">
                    <a:pos x="6" y="5"/>
                  </a:cxn>
                  <a:cxn ang="0">
                    <a:pos x="18" y="0"/>
                  </a:cxn>
                  <a:cxn ang="0">
                    <a:pos x="24" y="5"/>
                  </a:cxn>
                  <a:cxn ang="0">
                    <a:pos x="30" y="16"/>
                  </a:cxn>
                  <a:cxn ang="0">
                    <a:pos x="35" y="22"/>
                  </a:cxn>
                  <a:cxn ang="0">
                    <a:pos x="35" y="28"/>
                  </a:cxn>
                  <a:cxn ang="0">
                    <a:pos x="18" y="28"/>
                  </a:cxn>
                  <a:cxn ang="0">
                    <a:pos x="0" y="5"/>
                  </a:cxn>
                  <a:cxn ang="0">
                    <a:pos x="0" y="5"/>
                  </a:cxn>
                </a:cxnLst>
                <a:rect l="0" t="0" r="r" b="b"/>
                <a:pathLst>
                  <a:path w="35" h="28">
                    <a:moveTo>
                      <a:pt x="0" y="5"/>
                    </a:moveTo>
                    <a:lnTo>
                      <a:pt x="6" y="5"/>
                    </a:lnTo>
                    <a:lnTo>
                      <a:pt x="18" y="0"/>
                    </a:lnTo>
                    <a:lnTo>
                      <a:pt x="24" y="5"/>
                    </a:lnTo>
                    <a:lnTo>
                      <a:pt x="30" y="16"/>
                    </a:lnTo>
                    <a:lnTo>
                      <a:pt x="35" y="22"/>
                    </a:lnTo>
                    <a:lnTo>
                      <a:pt x="35" y="28"/>
                    </a:lnTo>
                    <a:lnTo>
                      <a:pt x="18" y="28"/>
                    </a:lnTo>
                    <a:lnTo>
                      <a:pt x="0" y="5"/>
                    </a:lnTo>
                    <a:lnTo>
                      <a:pt x="0" y="5"/>
                    </a:lnTo>
                    <a:close/>
                  </a:path>
                </a:pathLst>
              </a:custGeom>
              <a:solidFill>
                <a:srgbClr val="7F7F7F"/>
              </a:solidFill>
              <a:ln w="9525">
                <a:noFill/>
                <a:round/>
                <a:headEnd/>
                <a:tailEnd/>
              </a:ln>
            </p:spPr>
            <p:txBody>
              <a:bodyPr/>
              <a:lstStyle/>
              <a:p>
                <a:endParaRPr lang="en-US" dirty="0"/>
              </a:p>
            </p:txBody>
          </p:sp>
          <p:sp>
            <p:nvSpPr>
              <p:cNvPr id="126706" name="Freeform 754"/>
              <p:cNvSpPr>
                <a:spLocks/>
              </p:cNvSpPr>
              <p:nvPr/>
            </p:nvSpPr>
            <p:spPr bwMode="auto">
              <a:xfrm>
                <a:off x="892" y="3161"/>
                <a:ext cx="35" cy="28"/>
              </a:xfrm>
              <a:custGeom>
                <a:avLst/>
                <a:gdLst/>
                <a:ahLst/>
                <a:cxnLst>
                  <a:cxn ang="0">
                    <a:pos x="0" y="5"/>
                  </a:cxn>
                  <a:cxn ang="0">
                    <a:pos x="6" y="5"/>
                  </a:cxn>
                  <a:cxn ang="0">
                    <a:pos x="18" y="0"/>
                  </a:cxn>
                  <a:cxn ang="0">
                    <a:pos x="24" y="5"/>
                  </a:cxn>
                  <a:cxn ang="0">
                    <a:pos x="30" y="16"/>
                  </a:cxn>
                  <a:cxn ang="0">
                    <a:pos x="35" y="22"/>
                  </a:cxn>
                  <a:cxn ang="0">
                    <a:pos x="35" y="28"/>
                  </a:cxn>
                  <a:cxn ang="0">
                    <a:pos x="18" y="28"/>
                  </a:cxn>
                  <a:cxn ang="0">
                    <a:pos x="0" y="5"/>
                  </a:cxn>
                  <a:cxn ang="0">
                    <a:pos x="0" y="5"/>
                  </a:cxn>
                </a:cxnLst>
                <a:rect l="0" t="0" r="r" b="b"/>
                <a:pathLst>
                  <a:path w="35" h="28">
                    <a:moveTo>
                      <a:pt x="0" y="5"/>
                    </a:moveTo>
                    <a:lnTo>
                      <a:pt x="6" y="5"/>
                    </a:lnTo>
                    <a:lnTo>
                      <a:pt x="18" y="0"/>
                    </a:lnTo>
                    <a:lnTo>
                      <a:pt x="24" y="5"/>
                    </a:lnTo>
                    <a:lnTo>
                      <a:pt x="30" y="16"/>
                    </a:lnTo>
                    <a:lnTo>
                      <a:pt x="35" y="22"/>
                    </a:lnTo>
                    <a:lnTo>
                      <a:pt x="35" y="28"/>
                    </a:lnTo>
                    <a:lnTo>
                      <a:pt x="18" y="28"/>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707" name="Freeform 755"/>
              <p:cNvSpPr>
                <a:spLocks/>
              </p:cNvSpPr>
              <p:nvPr/>
            </p:nvSpPr>
            <p:spPr bwMode="auto">
              <a:xfrm>
                <a:off x="886" y="3166"/>
                <a:ext cx="36" cy="56"/>
              </a:xfrm>
              <a:custGeom>
                <a:avLst/>
                <a:gdLst/>
                <a:ahLst/>
                <a:cxnLst>
                  <a:cxn ang="0">
                    <a:pos x="36" y="28"/>
                  </a:cxn>
                  <a:cxn ang="0">
                    <a:pos x="24" y="50"/>
                  </a:cxn>
                  <a:cxn ang="0">
                    <a:pos x="12" y="56"/>
                  </a:cxn>
                  <a:cxn ang="0">
                    <a:pos x="6" y="56"/>
                  </a:cxn>
                  <a:cxn ang="0">
                    <a:pos x="0" y="45"/>
                  </a:cxn>
                  <a:cxn ang="0">
                    <a:pos x="0" y="39"/>
                  </a:cxn>
                  <a:cxn ang="0">
                    <a:pos x="0" y="28"/>
                  </a:cxn>
                  <a:cxn ang="0">
                    <a:pos x="6" y="6"/>
                  </a:cxn>
                  <a:cxn ang="0">
                    <a:pos x="18" y="0"/>
                  </a:cxn>
                  <a:cxn ang="0">
                    <a:pos x="30" y="6"/>
                  </a:cxn>
                  <a:cxn ang="0">
                    <a:pos x="36" y="28"/>
                  </a:cxn>
                  <a:cxn ang="0">
                    <a:pos x="36" y="28"/>
                  </a:cxn>
                </a:cxnLst>
                <a:rect l="0" t="0" r="r" b="b"/>
                <a:pathLst>
                  <a:path w="36" h="56">
                    <a:moveTo>
                      <a:pt x="36" y="28"/>
                    </a:moveTo>
                    <a:lnTo>
                      <a:pt x="24" y="50"/>
                    </a:lnTo>
                    <a:lnTo>
                      <a:pt x="12" y="56"/>
                    </a:lnTo>
                    <a:lnTo>
                      <a:pt x="6" y="56"/>
                    </a:lnTo>
                    <a:lnTo>
                      <a:pt x="0" y="45"/>
                    </a:lnTo>
                    <a:lnTo>
                      <a:pt x="0" y="39"/>
                    </a:lnTo>
                    <a:lnTo>
                      <a:pt x="0" y="28"/>
                    </a:lnTo>
                    <a:lnTo>
                      <a:pt x="6" y="6"/>
                    </a:lnTo>
                    <a:lnTo>
                      <a:pt x="18" y="0"/>
                    </a:lnTo>
                    <a:lnTo>
                      <a:pt x="30" y="6"/>
                    </a:lnTo>
                    <a:lnTo>
                      <a:pt x="36" y="28"/>
                    </a:lnTo>
                    <a:lnTo>
                      <a:pt x="36" y="28"/>
                    </a:lnTo>
                    <a:close/>
                  </a:path>
                </a:pathLst>
              </a:custGeom>
              <a:solidFill>
                <a:srgbClr val="000000"/>
              </a:solidFill>
              <a:ln w="9525">
                <a:noFill/>
                <a:round/>
                <a:headEnd/>
                <a:tailEnd/>
              </a:ln>
            </p:spPr>
            <p:txBody>
              <a:bodyPr/>
              <a:lstStyle/>
              <a:p>
                <a:endParaRPr lang="en-US" dirty="0"/>
              </a:p>
            </p:txBody>
          </p:sp>
          <p:sp>
            <p:nvSpPr>
              <p:cNvPr id="126708" name="Freeform 756"/>
              <p:cNvSpPr>
                <a:spLocks/>
              </p:cNvSpPr>
              <p:nvPr/>
            </p:nvSpPr>
            <p:spPr bwMode="auto">
              <a:xfrm>
                <a:off x="880" y="3166"/>
                <a:ext cx="36" cy="56"/>
              </a:xfrm>
              <a:custGeom>
                <a:avLst/>
                <a:gdLst/>
                <a:ahLst/>
                <a:cxnLst>
                  <a:cxn ang="0">
                    <a:pos x="36" y="28"/>
                  </a:cxn>
                  <a:cxn ang="0">
                    <a:pos x="30" y="50"/>
                  </a:cxn>
                  <a:cxn ang="0">
                    <a:pos x="18" y="56"/>
                  </a:cxn>
                  <a:cxn ang="0">
                    <a:pos x="12" y="56"/>
                  </a:cxn>
                  <a:cxn ang="0">
                    <a:pos x="6" y="45"/>
                  </a:cxn>
                  <a:cxn ang="0">
                    <a:pos x="0" y="28"/>
                  </a:cxn>
                  <a:cxn ang="0">
                    <a:pos x="6" y="6"/>
                  </a:cxn>
                  <a:cxn ang="0">
                    <a:pos x="24" y="0"/>
                  </a:cxn>
                  <a:cxn ang="0">
                    <a:pos x="30" y="6"/>
                  </a:cxn>
                  <a:cxn ang="0">
                    <a:pos x="36" y="28"/>
                  </a:cxn>
                  <a:cxn ang="0">
                    <a:pos x="36" y="28"/>
                  </a:cxn>
                </a:cxnLst>
                <a:rect l="0" t="0" r="r" b="b"/>
                <a:pathLst>
                  <a:path w="36" h="56">
                    <a:moveTo>
                      <a:pt x="36" y="28"/>
                    </a:moveTo>
                    <a:lnTo>
                      <a:pt x="30" y="50"/>
                    </a:lnTo>
                    <a:lnTo>
                      <a:pt x="18" y="56"/>
                    </a:lnTo>
                    <a:lnTo>
                      <a:pt x="12" y="56"/>
                    </a:lnTo>
                    <a:lnTo>
                      <a:pt x="6" y="45"/>
                    </a:lnTo>
                    <a:lnTo>
                      <a:pt x="0" y="28"/>
                    </a:lnTo>
                    <a:lnTo>
                      <a:pt x="6" y="6"/>
                    </a:lnTo>
                    <a:lnTo>
                      <a:pt x="24" y="0"/>
                    </a:lnTo>
                    <a:lnTo>
                      <a:pt x="30" y="6"/>
                    </a:lnTo>
                    <a:lnTo>
                      <a:pt x="36" y="28"/>
                    </a:lnTo>
                    <a:lnTo>
                      <a:pt x="36" y="28"/>
                    </a:lnTo>
                    <a:close/>
                  </a:path>
                </a:pathLst>
              </a:custGeom>
              <a:solidFill>
                <a:srgbClr val="000000"/>
              </a:solidFill>
              <a:ln w="9525">
                <a:noFill/>
                <a:round/>
                <a:headEnd/>
                <a:tailEnd/>
              </a:ln>
            </p:spPr>
            <p:txBody>
              <a:bodyPr/>
              <a:lstStyle/>
              <a:p>
                <a:endParaRPr lang="en-US" dirty="0"/>
              </a:p>
            </p:txBody>
          </p:sp>
          <p:sp>
            <p:nvSpPr>
              <p:cNvPr id="126709" name="Freeform 757"/>
              <p:cNvSpPr>
                <a:spLocks/>
              </p:cNvSpPr>
              <p:nvPr/>
            </p:nvSpPr>
            <p:spPr bwMode="auto">
              <a:xfrm>
                <a:off x="874" y="3161"/>
                <a:ext cx="36" cy="39"/>
              </a:xfrm>
              <a:custGeom>
                <a:avLst/>
                <a:gdLst/>
                <a:ahLst/>
                <a:cxnLst>
                  <a:cxn ang="0">
                    <a:pos x="0" y="33"/>
                  </a:cxn>
                  <a:cxn ang="0">
                    <a:pos x="18" y="39"/>
                  </a:cxn>
                  <a:cxn ang="0">
                    <a:pos x="18" y="39"/>
                  </a:cxn>
                  <a:cxn ang="0">
                    <a:pos x="18" y="28"/>
                  </a:cxn>
                  <a:cxn ang="0">
                    <a:pos x="18" y="16"/>
                  </a:cxn>
                  <a:cxn ang="0">
                    <a:pos x="30" y="5"/>
                  </a:cxn>
                  <a:cxn ang="0">
                    <a:pos x="36" y="0"/>
                  </a:cxn>
                  <a:cxn ang="0">
                    <a:pos x="30" y="0"/>
                  </a:cxn>
                  <a:cxn ang="0">
                    <a:pos x="18" y="0"/>
                  </a:cxn>
                  <a:cxn ang="0">
                    <a:pos x="12" y="5"/>
                  </a:cxn>
                  <a:cxn ang="0">
                    <a:pos x="6" y="11"/>
                  </a:cxn>
                  <a:cxn ang="0">
                    <a:pos x="0" y="22"/>
                  </a:cxn>
                  <a:cxn ang="0">
                    <a:pos x="0" y="33"/>
                  </a:cxn>
                  <a:cxn ang="0">
                    <a:pos x="0" y="33"/>
                  </a:cxn>
                  <a:cxn ang="0">
                    <a:pos x="0" y="33"/>
                  </a:cxn>
                </a:cxnLst>
                <a:rect l="0" t="0" r="r" b="b"/>
                <a:pathLst>
                  <a:path w="36" h="39">
                    <a:moveTo>
                      <a:pt x="0" y="33"/>
                    </a:moveTo>
                    <a:lnTo>
                      <a:pt x="18" y="39"/>
                    </a:lnTo>
                    <a:lnTo>
                      <a:pt x="18" y="39"/>
                    </a:lnTo>
                    <a:lnTo>
                      <a:pt x="18" y="28"/>
                    </a:lnTo>
                    <a:lnTo>
                      <a:pt x="18" y="16"/>
                    </a:lnTo>
                    <a:lnTo>
                      <a:pt x="30" y="5"/>
                    </a:lnTo>
                    <a:lnTo>
                      <a:pt x="36" y="0"/>
                    </a:lnTo>
                    <a:lnTo>
                      <a:pt x="30" y="0"/>
                    </a:lnTo>
                    <a:lnTo>
                      <a:pt x="18" y="0"/>
                    </a:lnTo>
                    <a:lnTo>
                      <a:pt x="12" y="5"/>
                    </a:lnTo>
                    <a:lnTo>
                      <a:pt x="6" y="11"/>
                    </a:lnTo>
                    <a:lnTo>
                      <a:pt x="0" y="22"/>
                    </a:lnTo>
                    <a:lnTo>
                      <a:pt x="0" y="33"/>
                    </a:lnTo>
                    <a:lnTo>
                      <a:pt x="0" y="33"/>
                    </a:lnTo>
                    <a:lnTo>
                      <a:pt x="0" y="33"/>
                    </a:lnTo>
                    <a:close/>
                  </a:path>
                </a:pathLst>
              </a:custGeom>
              <a:solidFill>
                <a:srgbClr val="FFFFFF"/>
              </a:solidFill>
              <a:ln w="9525">
                <a:noFill/>
                <a:round/>
                <a:headEnd/>
                <a:tailEnd/>
              </a:ln>
            </p:spPr>
            <p:txBody>
              <a:bodyPr/>
              <a:lstStyle/>
              <a:p>
                <a:endParaRPr lang="en-US" dirty="0"/>
              </a:p>
            </p:txBody>
          </p:sp>
          <p:sp>
            <p:nvSpPr>
              <p:cNvPr id="126710" name="Freeform 758"/>
              <p:cNvSpPr>
                <a:spLocks/>
              </p:cNvSpPr>
              <p:nvPr/>
            </p:nvSpPr>
            <p:spPr bwMode="auto">
              <a:xfrm>
                <a:off x="874" y="3161"/>
                <a:ext cx="36" cy="39"/>
              </a:xfrm>
              <a:custGeom>
                <a:avLst/>
                <a:gdLst/>
                <a:ahLst/>
                <a:cxnLst>
                  <a:cxn ang="0">
                    <a:pos x="0" y="33"/>
                  </a:cxn>
                  <a:cxn ang="0">
                    <a:pos x="18" y="39"/>
                  </a:cxn>
                  <a:cxn ang="0">
                    <a:pos x="18" y="39"/>
                  </a:cxn>
                  <a:cxn ang="0">
                    <a:pos x="18" y="28"/>
                  </a:cxn>
                  <a:cxn ang="0">
                    <a:pos x="18" y="16"/>
                  </a:cxn>
                  <a:cxn ang="0">
                    <a:pos x="30" y="5"/>
                  </a:cxn>
                  <a:cxn ang="0">
                    <a:pos x="36" y="0"/>
                  </a:cxn>
                  <a:cxn ang="0">
                    <a:pos x="30" y="0"/>
                  </a:cxn>
                  <a:cxn ang="0">
                    <a:pos x="18" y="0"/>
                  </a:cxn>
                  <a:cxn ang="0">
                    <a:pos x="12" y="5"/>
                  </a:cxn>
                  <a:cxn ang="0">
                    <a:pos x="6" y="11"/>
                  </a:cxn>
                  <a:cxn ang="0">
                    <a:pos x="0" y="22"/>
                  </a:cxn>
                  <a:cxn ang="0">
                    <a:pos x="0" y="33"/>
                  </a:cxn>
                  <a:cxn ang="0">
                    <a:pos x="0" y="33"/>
                  </a:cxn>
                  <a:cxn ang="0">
                    <a:pos x="0" y="33"/>
                  </a:cxn>
                </a:cxnLst>
                <a:rect l="0" t="0" r="r" b="b"/>
                <a:pathLst>
                  <a:path w="36" h="39">
                    <a:moveTo>
                      <a:pt x="0" y="33"/>
                    </a:moveTo>
                    <a:lnTo>
                      <a:pt x="18" y="39"/>
                    </a:lnTo>
                    <a:lnTo>
                      <a:pt x="18" y="39"/>
                    </a:lnTo>
                    <a:lnTo>
                      <a:pt x="18" y="28"/>
                    </a:lnTo>
                    <a:lnTo>
                      <a:pt x="18" y="16"/>
                    </a:lnTo>
                    <a:lnTo>
                      <a:pt x="30" y="5"/>
                    </a:lnTo>
                    <a:lnTo>
                      <a:pt x="36" y="0"/>
                    </a:lnTo>
                    <a:lnTo>
                      <a:pt x="30" y="0"/>
                    </a:lnTo>
                    <a:lnTo>
                      <a:pt x="18" y="0"/>
                    </a:lnTo>
                    <a:lnTo>
                      <a:pt x="12" y="5"/>
                    </a:lnTo>
                    <a:lnTo>
                      <a:pt x="6" y="11"/>
                    </a:lnTo>
                    <a:lnTo>
                      <a:pt x="0" y="22"/>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711" name="Freeform 759"/>
              <p:cNvSpPr>
                <a:spLocks/>
              </p:cNvSpPr>
              <p:nvPr/>
            </p:nvSpPr>
            <p:spPr bwMode="auto">
              <a:xfrm>
                <a:off x="862" y="2906"/>
                <a:ext cx="390" cy="321"/>
              </a:xfrm>
              <a:custGeom>
                <a:avLst/>
                <a:gdLst/>
                <a:ahLst/>
                <a:cxnLst>
                  <a:cxn ang="0">
                    <a:pos x="160" y="260"/>
                  </a:cxn>
                  <a:cxn ang="0">
                    <a:pos x="190" y="266"/>
                  </a:cxn>
                  <a:cxn ang="0">
                    <a:pos x="390" y="144"/>
                  </a:cxn>
                  <a:cxn ang="0">
                    <a:pos x="385" y="39"/>
                  </a:cxn>
                  <a:cxn ang="0">
                    <a:pos x="272" y="0"/>
                  </a:cxn>
                  <a:cxn ang="0">
                    <a:pos x="60" y="94"/>
                  </a:cxn>
                  <a:cxn ang="0">
                    <a:pos x="65" y="188"/>
                  </a:cxn>
                  <a:cxn ang="0">
                    <a:pos x="60" y="194"/>
                  </a:cxn>
                  <a:cxn ang="0">
                    <a:pos x="48" y="199"/>
                  </a:cxn>
                  <a:cxn ang="0">
                    <a:pos x="42" y="205"/>
                  </a:cxn>
                  <a:cxn ang="0">
                    <a:pos x="42" y="216"/>
                  </a:cxn>
                  <a:cxn ang="0">
                    <a:pos x="36" y="222"/>
                  </a:cxn>
                  <a:cxn ang="0">
                    <a:pos x="36" y="227"/>
                  </a:cxn>
                  <a:cxn ang="0">
                    <a:pos x="12" y="244"/>
                  </a:cxn>
                  <a:cxn ang="0">
                    <a:pos x="12" y="249"/>
                  </a:cxn>
                  <a:cxn ang="0">
                    <a:pos x="6" y="249"/>
                  </a:cxn>
                  <a:cxn ang="0">
                    <a:pos x="0" y="255"/>
                  </a:cxn>
                  <a:cxn ang="0">
                    <a:pos x="0" y="266"/>
                  </a:cxn>
                  <a:cxn ang="0">
                    <a:pos x="0" y="277"/>
                  </a:cxn>
                  <a:cxn ang="0">
                    <a:pos x="0" y="283"/>
                  </a:cxn>
                  <a:cxn ang="0">
                    <a:pos x="0" y="283"/>
                  </a:cxn>
                  <a:cxn ang="0">
                    <a:pos x="0" y="288"/>
                  </a:cxn>
                  <a:cxn ang="0">
                    <a:pos x="0" y="294"/>
                  </a:cxn>
                  <a:cxn ang="0">
                    <a:pos x="0" y="294"/>
                  </a:cxn>
                  <a:cxn ang="0">
                    <a:pos x="83" y="316"/>
                  </a:cxn>
                  <a:cxn ang="0">
                    <a:pos x="89" y="321"/>
                  </a:cxn>
                  <a:cxn ang="0">
                    <a:pos x="95" y="321"/>
                  </a:cxn>
                  <a:cxn ang="0">
                    <a:pos x="101" y="321"/>
                  </a:cxn>
                  <a:cxn ang="0">
                    <a:pos x="101" y="316"/>
                  </a:cxn>
                  <a:cxn ang="0">
                    <a:pos x="101" y="310"/>
                  </a:cxn>
                  <a:cxn ang="0">
                    <a:pos x="107" y="310"/>
                  </a:cxn>
                  <a:cxn ang="0">
                    <a:pos x="130" y="299"/>
                  </a:cxn>
                  <a:cxn ang="0">
                    <a:pos x="148" y="288"/>
                  </a:cxn>
                  <a:cxn ang="0">
                    <a:pos x="160" y="283"/>
                  </a:cxn>
                  <a:cxn ang="0">
                    <a:pos x="160" y="283"/>
                  </a:cxn>
                  <a:cxn ang="0">
                    <a:pos x="160" y="260"/>
                  </a:cxn>
                  <a:cxn ang="0">
                    <a:pos x="160" y="260"/>
                  </a:cxn>
                </a:cxnLst>
                <a:rect l="0" t="0" r="r" b="b"/>
                <a:pathLst>
                  <a:path w="390" h="321">
                    <a:moveTo>
                      <a:pt x="160" y="260"/>
                    </a:moveTo>
                    <a:lnTo>
                      <a:pt x="190" y="266"/>
                    </a:lnTo>
                    <a:lnTo>
                      <a:pt x="390" y="144"/>
                    </a:lnTo>
                    <a:lnTo>
                      <a:pt x="385" y="39"/>
                    </a:lnTo>
                    <a:lnTo>
                      <a:pt x="272" y="0"/>
                    </a:lnTo>
                    <a:lnTo>
                      <a:pt x="60" y="94"/>
                    </a:lnTo>
                    <a:lnTo>
                      <a:pt x="65" y="188"/>
                    </a:lnTo>
                    <a:lnTo>
                      <a:pt x="60" y="194"/>
                    </a:lnTo>
                    <a:lnTo>
                      <a:pt x="48" y="199"/>
                    </a:lnTo>
                    <a:lnTo>
                      <a:pt x="42" y="205"/>
                    </a:lnTo>
                    <a:lnTo>
                      <a:pt x="42" y="216"/>
                    </a:lnTo>
                    <a:lnTo>
                      <a:pt x="36" y="222"/>
                    </a:lnTo>
                    <a:lnTo>
                      <a:pt x="36" y="227"/>
                    </a:lnTo>
                    <a:lnTo>
                      <a:pt x="12" y="244"/>
                    </a:lnTo>
                    <a:lnTo>
                      <a:pt x="12" y="249"/>
                    </a:lnTo>
                    <a:lnTo>
                      <a:pt x="6" y="249"/>
                    </a:lnTo>
                    <a:lnTo>
                      <a:pt x="0" y="255"/>
                    </a:lnTo>
                    <a:lnTo>
                      <a:pt x="0" y="266"/>
                    </a:lnTo>
                    <a:lnTo>
                      <a:pt x="0" y="277"/>
                    </a:lnTo>
                    <a:lnTo>
                      <a:pt x="0" y="283"/>
                    </a:lnTo>
                    <a:lnTo>
                      <a:pt x="0" y="283"/>
                    </a:lnTo>
                    <a:lnTo>
                      <a:pt x="0" y="288"/>
                    </a:lnTo>
                    <a:lnTo>
                      <a:pt x="0" y="294"/>
                    </a:lnTo>
                    <a:lnTo>
                      <a:pt x="0" y="294"/>
                    </a:lnTo>
                    <a:lnTo>
                      <a:pt x="83" y="316"/>
                    </a:lnTo>
                    <a:lnTo>
                      <a:pt x="89" y="321"/>
                    </a:lnTo>
                    <a:lnTo>
                      <a:pt x="95" y="321"/>
                    </a:lnTo>
                    <a:lnTo>
                      <a:pt x="101" y="321"/>
                    </a:lnTo>
                    <a:lnTo>
                      <a:pt x="101" y="316"/>
                    </a:lnTo>
                    <a:lnTo>
                      <a:pt x="101" y="310"/>
                    </a:lnTo>
                    <a:lnTo>
                      <a:pt x="107" y="310"/>
                    </a:lnTo>
                    <a:lnTo>
                      <a:pt x="130" y="299"/>
                    </a:lnTo>
                    <a:lnTo>
                      <a:pt x="148" y="288"/>
                    </a:lnTo>
                    <a:lnTo>
                      <a:pt x="160" y="283"/>
                    </a:lnTo>
                    <a:lnTo>
                      <a:pt x="160" y="283"/>
                    </a:lnTo>
                    <a:lnTo>
                      <a:pt x="160" y="260"/>
                    </a:lnTo>
                    <a:lnTo>
                      <a:pt x="160" y="260"/>
                    </a:lnTo>
                    <a:close/>
                  </a:path>
                </a:pathLst>
              </a:custGeom>
              <a:solidFill>
                <a:srgbClr val="000000"/>
              </a:solidFill>
              <a:ln w="9525">
                <a:noFill/>
                <a:round/>
                <a:headEnd/>
                <a:tailEnd/>
              </a:ln>
            </p:spPr>
            <p:txBody>
              <a:bodyPr/>
              <a:lstStyle/>
              <a:p>
                <a:endParaRPr lang="en-US" dirty="0"/>
              </a:p>
            </p:txBody>
          </p:sp>
          <p:sp>
            <p:nvSpPr>
              <p:cNvPr id="126712" name="Freeform 760"/>
              <p:cNvSpPr>
                <a:spLocks/>
              </p:cNvSpPr>
              <p:nvPr/>
            </p:nvSpPr>
            <p:spPr bwMode="auto">
              <a:xfrm>
                <a:off x="927" y="2906"/>
                <a:ext cx="320" cy="133"/>
              </a:xfrm>
              <a:custGeom>
                <a:avLst/>
                <a:gdLst/>
                <a:ahLst/>
                <a:cxnLst>
                  <a:cxn ang="0">
                    <a:pos x="0" y="94"/>
                  </a:cxn>
                  <a:cxn ang="0">
                    <a:pos x="119" y="133"/>
                  </a:cxn>
                  <a:cxn ang="0">
                    <a:pos x="320" y="39"/>
                  </a:cxn>
                  <a:cxn ang="0">
                    <a:pos x="207" y="0"/>
                  </a:cxn>
                  <a:cxn ang="0">
                    <a:pos x="0" y="94"/>
                  </a:cxn>
                  <a:cxn ang="0">
                    <a:pos x="0" y="94"/>
                  </a:cxn>
                </a:cxnLst>
                <a:rect l="0" t="0" r="r" b="b"/>
                <a:pathLst>
                  <a:path w="320" h="133">
                    <a:moveTo>
                      <a:pt x="0" y="94"/>
                    </a:moveTo>
                    <a:lnTo>
                      <a:pt x="119" y="133"/>
                    </a:lnTo>
                    <a:lnTo>
                      <a:pt x="320" y="39"/>
                    </a:lnTo>
                    <a:lnTo>
                      <a:pt x="207" y="0"/>
                    </a:lnTo>
                    <a:lnTo>
                      <a:pt x="0" y="94"/>
                    </a:lnTo>
                    <a:lnTo>
                      <a:pt x="0" y="94"/>
                    </a:lnTo>
                    <a:close/>
                  </a:path>
                </a:pathLst>
              </a:custGeom>
              <a:solidFill>
                <a:srgbClr val="000000"/>
              </a:solidFill>
              <a:ln w="9525">
                <a:noFill/>
                <a:round/>
                <a:headEnd/>
                <a:tailEnd/>
              </a:ln>
            </p:spPr>
            <p:txBody>
              <a:bodyPr/>
              <a:lstStyle/>
              <a:p>
                <a:endParaRPr lang="en-US" dirty="0"/>
              </a:p>
            </p:txBody>
          </p:sp>
          <p:sp>
            <p:nvSpPr>
              <p:cNvPr id="126713" name="Freeform 761"/>
              <p:cNvSpPr>
                <a:spLocks/>
              </p:cNvSpPr>
              <p:nvPr/>
            </p:nvSpPr>
            <p:spPr bwMode="auto">
              <a:xfrm>
                <a:off x="1052" y="2945"/>
                <a:ext cx="195" cy="221"/>
              </a:xfrm>
              <a:custGeom>
                <a:avLst/>
                <a:gdLst/>
                <a:ahLst/>
                <a:cxnLst>
                  <a:cxn ang="0">
                    <a:pos x="0" y="221"/>
                  </a:cxn>
                  <a:cxn ang="0">
                    <a:pos x="0" y="99"/>
                  </a:cxn>
                  <a:cxn ang="0">
                    <a:pos x="195" y="0"/>
                  </a:cxn>
                  <a:cxn ang="0">
                    <a:pos x="195" y="105"/>
                  </a:cxn>
                  <a:cxn ang="0">
                    <a:pos x="0" y="221"/>
                  </a:cxn>
                  <a:cxn ang="0">
                    <a:pos x="0" y="221"/>
                  </a:cxn>
                </a:cxnLst>
                <a:rect l="0" t="0" r="r" b="b"/>
                <a:pathLst>
                  <a:path w="195" h="221">
                    <a:moveTo>
                      <a:pt x="0" y="221"/>
                    </a:moveTo>
                    <a:lnTo>
                      <a:pt x="0" y="99"/>
                    </a:lnTo>
                    <a:lnTo>
                      <a:pt x="195" y="0"/>
                    </a:lnTo>
                    <a:lnTo>
                      <a:pt x="195" y="105"/>
                    </a:lnTo>
                    <a:lnTo>
                      <a:pt x="0" y="221"/>
                    </a:lnTo>
                    <a:lnTo>
                      <a:pt x="0" y="221"/>
                    </a:lnTo>
                    <a:close/>
                  </a:path>
                </a:pathLst>
              </a:custGeom>
              <a:solidFill>
                <a:srgbClr val="7F7F7F">
                  <a:alpha val="0"/>
                </a:srgbClr>
              </a:solidFill>
              <a:ln w="9525">
                <a:noFill/>
                <a:round/>
                <a:headEnd/>
                <a:tailEnd/>
              </a:ln>
            </p:spPr>
            <p:txBody>
              <a:bodyPr/>
              <a:lstStyle/>
              <a:p>
                <a:endParaRPr lang="en-US" dirty="0"/>
              </a:p>
            </p:txBody>
          </p:sp>
          <p:sp>
            <p:nvSpPr>
              <p:cNvPr id="126714" name="Freeform 762"/>
              <p:cNvSpPr>
                <a:spLocks/>
              </p:cNvSpPr>
              <p:nvPr/>
            </p:nvSpPr>
            <p:spPr bwMode="auto">
              <a:xfrm>
                <a:off x="1004" y="3144"/>
                <a:ext cx="48" cy="50"/>
              </a:xfrm>
              <a:custGeom>
                <a:avLst/>
                <a:gdLst/>
                <a:ahLst/>
                <a:cxnLst>
                  <a:cxn ang="0">
                    <a:pos x="0" y="50"/>
                  </a:cxn>
                  <a:cxn ang="0">
                    <a:pos x="48" y="22"/>
                  </a:cxn>
                  <a:cxn ang="0">
                    <a:pos x="48" y="17"/>
                  </a:cxn>
                  <a:cxn ang="0">
                    <a:pos x="48" y="6"/>
                  </a:cxn>
                  <a:cxn ang="0">
                    <a:pos x="42" y="0"/>
                  </a:cxn>
                  <a:cxn ang="0">
                    <a:pos x="36" y="0"/>
                  </a:cxn>
                  <a:cxn ang="0">
                    <a:pos x="0" y="17"/>
                  </a:cxn>
                  <a:cxn ang="0">
                    <a:pos x="0" y="50"/>
                  </a:cxn>
                  <a:cxn ang="0">
                    <a:pos x="0" y="50"/>
                  </a:cxn>
                </a:cxnLst>
                <a:rect l="0" t="0" r="r" b="b"/>
                <a:pathLst>
                  <a:path w="48" h="50">
                    <a:moveTo>
                      <a:pt x="0" y="50"/>
                    </a:moveTo>
                    <a:lnTo>
                      <a:pt x="48" y="22"/>
                    </a:lnTo>
                    <a:lnTo>
                      <a:pt x="48" y="17"/>
                    </a:lnTo>
                    <a:lnTo>
                      <a:pt x="48" y="6"/>
                    </a:lnTo>
                    <a:lnTo>
                      <a:pt x="42" y="0"/>
                    </a:lnTo>
                    <a:lnTo>
                      <a:pt x="36" y="0"/>
                    </a:lnTo>
                    <a:lnTo>
                      <a:pt x="0" y="17"/>
                    </a:lnTo>
                    <a:lnTo>
                      <a:pt x="0" y="50"/>
                    </a:lnTo>
                    <a:lnTo>
                      <a:pt x="0" y="50"/>
                    </a:lnTo>
                    <a:close/>
                  </a:path>
                </a:pathLst>
              </a:custGeom>
              <a:solidFill>
                <a:srgbClr val="000000"/>
              </a:solidFill>
              <a:ln w="9525">
                <a:noFill/>
                <a:round/>
                <a:headEnd/>
                <a:tailEnd/>
              </a:ln>
            </p:spPr>
            <p:txBody>
              <a:bodyPr/>
              <a:lstStyle/>
              <a:p>
                <a:endParaRPr lang="en-US" dirty="0"/>
              </a:p>
            </p:txBody>
          </p:sp>
          <p:sp>
            <p:nvSpPr>
              <p:cNvPr id="126715" name="Freeform 763"/>
              <p:cNvSpPr>
                <a:spLocks/>
              </p:cNvSpPr>
              <p:nvPr/>
            </p:nvSpPr>
            <p:spPr bwMode="auto">
              <a:xfrm>
                <a:off x="916" y="3089"/>
                <a:ext cx="100" cy="39"/>
              </a:xfrm>
              <a:custGeom>
                <a:avLst/>
                <a:gdLst/>
                <a:ahLst/>
                <a:cxnLst>
                  <a:cxn ang="0">
                    <a:pos x="0" y="16"/>
                  </a:cxn>
                  <a:cxn ang="0">
                    <a:pos x="71" y="39"/>
                  </a:cxn>
                  <a:cxn ang="0">
                    <a:pos x="100" y="22"/>
                  </a:cxn>
                  <a:cxn ang="0">
                    <a:pos x="29" y="0"/>
                  </a:cxn>
                  <a:cxn ang="0">
                    <a:pos x="0" y="16"/>
                  </a:cxn>
                  <a:cxn ang="0">
                    <a:pos x="0" y="16"/>
                  </a:cxn>
                </a:cxnLst>
                <a:rect l="0" t="0" r="r" b="b"/>
                <a:pathLst>
                  <a:path w="100" h="39">
                    <a:moveTo>
                      <a:pt x="0" y="16"/>
                    </a:moveTo>
                    <a:lnTo>
                      <a:pt x="71" y="39"/>
                    </a:lnTo>
                    <a:lnTo>
                      <a:pt x="100" y="22"/>
                    </a:lnTo>
                    <a:lnTo>
                      <a:pt x="29" y="0"/>
                    </a:lnTo>
                    <a:lnTo>
                      <a:pt x="0" y="16"/>
                    </a:lnTo>
                    <a:lnTo>
                      <a:pt x="0" y="16"/>
                    </a:lnTo>
                    <a:close/>
                  </a:path>
                </a:pathLst>
              </a:custGeom>
              <a:solidFill>
                <a:srgbClr val="CCCCCC"/>
              </a:solidFill>
              <a:ln w="9525">
                <a:noFill/>
                <a:round/>
                <a:headEnd/>
                <a:tailEnd/>
              </a:ln>
            </p:spPr>
            <p:txBody>
              <a:bodyPr/>
              <a:lstStyle/>
              <a:p>
                <a:endParaRPr lang="en-US" dirty="0"/>
              </a:p>
            </p:txBody>
          </p:sp>
          <p:sp>
            <p:nvSpPr>
              <p:cNvPr id="126716" name="Freeform 764"/>
              <p:cNvSpPr>
                <a:spLocks/>
              </p:cNvSpPr>
              <p:nvPr/>
            </p:nvSpPr>
            <p:spPr bwMode="auto">
              <a:xfrm>
                <a:off x="904" y="3105"/>
                <a:ext cx="83" cy="50"/>
              </a:xfrm>
              <a:custGeom>
                <a:avLst/>
                <a:gdLst/>
                <a:ahLst/>
                <a:cxnLst>
                  <a:cxn ang="0">
                    <a:pos x="77" y="50"/>
                  </a:cxn>
                  <a:cxn ang="0">
                    <a:pos x="83" y="23"/>
                  </a:cxn>
                  <a:cxn ang="0">
                    <a:pos x="6" y="0"/>
                  </a:cxn>
                  <a:cxn ang="0">
                    <a:pos x="6" y="6"/>
                  </a:cxn>
                  <a:cxn ang="0">
                    <a:pos x="0" y="11"/>
                  </a:cxn>
                  <a:cxn ang="0">
                    <a:pos x="0" y="23"/>
                  </a:cxn>
                  <a:cxn ang="0">
                    <a:pos x="0" y="28"/>
                  </a:cxn>
                  <a:cxn ang="0">
                    <a:pos x="65" y="50"/>
                  </a:cxn>
                  <a:cxn ang="0">
                    <a:pos x="77" y="50"/>
                  </a:cxn>
                  <a:cxn ang="0">
                    <a:pos x="77" y="50"/>
                  </a:cxn>
                </a:cxnLst>
                <a:rect l="0" t="0" r="r" b="b"/>
                <a:pathLst>
                  <a:path w="83" h="50">
                    <a:moveTo>
                      <a:pt x="77" y="50"/>
                    </a:moveTo>
                    <a:lnTo>
                      <a:pt x="83" y="23"/>
                    </a:lnTo>
                    <a:lnTo>
                      <a:pt x="6" y="0"/>
                    </a:lnTo>
                    <a:lnTo>
                      <a:pt x="6" y="6"/>
                    </a:lnTo>
                    <a:lnTo>
                      <a:pt x="0" y="11"/>
                    </a:lnTo>
                    <a:lnTo>
                      <a:pt x="0" y="23"/>
                    </a:lnTo>
                    <a:lnTo>
                      <a:pt x="0" y="28"/>
                    </a:lnTo>
                    <a:lnTo>
                      <a:pt x="65" y="50"/>
                    </a:lnTo>
                    <a:lnTo>
                      <a:pt x="77" y="50"/>
                    </a:lnTo>
                    <a:lnTo>
                      <a:pt x="77" y="50"/>
                    </a:lnTo>
                    <a:close/>
                  </a:path>
                </a:pathLst>
              </a:custGeom>
              <a:solidFill>
                <a:srgbClr val="000000"/>
              </a:solidFill>
              <a:ln w="9525">
                <a:noFill/>
                <a:round/>
                <a:headEnd/>
                <a:tailEnd/>
              </a:ln>
            </p:spPr>
            <p:txBody>
              <a:bodyPr/>
              <a:lstStyle/>
              <a:p>
                <a:endParaRPr lang="en-US" dirty="0"/>
              </a:p>
            </p:txBody>
          </p:sp>
          <p:sp>
            <p:nvSpPr>
              <p:cNvPr id="126717" name="Freeform 765"/>
              <p:cNvSpPr>
                <a:spLocks/>
              </p:cNvSpPr>
              <p:nvPr/>
            </p:nvSpPr>
            <p:spPr bwMode="auto">
              <a:xfrm>
                <a:off x="868" y="3133"/>
                <a:ext cx="107" cy="50"/>
              </a:xfrm>
              <a:custGeom>
                <a:avLst/>
                <a:gdLst/>
                <a:ahLst/>
                <a:cxnLst>
                  <a:cxn ang="0">
                    <a:pos x="77" y="50"/>
                  </a:cxn>
                  <a:cxn ang="0">
                    <a:pos x="107" y="28"/>
                  </a:cxn>
                  <a:cxn ang="0">
                    <a:pos x="30" y="0"/>
                  </a:cxn>
                  <a:cxn ang="0">
                    <a:pos x="0" y="22"/>
                  </a:cxn>
                  <a:cxn ang="0">
                    <a:pos x="77" y="50"/>
                  </a:cxn>
                  <a:cxn ang="0">
                    <a:pos x="77" y="50"/>
                  </a:cxn>
                </a:cxnLst>
                <a:rect l="0" t="0" r="r" b="b"/>
                <a:pathLst>
                  <a:path w="107" h="50">
                    <a:moveTo>
                      <a:pt x="77" y="50"/>
                    </a:moveTo>
                    <a:lnTo>
                      <a:pt x="107" y="28"/>
                    </a:lnTo>
                    <a:lnTo>
                      <a:pt x="30" y="0"/>
                    </a:lnTo>
                    <a:lnTo>
                      <a:pt x="0" y="22"/>
                    </a:lnTo>
                    <a:lnTo>
                      <a:pt x="77" y="50"/>
                    </a:lnTo>
                    <a:lnTo>
                      <a:pt x="77" y="50"/>
                    </a:lnTo>
                    <a:close/>
                  </a:path>
                </a:pathLst>
              </a:custGeom>
              <a:solidFill>
                <a:srgbClr val="CCCCCC"/>
              </a:solidFill>
              <a:ln w="9525">
                <a:noFill/>
                <a:round/>
                <a:headEnd/>
                <a:tailEnd/>
              </a:ln>
            </p:spPr>
            <p:txBody>
              <a:bodyPr/>
              <a:lstStyle/>
              <a:p>
                <a:endParaRPr lang="en-US" dirty="0"/>
              </a:p>
            </p:txBody>
          </p:sp>
          <p:sp>
            <p:nvSpPr>
              <p:cNvPr id="126718" name="Freeform 766"/>
              <p:cNvSpPr>
                <a:spLocks/>
              </p:cNvSpPr>
              <p:nvPr/>
            </p:nvSpPr>
            <p:spPr bwMode="auto">
              <a:xfrm>
                <a:off x="868" y="3161"/>
                <a:ext cx="77" cy="50"/>
              </a:xfrm>
              <a:custGeom>
                <a:avLst/>
                <a:gdLst/>
                <a:ahLst/>
                <a:cxnLst>
                  <a:cxn ang="0">
                    <a:pos x="77" y="50"/>
                  </a:cxn>
                  <a:cxn ang="0">
                    <a:pos x="77" y="28"/>
                  </a:cxn>
                  <a:cxn ang="0">
                    <a:pos x="0" y="0"/>
                  </a:cxn>
                  <a:cxn ang="0">
                    <a:pos x="0" y="28"/>
                  </a:cxn>
                  <a:cxn ang="0">
                    <a:pos x="77" y="50"/>
                  </a:cxn>
                  <a:cxn ang="0">
                    <a:pos x="77" y="50"/>
                  </a:cxn>
                </a:cxnLst>
                <a:rect l="0" t="0" r="r" b="b"/>
                <a:pathLst>
                  <a:path w="77" h="50">
                    <a:moveTo>
                      <a:pt x="77" y="50"/>
                    </a:moveTo>
                    <a:lnTo>
                      <a:pt x="77" y="28"/>
                    </a:lnTo>
                    <a:lnTo>
                      <a:pt x="0" y="0"/>
                    </a:lnTo>
                    <a:lnTo>
                      <a:pt x="0" y="28"/>
                    </a:lnTo>
                    <a:lnTo>
                      <a:pt x="77" y="50"/>
                    </a:lnTo>
                    <a:lnTo>
                      <a:pt x="77" y="50"/>
                    </a:lnTo>
                    <a:close/>
                  </a:path>
                </a:pathLst>
              </a:custGeom>
              <a:solidFill>
                <a:srgbClr val="FFFFFF"/>
              </a:solidFill>
              <a:ln w="9525">
                <a:noFill/>
                <a:round/>
                <a:headEnd/>
                <a:tailEnd/>
              </a:ln>
            </p:spPr>
            <p:txBody>
              <a:bodyPr/>
              <a:lstStyle/>
              <a:p>
                <a:endParaRPr lang="en-US" dirty="0"/>
              </a:p>
            </p:txBody>
          </p:sp>
          <p:sp>
            <p:nvSpPr>
              <p:cNvPr id="126719" name="Freeform 767"/>
              <p:cNvSpPr>
                <a:spLocks/>
              </p:cNvSpPr>
              <p:nvPr/>
            </p:nvSpPr>
            <p:spPr bwMode="auto">
              <a:xfrm>
                <a:off x="862" y="3189"/>
                <a:ext cx="95" cy="38"/>
              </a:xfrm>
              <a:custGeom>
                <a:avLst/>
                <a:gdLst/>
                <a:ahLst/>
                <a:cxnLst>
                  <a:cxn ang="0">
                    <a:pos x="0" y="5"/>
                  </a:cxn>
                  <a:cxn ang="0">
                    <a:pos x="6" y="5"/>
                  </a:cxn>
                  <a:cxn ang="0">
                    <a:pos x="6" y="5"/>
                  </a:cxn>
                  <a:cxn ang="0">
                    <a:pos x="95" y="38"/>
                  </a:cxn>
                  <a:cxn ang="0">
                    <a:pos x="95" y="38"/>
                  </a:cxn>
                  <a:cxn ang="0">
                    <a:pos x="95" y="33"/>
                  </a:cxn>
                  <a:cxn ang="0">
                    <a:pos x="95" y="33"/>
                  </a:cxn>
                  <a:cxn ang="0">
                    <a:pos x="89" y="27"/>
                  </a:cxn>
                  <a:cxn ang="0">
                    <a:pos x="6" y="0"/>
                  </a:cxn>
                  <a:cxn ang="0">
                    <a:pos x="6" y="0"/>
                  </a:cxn>
                  <a:cxn ang="0">
                    <a:pos x="0" y="5"/>
                  </a:cxn>
                  <a:cxn ang="0">
                    <a:pos x="0" y="5"/>
                  </a:cxn>
                </a:cxnLst>
                <a:rect l="0" t="0" r="r" b="b"/>
                <a:pathLst>
                  <a:path w="95" h="38">
                    <a:moveTo>
                      <a:pt x="0" y="5"/>
                    </a:moveTo>
                    <a:lnTo>
                      <a:pt x="6" y="5"/>
                    </a:lnTo>
                    <a:lnTo>
                      <a:pt x="6" y="5"/>
                    </a:lnTo>
                    <a:lnTo>
                      <a:pt x="95" y="38"/>
                    </a:lnTo>
                    <a:lnTo>
                      <a:pt x="95" y="38"/>
                    </a:lnTo>
                    <a:lnTo>
                      <a:pt x="95" y="33"/>
                    </a:lnTo>
                    <a:lnTo>
                      <a:pt x="95" y="33"/>
                    </a:lnTo>
                    <a:lnTo>
                      <a:pt x="89" y="27"/>
                    </a:lnTo>
                    <a:lnTo>
                      <a:pt x="6" y="0"/>
                    </a:lnTo>
                    <a:lnTo>
                      <a:pt x="6" y="0"/>
                    </a:lnTo>
                    <a:lnTo>
                      <a:pt x="0" y="5"/>
                    </a:lnTo>
                    <a:lnTo>
                      <a:pt x="0" y="5"/>
                    </a:lnTo>
                    <a:close/>
                  </a:path>
                </a:pathLst>
              </a:custGeom>
              <a:solidFill>
                <a:srgbClr val="000000"/>
              </a:solidFill>
              <a:ln w="9525">
                <a:noFill/>
                <a:round/>
                <a:headEnd/>
                <a:tailEnd/>
              </a:ln>
            </p:spPr>
            <p:txBody>
              <a:bodyPr/>
              <a:lstStyle/>
              <a:p>
                <a:endParaRPr lang="en-US" dirty="0"/>
              </a:p>
            </p:txBody>
          </p:sp>
          <p:sp>
            <p:nvSpPr>
              <p:cNvPr id="126720" name="Freeform 768"/>
              <p:cNvSpPr>
                <a:spLocks/>
              </p:cNvSpPr>
              <p:nvPr/>
            </p:nvSpPr>
            <p:spPr bwMode="auto">
              <a:xfrm>
                <a:off x="910" y="3116"/>
                <a:ext cx="29" cy="12"/>
              </a:xfrm>
              <a:custGeom>
                <a:avLst/>
                <a:gdLst/>
                <a:ahLst/>
                <a:cxnLst>
                  <a:cxn ang="0">
                    <a:pos x="29" y="12"/>
                  </a:cxn>
                  <a:cxn ang="0">
                    <a:pos x="0" y="0"/>
                  </a:cxn>
                  <a:cxn ang="0">
                    <a:pos x="0" y="6"/>
                  </a:cxn>
                  <a:cxn ang="0">
                    <a:pos x="29" y="12"/>
                  </a:cxn>
                  <a:cxn ang="0">
                    <a:pos x="29" y="12"/>
                  </a:cxn>
                  <a:cxn ang="0">
                    <a:pos x="29" y="12"/>
                  </a:cxn>
                </a:cxnLst>
                <a:rect l="0" t="0" r="r" b="b"/>
                <a:pathLst>
                  <a:path w="29" h="12">
                    <a:moveTo>
                      <a:pt x="29" y="12"/>
                    </a:moveTo>
                    <a:lnTo>
                      <a:pt x="0" y="0"/>
                    </a:lnTo>
                    <a:lnTo>
                      <a:pt x="0" y="6"/>
                    </a:lnTo>
                    <a:lnTo>
                      <a:pt x="29" y="12"/>
                    </a:lnTo>
                    <a:lnTo>
                      <a:pt x="29" y="12"/>
                    </a:lnTo>
                    <a:lnTo>
                      <a:pt x="29" y="12"/>
                    </a:lnTo>
                    <a:close/>
                  </a:path>
                </a:pathLst>
              </a:custGeom>
              <a:solidFill>
                <a:srgbClr val="FFFFFF"/>
              </a:solidFill>
              <a:ln w="9525">
                <a:noFill/>
                <a:round/>
                <a:headEnd/>
                <a:tailEnd/>
              </a:ln>
            </p:spPr>
            <p:txBody>
              <a:bodyPr/>
              <a:lstStyle/>
              <a:p>
                <a:endParaRPr lang="en-US" dirty="0"/>
              </a:p>
            </p:txBody>
          </p:sp>
          <p:sp>
            <p:nvSpPr>
              <p:cNvPr id="126721" name="Freeform 769"/>
              <p:cNvSpPr>
                <a:spLocks/>
              </p:cNvSpPr>
              <p:nvPr/>
            </p:nvSpPr>
            <p:spPr bwMode="auto">
              <a:xfrm>
                <a:off x="910" y="3116"/>
                <a:ext cx="41" cy="12"/>
              </a:xfrm>
              <a:custGeom>
                <a:avLst/>
                <a:gdLst/>
                <a:ahLst/>
                <a:cxnLst>
                  <a:cxn ang="0">
                    <a:pos x="41" y="6"/>
                  </a:cxn>
                  <a:cxn ang="0">
                    <a:pos x="0" y="0"/>
                  </a:cxn>
                  <a:cxn ang="0">
                    <a:pos x="0" y="0"/>
                  </a:cxn>
                  <a:cxn ang="0">
                    <a:pos x="35" y="12"/>
                  </a:cxn>
                  <a:cxn ang="0">
                    <a:pos x="41" y="6"/>
                  </a:cxn>
                  <a:cxn ang="0">
                    <a:pos x="41" y="6"/>
                  </a:cxn>
                </a:cxnLst>
                <a:rect l="0" t="0" r="r" b="b"/>
                <a:pathLst>
                  <a:path w="41" h="12">
                    <a:moveTo>
                      <a:pt x="41" y="6"/>
                    </a:moveTo>
                    <a:lnTo>
                      <a:pt x="0" y="0"/>
                    </a:lnTo>
                    <a:lnTo>
                      <a:pt x="0" y="0"/>
                    </a:lnTo>
                    <a:lnTo>
                      <a:pt x="35" y="12"/>
                    </a:lnTo>
                    <a:lnTo>
                      <a:pt x="41" y="6"/>
                    </a:lnTo>
                    <a:lnTo>
                      <a:pt x="41" y="6"/>
                    </a:lnTo>
                    <a:close/>
                  </a:path>
                </a:pathLst>
              </a:custGeom>
              <a:solidFill>
                <a:srgbClr val="FFFFFF"/>
              </a:solidFill>
              <a:ln w="9525">
                <a:noFill/>
                <a:round/>
                <a:headEnd/>
                <a:tailEnd/>
              </a:ln>
            </p:spPr>
            <p:txBody>
              <a:bodyPr/>
              <a:lstStyle/>
              <a:p>
                <a:endParaRPr lang="en-US" dirty="0"/>
              </a:p>
            </p:txBody>
          </p:sp>
          <p:sp>
            <p:nvSpPr>
              <p:cNvPr id="126722" name="Freeform 770"/>
              <p:cNvSpPr>
                <a:spLocks/>
              </p:cNvSpPr>
              <p:nvPr/>
            </p:nvSpPr>
            <p:spPr bwMode="auto">
              <a:xfrm>
                <a:off x="868" y="3166"/>
                <a:ext cx="12" cy="17"/>
              </a:xfrm>
              <a:custGeom>
                <a:avLst/>
                <a:gdLst/>
                <a:ahLst/>
                <a:cxnLst>
                  <a:cxn ang="0">
                    <a:pos x="12" y="11"/>
                  </a:cxn>
                  <a:cxn ang="0">
                    <a:pos x="12" y="17"/>
                  </a:cxn>
                  <a:cxn ang="0">
                    <a:pos x="6" y="17"/>
                  </a:cxn>
                  <a:cxn ang="0">
                    <a:pos x="6" y="17"/>
                  </a:cxn>
                  <a:cxn ang="0">
                    <a:pos x="0" y="11"/>
                  </a:cxn>
                  <a:cxn ang="0">
                    <a:pos x="6" y="6"/>
                  </a:cxn>
                  <a:cxn ang="0">
                    <a:pos x="6" y="0"/>
                  </a:cxn>
                  <a:cxn ang="0">
                    <a:pos x="12" y="6"/>
                  </a:cxn>
                  <a:cxn ang="0">
                    <a:pos x="12" y="11"/>
                  </a:cxn>
                  <a:cxn ang="0">
                    <a:pos x="12" y="11"/>
                  </a:cxn>
                </a:cxnLst>
                <a:rect l="0" t="0" r="r" b="b"/>
                <a:pathLst>
                  <a:path w="12" h="17">
                    <a:moveTo>
                      <a:pt x="12" y="11"/>
                    </a:moveTo>
                    <a:lnTo>
                      <a:pt x="12" y="17"/>
                    </a:lnTo>
                    <a:lnTo>
                      <a:pt x="6" y="17"/>
                    </a:lnTo>
                    <a:lnTo>
                      <a:pt x="6" y="17"/>
                    </a:lnTo>
                    <a:lnTo>
                      <a:pt x="0" y="11"/>
                    </a:lnTo>
                    <a:lnTo>
                      <a:pt x="6" y="6"/>
                    </a:lnTo>
                    <a:lnTo>
                      <a:pt x="6" y="0"/>
                    </a:lnTo>
                    <a:lnTo>
                      <a:pt x="12" y="6"/>
                    </a:lnTo>
                    <a:lnTo>
                      <a:pt x="12" y="11"/>
                    </a:lnTo>
                    <a:lnTo>
                      <a:pt x="12" y="11"/>
                    </a:lnTo>
                    <a:close/>
                  </a:path>
                </a:pathLst>
              </a:custGeom>
              <a:solidFill>
                <a:srgbClr val="000000"/>
              </a:solidFill>
              <a:ln w="9525">
                <a:noFill/>
                <a:round/>
                <a:headEnd/>
                <a:tailEnd/>
              </a:ln>
            </p:spPr>
            <p:txBody>
              <a:bodyPr/>
              <a:lstStyle/>
              <a:p>
                <a:endParaRPr lang="en-US" dirty="0"/>
              </a:p>
            </p:txBody>
          </p:sp>
          <p:sp>
            <p:nvSpPr>
              <p:cNvPr id="126723" name="Freeform 771"/>
              <p:cNvSpPr>
                <a:spLocks/>
              </p:cNvSpPr>
              <p:nvPr/>
            </p:nvSpPr>
            <p:spPr bwMode="auto">
              <a:xfrm>
                <a:off x="933" y="3189"/>
                <a:ext cx="6" cy="16"/>
              </a:xfrm>
              <a:custGeom>
                <a:avLst/>
                <a:gdLst/>
                <a:ahLst/>
                <a:cxnLst>
                  <a:cxn ang="0">
                    <a:pos x="6" y="5"/>
                  </a:cxn>
                  <a:cxn ang="0">
                    <a:pos x="6" y="11"/>
                  </a:cxn>
                  <a:cxn ang="0">
                    <a:pos x="0" y="16"/>
                  </a:cxn>
                  <a:cxn ang="0">
                    <a:pos x="0" y="11"/>
                  </a:cxn>
                  <a:cxn ang="0">
                    <a:pos x="0" y="5"/>
                  </a:cxn>
                  <a:cxn ang="0">
                    <a:pos x="0" y="5"/>
                  </a:cxn>
                  <a:cxn ang="0">
                    <a:pos x="0" y="0"/>
                  </a:cxn>
                  <a:cxn ang="0">
                    <a:pos x="6" y="5"/>
                  </a:cxn>
                  <a:cxn ang="0">
                    <a:pos x="6" y="5"/>
                  </a:cxn>
                  <a:cxn ang="0">
                    <a:pos x="6" y="5"/>
                  </a:cxn>
                </a:cxnLst>
                <a:rect l="0" t="0" r="r" b="b"/>
                <a:pathLst>
                  <a:path w="6" h="16">
                    <a:moveTo>
                      <a:pt x="6" y="5"/>
                    </a:moveTo>
                    <a:lnTo>
                      <a:pt x="6" y="11"/>
                    </a:lnTo>
                    <a:lnTo>
                      <a:pt x="0" y="16"/>
                    </a:lnTo>
                    <a:lnTo>
                      <a:pt x="0" y="11"/>
                    </a:lnTo>
                    <a:lnTo>
                      <a:pt x="0" y="5"/>
                    </a:lnTo>
                    <a:lnTo>
                      <a:pt x="0" y="5"/>
                    </a:lnTo>
                    <a:lnTo>
                      <a:pt x="0" y="0"/>
                    </a:lnTo>
                    <a:lnTo>
                      <a:pt x="6" y="5"/>
                    </a:lnTo>
                    <a:lnTo>
                      <a:pt x="6" y="5"/>
                    </a:lnTo>
                    <a:lnTo>
                      <a:pt x="6" y="5"/>
                    </a:lnTo>
                    <a:close/>
                  </a:path>
                </a:pathLst>
              </a:custGeom>
              <a:solidFill>
                <a:srgbClr val="000000"/>
              </a:solidFill>
              <a:ln w="9525">
                <a:noFill/>
                <a:round/>
                <a:headEnd/>
                <a:tailEnd/>
              </a:ln>
            </p:spPr>
            <p:txBody>
              <a:bodyPr/>
              <a:lstStyle/>
              <a:p>
                <a:endParaRPr lang="en-US" dirty="0"/>
              </a:p>
            </p:txBody>
          </p:sp>
          <p:sp>
            <p:nvSpPr>
              <p:cNvPr id="126724" name="Freeform 772"/>
              <p:cNvSpPr>
                <a:spLocks/>
              </p:cNvSpPr>
              <p:nvPr/>
            </p:nvSpPr>
            <p:spPr bwMode="auto">
              <a:xfrm>
                <a:off x="981" y="3111"/>
                <a:ext cx="35" cy="44"/>
              </a:xfrm>
              <a:custGeom>
                <a:avLst/>
                <a:gdLst/>
                <a:ahLst/>
                <a:cxnLst>
                  <a:cxn ang="0">
                    <a:pos x="0" y="44"/>
                  </a:cxn>
                  <a:cxn ang="0">
                    <a:pos x="6" y="17"/>
                  </a:cxn>
                  <a:cxn ang="0">
                    <a:pos x="35" y="0"/>
                  </a:cxn>
                  <a:cxn ang="0">
                    <a:pos x="35" y="5"/>
                  </a:cxn>
                  <a:cxn ang="0">
                    <a:pos x="35" y="11"/>
                  </a:cxn>
                  <a:cxn ang="0">
                    <a:pos x="35" y="22"/>
                  </a:cxn>
                  <a:cxn ang="0">
                    <a:pos x="35" y="28"/>
                  </a:cxn>
                  <a:cxn ang="0">
                    <a:pos x="0" y="44"/>
                  </a:cxn>
                  <a:cxn ang="0">
                    <a:pos x="0" y="44"/>
                  </a:cxn>
                </a:cxnLst>
                <a:rect l="0" t="0" r="r" b="b"/>
                <a:pathLst>
                  <a:path w="35" h="44">
                    <a:moveTo>
                      <a:pt x="0" y="44"/>
                    </a:moveTo>
                    <a:lnTo>
                      <a:pt x="6" y="17"/>
                    </a:lnTo>
                    <a:lnTo>
                      <a:pt x="35" y="0"/>
                    </a:lnTo>
                    <a:lnTo>
                      <a:pt x="35" y="5"/>
                    </a:lnTo>
                    <a:lnTo>
                      <a:pt x="35" y="11"/>
                    </a:lnTo>
                    <a:lnTo>
                      <a:pt x="35" y="22"/>
                    </a:lnTo>
                    <a:lnTo>
                      <a:pt x="35" y="28"/>
                    </a:lnTo>
                    <a:lnTo>
                      <a:pt x="0" y="44"/>
                    </a:lnTo>
                    <a:lnTo>
                      <a:pt x="0" y="44"/>
                    </a:lnTo>
                    <a:close/>
                  </a:path>
                </a:pathLst>
              </a:custGeom>
              <a:solidFill>
                <a:srgbClr val="000000"/>
              </a:solidFill>
              <a:ln w="9525">
                <a:noFill/>
                <a:round/>
                <a:headEnd/>
                <a:tailEnd/>
              </a:ln>
            </p:spPr>
            <p:txBody>
              <a:bodyPr/>
              <a:lstStyle/>
              <a:p>
                <a:endParaRPr lang="en-US" dirty="0"/>
              </a:p>
            </p:txBody>
          </p:sp>
          <p:sp>
            <p:nvSpPr>
              <p:cNvPr id="126725" name="Freeform 773"/>
              <p:cNvSpPr>
                <a:spLocks/>
              </p:cNvSpPr>
              <p:nvPr/>
            </p:nvSpPr>
            <p:spPr bwMode="auto">
              <a:xfrm>
                <a:off x="951" y="3139"/>
                <a:ext cx="71" cy="77"/>
              </a:xfrm>
              <a:custGeom>
                <a:avLst/>
                <a:gdLst/>
                <a:ahLst/>
                <a:cxnLst>
                  <a:cxn ang="0">
                    <a:pos x="30" y="22"/>
                  </a:cxn>
                  <a:cxn ang="0">
                    <a:pos x="65" y="0"/>
                  </a:cxn>
                  <a:cxn ang="0">
                    <a:pos x="71" y="44"/>
                  </a:cxn>
                  <a:cxn ang="0">
                    <a:pos x="6" y="77"/>
                  </a:cxn>
                  <a:cxn ang="0">
                    <a:pos x="0" y="77"/>
                  </a:cxn>
                  <a:cxn ang="0">
                    <a:pos x="0" y="72"/>
                  </a:cxn>
                  <a:cxn ang="0">
                    <a:pos x="0" y="66"/>
                  </a:cxn>
                  <a:cxn ang="0">
                    <a:pos x="0" y="55"/>
                  </a:cxn>
                  <a:cxn ang="0">
                    <a:pos x="0" y="50"/>
                  </a:cxn>
                  <a:cxn ang="0">
                    <a:pos x="6" y="38"/>
                  </a:cxn>
                  <a:cxn ang="0">
                    <a:pos x="18" y="33"/>
                  </a:cxn>
                  <a:cxn ang="0">
                    <a:pos x="24" y="27"/>
                  </a:cxn>
                  <a:cxn ang="0">
                    <a:pos x="30" y="22"/>
                  </a:cxn>
                  <a:cxn ang="0">
                    <a:pos x="30" y="22"/>
                  </a:cxn>
                </a:cxnLst>
                <a:rect l="0" t="0" r="r" b="b"/>
                <a:pathLst>
                  <a:path w="71" h="77">
                    <a:moveTo>
                      <a:pt x="30" y="22"/>
                    </a:moveTo>
                    <a:lnTo>
                      <a:pt x="65" y="0"/>
                    </a:lnTo>
                    <a:lnTo>
                      <a:pt x="71" y="44"/>
                    </a:lnTo>
                    <a:lnTo>
                      <a:pt x="6" y="77"/>
                    </a:lnTo>
                    <a:lnTo>
                      <a:pt x="0" y="77"/>
                    </a:lnTo>
                    <a:lnTo>
                      <a:pt x="0" y="72"/>
                    </a:lnTo>
                    <a:lnTo>
                      <a:pt x="0" y="66"/>
                    </a:lnTo>
                    <a:lnTo>
                      <a:pt x="0" y="55"/>
                    </a:lnTo>
                    <a:lnTo>
                      <a:pt x="0" y="50"/>
                    </a:lnTo>
                    <a:lnTo>
                      <a:pt x="6" y="38"/>
                    </a:lnTo>
                    <a:lnTo>
                      <a:pt x="18" y="33"/>
                    </a:lnTo>
                    <a:lnTo>
                      <a:pt x="24" y="27"/>
                    </a:lnTo>
                    <a:lnTo>
                      <a:pt x="30" y="22"/>
                    </a:lnTo>
                    <a:lnTo>
                      <a:pt x="30" y="22"/>
                    </a:lnTo>
                    <a:close/>
                  </a:path>
                </a:pathLst>
              </a:custGeom>
              <a:solidFill>
                <a:srgbClr val="7F7F7F"/>
              </a:solidFill>
              <a:ln w="9525">
                <a:noFill/>
                <a:round/>
                <a:headEnd/>
                <a:tailEnd/>
              </a:ln>
            </p:spPr>
            <p:txBody>
              <a:bodyPr/>
              <a:lstStyle/>
              <a:p>
                <a:endParaRPr lang="en-US" dirty="0"/>
              </a:p>
            </p:txBody>
          </p:sp>
          <p:sp>
            <p:nvSpPr>
              <p:cNvPr id="126726" name="Line 774"/>
              <p:cNvSpPr>
                <a:spLocks noChangeShapeType="1"/>
              </p:cNvSpPr>
              <p:nvPr/>
            </p:nvSpPr>
            <p:spPr bwMode="auto">
              <a:xfrm>
                <a:off x="981" y="3155"/>
                <a:ext cx="1" cy="61"/>
              </a:xfrm>
              <a:prstGeom prst="line">
                <a:avLst/>
              </a:prstGeom>
              <a:noFill/>
              <a:ln w="0">
                <a:solidFill>
                  <a:srgbClr val="000000"/>
                </a:solidFill>
                <a:round/>
                <a:headEnd/>
                <a:tailEnd/>
              </a:ln>
            </p:spPr>
            <p:txBody>
              <a:bodyPr/>
              <a:lstStyle/>
              <a:p>
                <a:endParaRPr lang="en-US" dirty="0"/>
              </a:p>
            </p:txBody>
          </p:sp>
          <p:sp>
            <p:nvSpPr>
              <p:cNvPr id="126727" name="Freeform 775"/>
              <p:cNvSpPr>
                <a:spLocks/>
              </p:cNvSpPr>
              <p:nvPr/>
            </p:nvSpPr>
            <p:spPr bwMode="auto">
              <a:xfrm>
                <a:off x="886" y="3166"/>
                <a:ext cx="41" cy="17"/>
              </a:xfrm>
              <a:custGeom>
                <a:avLst/>
                <a:gdLst/>
                <a:ahLst/>
                <a:cxnLst>
                  <a:cxn ang="0">
                    <a:pos x="0" y="0"/>
                  </a:cxn>
                  <a:cxn ang="0">
                    <a:pos x="0" y="6"/>
                  </a:cxn>
                  <a:cxn ang="0">
                    <a:pos x="41" y="17"/>
                  </a:cxn>
                  <a:cxn ang="0">
                    <a:pos x="41" y="17"/>
                  </a:cxn>
                  <a:cxn ang="0">
                    <a:pos x="0" y="0"/>
                  </a:cxn>
                  <a:cxn ang="0">
                    <a:pos x="0" y="0"/>
                  </a:cxn>
                </a:cxnLst>
                <a:rect l="0" t="0" r="r" b="b"/>
                <a:pathLst>
                  <a:path w="41" h="17">
                    <a:moveTo>
                      <a:pt x="0" y="0"/>
                    </a:moveTo>
                    <a:lnTo>
                      <a:pt x="0" y="6"/>
                    </a:lnTo>
                    <a:lnTo>
                      <a:pt x="41" y="17"/>
                    </a:lnTo>
                    <a:lnTo>
                      <a:pt x="41" y="17"/>
                    </a:lnTo>
                    <a:lnTo>
                      <a:pt x="0" y="0"/>
                    </a:lnTo>
                    <a:lnTo>
                      <a:pt x="0" y="0"/>
                    </a:lnTo>
                    <a:close/>
                  </a:path>
                </a:pathLst>
              </a:custGeom>
              <a:solidFill>
                <a:srgbClr val="000000"/>
              </a:solidFill>
              <a:ln w="9525">
                <a:noFill/>
                <a:round/>
                <a:headEnd/>
                <a:tailEnd/>
              </a:ln>
            </p:spPr>
            <p:txBody>
              <a:bodyPr/>
              <a:lstStyle/>
              <a:p>
                <a:endParaRPr lang="en-US" dirty="0"/>
              </a:p>
            </p:txBody>
          </p:sp>
          <p:sp>
            <p:nvSpPr>
              <p:cNvPr id="126728" name="Freeform 776"/>
              <p:cNvSpPr>
                <a:spLocks/>
              </p:cNvSpPr>
              <p:nvPr/>
            </p:nvSpPr>
            <p:spPr bwMode="auto">
              <a:xfrm>
                <a:off x="886" y="3172"/>
                <a:ext cx="41" cy="17"/>
              </a:xfrm>
              <a:custGeom>
                <a:avLst/>
                <a:gdLst/>
                <a:ahLst/>
                <a:cxnLst>
                  <a:cxn ang="0">
                    <a:pos x="0" y="0"/>
                  </a:cxn>
                  <a:cxn ang="0">
                    <a:pos x="0" y="0"/>
                  </a:cxn>
                  <a:cxn ang="0">
                    <a:pos x="41" y="17"/>
                  </a:cxn>
                  <a:cxn ang="0">
                    <a:pos x="41" y="11"/>
                  </a:cxn>
                  <a:cxn ang="0">
                    <a:pos x="0" y="0"/>
                  </a:cxn>
                  <a:cxn ang="0">
                    <a:pos x="0" y="0"/>
                  </a:cxn>
                </a:cxnLst>
                <a:rect l="0" t="0" r="r" b="b"/>
                <a:pathLst>
                  <a:path w="41" h="17">
                    <a:moveTo>
                      <a:pt x="0" y="0"/>
                    </a:moveTo>
                    <a:lnTo>
                      <a:pt x="0" y="0"/>
                    </a:lnTo>
                    <a:lnTo>
                      <a:pt x="41" y="17"/>
                    </a:lnTo>
                    <a:lnTo>
                      <a:pt x="41" y="11"/>
                    </a:lnTo>
                    <a:lnTo>
                      <a:pt x="0" y="0"/>
                    </a:lnTo>
                    <a:lnTo>
                      <a:pt x="0" y="0"/>
                    </a:lnTo>
                    <a:close/>
                  </a:path>
                </a:pathLst>
              </a:custGeom>
              <a:solidFill>
                <a:srgbClr val="000000"/>
              </a:solidFill>
              <a:ln w="9525">
                <a:noFill/>
                <a:round/>
                <a:headEnd/>
                <a:tailEnd/>
              </a:ln>
            </p:spPr>
            <p:txBody>
              <a:bodyPr/>
              <a:lstStyle/>
              <a:p>
                <a:endParaRPr lang="en-US" dirty="0"/>
              </a:p>
            </p:txBody>
          </p:sp>
          <p:sp>
            <p:nvSpPr>
              <p:cNvPr id="126729" name="Freeform 777"/>
              <p:cNvSpPr>
                <a:spLocks/>
              </p:cNvSpPr>
              <p:nvPr/>
            </p:nvSpPr>
            <p:spPr bwMode="auto">
              <a:xfrm>
                <a:off x="886" y="3172"/>
                <a:ext cx="41" cy="17"/>
              </a:xfrm>
              <a:custGeom>
                <a:avLst/>
                <a:gdLst/>
                <a:ahLst/>
                <a:cxnLst>
                  <a:cxn ang="0">
                    <a:pos x="0" y="0"/>
                  </a:cxn>
                  <a:cxn ang="0">
                    <a:pos x="0" y="0"/>
                  </a:cxn>
                  <a:cxn ang="0">
                    <a:pos x="41" y="17"/>
                  </a:cxn>
                  <a:cxn ang="0">
                    <a:pos x="41" y="17"/>
                  </a:cxn>
                  <a:cxn ang="0">
                    <a:pos x="0" y="0"/>
                  </a:cxn>
                  <a:cxn ang="0">
                    <a:pos x="0" y="0"/>
                  </a:cxn>
                </a:cxnLst>
                <a:rect l="0" t="0" r="r" b="b"/>
                <a:pathLst>
                  <a:path w="41" h="17">
                    <a:moveTo>
                      <a:pt x="0" y="0"/>
                    </a:moveTo>
                    <a:lnTo>
                      <a:pt x="0" y="0"/>
                    </a:lnTo>
                    <a:lnTo>
                      <a:pt x="41" y="17"/>
                    </a:lnTo>
                    <a:lnTo>
                      <a:pt x="41" y="17"/>
                    </a:lnTo>
                    <a:lnTo>
                      <a:pt x="0" y="0"/>
                    </a:lnTo>
                    <a:lnTo>
                      <a:pt x="0" y="0"/>
                    </a:lnTo>
                    <a:close/>
                  </a:path>
                </a:pathLst>
              </a:custGeom>
              <a:solidFill>
                <a:srgbClr val="000000"/>
              </a:solidFill>
              <a:ln w="9525">
                <a:noFill/>
                <a:round/>
                <a:headEnd/>
                <a:tailEnd/>
              </a:ln>
            </p:spPr>
            <p:txBody>
              <a:bodyPr/>
              <a:lstStyle/>
              <a:p>
                <a:endParaRPr lang="en-US" dirty="0"/>
              </a:p>
            </p:txBody>
          </p:sp>
          <p:sp>
            <p:nvSpPr>
              <p:cNvPr id="126730" name="Freeform 778"/>
              <p:cNvSpPr>
                <a:spLocks/>
              </p:cNvSpPr>
              <p:nvPr/>
            </p:nvSpPr>
            <p:spPr bwMode="auto">
              <a:xfrm>
                <a:off x="886" y="3177"/>
                <a:ext cx="41" cy="12"/>
              </a:xfrm>
              <a:custGeom>
                <a:avLst/>
                <a:gdLst/>
                <a:ahLst/>
                <a:cxnLst>
                  <a:cxn ang="0">
                    <a:pos x="0" y="0"/>
                  </a:cxn>
                  <a:cxn ang="0">
                    <a:pos x="0" y="0"/>
                  </a:cxn>
                  <a:cxn ang="0">
                    <a:pos x="41" y="12"/>
                  </a:cxn>
                  <a:cxn ang="0">
                    <a:pos x="41" y="12"/>
                  </a:cxn>
                  <a:cxn ang="0">
                    <a:pos x="0" y="0"/>
                  </a:cxn>
                  <a:cxn ang="0">
                    <a:pos x="0" y="0"/>
                  </a:cxn>
                </a:cxnLst>
                <a:rect l="0" t="0" r="r" b="b"/>
                <a:pathLst>
                  <a:path w="41" h="12">
                    <a:moveTo>
                      <a:pt x="0" y="0"/>
                    </a:moveTo>
                    <a:lnTo>
                      <a:pt x="0" y="0"/>
                    </a:lnTo>
                    <a:lnTo>
                      <a:pt x="41" y="12"/>
                    </a:lnTo>
                    <a:lnTo>
                      <a:pt x="41" y="12"/>
                    </a:lnTo>
                    <a:lnTo>
                      <a:pt x="0" y="0"/>
                    </a:lnTo>
                    <a:lnTo>
                      <a:pt x="0" y="0"/>
                    </a:lnTo>
                    <a:close/>
                  </a:path>
                </a:pathLst>
              </a:custGeom>
              <a:solidFill>
                <a:srgbClr val="000000"/>
              </a:solidFill>
              <a:ln w="9525">
                <a:noFill/>
                <a:round/>
                <a:headEnd/>
                <a:tailEnd/>
              </a:ln>
            </p:spPr>
            <p:txBody>
              <a:bodyPr/>
              <a:lstStyle/>
              <a:p>
                <a:endParaRPr lang="en-US" dirty="0"/>
              </a:p>
            </p:txBody>
          </p:sp>
          <p:sp>
            <p:nvSpPr>
              <p:cNvPr id="126731" name="Freeform 779"/>
              <p:cNvSpPr>
                <a:spLocks/>
              </p:cNvSpPr>
              <p:nvPr/>
            </p:nvSpPr>
            <p:spPr bwMode="auto">
              <a:xfrm>
                <a:off x="886" y="3177"/>
                <a:ext cx="41" cy="17"/>
              </a:xfrm>
              <a:custGeom>
                <a:avLst/>
                <a:gdLst/>
                <a:ahLst/>
                <a:cxnLst>
                  <a:cxn ang="0">
                    <a:pos x="0" y="0"/>
                  </a:cxn>
                  <a:cxn ang="0">
                    <a:pos x="0" y="0"/>
                  </a:cxn>
                  <a:cxn ang="0">
                    <a:pos x="41" y="17"/>
                  </a:cxn>
                  <a:cxn ang="0">
                    <a:pos x="41" y="17"/>
                  </a:cxn>
                  <a:cxn ang="0">
                    <a:pos x="0" y="0"/>
                  </a:cxn>
                  <a:cxn ang="0">
                    <a:pos x="0" y="0"/>
                  </a:cxn>
                </a:cxnLst>
                <a:rect l="0" t="0" r="r" b="b"/>
                <a:pathLst>
                  <a:path w="41" h="17">
                    <a:moveTo>
                      <a:pt x="0" y="0"/>
                    </a:moveTo>
                    <a:lnTo>
                      <a:pt x="0" y="0"/>
                    </a:lnTo>
                    <a:lnTo>
                      <a:pt x="41" y="17"/>
                    </a:lnTo>
                    <a:lnTo>
                      <a:pt x="41" y="17"/>
                    </a:lnTo>
                    <a:lnTo>
                      <a:pt x="0" y="0"/>
                    </a:lnTo>
                    <a:lnTo>
                      <a:pt x="0" y="0"/>
                    </a:lnTo>
                    <a:close/>
                  </a:path>
                </a:pathLst>
              </a:custGeom>
              <a:solidFill>
                <a:srgbClr val="000000"/>
              </a:solidFill>
              <a:ln w="9525">
                <a:noFill/>
                <a:round/>
                <a:headEnd/>
                <a:tailEnd/>
              </a:ln>
            </p:spPr>
            <p:txBody>
              <a:bodyPr/>
              <a:lstStyle/>
              <a:p>
                <a:endParaRPr lang="en-US" dirty="0"/>
              </a:p>
            </p:txBody>
          </p:sp>
          <p:sp>
            <p:nvSpPr>
              <p:cNvPr id="126732" name="Freeform 780"/>
              <p:cNvSpPr>
                <a:spLocks/>
              </p:cNvSpPr>
              <p:nvPr/>
            </p:nvSpPr>
            <p:spPr bwMode="auto">
              <a:xfrm>
                <a:off x="886" y="3177"/>
                <a:ext cx="41" cy="17"/>
              </a:xfrm>
              <a:custGeom>
                <a:avLst/>
                <a:gdLst/>
                <a:ahLst/>
                <a:cxnLst>
                  <a:cxn ang="0">
                    <a:pos x="0" y="0"/>
                  </a:cxn>
                  <a:cxn ang="0">
                    <a:pos x="0" y="6"/>
                  </a:cxn>
                  <a:cxn ang="0">
                    <a:pos x="41" y="17"/>
                  </a:cxn>
                  <a:cxn ang="0">
                    <a:pos x="41" y="17"/>
                  </a:cxn>
                  <a:cxn ang="0">
                    <a:pos x="0" y="0"/>
                  </a:cxn>
                  <a:cxn ang="0">
                    <a:pos x="0" y="0"/>
                  </a:cxn>
                </a:cxnLst>
                <a:rect l="0" t="0" r="r" b="b"/>
                <a:pathLst>
                  <a:path w="41" h="17">
                    <a:moveTo>
                      <a:pt x="0" y="0"/>
                    </a:moveTo>
                    <a:lnTo>
                      <a:pt x="0" y="6"/>
                    </a:lnTo>
                    <a:lnTo>
                      <a:pt x="41" y="17"/>
                    </a:lnTo>
                    <a:lnTo>
                      <a:pt x="41" y="17"/>
                    </a:lnTo>
                    <a:lnTo>
                      <a:pt x="0" y="0"/>
                    </a:lnTo>
                    <a:lnTo>
                      <a:pt x="0" y="0"/>
                    </a:lnTo>
                    <a:close/>
                  </a:path>
                </a:pathLst>
              </a:custGeom>
              <a:solidFill>
                <a:srgbClr val="000000"/>
              </a:solidFill>
              <a:ln w="9525">
                <a:noFill/>
                <a:round/>
                <a:headEnd/>
                <a:tailEnd/>
              </a:ln>
            </p:spPr>
            <p:txBody>
              <a:bodyPr/>
              <a:lstStyle/>
              <a:p>
                <a:endParaRPr lang="en-US" dirty="0"/>
              </a:p>
            </p:txBody>
          </p:sp>
          <p:sp>
            <p:nvSpPr>
              <p:cNvPr id="126733" name="Freeform 781"/>
              <p:cNvSpPr>
                <a:spLocks/>
              </p:cNvSpPr>
              <p:nvPr/>
            </p:nvSpPr>
            <p:spPr bwMode="auto">
              <a:xfrm>
                <a:off x="886" y="3183"/>
                <a:ext cx="41" cy="17"/>
              </a:xfrm>
              <a:custGeom>
                <a:avLst/>
                <a:gdLst/>
                <a:ahLst/>
                <a:cxnLst>
                  <a:cxn ang="0">
                    <a:pos x="0" y="0"/>
                  </a:cxn>
                  <a:cxn ang="0">
                    <a:pos x="0" y="0"/>
                  </a:cxn>
                  <a:cxn ang="0">
                    <a:pos x="41" y="17"/>
                  </a:cxn>
                  <a:cxn ang="0">
                    <a:pos x="41" y="11"/>
                  </a:cxn>
                  <a:cxn ang="0">
                    <a:pos x="0" y="0"/>
                  </a:cxn>
                  <a:cxn ang="0">
                    <a:pos x="0" y="0"/>
                  </a:cxn>
                </a:cxnLst>
                <a:rect l="0" t="0" r="r" b="b"/>
                <a:pathLst>
                  <a:path w="41" h="17">
                    <a:moveTo>
                      <a:pt x="0" y="0"/>
                    </a:moveTo>
                    <a:lnTo>
                      <a:pt x="0" y="0"/>
                    </a:lnTo>
                    <a:lnTo>
                      <a:pt x="41" y="17"/>
                    </a:lnTo>
                    <a:lnTo>
                      <a:pt x="41" y="11"/>
                    </a:lnTo>
                    <a:lnTo>
                      <a:pt x="0" y="0"/>
                    </a:lnTo>
                    <a:lnTo>
                      <a:pt x="0" y="0"/>
                    </a:lnTo>
                    <a:close/>
                  </a:path>
                </a:pathLst>
              </a:custGeom>
              <a:solidFill>
                <a:srgbClr val="000000"/>
              </a:solidFill>
              <a:ln w="9525">
                <a:noFill/>
                <a:round/>
                <a:headEnd/>
                <a:tailEnd/>
              </a:ln>
            </p:spPr>
            <p:txBody>
              <a:bodyPr/>
              <a:lstStyle/>
              <a:p>
                <a:endParaRPr lang="en-US" dirty="0"/>
              </a:p>
            </p:txBody>
          </p:sp>
          <p:sp>
            <p:nvSpPr>
              <p:cNvPr id="126734" name="Freeform 782"/>
              <p:cNvSpPr>
                <a:spLocks/>
              </p:cNvSpPr>
              <p:nvPr/>
            </p:nvSpPr>
            <p:spPr bwMode="auto">
              <a:xfrm>
                <a:off x="886" y="3183"/>
                <a:ext cx="41" cy="17"/>
              </a:xfrm>
              <a:custGeom>
                <a:avLst/>
                <a:gdLst/>
                <a:ahLst/>
                <a:cxnLst>
                  <a:cxn ang="0">
                    <a:pos x="0" y="0"/>
                  </a:cxn>
                  <a:cxn ang="0">
                    <a:pos x="0" y="0"/>
                  </a:cxn>
                  <a:cxn ang="0">
                    <a:pos x="41" y="17"/>
                  </a:cxn>
                  <a:cxn ang="0">
                    <a:pos x="41" y="17"/>
                  </a:cxn>
                  <a:cxn ang="0">
                    <a:pos x="0" y="0"/>
                  </a:cxn>
                  <a:cxn ang="0">
                    <a:pos x="0" y="0"/>
                  </a:cxn>
                </a:cxnLst>
                <a:rect l="0" t="0" r="r" b="b"/>
                <a:pathLst>
                  <a:path w="41" h="17">
                    <a:moveTo>
                      <a:pt x="0" y="0"/>
                    </a:moveTo>
                    <a:lnTo>
                      <a:pt x="0" y="0"/>
                    </a:lnTo>
                    <a:lnTo>
                      <a:pt x="41" y="17"/>
                    </a:lnTo>
                    <a:lnTo>
                      <a:pt x="41" y="17"/>
                    </a:lnTo>
                    <a:lnTo>
                      <a:pt x="0" y="0"/>
                    </a:lnTo>
                    <a:lnTo>
                      <a:pt x="0" y="0"/>
                    </a:lnTo>
                    <a:close/>
                  </a:path>
                </a:pathLst>
              </a:custGeom>
              <a:solidFill>
                <a:srgbClr val="000000"/>
              </a:solidFill>
              <a:ln w="9525">
                <a:noFill/>
                <a:round/>
                <a:headEnd/>
                <a:tailEnd/>
              </a:ln>
            </p:spPr>
            <p:txBody>
              <a:bodyPr/>
              <a:lstStyle/>
              <a:p>
                <a:endParaRPr lang="en-US" dirty="0"/>
              </a:p>
            </p:txBody>
          </p:sp>
          <p:sp>
            <p:nvSpPr>
              <p:cNvPr id="126735" name="Freeform 783"/>
              <p:cNvSpPr>
                <a:spLocks/>
              </p:cNvSpPr>
              <p:nvPr/>
            </p:nvSpPr>
            <p:spPr bwMode="auto">
              <a:xfrm>
                <a:off x="886" y="3189"/>
                <a:ext cx="41" cy="11"/>
              </a:xfrm>
              <a:custGeom>
                <a:avLst/>
                <a:gdLst/>
                <a:ahLst/>
                <a:cxnLst>
                  <a:cxn ang="0">
                    <a:pos x="0" y="0"/>
                  </a:cxn>
                  <a:cxn ang="0">
                    <a:pos x="0" y="0"/>
                  </a:cxn>
                  <a:cxn ang="0">
                    <a:pos x="41" y="11"/>
                  </a:cxn>
                  <a:cxn ang="0">
                    <a:pos x="41" y="11"/>
                  </a:cxn>
                  <a:cxn ang="0">
                    <a:pos x="0" y="0"/>
                  </a:cxn>
                  <a:cxn ang="0">
                    <a:pos x="0" y="0"/>
                  </a:cxn>
                </a:cxnLst>
                <a:rect l="0" t="0" r="r" b="b"/>
                <a:pathLst>
                  <a:path w="41" h="11">
                    <a:moveTo>
                      <a:pt x="0" y="0"/>
                    </a:moveTo>
                    <a:lnTo>
                      <a:pt x="0" y="0"/>
                    </a:lnTo>
                    <a:lnTo>
                      <a:pt x="41" y="11"/>
                    </a:lnTo>
                    <a:lnTo>
                      <a:pt x="41" y="11"/>
                    </a:lnTo>
                    <a:lnTo>
                      <a:pt x="0" y="0"/>
                    </a:lnTo>
                    <a:lnTo>
                      <a:pt x="0" y="0"/>
                    </a:lnTo>
                    <a:close/>
                  </a:path>
                </a:pathLst>
              </a:custGeom>
              <a:solidFill>
                <a:srgbClr val="000000"/>
              </a:solidFill>
              <a:ln w="9525">
                <a:noFill/>
                <a:round/>
                <a:headEnd/>
                <a:tailEnd/>
              </a:ln>
            </p:spPr>
            <p:txBody>
              <a:bodyPr/>
              <a:lstStyle/>
              <a:p>
                <a:endParaRPr lang="en-US" dirty="0"/>
              </a:p>
            </p:txBody>
          </p:sp>
          <p:sp>
            <p:nvSpPr>
              <p:cNvPr id="126736" name="Freeform 784"/>
              <p:cNvSpPr>
                <a:spLocks/>
              </p:cNvSpPr>
              <p:nvPr/>
            </p:nvSpPr>
            <p:spPr bwMode="auto">
              <a:xfrm>
                <a:off x="998" y="3161"/>
                <a:ext cx="18" cy="11"/>
              </a:xfrm>
              <a:custGeom>
                <a:avLst/>
                <a:gdLst/>
                <a:ahLst/>
                <a:cxnLst>
                  <a:cxn ang="0">
                    <a:pos x="0" y="5"/>
                  </a:cxn>
                  <a:cxn ang="0">
                    <a:pos x="6" y="11"/>
                  </a:cxn>
                  <a:cxn ang="0">
                    <a:pos x="18" y="5"/>
                  </a:cxn>
                  <a:cxn ang="0">
                    <a:pos x="18" y="0"/>
                  </a:cxn>
                  <a:cxn ang="0">
                    <a:pos x="0" y="5"/>
                  </a:cxn>
                  <a:cxn ang="0">
                    <a:pos x="0" y="5"/>
                  </a:cxn>
                </a:cxnLst>
                <a:rect l="0" t="0" r="r" b="b"/>
                <a:pathLst>
                  <a:path w="18" h="11">
                    <a:moveTo>
                      <a:pt x="0" y="5"/>
                    </a:moveTo>
                    <a:lnTo>
                      <a:pt x="6" y="11"/>
                    </a:lnTo>
                    <a:lnTo>
                      <a:pt x="18" y="5"/>
                    </a:lnTo>
                    <a:lnTo>
                      <a:pt x="18" y="0"/>
                    </a:lnTo>
                    <a:lnTo>
                      <a:pt x="0" y="5"/>
                    </a:lnTo>
                    <a:lnTo>
                      <a:pt x="0" y="5"/>
                    </a:lnTo>
                    <a:close/>
                  </a:path>
                </a:pathLst>
              </a:custGeom>
              <a:solidFill>
                <a:srgbClr val="000000"/>
              </a:solidFill>
              <a:ln w="9525">
                <a:noFill/>
                <a:round/>
                <a:headEnd/>
                <a:tailEnd/>
              </a:ln>
            </p:spPr>
            <p:txBody>
              <a:bodyPr/>
              <a:lstStyle/>
              <a:p>
                <a:endParaRPr lang="en-US" dirty="0"/>
              </a:p>
            </p:txBody>
          </p:sp>
          <p:sp>
            <p:nvSpPr>
              <p:cNvPr id="126737" name="Freeform 785"/>
              <p:cNvSpPr>
                <a:spLocks/>
              </p:cNvSpPr>
              <p:nvPr/>
            </p:nvSpPr>
            <p:spPr bwMode="auto">
              <a:xfrm>
                <a:off x="981" y="3189"/>
                <a:ext cx="23" cy="27"/>
              </a:xfrm>
              <a:custGeom>
                <a:avLst/>
                <a:gdLst/>
                <a:ahLst/>
                <a:cxnLst>
                  <a:cxn ang="0">
                    <a:pos x="0" y="5"/>
                  </a:cxn>
                  <a:cxn ang="0">
                    <a:pos x="0" y="5"/>
                  </a:cxn>
                  <a:cxn ang="0">
                    <a:pos x="11" y="0"/>
                  </a:cxn>
                  <a:cxn ang="0">
                    <a:pos x="17" y="5"/>
                  </a:cxn>
                  <a:cxn ang="0">
                    <a:pos x="23" y="16"/>
                  </a:cxn>
                  <a:cxn ang="0">
                    <a:pos x="23" y="22"/>
                  </a:cxn>
                  <a:cxn ang="0">
                    <a:pos x="23" y="27"/>
                  </a:cxn>
                  <a:cxn ang="0">
                    <a:pos x="17" y="27"/>
                  </a:cxn>
                  <a:cxn ang="0">
                    <a:pos x="0" y="5"/>
                  </a:cxn>
                  <a:cxn ang="0">
                    <a:pos x="0" y="5"/>
                  </a:cxn>
                </a:cxnLst>
                <a:rect l="0" t="0" r="r" b="b"/>
                <a:pathLst>
                  <a:path w="23" h="27">
                    <a:moveTo>
                      <a:pt x="0" y="5"/>
                    </a:moveTo>
                    <a:lnTo>
                      <a:pt x="0" y="5"/>
                    </a:lnTo>
                    <a:lnTo>
                      <a:pt x="11" y="0"/>
                    </a:lnTo>
                    <a:lnTo>
                      <a:pt x="17" y="5"/>
                    </a:lnTo>
                    <a:lnTo>
                      <a:pt x="23" y="16"/>
                    </a:lnTo>
                    <a:lnTo>
                      <a:pt x="23" y="22"/>
                    </a:lnTo>
                    <a:lnTo>
                      <a:pt x="23" y="27"/>
                    </a:lnTo>
                    <a:lnTo>
                      <a:pt x="17" y="27"/>
                    </a:lnTo>
                    <a:lnTo>
                      <a:pt x="0" y="5"/>
                    </a:lnTo>
                    <a:lnTo>
                      <a:pt x="0" y="5"/>
                    </a:lnTo>
                    <a:close/>
                  </a:path>
                </a:pathLst>
              </a:custGeom>
              <a:solidFill>
                <a:srgbClr val="000000"/>
              </a:solidFill>
              <a:ln w="9525">
                <a:noFill/>
                <a:round/>
                <a:headEnd/>
                <a:tailEnd/>
              </a:ln>
            </p:spPr>
            <p:txBody>
              <a:bodyPr/>
              <a:lstStyle/>
              <a:p>
                <a:endParaRPr lang="en-US" dirty="0"/>
              </a:p>
            </p:txBody>
          </p:sp>
          <p:sp>
            <p:nvSpPr>
              <p:cNvPr id="126738" name="Freeform 786"/>
              <p:cNvSpPr>
                <a:spLocks/>
              </p:cNvSpPr>
              <p:nvPr/>
            </p:nvSpPr>
            <p:spPr bwMode="auto">
              <a:xfrm>
                <a:off x="981" y="3189"/>
                <a:ext cx="23" cy="27"/>
              </a:xfrm>
              <a:custGeom>
                <a:avLst/>
                <a:gdLst/>
                <a:ahLst/>
                <a:cxnLst>
                  <a:cxn ang="0">
                    <a:pos x="0" y="5"/>
                  </a:cxn>
                  <a:cxn ang="0">
                    <a:pos x="0" y="5"/>
                  </a:cxn>
                  <a:cxn ang="0">
                    <a:pos x="11" y="0"/>
                  </a:cxn>
                  <a:cxn ang="0">
                    <a:pos x="17" y="5"/>
                  </a:cxn>
                  <a:cxn ang="0">
                    <a:pos x="23" y="16"/>
                  </a:cxn>
                  <a:cxn ang="0">
                    <a:pos x="23" y="22"/>
                  </a:cxn>
                  <a:cxn ang="0">
                    <a:pos x="23" y="27"/>
                  </a:cxn>
                  <a:cxn ang="0">
                    <a:pos x="17" y="27"/>
                  </a:cxn>
                  <a:cxn ang="0">
                    <a:pos x="0" y="5"/>
                  </a:cxn>
                  <a:cxn ang="0">
                    <a:pos x="0" y="5"/>
                  </a:cxn>
                </a:cxnLst>
                <a:rect l="0" t="0" r="r" b="b"/>
                <a:pathLst>
                  <a:path w="23" h="27">
                    <a:moveTo>
                      <a:pt x="0" y="5"/>
                    </a:moveTo>
                    <a:lnTo>
                      <a:pt x="0" y="5"/>
                    </a:lnTo>
                    <a:lnTo>
                      <a:pt x="11" y="0"/>
                    </a:lnTo>
                    <a:lnTo>
                      <a:pt x="17" y="5"/>
                    </a:lnTo>
                    <a:lnTo>
                      <a:pt x="23" y="16"/>
                    </a:lnTo>
                    <a:lnTo>
                      <a:pt x="23" y="22"/>
                    </a:lnTo>
                    <a:lnTo>
                      <a:pt x="23" y="27"/>
                    </a:lnTo>
                    <a:lnTo>
                      <a:pt x="17" y="27"/>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739" name="Freeform 787"/>
              <p:cNvSpPr>
                <a:spLocks/>
              </p:cNvSpPr>
              <p:nvPr/>
            </p:nvSpPr>
            <p:spPr bwMode="auto">
              <a:xfrm>
                <a:off x="969" y="3194"/>
                <a:ext cx="35" cy="50"/>
              </a:xfrm>
              <a:custGeom>
                <a:avLst/>
                <a:gdLst/>
                <a:ahLst/>
                <a:cxnLst>
                  <a:cxn ang="0">
                    <a:pos x="35" y="28"/>
                  </a:cxn>
                  <a:cxn ang="0">
                    <a:pos x="23" y="50"/>
                  </a:cxn>
                  <a:cxn ang="0">
                    <a:pos x="18" y="50"/>
                  </a:cxn>
                  <a:cxn ang="0">
                    <a:pos x="12" y="50"/>
                  </a:cxn>
                  <a:cxn ang="0">
                    <a:pos x="0" y="44"/>
                  </a:cxn>
                  <a:cxn ang="0">
                    <a:pos x="0" y="22"/>
                  </a:cxn>
                  <a:cxn ang="0">
                    <a:pos x="6" y="6"/>
                  </a:cxn>
                  <a:cxn ang="0">
                    <a:pos x="18" y="0"/>
                  </a:cxn>
                  <a:cxn ang="0">
                    <a:pos x="29" y="6"/>
                  </a:cxn>
                  <a:cxn ang="0">
                    <a:pos x="35" y="28"/>
                  </a:cxn>
                  <a:cxn ang="0">
                    <a:pos x="35" y="28"/>
                  </a:cxn>
                </a:cxnLst>
                <a:rect l="0" t="0" r="r" b="b"/>
                <a:pathLst>
                  <a:path w="35" h="50">
                    <a:moveTo>
                      <a:pt x="35" y="28"/>
                    </a:moveTo>
                    <a:lnTo>
                      <a:pt x="23" y="50"/>
                    </a:lnTo>
                    <a:lnTo>
                      <a:pt x="18" y="50"/>
                    </a:lnTo>
                    <a:lnTo>
                      <a:pt x="12" y="50"/>
                    </a:lnTo>
                    <a:lnTo>
                      <a:pt x="0" y="44"/>
                    </a:lnTo>
                    <a:lnTo>
                      <a:pt x="0" y="22"/>
                    </a:lnTo>
                    <a:lnTo>
                      <a:pt x="6" y="6"/>
                    </a:lnTo>
                    <a:lnTo>
                      <a:pt x="18" y="0"/>
                    </a:lnTo>
                    <a:lnTo>
                      <a:pt x="29" y="6"/>
                    </a:lnTo>
                    <a:lnTo>
                      <a:pt x="35" y="28"/>
                    </a:lnTo>
                    <a:lnTo>
                      <a:pt x="35" y="28"/>
                    </a:lnTo>
                    <a:close/>
                  </a:path>
                </a:pathLst>
              </a:custGeom>
              <a:solidFill>
                <a:srgbClr val="000000"/>
              </a:solidFill>
              <a:ln w="9525">
                <a:noFill/>
                <a:round/>
                <a:headEnd/>
                <a:tailEnd/>
              </a:ln>
            </p:spPr>
            <p:txBody>
              <a:bodyPr/>
              <a:lstStyle/>
              <a:p>
                <a:endParaRPr lang="en-US" dirty="0"/>
              </a:p>
            </p:txBody>
          </p:sp>
          <p:sp>
            <p:nvSpPr>
              <p:cNvPr id="126740" name="Freeform 788"/>
              <p:cNvSpPr>
                <a:spLocks/>
              </p:cNvSpPr>
              <p:nvPr/>
            </p:nvSpPr>
            <p:spPr bwMode="auto">
              <a:xfrm>
                <a:off x="963" y="3194"/>
                <a:ext cx="35" cy="50"/>
              </a:xfrm>
              <a:custGeom>
                <a:avLst/>
                <a:gdLst/>
                <a:ahLst/>
                <a:cxnLst>
                  <a:cxn ang="0">
                    <a:pos x="35" y="28"/>
                  </a:cxn>
                  <a:cxn ang="0">
                    <a:pos x="29" y="50"/>
                  </a:cxn>
                  <a:cxn ang="0">
                    <a:pos x="24" y="50"/>
                  </a:cxn>
                  <a:cxn ang="0">
                    <a:pos x="18" y="50"/>
                  </a:cxn>
                  <a:cxn ang="0">
                    <a:pos x="6" y="44"/>
                  </a:cxn>
                  <a:cxn ang="0">
                    <a:pos x="0" y="22"/>
                  </a:cxn>
                  <a:cxn ang="0">
                    <a:pos x="12" y="6"/>
                  </a:cxn>
                  <a:cxn ang="0">
                    <a:pos x="24" y="0"/>
                  </a:cxn>
                  <a:cxn ang="0">
                    <a:pos x="35" y="6"/>
                  </a:cxn>
                  <a:cxn ang="0">
                    <a:pos x="35" y="28"/>
                  </a:cxn>
                  <a:cxn ang="0">
                    <a:pos x="35" y="28"/>
                  </a:cxn>
                </a:cxnLst>
                <a:rect l="0" t="0" r="r" b="b"/>
                <a:pathLst>
                  <a:path w="35" h="50">
                    <a:moveTo>
                      <a:pt x="35" y="28"/>
                    </a:moveTo>
                    <a:lnTo>
                      <a:pt x="29" y="50"/>
                    </a:lnTo>
                    <a:lnTo>
                      <a:pt x="24" y="50"/>
                    </a:lnTo>
                    <a:lnTo>
                      <a:pt x="18" y="50"/>
                    </a:lnTo>
                    <a:lnTo>
                      <a:pt x="6" y="44"/>
                    </a:lnTo>
                    <a:lnTo>
                      <a:pt x="0" y="22"/>
                    </a:lnTo>
                    <a:lnTo>
                      <a:pt x="12" y="6"/>
                    </a:lnTo>
                    <a:lnTo>
                      <a:pt x="24" y="0"/>
                    </a:lnTo>
                    <a:lnTo>
                      <a:pt x="35" y="6"/>
                    </a:lnTo>
                    <a:lnTo>
                      <a:pt x="35" y="28"/>
                    </a:lnTo>
                    <a:lnTo>
                      <a:pt x="35" y="28"/>
                    </a:lnTo>
                    <a:close/>
                  </a:path>
                </a:pathLst>
              </a:custGeom>
              <a:solidFill>
                <a:srgbClr val="000000"/>
              </a:solidFill>
              <a:ln w="9525">
                <a:noFill/>
                <a:round/>
                <a:headEnd/>
                <a:tailEnd/>
              </a:ln>
            </p:spPr>
            <p:txBody>
              <a:bodyPr/>
              <a:lstStyle/>
              <a:p>
                <a:endParaRPr lang="en-US" dirty="0"/>
              </a:p>
            </p:txBody>
          </p:sp>
          <p:sp>
            <p:nvSpPr>
              <p:cNvPr id="126741" name="Freeform 789"/>
              <p:cNvSpPr>
                <a:spLocks/>
              </p:cNvSpPr>
              <p:nvPr/>
            </p:nvSpPr>
            <p:spPr bwMode="auto">
              <a:xfrm>
                <a:off x="981" y="3205"/>
                <a:ext cx="11" cy="28"/>
              </a:xfrm>
              <a:custGeom>
                <a:avLst/>
                <a:gdLst/>
                <a:ahLst/>
                <a:cxnLst>
                  <a:cxn ang="0">
                    <a:pos x="11" y="17"/>
                  </a:cxn>
                  <a:cxn ang="0">
                    <a:pos x="11" y="22"/>
                  </a:cxn>
                  <a:cxn ang="0">
                    <a:pos x="6" y="28"/>
                  </a:cxn>
                  <a:cxn ang="0">
                    <a:pos x="6" y="22"/>
                  </a:cxn>
                  <a:cxn ang="0">
                    <a:pos x="0" y="17"/>
                  </a:cxn>
                  <a:cxn ang="0">
                    <a:pos x="6" y="6"/>
                  </a:cxn>
                  <a:cxn ang="0">
                    <a:pos x="11" y="0"/>
                  </a:cxn>
                  <a:cxn ang="0">
                    <a:pos x="11" y="11"/>
                  </a:cxn>
                  <a:cxn ang="0">
                    <a:pos x="11" y="17"/>
                  </a:cxn>
                  <a:cxn ang="0">
                    <a:pos x="11" y="17"/>
                  </a:cxn>
                </a:cxnLst>
                <a:rect l="0" t="0" r="r" b="b"/>
                <a:pathLst>
                  <a:path w="11" h="28">
                    <a:moveTo>
                      <a:pt x="11" y="17"/>
                    </a:moveTo>
                    <a:lnTo>
                      <a:pt x="11" y="22"/>
                    </a:lnTo>
                    <a:lnTo>
                      <a:pt x="6" y="28"/>
                    </a:lnTo>
                    <a:lnTo>
                      <a:pt x="6" y="22"/>
                    </a:lnTo>
                    <a:lnTo>
                      <a:pt x="0" y="17"/>
                    </a:lnTo>
                    <a:lnTo>
                      <a:pt x="6" y="6"/>
                    </a:lnTo>
                    <a:lnTo>
                      <a:pt x="11" y="0"/>
                    </a:lnTo>
                    <a:lnTo>
                      <a:pt x="11" y="11"/>
                    </a:lnTo>
                    <a:lnTo>
                      <a:pt x="11" y="17"/>
                    </a:lnTo>
                    <a:lnTo>
                      <a:pt x="11" y="17"/>
                    </a:lnTo>
                    <a:close/>
                  </a:path>
                </a:pathLst>
              </a:custGeom>
              <a:solidFill>
                <a:srgbClr val="FFFFFF"/>
              </a:solidFill>
              <a:ln w="9525">
                <a:noFill/>
                <a:round/>
                <a:headEnd/>
                <a:tailEnd/>
              </a:ln>
            </p:spPr>
            <p:txBody>
              <a:bodyPr/>
              <a:lstStyle/>
              <a:p>
                <a:endParaRPr lang="en-US" dirty="0"/>
              </a:p>
            </p:txBody>
          </p:sp>
          <p:sp>
            <p:nvSpPr>
              <p:cNvPr id="126742" name="Freeform 790"/>
              <p:cNvSpPr>
                <a:spLocks/>
              </p:cNvSpPr>
              <p:nvPr/>
            </p:nvSpPr>
            <p:spPr bwMode="auto">
              <a:xfrm>
                <a:off x="987" y="3216"/>
                <a:ext cx="5" cy="11"/>
              </a:xfrm>
              <a:custGeom>
                <a:avLst/>
                <a:gdLst/>
                <a:ahLst/>
                <a:cxnLst>
                  <a:cxn ang="0">
                    <a:pos x="5" y="6"/>
                  </a:cxn>
                  <a:cxn ang="0">
                    <a:pos x="5" y="11"/>
                  </a:cxn>
                  <a:cxn ang="0">
                    <a:pos x="0" y="11"/>
                  </a:cxn>
                  <a:cxn ang="0">
                    <a:pos x="0" y="11"/>
                  </a:cxn>
                  <a:cxn ang="0">
                    <a:pos x="0" y="6"/>
                  </a:cxn>
                  <a:cxn ang="0">
                    <a:pos x="0" y="0"/>
                  </a:cxn>
                  <a:cxn ang="0">
                    <a:pos x="0" y="0"/>
                  </a:cxn>
                  <a:cxn ang="0">
                    <a:pos x="5" y="0"/>
                  </a:cxn>
                  <a:cxn ang="0">
                    <a:pos x="5" y="6"/>
                  </a:cxn>
                  <a:cxn ang="0">
                    <a:pos x="5" y="6"/>
                  </a:cxn>
                </a:cxnLst>
                <a:rect l="0" t="0" r="r" b="b"/>
                <a:pathLst>
                  <a:path w="5" h="11">
                    <a:moveTo>
                      <a:pt x="5" y="6"/>
                    </a:moveTo>
                    <a:lnTo>
                      <a:pt x="5" y="11"/>
                    </a:lnTo>
                    <a:lnTo>
                      <a:pt x="0" y="11"/>
                    </a:lnTo>
                    <a:lnTo>
                      <a:pt x="0" y="11"/>
                    </a:lnTo>
                    <a:lnTo>
                      <a:pt x="0" y="6"/>
                    </a:lnTo>
                    <a:lnTo>
                      <a:pt x="0" y="0"/>
                    </a:lnTo>
                    <a:lnTo>
                      <a:pt x="0" y="0"/>
                    </a:lnTo>
                    <a:lnTo>
                      <a:pt x="5" y="0"/>
                    </a:lnTo>
                    <a:lnTo>
                      <a:pt x="5" y="6"/>
                    </a:lnTo>
                    <a:lnTo>
                      <a:pt x="5" y="6"/>
                    </a:lnTo>
                    <a:close/>
                  </a:path>
                </a:pathLst>
              </a:custGeom>
              <a:solidFill>
                <a:srgbClr val="000000"/>
              </a:solidFill>
              <a:ln w="9525">
                <a:noFill/>
                <a:round/>
                <a:headEnd/>
                <a:tailEnd/>
              </a:ln>
            </p:spPr>
            <p:txBody>
              <a:bodyPr/>
              <a:lstStyle/>
              <a:p>
                <a:endParaRPr lang="en-US" dirty="0"/>
              </a:p>
            </p:txBody>
          </p:sp>
          <p:sp>
            <p:nvSpPr>
              <p:cNvPr id="126743" name="Freeform 791"/>
              <p:cNvSpPr>
                <a:spLocks/>
              </p:cNvSpPr>
              <p:nvPr/>
            </p:nvSpPr>
            <p:spPr bwMode="auto">
              <a:xfrm>
                <a:off x="963" y="3189"/>
                <a:ext cx="29" cy="38"/>
              </a:xfrm>
              <a:custGeom>
                <a:avLst/>
                <a:gdLst/>
                <a:ahLst/>
                <a:cxnLst>
                  <a:cxn ang="0">
                    <a:pos x="0" y="33"/>
                  </a:cxn>
                  <a:cxn ang="0">
                    <a:pos x="12" y="38"/>
                  </a:cxn>
                  <a:cxn ang="0">
                    <a:pos x="12" y="38"/>
                  </a:cxn>
                  <a:cxn ang="0">
                    <a:pos x="12" y="27"/>
                  </a:cxn>
                  <a:cxn ang="0">
                    <a:pos x="18" y="11"/>
                  </a:cxn>
                  <a:cxn ang="0">
                    <a:pos x="24" y="5"/>
                  </a:cxn>
                  <a:cxn ang="0">
                    <a:pos x="29" y="0"/>
                  </a:cxn>
                  <a:cxn ang="0">
                    <a:pos x="24" y="0"/>
                  </a:cxn>
                  <a:cxn ang="0">
                    <a:pos x="18" y="0"/>
                  </a:cxn>
                  <a:cxn ang="0">
                    <a:pos x="12" y="5"/>
                  </a:cxn>
                  <a:cxn ang="0">
                    <a:pos x="6" y="5"/>
                  </a:cxn>
                  <a:cxn ang="0">
                    <a:pos x="0" y="22"/>
                  </a:cxn>
                  <a:cxn ang="0">
                    <a:pos x="0" y="33"/>
                  </a:cxn>
                  <a:cxn ang="0">
                    <a:pos x="0" y="33"/>
                  </a:cxn>
                  <a:cxn ang="0">
                    <a:pos x="0" y="33"/>
                  </a:cxn>
                </a:cxnLst>
                <a:rect l="0" t="0" r="r" b="b"/>
                <a:pathLst>
                  <a:path w="29" h="38">
                    <a:moveTo>
                      <a:pt x="0" y="33"/>
                    </a:moveTo>
                    <a:lnTo>
                      <a:pt x="12" y="38"/>
                    </a:lnTo>
                    <a:lnTo>
                      <a:pt x="12" y="38"/>
                    </a:lnTo>
                    <a:lnTo>
                      <a:pt x="12" y="27"/>
                    </a:lnTo>
                    <a:lnTo>
                      <a:pt x="18" y="11"/>
                    </a:lnTo>
                    <a:lnTo>
                      <a:pt x="24" y="5"/>
                    </a:lnTo>
                    <a:lnTo>
                      <a:pt x="29" y="0"/>
                    </a:lnTo>
                    <a:lnTo>
                      <a:pt x="24" y="0"/>
                    </a:lnTo>
                    <a:lnTo>
                      <a:pt x="18" y="0"/>
                    </a:lnTo>
                    <a:lnTo>
                      <a:pt x="12" y="5"/>
                    </a:lnTo>
                    <a:lnTo>
                      <a:pt x="6" y="5"/>
                    </a:lnTo>
                    <a:lnTo>
                      <a:pt x="0" y="22"/>
                    </a:lnTo>
                    <a:lnTo>
                      <a:pt x="0" y="33"/>
                    </a:lnTo>
                    <a:lnTo>
                      <a:pt x="0" y="33"/>
                    </a:lnTo>
                    <a:lnTo>
                      <a:pt x="0" y="33"/>
                    </a:lnTo>
                    <a:close/>
                  </a:path>
                </a:pathLst>
              </a:custGeom>
              <a:solidFill>
                <a:srgbClr val="999999"/>
              </a:solidFill>
              <a:ln w="9525">
                <a:noFill/>
                <a:round/>
                <a:headEnd/>
                <a:tailEnd/>
              </a:ln>
            </p:spPr>
            <p:txBody>
              <a:bodyPr/>
              <a:lstStyle/>
              <a:p>
                <a:endParaRPr lang="en-US" dirty="0"/>
              </a:p>
            </p:txBody>
          </p:sp>
          <p:sp>
            <p:nvSpPr>
              <p:cNvPr id="126744" name="Freeform 792"/>
              <p:cNvSpPr>
                <a:spLocks/>
              </p:cNvSpPr>
              <p:nvPr/>
            </p:nvSpPr>
            <p:spPr bwMode="auto">
              <a:xfrm>
                <a:off x="963" y="3189"/>
                <a:ext cx="29" cy="38"/>
              </a:xfrm>
              <a:custGeom>
                <a:avLst/>
                <a:gdLst/>
                <a:ahLst/>
                <a:cxnLst>
                  <a:cxn ang="0">
                    <a:pos x="0" y="33"/>
                  </a:cxn>
                  <a:cxn ang="0">
                    <a:pos x="12" y="38"/>
                  </a:cxn>
                  <a:cxn ang="0">
                    <a:pos x="12" y="38"/>
                  </a:cxn>
                  <a:cxn ang="0">
                    <a:pos x="12" y="27"/>
                  </a:cxn>
                  <a:cxn ang="0">
                    <a:pos x="18" y="11"/>
                  </a:cxn>
                  <a:cxn ang="0">
                    <a:pos x="24" y="5"/>
                  </a:cxn>
                  <a:cxn ang="0">
                    <a:pos x="29" y="0"/>
                  </a:cxn>
                  <a:cxn ang="0">
                    <a:pos x="24" y="0"/>
                  </a:cxn>
                  <a:cxn ang="0">
                    <a:pos x="18" y="0"/>
                  </a:cxn>
                  <a:cxn ang="0">
                    <a:pos x="12" y="5"/>
                  </a:cxn>
                  <a:cxn ang="0">
                    <a:pos x="6" y="5"/>
                  </a:cxn>
                  <a:cxn ang="0">
                    <a:pos x="0" y="22"/>
                  </a:cxn>
                  <a:cxn ang="0">
                    <a:pos x="0" y="33"/>
                  </a:cxn>
                  <a:cxn ang="0">
                    <a:pos x="0" y="33"/>
                  </a:cxn>
                  <a:cxn ang="0">
                    <a:pos x="0" y="33"/>
                  </a:cxn>
                </a:cxnLst>
                <a:rect l="0" t="0" r="r" b="b"/>
                <a:pathLst>
                  <a:path w="29" h="38">
                    <a:moveTo>
                      <a:pt x="0" y="33"/>
                    </a:moveTo>
                    <a:lnTo>
                      <a:pt x="12" y="38"/>
                    </a:lnTo>
                    <a:lnTo>
                      <a:pt x="12" y="38"/>
                    </a:lnTo>
                    <a:lnTo>
                      <a:pt x="12" y="27"/>
                    </a:lnTo>
                    <a:lnTo>
                      <a:pt x="18" y="11"/>
                    </a:lnTo>
                    <a:lnTo>
                      <a:pt x="24" y="5"/>
                    </a:lnTo>
                    <a:lnTo>
                      <a:pt x="29" y="0"/>
                    </a:lnTo>
                    <a:lnTo>
                      <a:pt x="24" y="0"/>
                    </a:lnTo>
                    <a:lnTo>
                      <a:pt x="18" y="0"/>
                    </a:lnTo>
                    <a:lnTo>
                      <a:pt x="12" y="5"/>
                    </a:lnTo>
                    <a:lnTo>
                      <a:pt x="6" y="5"/>
                    </a:lnTo>
                    <a:lnTo>
                      <a:pt x="0" y="22"/>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745" name="Freeform 793"/>
              <p:cNvSpPr>
                <a:spLocks/>
              </p:cNvSpPr>
              <p:nvPr/>
            </p:nvSpPr>
            <p:spPr bwMode="auto">
              <a:xfrm>
                <a:off x="927" y="3006"/>
                <a:ext cx="119" cy="155"/>
              </a:xfrm>
              <a:custGeom>
                <a:avLst/>
                <a:gdLst/>
                <a:ahLst/>
                <a:cxnLst>
                  <a:cxn ang="0">
                    <a:pos x="119" y="38"/>
                  </a:cxn>
                  <a:cxn ang="0">
                    <a:pos x="0" y="0"/>
                  </a:cxn>
                  <a:cxn ang="0">
                    <a:pos x="0" y="88"/>
                  </a:cxn>
                  <a:cxn ang="0">
                    <a:pos x="6" y="88"/>
                  </a:cxn>
                  <a:cxn ang="0">
                    <a:pos x="18" y="83"/>
                  </a:cxn>
                  <a:cxn ang="0">
                    <a:pos x="30" y="83"/>
                  </a:cxn>
                  <a:cxn ang="0">
                    <a:pos x="54" y="88"/>
                  </a:cxn>
                  <a:cxn ang="0">
                    <a:pos x="77" y="94"/>
                  </a:cxn>
                  <a:cxn ang="0">
                    <a:pos x="89" y="99"/>
                  </a:cxn>
                  <a:cxn ang="0">
                    <a:pos x="89" y="105"/>
                  </a:cxn>
                  <a:cxn ang="0">
                    <a:pos x="95" y="110"/>
                  </a:cxn>
                  <a:cxn ang="0">
                    <a:pos x="95" y="122"/>
                  </a:cxn>
                  <a:cxn ang="0">
                    <a:pos x="95" y="133"/>
                  </a:cxn>
                  <a:cxn ang="0">
                    <a:pos x="95" y="144"/>
                  </a:cxn>
                  <a:cxn ang="0">
                    <a:pos x="95" y="149"/>
                  </a:cxn>
                  <a:cxn ang="0">
                    <a:pos x="119" y="155"/>
                  </a:cxn>
                  <a:cxn ang="0">
                    <a:pos x="119" y="38"/>
                  </a:cxn>
                  <a:cxn ang="0">
                    <a:pos x="119" y="38"/>
                  </a:cxn>
                </a:cxnLst>
                <a:rect l="0" t="0" r="r" b="b"/>
                <a:pathLst>
                  <a:path w="119" h="155">
                    <a:moveTo>
                      <a:pt x="119" y="38"/>
                    </a:moveTo>
                    <a:lnTo>
                      <a:pt x="0" y="0"/>
                    </a:lnTo>
                    <a:lnTo>
                      <a:pt x="0" y="88"/>
                    </a:lnTo>
                    <a:lnTo>
                      <a:pt x="6" y="88"/>
                    </a:lnTo>
                    <a:lnTo>
                      <a:pt x="18" y="83"/>
                    </a:lnTo>
                    <a:lnTo>
                      <a:pt x="30" y="83"/>
                    </a:lnTo>
                    <a:lnTo>
                      <a:pt x="54" y="88"/>
                    </a:lnTo>
                    <a:lnTo>
                      <a:pt x="77" y="94"/>
                    </a:lnTo>
                    <a:lnTo>
                      <a:pt x="89" y="99"/>
                    </a:lnTo>
                    <a:lnTo>
                      <a:pt x="89" y="105"/>
                    </a:lnTo>
                    <a:lnTo>
                      <a:pt x="95" y="110"/>
                    </a:lnTo>
                    <a:lnTo>
                      <a:pt x="95" y="122"/>
                    </a:lnTo>
                    <a:lnTo>
                      <a:pt x="95" y="133"/>
                    </a:lnTo>
                    <a:lnTo>
                      <a:pt x="95" y="144"/>
                    </a:lnTo>
                    <a:lnTo>
                      <a:pt x="95" y="149"/>
                    </a:lnTo>
                    <a:lnTo>
                      <a:pt x="119" y="155"/>
                    </a:lnTo>
                    <a:lnTo>
                      <a:pt x="119" y="38"/>
                    </a:lnTo>
                    <a:lnTo>
                      <a:pt x="119" y="38"/>
                    </a:lnTo>
                    <a:close/>
                  </a:path>
                </a:pathLst>
              </a:custGeom>
              <a:solidFill>
                <a:srgbClr val="000000"/>
              </a:solidFill>
              <a:ln w="9525">
                <a:noFill/>
                <a:round/>
                <a:headEnd/>
                <a:tailEnd/>
              </a:ln>
            </p:spPr>
            <p:txBody>
              <a:bodyPr/>
              <a:lstStyle/>
              <a:p>
                <a:endParaRPr lang="en-US" dirty="0"/>
              </a:p>
            </p:txBody>
          </p:sp>
          <p:sp>
            <p:nvSpPr>
              <p:cNvPr id="126746" name="Freeform 794"/>
              <p:cNvSpPr>
                <a:spLocks/>
              </p:cNvSpPr>
              <p:nvPr/>
            </p:nvSpPr>
            <p:spPr bwMode="auto">
              <a:xfrm>
                <a:off x="1613" y="3122"/>
                <a:ext cx="35" cy="94"/>
              </a:xfrm>
              <a:custGeom>
                <a:avLst/>
                <a:gdLst/>
                <a:ahLst/>
                <a:cxnLst>
                  <a:cxn ang="0">
                    <a:pos x="35" y="94"/>
                  </a:cxn>
                  <a:cxn ang="0">
                    <a:pos x="6" y="83"/>
                  </a:cxn>
                  <a:cxn ang="0">
                    <a:pos x="0" y="0"/>
                  </a:cxn>
                  <a:cxn ang="0">
                    <a:pos x="35" y="11"/>
                  </a:cxn>
                  <a:cxn ang="0">
                    <a:pos x="35" y="94"/>
                  </a:cxn>
                  <a:cxn ang="0">
                    <a:pos x="35" y="94"/>
                  </a:cxn>
                </a:cxnLst>
                <a:rect l="0" t="0" r="r" b="b"/>
                <a:pathLst>
                  <a:path w="35" h="94">
                    <a:moveTo>
                      <a:pt x="35" y="94"/>
                    </a:moveTo>
                    <a:lnTo>
                      <a:pt x="6" y="83"/>
                    </a:lnTo>
                    <a:lnTo>
                      <a:pt x="0" y="0"/>
                    </a:lnTo>
                    <a:lnTo>
                      <a:pt x="35" y="11"/>
                    </a:lnTo>
                    <a:lnTo>
                      <a:pt x="35" y="94"/>
                    </a:lnTo>
                    <a:lnTo>
                      <a:pt x="35" y="94"/>
                    </a:lnTo>
                  </a:path>
                </a:pathLst>
              </a:custGeom>
              <a:noFill/>
              <a:ln w="0">
                <a:solidFill>
                  <a:srgbClr val="000000"/>
                </a:solidFill>
                <a:prstDash val="solid"/>
                <a:round/>
                <a:headEnd/>
                <a:tailEnd/>
              </a:ln>
            </p:spPr>
            <p:txBody>
              <a:bodyPr/>
              <a:lstStyle/>
              <a:p>
                <a:endParaRPr lang="en-US" dirty="0"/>
              </a:p>
            </p:txBody>
          </p:sp>
          <p:sp>
            <p:nvSpPr>
              <p:cNvPr id="126747" name="Freeform 795"/>
              <p:cNvSpPr>
                <a:spLocks/>
              </p:cNvSpPr>
              <p:nvPr/>
            </p:nvSpPr>
            <p:spPr bwMode="auto">
              <a:xfrm>
                <a:off x="1619" y="3122"/>
                <a:ext cx="6" cy="83"/>
              </a:xfrm>
              <a:custGeom>
                <a:avLst/>
                <a:gdLst/>
                <a:ahLst/>
                <a:cxnLst>
                  <a:cxn ang="0">
                    <a:pos x="6" y="83"/>
                  </a:cxn>
                  <a:cxn ang="0">
                    <a:pos x="0" y="0"/>
                  </a:cxn>
                  <a:cxn ang="0">
                    <a:pos x="0" y="0"/>
                  </a:cxn>
                  <a:cxn ang="0">
                    <a:pos x="0" y="83"/>
                  </a:cxn>
                  <a:cxn ang="0">
                    <a:pos x="6" y="83"/>
                  </a:cxn>
                  <a:cxn ang="0">
                    <a:pos x="6" y="83"/>
                  </a:cxn>
                </a:cxnLst>
                <a:rect l="0" t="0" r="r" b="b"/>
                <a:pathLst>
                  <a:path w="6" h="83">
                    <a:moveTo>
                      <a:pt x="6" y="83"/>
                    </a:moveTo>
                    <a:lnTo>
                      <a:pt x="0" y="0"/>
                    </a:lnTo>
                    <a:lnTo>
                      <a:pt x="0" y="0"/>
                    </a:lnTo>
                    <a:lnTo>
                      <a:pt x="0" y="83"/>
                    </a:lnTo>
                    <a:lnTo>
                      <a:pt x="6" y="83"/>
                    </a:lnTo>
                    <a:lnTo>
                      <a:pt x="6" y="83"/>
                    </a:lnTo>
                    <a:close/>
                  </a:path>
                </a:pathLst>
              </a:custGeom>
              <a:solidFill>
                <a:srgbClr val="000000"/>
              </a:solidFill>
              <a:ln w="9525">
                <a:noFill/>
                <a:round/>
                <a:headEnd/>
                <a:tailEnd/>
              </a:ln>
            </p:spPr>
            <p:txBody>
              <a:bodyPr/>
              <a:lstStyle/>
              <a:p>
                <a:endParaRPr lang="en-US" dirty="0"/>
              </a:p>
            </p:txBody>
          </p:sp>
          <p:sp>
            <p:nvSpPr>
              <p:cNvPr id="126748" name="Freeform 796"/>
              <p:cNvSpPr>
                <a:spLocks/>
              </p:cNvSpPr>
              <p:nvPr/>
            </p:nvSpPr>
            <p:spPr bwMode="auto">
              <a:xfrm>
                <a:off x="662" y="2778"/>
                <a:ext cx="29" cy="95"/>
              </a:xfrm>
              <a:custGeom>
                <a:avLst/>
                <a:gdLst/>
                <a:ahLst/>
                <a:cxnLst>
                  <a:cxn ang="0">
                    <a:pos x="29" y="95"/>
                  </a:cxn>
                  <a:cxn ang="0">
                    <a:pos x="0" y="84"/>
                  </a:cxn>
                  <a:cxn ang="0">
                    <a:pos x="0" y="0"/>
                  </a:cxn>
                  <a:cxn ang="0">
                    <a:pos x="29" y="12"/>
                  </a:cxn>
                  <a:cxn ang="0">
                    <a:pos x="29" y="95"/>
                  </a:cxn>
                  <a:cxn ang="0">
                    <a:pos x="29" y="95"/>
                  </a:cxn>
                </a:cxnLst>
                <a:rect l="0" t="0" r="r" b="b"/>
                <a:pathLst>
                  <a:path w="29" h="95">
                    <a:moveTo>
                      <a:pt x="29" y="95"/>
                    </a:moveTo>
                    <a:lnTo>
                      <a:pt x="0" y="84"/>
                    </a:lnTo>
                    <a:lnTo>
                      <a:pt x="0" y="0"/>
                    </a:lnTo>
                    <a:lnTo>
                      <a:pt x="29" y="12"/>
                    </a:lnTo>
                    <a:lnTo>
                      <a:pt x="29" y="95"/>
                    </a:lnTo>
                    <a:lnTo>
                      <a:pt x="29" y="95"/>
                    </a:lnTo>
                  </a:path>
                </a:pathLst>
              </a:custGeom>
              <a:noFill/>
              <a:ln w="0">
                <a:solidFill>
                  <a:srgbClr val="000000"/>
                </a:solidFill>
                <a:prstDash val="solid"/>
                <a:round/>
                <a:headEnd/>
                <a:tailEnd/>
              </a:ln>
            </p:spPr>
            <p:txBody>
              <a:bodyPr/>
              <a:lstStyle/>
              <a:p>
                <a:endParaRPr lang="en-US" dirty="0"/>
              </a:p>
            </p:txBody>
          </p:sp>
          <p:sp>
            <p:nvSpPr>
              <p:cNvPr id="126749" name="Freeform 797"/>
              <p:cNvSpPr>
                <a:spLocks/>
              </p:cNvSpPr>
              <p:nvPr/>
            </p:nvSpPr>
            <p:spPr bwMode="auto">
              <a:xfrm>
                <a:off x="662" y="2778"/>
                <a:ext cx="5" cy="84"/>
              </a:xfrm>
              <a:custGeom>
                <a:avLst/>
                <a:gdLst/>
                <a:ahLst/>
                <a:cxnLst>
                  <a:cxn ang="0">
                    <a:pos x="5" y="84"/>
                  </a:cxn>
                  <a:cxn ang="0">
                    <a:pos x="0" y="0"/>
                  </a:cxn>
                  <a:cxn ang="0">
                    <a:pos x="0" y="0"/>
                  </a:cxn>
                  <a:cxn ang="0">
                    <a:pos x="0" y="84"/>
                  </a:cxn>
                  <a:cxn ang="0">
                    <a:pos x="5" y="84"/>
                  </a:cxn>
                  <a:cxn ang="0">
                    <a:pos x="5" y="84"/>
                  </a:cxn>
                </a:cxnLst>
                <a:rect l="0" t="0" r="r" b="b"/>
                <a:pathLst>
                  <a:path w="5" h="84">
                    <a:moveTo>
                      <a:pt x="5" y="84"/>
                    </a:moveTo>
                    <a:lnTo>
                      <a:pt x="0" y="0"/>
                    </a:lnTo>
                    <a:lnTo>
                      <a:pt x="0" y="0"/>
                    </a:lnTo>
                    <a:lnTo>
                      <a:pt x="0" y="84"/>
                    </a:lnTo>
                    <a:lnTo>
                      <a:pt x="5" y="84"/>
                    </a:lnTo>
                    <a:lnTo>
                      <a:pt x="5" y="84"/>
                    </a:lnTo>
                    <a:close/>
                  </a:path>
                </a:pathLst>
              </a:custGeom>
              <a:solidFill>
                <a:srgbClr val="000000"/>
              </a:solidFill>
              <a:ln w="9525">
                <a:noFill/>
                <a:round/>
                <a:headEnd/>
                <a:tailEnd/>
              </a:ln>
            </p:spPr>
            <p:txBody>
              <a:bodyPr/>
              <a:lstStyle/>
              <a:p>
                <a:endParaRPr lang="en-US" dirty="0"/>
              </a:p>
            </p:txBody>
          </p:sp>
          <p:sp>
            <p:nvSpPr>
              <p:cNvPr id="126750" name="Freeform 798"/>
              <p:cNvSpPr>
                <a:spLocks/>
              </p:cNvSpPr>
              <p:nvPr/>
            </p:nvSpPr>
            <p:spPr bwMode="auto">
              <a:xfrm>
                <a:off x="5105" y="2402"/>
                <a:ext cx="30" cy="99"/>
              </a:xfrm>
              <a:custGeom>
                <a:avLst/>
                <a:gdLst/>
                <a:ahLst/>
                <a:cxnLst>
                  <a:cxn ang="0">
                    <a:pos x="0" y="99"/>
                  </a:cxn>
                  <a:cxn ang="0">
                    <a:pos x="30" y="83"/>
                  </a:cxn>
                  <a:cxn ang="0">
                    <a:pos x="30" y="0"/>
                  </a:cxn>
                  <a:cxn ang="0">
                    <a:pos x="0" y="16"/>
                  </a:cxn>
                  <a:cxn ang="0">
                    <a:pos x="0" y="99"/>
                  </a:cxn>
                  <a:cxn ang="0">
                    <a:pos x="0" y="99"/>
                  </a:cxn>
                </a:cxnLst>
                <a:rect l="0" t="0" r="r" b="b"/>
                <a:pathLst>
                  <a:path w="30" h="99">
                    <a:moveTo>
                      <a:pt x="0" y="99"/>
                    </a:moveTo>
                    <a:lnTo>
                      <a:pt x="30" y="83"/>
                    </a:lnTo>
                    <a:lnTo>
                      <a:pt x="30" y="0"/>
                    </a:lnTo>
                    <a:lnTo>
                      <a:pt x="0" y="16"/>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126751" name="Freeform 799"/>
              <p:cNvSpPr>
                <a:spLocks/>
              </p:cNvSpPr>
              <p:nvPr/>
            </p:nvSpPr>
            <p:spPr bwMode="auto">
              <a:xfrm>
                <a:off x="5129" y="2407"/>
                <a:ext cx="6" cy="83"/>
              </a:xfrm>
              <a:custGeom>
                <a:avLst/>
                <a:gdLst/>
                <a:ahLst/>
                <a:cxnLst>
                  <a:cxn ang="0">
                    <a:pos x="0" y="83"/>
                  </a:cxn>
                  <a:cxn ang="0">
                    <a:pos x="0" y="0"/>
                  </a:cxn>
                  <a:cxn ang="0">
                    <a:pos x="6" y="0"/>
                  </a:cxn>
                  <a:cxn ang="0">
                    <a:pos x="6" y="78"/>
                  </a:cxn>
                  <a:cxn ang="0">
                    <a:pos x="0" y="83"/>
                  </a:cxn>
                  <a:cxn ang="0">
                    <a:pos x="0" y="83"/>
                  </a:cxn>
                </a:cxnLst>
                <a:rect l="0" t="0" r="r" b="b"/>
                <a:pathLst>
                  <a:path w="6" h="83">
                    <a:moveTo>
                      <a:pt x="0" y="83"/>
                    </a:moveTo>
                    <a:lnTo>
                      <a:pt x="0" y="0"/>
                    </a:lnTo>
                    <a:lnTo>
                      <a:pt x="6" y="0"/>
                    </a:lnTo>
                    <a:lnTo>
                      <a:pt x="6" y="78"/>
                    </a:lnTo>
                    <a:lnTo>
                      <a:pt x="0" y="83"/>
                    </a:lnTo>
                    <a:lnTo>
                      <a:pt x="0" y="83"/>
                    </a:lnTo>
                    <a:close/>
                  </a:path>
                </a:pathLst>
              </a:custGeom>
              <a:solidFill>
                <a:srgbClr val="000000"/>
              </a:solidFill>
              <a:ln w="9525">
                <a:noFill/>
                <a:round/>
                <a:headEnd/>
                <a:tailEnd/>
              </a:ln>
            </p:spPr>
            <p:txBody>
              <a:bodyPr/>
              <a:lstStyle/>
              <a:p>
                <a:endParaRPr lang="en-US" dirty="0"/>
              </a:p>
            </p:txBody>
          </p:sp>
          <p:sp>
            <p:nvSpPr>
              <p:cNvPr id="126752" name="Freeform 800"/>
              <p:cNvSpPr>
                <a:spLocks/>
              </p:cNvSpPr>
              <p:nvPr/>
            </p:nvSpPr>
            <p:spPr bwMode="auto">
              <a:xfrm>
                <a:off x="4366" y="2773"/>
                <a:ext cx="30" cy="100"/>
              </a:xfrm>
              <a:custGeom>
                <a:avLst/>
                <a:gdLst/>
                <a:ahLst/>
                <a:cxnLst>
                  <a:cxn ang="0">
                    <a:pos x="0" y="100"/>
                  </a:cxn>
                  <a:cxn ang="0">
                    <a:pos x="30" y="83"/>
                  </a:cxn>
                  <a:cxn ang="0">
                    <a:pos x="30" y="0"/>
                  </a:cxn>
                  <a:cxn ang="0">
                    <a:pos x="0" y="17"/>
                  </a:cxn>
                  <a:cxn ang="0">
                    <a:pos x="0" y="100"/>
                  </a:cxn>
                  <a:cxn ang="0">
                    <a:pos x="0" y="100"/>
                  </a:cxn>
                </a:cxnLst>
                <a:rect l="0" t="0" r="r" b="b"/>
                <a:pathLst>
                  <a:path w="30" h="100">
                    <a:moveTo>
                      <a:pt x="0" y="100"/>
                    </a:moveTo>
                    <a:lnTo>
                      <a:pt x="30" y="83"/>
                    </a:lnTo>
                    <a:lnTo>
                      <a:pt x="30" y="0"/>
                    </a:lnTo>
                    <a:lnTo>
                      <a:pt x="0" y="17"/>
                    </a:lnTo>
                    <a:lnTo>
                      <a:pt x="0" y="100"/>
                    </a:lnTo>
                    <a:lnTo>
                      <a:pt x="0" y="100"/>
                    </a:lnTo>
                  </a:path>
                </a:pathLst>
              </a:custGeom>
              <a:noFill/>
              <a:ln w="0">
                <a:solidFill>
                  <a:srgbClr val="000000"/>
                </a:solidFill>
                <a:prstDash val="solid"/>
                <a:round/>
                <a:headEnd/>
                <a:tailEnd/>
              </a:ln>
            </p:spPr>
            <p:txBody>
              <a:bodyPr/>
              <a:lstStyle/>
              <a:p>
                <a:endParaRPr lang="en-US" dirty="0"/>
              </a:p>
            </p:txBody>
          </p:sp>
          <p:sp>
            <p:nvSpPr>
              <p:cNvPr id="126753" name="Freeform 801"/>
              <p:cNvSpPr>
                <a:spLocks/>
              </p:cNvSpPr>
              <p:nvPr/>
            </p:nvSpPr>
            <p:spPr bwMode="auto">
              <a:xfrm>
                <a:off x="4390" y="2778"/>
                <a:ext cx="6" cy="84"/>
              </a:xfrm>
              <a:custGeom>
                <a:avLst/>
                <a:gdLst/>
                <a:ahLst/>
                <a:cxnLst>
                  <a:cxn ang="0">
                    <a:pos x="6" y="84"/>
                  </a:cxn>
                  <a:cxn ang="0">
                    <a:pos x="0" y="0"/>
                  </a:cxn>
                  <a:cxn ang="0">
                    <a:pos x="6" y="0"/>
                  </a:cxn>
                  <a:cxn ang="0">
                    <a:pos x="6" y="78"/>
                  </a:cxn>
                  <a:cxn ang="0">
                    <a:pos x="6" y="84"/>
                  </a:cxn>
                  <a:cxn ang="0">
                    <a:pos x="6" y="84"/>
                  </a:cxn>
                </a:cxnLst>
                <a:rect l="0" t="0" r="r" b="b"/>
                <a:pathLst>
                  <a:path w="6" h="84">
                    <a:moveTo>
                      <a:pt x="6" y="84"/>
                    </a:moveTo>
                    <a:lnTo>
                      <a:pt x="0" y="0"/>
                    </a:lnTo>
                    <a:lnTo>
                      <a:pt x="6" y="0"/>
                    </a:lnTo>
                    <a:lnTo>
                      <a:pt x="6" y="78"/>
                    </a:lnTo>
                    <a:lnTo>
                      <a:pt x="6" y="84"/>
                    </a:lnTo>
                    <a:lnTo>
                      <a:pt x="6" y="84"/>
                    </a:lnTo>
                    <a:close/>
                  </a:path>
                </a:pathLst>
              </a:custGeom>
              <a:solidFill>
                <a:srgbClr val="000000"/>
              </a:solidFill>
              <a:ln w="9525">
                <a:noFill/>
                <a:round/>
                <a:headEnd/>
                <a:tailEnd/>
              </a:ln>
            </p:spPr>
            <p:txBody>
              <a:bodyPr/>
              <a:lstStyle/>
              <a:p>
                <a:endParaRPr lang="en-US" dirty="0"/>
              </a:p>
            </p:txBody>
          </p:sp>
          <p:sp>
            <p:nvSpPr>
              <p:cNvPr id="126754" name="Freeform 802"/>
              <p:cNvSpPr>
                <a:spLocks/>
              </p:cNvSpPr>
              <p:nvPr/>
            </p:nvSpPr>
            <p:spPr bwMode="auto">
              <a:xfrm>
                <a:off x="3533" y="3067"/>
                <a:ext cx="124" cy="166"/>
              </a:xfrm>
              <a:custGeom>
                <a:avLst/>
                <a:gdLst/>
                <a:ahLst/>
                <a:cxnLst>
                  <a:cxn ang="0">
                    <a:pos x="124" y="160"/>
                  </a:cxn>
                  <a:cxn ang="0">
                    <a:pos x="113" y="166"/>
                  </a:cxn>
                  <a:cxn ang="0">
                    <a:pos x="113" y="16"/>
                  </a:cxn>
                  <a:cxn ang="0">
                    <a:pos x="0" y="72"/>
                  </a:cxn>
                  <a:cxn ang="0">
                    <a:pos x="0" y="61"/>
                  </a:cxn>
                  <a:cxn ang="0">
                    <a:pos x="118" y="0"/>
                  </a:cxn>
                  <a:cxn ang="0">
                    <a:pos x="124" y="160"/>
                  </a:cxn>
                  <a:cxn ang="0">
                    <a:pos x="124" y="160"/>
                  </a:cxn>
                </a:cxnLst>
                <a:rect l="0" t="0" r="r" b="b"/>
                <a:pathLst>
                  <a:path w="124" h="166">
                    <a:moveTo>
                      <a:pt x="124" y="160"/>
                    </a:moveTo>
                    <a:lnTo>
                      <a:pt x="113" y="166"/>
                    </a:lnTo>
                    <a:lnTo>
                      <a:pt x="113" y="16"/>
                    </a:lnTo>
                    <a:lnTo>
                      <a:pt x="0" y="72"/>
                    </a:lnTo>
                    <a:lnTo>
                      <a:pt x="0" y="61"/>
                    </a:lnTo>
                    <a:lnTo>
                      <a:pt x="118" y="0"/>
                    </a:lnTo>
                    <a:lnTo>
                      <a:pt x="124" y="160"/>
                    </a:lnTo>
                    <a:lnTo>
                      <a:pt x="124" y="160"/>
                    </a:lnTo>
                    <a:close/>
                  </a:path>
                </a:pathLst>
              </a:custGeom>
              <a:solidFill>
                <a:srgbClr val="000000"/>
              </a:solidFill>
              <a:ln w="9525">
                <a:noFill/>
                <a:round/>
                <a:headEnd/>
                <a:tailEnd/>
              </a:ln>
            </p:spPr>
            <p:txBody>
              <a:bodyPr/>
              <a:lstStyle/>
              <a:p>
                <a:endParaRPr lang="en-US" dirty="0"/>
              </a:p>
            </p:txBody>
          </p:sp>
          <p:sp>
            <p:nvSpPr>
              <p:cNvPr id="126755" name="Freeform 803"/>
              <p:cNvSpPr>
                <a:spLocks/>
              </p:cNvSpPr>
              <p:nvPr/>
            </p:nvSpPr>
            <p:spPr bwMode="auto">
              <a:xfrm>
                <a:off x="3533" y="3061"/>
                <a:ext cx="124" cy="227"/>
              </a:xfrm>
              <a:custGeom>
                <a:avLst/>
                <a:gdLst/>
                <a:ahLst/>
                <a:cxnLst>
                  <a:cxn ang="0">
                    <a:pos x="124" y="0"/>
                  </a:cxn>
                  <a:cxn ang="0">
                    <a:pos x="0" y="61"/>
                  </a:cxn>
                  <a:cxn ang="0">
                    <a:pos x="6" y="227"/>
                  </a:cxn>
                  <a:cxn ang="0">
                    <a:pos x="124" y="166"/>
                  </a:cxn>
                  <a:cxn ang="0">
                    <a:pos x="124" y="0"/>
                  </a:cxn>
                  <a:cxn ang="0">
                    <a:pos x="124" y="0"/>
                  </a:cxn>
                </a:cxnLst>
                <a:rect l="0" t="0" r="r" b="b"/>
                <a:pathLst>
                  <a:path w="124" h="227">
                    <a:moveTo>
                      <a:pt x="124" y="0"/>
                    </a:moveTo>
                    <a:lnTo>
                      <a:pt x="0" y="61"/>
                    </a:lnTo>
                    <a:lnTo>
                      <a:pt x="6" y="227"/>
                    </a:lnTo>
                    <a:lnTo>
                      <a:pt x="124" y="166"/>
                    </a:lnTo>
                    <a:lnTo>
                      <a:pt x="124" y="0"/>
                    </a:lnTo>
                    <a:lnTo>
                      <a:pt x="124" y="0"/>
                    </a:lnTo>
                  </a:path>
                </a:pathLst>
              </a:custGeom>
              <a:noFill/>
              <a:ln w="0">
                <a:solidFill>
                  <a:srgbClr val="000000"/>
                </a:solidFill>
                <a:prstDash val="solid"/>
                <a:round/>
                <a:headEnd/>
                <a:tailEnd/>
              </a:ln>
            </p:spPr>
            <p:txBody>
              <a:bodyPr/>
              <a:lstStyle/>
              <a:p>
                <a:endParaRPr lang="en-US" dirty="0"/>
              </a:p>
            </p:txBody>
          </p:sp>
          <p:sp>
            <p:nvSpPr>
              <p:cNvPr id="126756" name="Line 804"/>
              <p:cNvSpPr>
                <a:spLocks noChangeShapeType="1"/>
              </p:cNvSpPr>
              <p:nvPr/>
            </p:nvSpPr>
            <p:spPr bwMode="auto">
              <a:xfrm flipV="1">
                <a:off x="3533" y="3100"/>
                <a:ext cx="113" cy="55"/>
              </a:xfrm>
              <a:prstGeom prst="line">
                <a:avLst/>
              </a:prstGeom>
              <a:noFill/>
              <a:ln w="0">
                <a:solidFill>
                  <a:srgbClr val="000000"/>
                </a:solidFill>
                <a:round/>
                <a:headEnd/>
                <a:tailEnd/>
              </a:ln>
            </p:spPr>
            <p:txBody>
              <a:bodyPr/>
              <a:lstStyle/>
              <a:p>
                <a:endParaRPr lang="en-US" dirty="0"/>
              </a:p>
            </p:txBody>
          </p:sp>
          <p:sp>
            <p:nvSpPr>
              <p:cNvPr id="126757" name="Line 805"/>
              <p:cNvSpPr>
                <a:spLocks noChangeShapeType="1"/>
              </p:cNvSpPr>
              <p:nvPr/>
            </p:nvSpPr>
            <p:spPr bwMode="auto">
              <a:xfrm flipV="1">
                <a:off x="3533" y="3122"/>
                <a:ext cx="118" cy="55"/>
              </a:xfrm>
              <a:prstGeom prst="line">
                <a:avLst/>
              </a:prstGeom>
              <a:noFill/>
              <a:ln w="0">
                <a:solidFill>
                  <a:srgbClr val="000000"/>
                </a:solidFill>
                <a:round/>
                <a:headEnd/>
                <a:tailEnd/>
              </a:ln>
            </p:spPr>
            <p:txBody>
              <a:bodyPr/>
              <a:lstStyle/>
              <a:p>
                <a:endParaRPr lang="en-US" dirty="0"/>
              </a:p>
            </p:txBody>
          </p:sp>
          <p:sp>
            <p:nvSpPr>
              <p:cNvPr id="126758" name="Line 806"/>
              <p:cNvSpPr>
                <a:spLocks noChangeShapeType="1"/>
              </p:cNvSpPr>
              <p:nvPr/>
            </p:nvSpPr>
            <p:spPr bwMode="auto">
              <a:xfrm flipV="1">
                <a:off x="3533" y="3144"/>
                <a:ext cx="118" cy="56"/>
              </a:xfrm>
              <a:prstGeom prst="line">
                <a:avLst/>
              </a:prstGeom>
              <a:noFill/>
              <a:ln w="0">
                <a:solidFill>
                  <a:srgbClr val="000000"/>
                </a:solidFill>
                <a:round/>
                <a:headEnd/>
                <a:tailEnd/>
              </a:ln>
            </p:spPr>
            <p:txBody>
              <a:bodyPr/>
              <a:lstStyle/>
              <a:p>
                <a:endParaRPr lang="en-US" dirty="0"/>
              </a:p>
            </p:txBody>
          </p:sp>
          <p:sp>
            <p:nvSpPr>
              <p:cNvPr id="126759" name="Line 807"/>
              <p:cNvSpPr>
                <a:spLocks noChangeShapeType="1"/>
              </p:cNvSpPr>
              <p:nvPr/>
            </p:nvSpPr>
            <p:spPr bwMode="auto">
              <a:xfrm flipV="1">
                <a:off x="3533" y="3166"/>
                <a:ext cx="118" cy="56"/>
              </a:xfrm>
              <a:prstGeom prst="line">
                <a:avLst/>
              </a:prstGeom>
              <a:noFill/>
              <a:ln w="0">
                <a:solidFill>
                  <a:srgbClr val="000000"/>
                </a:solidFill>
                <a:round/>
                <a:headEnd/>
                <a:tailEnd/>
              </a:ln>
            </p:spPr>
            <p:txBody>
              <a:bodyPr/>
              <a:lstStyle/>
              <a:p>
                <a:endParaRPr lang="en-US" dirty="0"/>
              </a:p>
            </p:txBody>
          </p:sp>
          <p:sp>
            <p:nvSpPr>
              <p:cNvPr id="126760" name="Line 808"/>
              <p:cNvSpPr>
                <a:spLocks noChangeShapeType="1"/>
              </p:cNvSpPr>
              <p:nvPr/>
            </p:nvSpPr>
            <p:spPr bwMode="auto">
              <a:xfrm flipV="1">
                <a:off x="3539" y="3189"/>
                <a:ext cx="112" cy="55"/>
              </a:xfrm>
              <a:prstGeom prst="line">
                <a:avLst/>
              </a:prstGeom>
              <a:noFill/>
              <a:ln w="0">
                <a:solidFill>
                  <a:srgbClr val="000000"/>
                </a:solidFill>
                <a:round/>
                <a:headEnd/>
                <a:tailEnd/>
              </a:ln>
            </p:spPr>
            <p:txBody>
              <a:bodyPr/>
              <a:lstStyle/>
              <a:p>
                <a:endParaRPr lang="en-US" dirty="0"/>
              </a:p>
            </p:txBody>
          </p:sp>
          <p:sp>
            <p:nvSpPr>
              <p:cNvPr id="126761" name="Line 809"/>
              <p:cNvSpPr>
                <a:spLocks noChangeShapeType="1"/>
              </p:cNvSpPr>
              <p:nvPr/>
            </p:nvSpPr>
            <p:spPr bwMode="auto">
              <a:xfrm flipV="1">
                <a:off x="3539" y="3211"/>
                <a:ext cx="112" cy="55"/>
              </a:xfrm>
              <a:prstGeom prst="line">
                <a:avLst/>
              </a:prstGeom>
              <a:noFill/>
              <a:ln w="0">
                <a:solidFill>
                  <a:srgbClr val="000000"/>
                </a:solidFill>
                <a:round/>
                <a:headEnd/>
                <a:tailEnd/>
              </a:ln>
            </p:spPr>
            <p:txBody>
              <a:bodyPr/>
              <a:lstStyle/>
              <a:p>
                <a:endParaRPr lang="en-US" dirty="0"/>
              </a:p>
            </p:txBody>
          </p:sp>
          <p:sp>
            <p:nvSpPr>
              <p:cNvPr id="126762" name="Freeform 810"/>
              <p:cNvSpPr>
                <a:spLocks/>
              </p:cNvSpPr>
              <p:nvPr/>
            </p:nvSpPr>
            <p:spPr bwMode="auto">
              <a:xfrm>
                <a:off x="4940" y="2357"/>
                <a:ext cx="124" cy="172"/>
              </a:xfrm>
              <a:custGeom>
                <a:avLst/>
                <a:gdLst/>
                <a:ahLst/>
                <a:cxnLst>
                  <a:cxn ang="0">
                    <a:pos x="124" y="167"/>
                  </a:cxn>
                  <a:cxn ang="0">
                    <a:pos x="112" y="172"/>
                  </a:cxn>
                  <a:cxn ang="0">
                    <a:pos x="112" y="17"/>
                  </a:cxn>
                  <a:cxn ang="0">
                    <a:pos x="0" y="72"/>
                  </a:cxn>
                  <a:cxn ang="0">
                    <a:pos x="0" y="61"/>
                  </a:cxn>
                  <a:cxn ang="0">
                    <a:pos x="118" y="0"/>
                  </a:cxn>
                  <a:cxn ang="0">
                    <a:pos x="124" y="167"/>
                  </a:cxn>
                  <a:cxn ang="0">
                    <a:pos x="124" y="167"/>
                  </a:cxn>
                </a:cxnLst>
                <a:rect l="0" t="0" r="r" b="b"/>
                <a:pathLst>
                  <a:path w="124" h="172">
                    <a:moveTo>
                      <a:pt x="124" y="167"/>
                    </a:moveTo>
                    <a:lnTo>
                      <a:pt x="112" y="172"/>
                    </a:lnTo>
                    <a:lnTo>
                      <a:pt x="112" y="17"/>
                    </a:lnTo>
                    <a:lnTo>
                      <a:pt x="0" y="72"/>
                    </a:lnTo>
                    <a:lnTo>
                      <a:pt x="0" y="61"/>
                    </a:lnTo>
                    <a:lnTo>
                      <a:pt x="118" y="0"/>
                    </a:lnTo>
                    <a:lnTo>
                      <a:pt x="124" y="167"/>
                    </a:lnTo>
                    <a:lnTo>
                      <a:pt x="124" y="167"/>
                    </a:lnTo>
                    <a:close/>
                  </a:path>
                </a:pathLst>
              </a:custGeom>
              <a:solidFill>
                <a:srgbClr val="000000"/>
              </a:solidFill>
              <a:ln w="9525">
                <a:noFill/>
                <a:round/>
                <a:headEnd/>
                <a:tailEnd/>
              </a:ln>
            </p:spPr>
            <p:txBody>
              <a:bodyPr/>
              <a:lstStyle/>
              <a:p>
                <a:endParaRPr lang="en-US" dirty="0"/>
              </a:p>
            </p:txBody>
          </p:sp>
          <p:sp>
            <p:nvSpPr>
              <p:cNvPr id="126763" name="Freeform 811"/>
              <p:cNvSpPr>
                <a:spLocks/>
              </p:cNvSpPr>
              <p:nvPr/>
            </p:nvSpPr>
            <p:spPr bwMode="auto">
              <a:xfrm>
                <a:off x="4940" y="2357"/>
                <a:ext cx="124" cy="228"/>
              </a:xfrm>
              <a:custGeom>
                <a:avLst/>
                <a:gdLst/>
                <a:ahLst/>
                <a:cxnLst>
                  <a:cxn ang="0">
                    <a:pos x="124" y="0"/>
                  </a:cxn>
                  <a:cxn ang="0">
                    <a:pos x="0" y="61"/>
                  </a:cxn>
                  <a:cxn ang="0">
                    <a:pos x="0" y="228"/>
                  </a:cxn>
                  <a:cxn ang="0">
                    <a:pos x="124" y="167"/>
                  </a:cxn>
                  <a:cxn ang="0">
                    <a:pos x="124" y="0"/>
                  </a:cxn>
                  <a:cxn ang="0">
                    <a:pos x="124" y="0"/>
                  </a:cxn>
                </a:cxnLst>
                <a:rect l="0" t="0" r="r" b="b"/>
                <a:pathLst>
                  <a:path w="124" h="228">
                    <a:moveTo>
                      <a:pt x="124" y="0"/>
                    </a:moveTo>
                    <a:lnTo>
                      <a:pt x="0" y="61"/>
                    </a:lnTo>
                    <a:lnTo>
                      <a:pt x="0" y="228"/>
                    </a:lnTo>
                    <a:lnTo>
                      <a:pt x="124" y="167"/>
                    </a:lnTo>
                    <a:lnTo>
                      <a:pt x="124" y="0"/>
                    </a:lnTo>
                    <a:lnTo>
                      <a:pt x="124" y="0"/>
                    </a:lnTo>
                  </a:path>
                </a:pathLst>
              </a:custGeom>
              <a:noFill/>
              <a:ln w="0">
                <a:solidFill>
                  <a:srgbClr val="000000"/>
                </a:solidFill>
                <a:prstDash val="solid"/>
                <a:round/>
                <a:headEnd/>
                <a:tailEnd/>
              </a:ln>
            </p:spPr>
            <p:txBody>
              <a:bodyPr/>
              <a:lstStyle/>
              <a:p>
                <a:endParaRPr lang="en-US" dirty="0"/>
              </a:p>
            </p:txBody>
          </p:sp>
          <p:sp>
            <p:nvSpPr>
              <p:cNvPr id="126764" name="Line 812"/>
              <p:cNvSpPr>
                <a:spLocks noChangeShapeType="1"/>
              </p:cNvSpPr>
              <p:nvPr/>
            </p:nvSpPr>
            <p:spPr bwMode="auto">
              <a:xfrm flipV="1">
                <a:off x="4940" y="2396"/>
                <a:ext cx="112" cy="56"/>
              </a:xfrm>
              <a:prstGeom prst="line">
                <a:avLst/>
              </a:prstGeom>
              <a:noFill/>
              <a:ln w="0">
                <a:solidFill>
                  <a:srgbClr val="000000"/>
                </a:solidFill>
                <a:round/>
                <a:headEnd/>
                <a:tailEnd/>
              </a:ln>
            </p:spPr>
            <p:txBody>
              <a:bodyPr/>
              <a:lstStyle/>
              <a:p>
                <a:endParaRPr lang="en-US" dirty="0"/>
              </a:p>
            </p:txBody>
          </p:sp>
          <p:sp>
            <p:nvSpPr>
              <p:cNvPr id="126765" name="Line 813"/>
              <p:cNvSpPr>
                <a:spLocks noChangeShapeType="1"/>
              </p:cNvSpPr>
              <p:nvPr/>
            </p:nvSpPr>
            <p:spPr bwMode="auto">
              <a:xfrm flipV="1">
                <a:off x="4940" y="2418"/>
                <a:ext cx="112" cy="56"/>
              </a:xfrm>
              <a:prstGeom prst="line">
                <a:avLst/>
              </a:prstGeom>
              <a:noFill/>
              <a:ln w="0">
                <a:solidFill>
                  <a:srgbClr val="000000"/>
                </a:solidFill>
                <a:round/>
                <a:headEnd/>
                <a:tailEnd/>
              </a:ln>
            </p:spPr>
            <p:txBody>
              <a:bodyPr/>
              <a:lstStyle/>
              <a:p>
                <a:endParaRPr lang="en-US" dirty="0"/>
              </a:p>
            </p:txBody>
          </p:sp>
          <p:sp>
            <p:nvSpPr>
              <p:cNvPr id="126766" name="Line 814"/>
              <p:cNvSpPr>
                <a:spLocks noChangeShapeType="1"/>
              </p:cNvSpPr>
              <p:nvPr/>
            </p:nvSpPr>
            <p:spPr bwMode="auto">
              <a:xfrm flipV="1">
                <a:off x="4940" y="2440"/>
                <a:ext cx="118" cy="56"/>
              </a:xfrm>
              <a:prstGeom prst="line">
                <a:avLst/>
              </a:prstGeom>
              <a:noFill/>
              <a:ln w="0">
                <a:solidFill>
                  <a:srgbClr val="000000"/>
                </a:solidFill>
                <a:round/>
                <a:headEnd/>
                <a:tailEnd/>
              </a:ln>
            </p:spPr>
            <p:txBody>
              <a:bodyPr/>
              <a:lstStyle/>
              <a:p>
                <a:endParaRPr lang="en-US" dirty="0"/>
              </a:p>
            </p:txBody>
          </p:sp>
          <p:sp>
            <p:nvSpPr>
              <p:cNvPr id="126767" name="Line 815"/>
              <p:cNvSpPr>
                <a:spLocks noChangeShapeType="1"/>
              </p:cNvSpPr>
              <p:nvPr/>
            </p:nvSpPr>
            <p:spPr bwMode="auto">
              <a:xfrm flipV="1">
                <a:off x="4940" y="2457"/>
                <a:ext cx="118" cy="55"/>
              </a:xfrm>
              <a:prstGeom prst="line">
                <a:avLst/>
              </a:prstGeom>
              <a:noFill/>
              <a:ln w="0">
                <a:solidFill>
                  <a:srgbClr val="000000"/>
                </a:solidFill>
                <a:round/>
                <a:headEnd/>
                <a:tailEnd/>
              </a:ln>
            </p:spPr>
            <p:txBody>
              <a:bodyPr/>
              <a:lstStyle/>
              <a:p>
                <a:endParaRPr lang="en-US" dirty="0"/>
              </a:p>
            </p:txBody>
          </p:sp>
          <p:sp>
            <p:nvSpPr>
              <p:cNvPr id="126768" name="Line 816"/>
              <p:cNvSpPr>
                <a:spLocks noChangeShapeType="1"/>
              </p:cNvSpPr>
              <p:nvPr/>
            </p:nvSpPr>
            <p:spPr bwMode="auto">
              <a:xfrm flipV="1">
                <a:off x="4940" y="2479"/>
                <a:ext cx="118" cy="56"/>
              </a:xfrm>
              <a:prstGeom prst="line">
                <a:avLst/>
              </a:prstGeom>
              <a:noFill/>
              <a:ln w="0">
                <a:solidFill>
                  <a:srgbClr val="000000"/>
                </a:solidFill>
                <a:round/>
                <a:headEnd/>
                <a:tailEnd/>
              </a:ln>
            </p:spPr>
            <p:txBody>
              <a:bodyPr/>
              <a:lstStyle/>
              <a:p>
                <a:endParaRPr lang="en-US" dirty="0"/>
              </a:p>
            </p:txBody>
          </p:sp>
          <p:sp>
            <p:nvSpPr>
              <p:cNvPr id="126769" name="Line 817"/>
              <p:cNvSpPr>
                <a:spLocks noChangeShapeType="1"/>
              </p:cNvSpPr>
              <p:nvPr/>
            </p:nvSpPr>
            <p:spPr bwMode="auto">
              <a:xfrm flipV="1">
                <a:off x="4940" y="2507"/>
                <a:ext cx="118" cy="55"/>
              </a:xfrm>
              <a:prstGeom prst="line">
                <a:avLst/>
              </a:prstGeom>
              <a:noFill/>
              <a:ln w="0">
                <a:solidFill>
                  <a:srgbClr val="000000"/>
                </a:solidFill>
                <a:round/>
                <a:headEnd/>
                <a:tailEnd/>
              </a:ln>
            </p:spPr>
            <p:txBody>
              <a:bodyPr/>
              <a:lstStyle/>
              <a:p>
                <a:endParaRPr lang="en-US" dirty="0"/>
              </a:p>
            </p:txBody>
          </p:sp>
          <p:sp>
            <p:nvSpPr>
              <p:cNvPr id="126770" name="Freeform 818"/>
              <p:cNvSpPr>
                <a:spLocks/>
              </p:cNvSpPr>
              <p:nvPr/>
            </p:nvSpPr>
            <p:spPr bwMode="auto">
              <a:xfrm>
                <a:off x="2316" y="3000"/>
                <a:ext cx="136" cy="50"/>
              </a:xfrm>
              <a:custGeom>
                <a:avLst/>
                <a:gdLst/>
                <a:ahLst/>
                <a:cxnLst>
                  <a:cxn ang="0">
                    <a:pos x="0" y="6"/>
                  </a:cxn>
                  <a:cxn ang="0">
                    <a:pos x="0" y="17"/>
                  </a:cxn>
                  <a:cxn ang="0">
                    <a:pos x="130" y="50"/>
                  </a:cxn>
                  <a:cxn ang="0">
                    <a:pos x="136" y="50"/>
                  </a:cxn>
                  <a:cxn ang="0">
                    <a:pos x="136" y="33"/>
                  </a:cxn>
                  <a:cxn ang="0">
                    <a:pos x="6" y="0"/>
                  </a:cxn>
                  <a:cxn ang="0">
                    <a:pos x="0" y="6"/>
                  </a:cxn>
                  <a:cxn ang="0">
                    <a:pos x="0" y="6"/>
                  </a:cxn>
                </a:cxnLst>
                <a:rect l="0" t="0" r="r" b="b"/>
                <a:pathLst>
                  <a:path w="136" h="50">
                    <a:moveTo>
                      <a:pt x="0" y="6"/>
                    </a:moveTo>
                    <a:lnTo>
                      <a:pt x="0" y="17"/>
                    </a:lnTo>
                    <a:lnTo>
                      <a:pt x="130" y="50"/>
                    </a:lnTo>
                    <a:lnTo>
                      <a:pt x="136" y="50"/>
                    </a:lnTo>
                    <a:lnTo>
                      <a:pt x="136" y="33"/>
                    </a:lnTo>
                    <a:lnTo>
                      <a:pt x="6" y="0"/>
                    </a:lnTo>
                    <a:lnTo>
                      <a:pt x="0" y="6"/>
                    </a:lnTo>
                    <a:lnTo>
                      <a:pt x="0" y="6"/>
                    </a:lnTo>
                    <a:close/>
                  </a:path>
                </a:pathLst>
              </a:custGeom>
              <a:solidFill>
                <a:srgbClr val="FFFFFF"/>
              </a:solidFill>
              <a:ln w="9525">
                <a:noFill/>
                <a:round/>
                <a:headEnd/>
                <a:tailEnd/>
              </a:ln>
            </p:spPr>
            <p:txBody>
              <a:bodyPr/>
              <a:lstStyle/>
              <a:p>
                <a:endParaRPr lang="en-US" dirty="0"/>
              </a:p>
            </p:txBody>
          </p:sp>
          <p:sp>
            <p:nvSpPr>
              <p:cNvPr id="126771" name="Freeform 819"/>
              <p:cNvSpPr>
                <a:spLocks/>
              </p:cNvSpPr>
              <p:nvPr/>
            </p:nvSpPr>
            <p:spPr bwMode="auto">
              <a:xfrm>
                <a:off x="2316" y="3000"/>
                <a:ext cx="136" cy="50"/>
              </a:xfrm>
              <a:custGeom>
                <a:avLst/>
                <a:gdLst/>
                <a:ahLst/>
                <a:cxnLst>
                  <a:cxn ang="0">
                    <a:pos x="0" y="6"/>
                  </a:cxn>
                  <a:cxn ang="0">
                    <a:pos x="0" y="17"/>
                  </a:cxn>
                  <a:cxn ang="0">
                    <a:pos x="130" y="50"/>
                  </a:cxn>
                  <a:cxn ang="0">
                    <a:pos x="136" y="50"/>
                  </a:cxn>
                  <a:cxn ang="0">
                    <a:pos x="136" y="33"/>
                  </a:cxn>
                  <a:cxn ang="0">
                    <a:pos x="6" y="0"/>
                  </a:cxn>
                  <a:cxn ang="0">
                    <a:pos x="0" y="6"/>
                  </a:cxn>
                  <a:cxn ang="0">
                    <a:pos x="0" y="6"/>
                  </a:cxn>
                </a:cxnLst>
                <a:rect l="0" t="0" r="r" b="b"/>
                <a:pathLst>
                  <a:path w="136" h="50">
                    <a:moveTo>
                      <a:pt x="0" y="6"/>
                    </a:moveTo>
                    <a:lnTo>
                      <a:pt x="0" y="17"/>
                    </a:lnTo>
                    <a:lnTo>
                      <a:pt x="130" y="50"/>
                    </a:lnTo>
                    <a:lnTo>
                      <a:pt x="136" y="50"/>
                    </a:lnTo>
                    <a:lnTo>
                      <a:pt x="136" y="33"/>
                    </a:lnTo>
                    <a:lnTo>
                      <a:pt x="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772" name="Freeform 820"/>
              <p:cNvSpPr>
                <a:spLocks/>
              </p:cNvSpPr>
              <p:nvPr/>
            </p:nvSpPr>
            <p:spPr bwMode="auto">
              <a:xfrm>
                <a:off x="2446" y="3033"/>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773" name="Freeform 821"/>
              <p:cNvSpPr>
                <a:spLocks/>
              </p:cNvSpPr>
              <p:nvPr/>
            </p:nvSpPr>
            <p:spPr bwMode="auto">
              <a:xfrm>
                <a:off x="2446" y="3033"/>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774" name="Freeform 822"/>
              <p:cNvSpPr>
                <a:spLocks/>
              </p:cNvSpPr>
              <p:nvPr/>
            </p:nvSpPr>
            <p:spPr bwMode="auto">
              <a:xfrm>
                <a:off x="2316" y="3000"/>
                <a:ext cx="136" cy="33"/>
              </a:xfrm>
              <a:custGeom>
                <a:avLst/>
                <a:gdLst/>
                <a:ahLst/>
                <a:cxnLst>
                  <a:cxn ang="0">
                    <a:pos x="0" y="6"/>
                  </a:cxn>
                  <a:cxn ang="0">
                    <a:pos x="130" y="33"/>
                  </a:cxn>
                  <a:cxn ang="0">
                    <a:pos x="136" y="33"/>
                  </a:cxn>
                  <a:cxn ang="0">
                    <a:pos x="6" y="0"/>
                  </a:cxn>
                  <a:cxn ang="0">
                    <a:pos x="0" y="6"/>
                  </a:cxn>
                  <a:cxn ang="0">
                    <a:pos x="0" y="6"/>
                  </a:cxn>
                </a:cxnLst>
                <a:rect l="0" t="0" r="r" b="b"/>
                <a:pathLst>
                  <a:path w="136" h="33">
                    <a:moveTo>
                      <a:pt x="0" y="6"/>
                    </a:moveTo>
                    <a:lnTo>
                      <a:pt x="130" y="33"/>
                    </a:lnTo>
                    <a:lnTo>
                      <a:pt x="136" y="33"/>
                    </a:lnTo>
                    <a:lnTo>
                      <a:pt x="6" y="0"/>
                    </a:lnTo>
                    <a:lnTo>
                      <a:pt x="0" y="6"/>
                    </a:lnTo>
                    <a:lnTo>
                      <a:pt x="0" y="6"/>
                    </a:lnTo>
                    <a:close/>
                  </a:path>
                </a:pathLst>
              </a:custGeom>
              <a:solidFill>
                <a:srgbClr val="000000"/>
              </a:solidFill>
              <a:ln w="9525">
                <a:noFill/>
                <a:round/>
                <a:headEnd/>
                <a:tailEnd/>
              </a:ln>
            </p:spPr>
            <p:txBody>
              <a:bodyPr/>
              <a:lstStyle/>
              <a:p>
                <a:endParaRPr lang="en-US" dirty="0"/>
              </a:p>
            </p:txBody>
          </p:sp>
          <p:sp>
            <p:nvSpPr>
              <p:cNvPr id="126775" name="Freeform 823"/>
              <p:cNvSpPr>
                <a:spLocks/>
              </p:cNvSpPr>
              <p:nvPr/>
            </p:nvSpPr>
            <p:spPr bwMode="auto">
              <a:xfrm>
                <a:off x="2334" y="3017"/>
                <a:ext cx="23" cy="5"/>
              </a:xfrm>
              <a:custGeom>
                <a:avLst/>
                <a:gdLst/>
                <a:ahLst/>
                <a:cxnLst>
                  <a:cxn ang="0">
                    <a:pos x="0" y="0"/>
                  </a:cxn>
                  <a:cxn ang="0">
                    <a:pos x="0" y="0"/>
                  </a:cxn>
                  <a:cxn ang="0">
                    <a:pos x="0" y="0"/>
                  </a:cxn>
                  <a:cxn ang="0">
                    <a:pos x="0" y="0"/>
                  </a:cxn>
                  <a:cxn ang="0">
                    <a:pos x="0" y="0"/>
                  </a:cxn>
                  <a:cxn ang="0">
                    <a:pos x="0" y="0"/>
                  </a:cxn>
                  <a:cxn ang="0">
                    <a:pos x="0" y="0"/>
                  </a:cxn>
                  <a:cxn ang="0">
                    <a:pos x="6" y="0"/>
                  </a:cxn>
                  <a:cxn ang="0">
                    <a:pos x="6" y="0"/>
                  </a:cxn>
                  <a:cxn ang="0">
                    <a:pos x="12" y="0"/>
                  </a:cxn>
                  <a:cxn ang="0">
                    <a:pos x="18" y="0"/>
                  </a:cxn>
                  <a:cxn ang="0">
                    <a:pos x="18" y="0"/>
                  </a:cxn>
                  <a:cxn ang="0">
                    <a:pos x="18" y="5"/>
                  </a:cxn>
                  <a:cxn ang="0">
                    <a:pos x="23" y="5"/>
                  </a:cxn>
                  <a:cxn ang="0">
                    <a:pos x="23" y="5"/>
                  </a:cxn>
                  <a:cxn ang="0">
                    <a:pos x="23" y="5"/>
                  </a:cxn>
                  <a:cxn ang="0">
                    <a:pos x="23" y="5"/>
                  </a:cxn>
                  <a:cxn ang="0">
                    <a:pos x="23" y="5"/>
                  </a:cxn>
                  <a:cxn ang="0">
                    <a:pos x="23" y="5"/>
                  </a:cxn>
                  <a:cxn ang="0">
                    <a:pos x="23" y="5"/>
                  </a:cxn>
                  <a:cxn ang="0">
                    <a:pos x="23" y="5"/>
                  </a:cxn>
                  <a:cxn ang="0">
                    <a:pos x="0" y="0"/>
                  </a:cxn>
                  <a:cxn ang="0">
                    <a:pos x="0" y="0"/>
                  </a:cxn>
                  <a:cxn ang="0">
                    <a:pos x="0" y="0"/>
                  </a:cxn>
                </a:cxnLst>
                <a:rect l="0" t="0" r="r" b="b"/>
                <a:pathLst>
                  <a:path w="23" h="5">
                    <a:moveTo>
                      <a:pt x="0" y="0"/>
                    </a:moveTo>
                    <a:lnTo>
                      <a:pt x="0" y="0"/>
                    </a:lnTo>
                    <a:lnTo>
                      <a:pt x="0" y="0"/>
                    </a:lnTo>
                    <a:lnTo>
                      <a:pt x="0" y="0"/>
                    </a:lnTo>
                    <a:lnTo>
                      <a:pt x="0" y="0"/>
                    </a:lnTo>
                    <a:lnTo>
                      <a:pt x="0" y="0"/>
                    </a:lnTo>
                    <a:lnTo>
                      <a:pt x="0" y="0"/>
                    </a:lnTo>
                    <a:lnTo>
                      <a:pt x="6" y="0"/>
                    </a:lnTo>
                    <a:lnTo>
                      <a:pt x="6" y="0"/>
                    </a:lnTo>
                    <a:lnTo>
                      <a:pt x="12" y="0"/>
                    </a:lnTo>
                    <a:lnTo>
                      <a:pt x="18" y="0"/>
                    </a:lnTo>
                    <a:lnTo>
                      <a:pt x="18" y="0"/>
                    </a:lnTo>
                    <a:lnTo>
                      <a:pt x="18" y="5"/>
                    </a:lnTo>
                    <a:lnTo>
                      <a:pt x="23" y="5"/>
                    </a:lnTo>
                    <a:lnTo>
                      <a:pt x="23" y="5"/>
                    </a:lnTo>
                    <a:lnTo>
                      <a:pt x="23" y="5"/>
                    </a:lnTo>
                    <a:lnTo>
                      <a:pt x="23" y="5"/>
                    </a:lnTo>
                    <a:lnTo>
                      <a:pt x="23" y="5"/>
                    </a:lnTo>
                    <a:lnTo>
                      <a:pt x="23" y="5"/>
                    </a:lnTo>
                    <a:lnTo>
                      <a:pt x="23" y="5"/>
                    </a:lnTo>
                    <a:lnTo>
                      <a:pt x="23" y="5"/>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776" name="Freeform 824"/>
              <p:cNvSpPr>
                <a:spLocks/>
              </p:cNvSpPr>
              <p:nvPr/>
            </p:nvSpPr>
            <p:spPr bwMode="auto">
              <a:xfrm>
                <a:off x="2334" y="3017"/>
                <a:ext cx="23" cy="11"/>
              </a:xfrm>
              <a:custGeom>
                <a:avLst/>
                <a:gdLst/>
                <a:ahLst/>
                <a:cxnLst>
                  <a:cxn ang="0">
                    <a:pos x="0" y="5"/>
                  </a:cxn>
                  <a:cxn ang="0">
                    <a:pos x="0" y="0"/>
                  </a:cxn>
                  <a:cxn ang="0">
                    <a:pos x="23" y="5"/>
                  </a:cxn>
                  <a:cxn ang="0">
                    <a:pos x="23" y="5"/>
                  </a:cxn>
                  <a:cxn ang="0">
                    <a:pos x="23" y="5"/>
                  </a:cxn>
                  <a:cxn ang="0">
                    <a:pos x="23" y="11"/>
                  </a:cxn>
                  <a:cxn ang="0">
                    <a:pos x="23" y="11"/>
                  </a:cxn>
                  <a:cxn ang="0">
                    <a:pos x="23" y="11"/>
                  </a:cxn>
                  <a:cxn ang="0">
                    <a:pos x="0" y="5"/>
                  </a:cxn>
                  <a:cxn ang="0">
                    <a:pos x="0" y="5"/>
                  </a:cxn>
                  <a:cxn ang="0">
                    <a:pos x="0" y="5"/>
                  </a:cxn>
                </a:cxnLst>
                <a:rect l="0" t="0" r="r" b="b"/>
                <a:pathLst>
                  <a:path w="23" h="11">
                    <a:moveTo>
                      <a:pt x="0" y="5"/>
                    </a:moveTo>
                    <a:lnTo>
                      <a:pt x="0" y="0"/>
                    </a:lnTo>
                    <a:lnTo>
                      <a:pt x="23" y="5"/>
                    </a:lnTo>
                    <a:lnTo>
                      <a:pt x="23" y="5"/>
                    </a:lnTo>
                    <a:lnTo>
                      <a:pt x="23" y="5"/>
                    </a:lnTo>
                    <a:lnTo>
                      <a:pt x="23" y="11"/>
                    </a:lnTo>
                    <a:lnTo>
                      <a:pt x="23" y="11"/>
                    </a:lnTo>
                    <a:lnTo>
                      <a:pt x="23" y="11"/>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26777" name="Freeform 825"/>
              <p:cNvSpPr>
                <a:spLocks/>
              </p:cNvSpPr>
              <p:nvPr/>
            </p:nvSpPr>
            <p:spPr bwMode="auto">
              <a:xfrm>
                <a:off x="2334" y="3017"/>
                <a:ext cx="1" cy="5"/>
              </a:xfrm>
              <a:custGeom>
                <a:avLst/>
                <a:gdLst/>
                <a:ahLst/>
                <a:cxnLst>
                  <a:cxn ang="0">
                    <a:pos x="0" y="5"/>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5"/>
                  </a:cxn>
                  <a:cxn ang="0">
                    <a:pos x="0" y="5"/>
                  </a:cxn>
                  <a:cxn ang="0">
                    <a:pos x="0" y="5"/>
                  </a:cxn>
                </a:cxnLst>
                <a:rect l="0" t="0" r="r" b="b"/>
                <a:pathLst>
                  <a:path h="5">
                    <a:moveTo>
                      <a:pt x="0" y="5"/>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26778" name="Freeform 826"/>
              <p:cNvSpPr>
                <a:spLocks/>
              </p:cNvSpPr>
              <p:nvPr/>
            </p:nvSpPr>
            <p:spPr bwMode="auto">
              <a:xfrm>
                <a:off x="2334" y="3017"/>
                <a:ext cx="23" cy="11"/>
              </a:xfrm>
              <a:custGeom>
                <a:avLst/>
                <a:gdLst/>
                <a:ahLst/>
                <a:cxnLst>
                  <a:cxn ang="0">
                    <a:pos x="0" y="0"/>
                  </a:cxn>
                  <a:cxn ang="0">
                    <a:pos x="0" y="0"/>
                  </a:cxn>
                  <a:cxn ang="0">
                    <a:pos x="0" y="5"/>
                  </a:cxn>
                  <a:cxn ang="0">
                    <a:pos x="0" y="5"/>
                  </a:cxn>
                  <a:cxn ang="0">
                    <a:pos x="0" y="0"/>
                  </a:cxn>
                  <a:cxn ang="0">
                    <a:pos x="0" y="0"/>
                  </a:cxn>
                  <a:cxn ang="0">
                    <a:pos x="6" y="0"/>
                  </a:cxn>
                  <a:cxn ang="0">
                    <a:pos x="12" y="5"/>
                  </a:cxn>
                  <a:cxn ang="0">
                    <a:pos x="18" y="5"/>
                  </a:cxn>
                  <a:cxn ang="0">
                    <a:pos x="23" y="5"/>
                  </a:cxn>
                  <a:cxn ang="0">
                    <a:pos x="23" y="11"/>
                  </a:cxn>
                  <a:cxn ang="0">
                    <a:pos x="23" y="11"/>
                  </a:cxn>
                </a:cxnLst>
                <a:rect l="0" t="0" r="r" b="b"/>
                <a:pathLst>
                  <a:path w="23" h="11">
                    <a:moveTo>
                      <a:pt x="0" y="0"/>
                    </a:moveTo>
                    <a:lnTo>
                      <a:pt x="0" y="0"/>
                    </a:lnTo>
                    <a:lnTo>
                      <a:pt x="0" y="5"/>
                    </a:lnTo>
                    <a:lnTo>
                      <a:pt x="0" y="5"/>
                    </a:lnTo>
                    <a:lnTo>
                      <a:pt x="0" y="0"/>
                    </a:lnTo>
                    <a:lnTo>
                      <a:pt x="0" y="0"/>
                    </a:lnTo>
                    <a:lnTo>
                      <a:pt x="6" y="0"/>
                    </a:lnTo>
                    <a:lnTo>
                      <a:pt x="12" y="5"/>
                    </a:lnTo>
                    <a:lnTo>
                      <a:pt x="18" y="5"/>
                    </a:lnTo>
                    <a:lnTo>
                      <a:pt x="23" y="5"/>
                    </a:lnTo>
                    <a:lnTo>
                      <a:pt x="23" y="11"/>
                    </a:lnTo>
                    <a:lnTo>
                      <a:pt x="23" y="11"/>
                    </a:lnTo>
                  </a:path>
                </a:pathLst>
              </a:custGeom>
              <a:noFill/>
              <a:ln w="0">
                <a:solidFill>
                  <a:srgbClr val="000000"/>
                </a:solidFill>
                <a:prstDash val="solid"/>
                <a:round/>
                <a:headEnd/>
                <a:tailEnd/>
              </a:ln>
            </p:spPr>
            <p:txBody>
              <a:bodyPr/>
              <a:lstStyle/>
              <a:p>
                <a:endParaRPr lang="en-US" dirty="0"/>
              </a:p>
            </p:txBody>
          </p:sp>
          <p:sp>
            <p:nvSpPr>
              <p:cNvPr id="126779" name="Freeform 827"/>
              <p:cNvSpPr>
                <a:spLocks/>
              </p:cNvSpPr>
              <p:nvPr/>
            </p:nvSpPr>
            <p:spPr bwMode="auto">
              <a:xfrm>
                <a:off x="2393" y="3033"/>
                <a:ext cx="24" cy="6"/>
              </a:xfrm>
              <a:custGeom>
                <a:avLst/>
                <a:gdLst/>
                <a:ahLst/>
                <a:cxnLst>
                  <a:cxn ang="0">
                    <a:pos x="0" y="0"/>
                  </a:cxn>
                  <a:cxn ang="0">
                    <a:pos x="0" y="0"/>
                  </a:cxn>
                  <a:cxn ang="0">
                    <a:pos x="0" y="0"/>
                  </a:cxn>
                  <a:cxn ang="0">
                    <a:pos x="0" y="0"/>
                  </a:cxn>
                  <a:cxn ang="0">
                    <a:pos x="0" y="0"/>
                  </a:cxn>
                  <a:cxn ang="0">
                    <a:pos x="0" y="0"/>
                  </a:cxn>
                  <a:cxn ang="0">
                    <a:pos x="6" y="0"/>
                  </a:cxn>
                  <a:cxn ang="0">
                    <a:pos x="6" y="0"/>
                  </a:cxn>
                  <a:cxn ang="0">
                    <a:pos x="6" y="0"/>
                  </a:cxn>
                  <a:cxn ang="0">
                    <a:pos x="12" y="0"/>
                  </a:cxn>
                  <a:cxn ang="0">
                    <a:pos x="18" y="0"/>
                  </a:cxn>
                  <a:cxn ang="0">
                    <a:pos x="18" y="0"/>
                  </a:cxn>
                  <a:cxn ang="0">
                    <a:pos x="24" y="6"/>
                  </a:cxn>
                  <a:cxn ang="0">
                    <a:pos x="24" y="6"/>
                  </a:cxn>
                  <a:cxn ang="0">
                    <a:pos x="24" y="6"/>
                  </a:cxn>
                  <a:cxn ang="0">
                    <a:pos x="24"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0" y="0"/>
                    </a:lnTo>
                    <a:lnTo>
                      <a:pt x="0" y="0"/>
                    </a:lnTo>
                    <a:lnTo>
                      <a:pt x="0" y="0"/>
                    </a:lnTo>
                    <a:lnTo>
                      <a:pt x="0" y="0"/>
                    </a:lnTo>
                    <a:lnTo>
                      <a:pt x="6" y="0"/>
                    </a:lnTo>
                    <a:lnTo>
                      <a:pt x="6" y="0"/>
                    </a:lnTo>
                    <a:lnTo>
                      <a:pt x="6" y="0"/>
                    </a:lnTo>
                    <a:lnTo>
                      <a:pt x="12" y="0"/>
                    </a:lnTo>
                    <a:lnTo>
                      <a:pt x="18" y="0"/>
                    </a:lnTo>
                    <a:lnTo>
                      <a:pt x="18" y="0"/>
                    </a:lnTo>
                    <a:lnTo>
                      <a:pt x="24" y="6"/>
                    </a:lnTo>
                    <a:lnTo>
                      <a:pt x="24" y="6"/>
                    </a:lnTo>
                    <a:lnTo>
                      <a:pt x="24" y="6"/>
                    </a:lnTo>
                    <a:lnTo>
                      <a:pt x="24"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780" name="Freeform 828"/>
              <p:cNvSpPr>
                <a:spLocks/>
              </p:cNvSpPr>
              <p:nvPr/>
            </p:nvSpPr>
            <p:spPr bwMode="auto">
              <a:xfrm>
                <a:off x="2393" y="3033"/>
                <a:ext cx="29" cy="11"/>
              </a:xfrm>
              <a:custGeom>
                <a:avLst/>
                <a:gdLst/>
                <a:ahLst/>
                <a:cxnLst>
                  <a:cxn ang="0">
                    <a:pos x="0" y="6"/>
                  </a:cxn>
                  <a:cxn ang="0">
                    <a:pos x="0" y="0"/>
                  </a:cxn>
                  <a:cxn ang="0">
                    <a:pos x="24" y="6"/>
                  </a:cxn>
                  <a:cxn ang="0">
                    <a:pos x="29" y="6"/>
                  </a:cxn>
                  <a:cxn ang="0">
                    <a:pos x="29" y="6"/>
                  </a:cxn>
                  <a:cxn ang="0">
                    <a:pos x="29" y="6"/>
                  </a:cxn>
                  <a:cxn ang="0">
                    <a:pos x="29" y="11"/>
                  </a:cxn>
                  <a:cxn ang="0">
                    <a:pos x="29" y="11"/>
                  </a:cxn>
                  <a:cxn ang="0">
                    <a:pos x="0" y="0"/>
                  </a:cxn>
                  <a:cxn ang="0">
                    <a:pos x="0" y="6"/>
                  </a:cxn>
                  <a:cxn ang="0">
                    <a:pos x="0" y="6"/>
                  </a:cxn>
                </a:cxnLst>
                <a:rect l="0" t="0" r="r" b="b"/>
                <a:pathLst>
                  <a:path w="29" h="11">
                    <a:moveTo>
                      <a:pt x="0" y="6"/>
                    </a:moveTo>
                    <a:lnTo>
                      <a:pt x="0" y="0"/>
                    </a:lnTo>
                    <a:lnTo>
                      <a:pt x="24" y="6"/>
                    </a:lnTo>
                    <a:lnTo>
                      <a:pt x="29" y="6"/>
                    </a:lnTo>
                    <a:lnTo>
                      <a:pt x="29" y="6"/>
                    </a:lnTo>
                    <a:lnTo>
                      <a:pt x="29" y="6"/>
                    </a:lnTo>
                    <a:lnTo>
                      <a:pt x="29" y="11"/>
                    </a:lnTo>
                    <a:lnTo>
                      <a:pt x="29" y="11"/>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781" name="Freeform 829"/>
              <p:cNvSpPr>
                <a:spLocks/>
              </p:cNvSpPr>
              <p:nvPr/>
            </p:nvSpPr>
            <p:spPr bwMode="auto">
              <a:xfrm>
                <a:off x="2393" y="3033"/>
                <a:ext cx="1" cy="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782" name="Freeform 830"/>
              <p:cNvSpPr>
                <a:spLocks/>
              </p:cNvSpPr>
              <p:nvPr/>
            </p:nvSpPr>
            <p:spPr bwMode="auto">
              <a:xfrm>
                <a:off x="2393" y="3033"/>
                <a:ext cx="29" cy="11"/>
              </a:xfrm>
              <a:custGeom>
                <a:avLst/>
                <a:gdLst/>
                <a:ahLst/>
                <a:cxnLst>
                  <a:cxn ang="0">
                    <a:pos x="0" y="0"/>
                  </a:cxn>
                  <a:cxn ang="0">
                    <a:pos x="0" y="0"/>
                  </a:cxn>
                  <a:cxn ang="0">
                    <a:pos x="0" y="6"/>
                  </a:cxn>
                  <a:cxn ang="0">
                    <a:pos x="0" y="6"/>
                  </a:cxn>
                  <a:cxn ang="0">
                    <a:pos x="0" y="0"/>
                  </a:cxn>
                  <a:cxn ang="0">
                    <a:pos x="0" y="0"/>
                  </a:cxn>
                  <a:cxn ang="0">
                    <a:pos x="6" y="0"/>
                  </a:cxn>
                  <a:cxn ang="0">
                    <a:pos x="12" y="6"/>
                  </a:cxn>
                  <a:cxn ang="0">
                    <a:pos x="18" y="6"/>
                  </a:cxn>
                  <a:cxn ang="0">
                    <a:pos x="24" y="6"/>
                  </a:cxn>
                  <a:cxn ang="0">
                    <a:pos x="29" y="11"/>
                  </a:cxn>
                  <a:cxn ang="0">
                    <a:pos x="29" y="11"/>
                  </a:cxn>
                </a:cxnLst>
                <a:rect l="0" t="0" r="r" b="b"/>
                <a:pathLst>
                  <a:path w="29" h="11">
                    <a:moveTo>
                      <a:pt x="0" y="0"/>
                    </a:moveTo>
                    <a:lnTo>
                      <a:pt x="0" y="0"/>
                    </a:lnTo>
                    <a:lnTo>
                      <a:pt x="0" y="6"/>
                    </a:lnTo>
                    <a:lnTo>
                      <a:pt x="0" y="6"/>
                    </a:lnTo>
                    <a:lnTo>
                      <a:pt x="0" y="0"/>
                    </a:lnTo>
                    <a:lnTo>
                      <a:pt x="0" y="0"/>
                    </a:lnTo>
                    <a:lnTo>
                      <a:pt x="6" y="0"/>
                    </a:lnTo>
                    <a:lnTo>
                      <a:pt x="12" y="6"/>
                    </a:lnTo>
                    <a:lnTo>
                      <a:pt x="18" y="6"/>
                    </a:lnTo>
                    <a:lnTo>
                      <a:pt x="24" y="6"/>
                    </a:lnTo>
                    <a:lnTo>
                      <a:pt x="29" y="11"/>
                    </a:lnTo>
                    <a:lnTo>
                      <a:pt x="29" y="11"/>
                    </a:lnTo>
                  </a:path>
                </a:pathLst>
              </a:custGeom>
              <a:noFill/>
              <a:ln w="0">
                <a:solidFill>
                  <a:srgbClr val="000000"/>
                </a:solidFill>
                <a:prstDash val="solid"/>
                <a:round/>
                <a:headEnd/>
                <a:tailEnd/>
              </a:ln>
            </p:spPr>
            <p:txBody>
              <a:bodyPr/>
              <a:lstStyle/>
              <a:p>
                <a:endParaRPr lang="en-US" dirty="0"/>
              </a:p>
            </p:txBody>
          </p:sp>
          <p:sp>
            <p:nvSpPr>
              <p:cNvPr id="126783" name="Freeform 831"/>
              <p:cNvSpPr>
                <a:spLocks/>
              </p:cNvSpPr>
              <p:nvPr/>
            </p:nvSpPr>
            <p:spPr bwMode="auto">
              <a:xfrm>
                <a:off x="2393" y="2972"/>
                <a:ext cx="130" cy="50"/>
              </a:xfrm>
              <a:custGeom>
                <a:avLst/>
                <a:gdLst/>
                <a:ahLst/>
                <a:cxnLst>
                  <a:cxn ang="0">
                    <a:pos x="0" y="6"/>
                  </a:cxn>
                  <a:cxn ang="0">
                    <a:pos x="0" y="17"/>
                  </a:cxn>
                  <a:cxn ang="0">
                    <a:pos x="130" y="50"/>
                  </a:cxn>
                  <a:cxn ang="0">
                    <a:pos x="130" y="50"/>
                  </a:cxn>
                  <a:cxn ang="0">
                    <a:pos x="130" y="34"/>
                  </a:cxn>
                  <a:cxn ang="0">
                    <a:pos x="0" y="0"/>
                  </a:cxn>
                  <a:cxn ang="0">
                    <a:pos x="0" y="6"/>
                  </a:cxn>
                  <a:cxn ang="0">
                    <a:pos x="0" y="6"/>
                  </a:cxn>
                </a:cxnLst>
                <a:rect l="0" t="0" r="r" b="b"/>
                <a:pathLst>
                  <a:path w="130" h="50">
                    <a:moveTo>
                      <a:pt x="0" y="6"/>
                    </a:moveTo>
                    <a:lnTo>
                      <a:pt x="0" y="17"/>
                    </a:lnTo>
                    <a:lnTo>
                      <a:pt x="130" y="50"/>
                    </a:lnTo>
                    <a:lnTo>
                      <a:pt x="130" y="50"/>
                    </a:lnTo>
                    <a:lnTo>
                      <a:pt x="130" y="34"/>
                    </a:lnTo>
                    <a:lnTo>
                      <a:pt x="0" y="0"/>
                    </a:lnTo>
                    <a:lnTo>
                      <a:pt x="0" y="6"/>
                    </a:lnTo>
                    <a:lnTo>
                      <a:pt x="0" y="6"/>
                    </a:lnTo>
                    <a:close/>
                  </a:path>
                </a:pathLst>
              </a:custGeom>
              <a:solidFill>
                <a:srgbClr val="FFFFFF"/>
              </a:solidFill>
              <a:ln w="9525">
                <a:noFill/>
                <a:round/>
                <a:headEnd/>
                <a:tailEnd/>
              </a:ln>
            </p:spPr>
            <p:txBody>
              <a:bodyPr/>
              <a:lstStyle/>
              <a:p>
                <a:endParaRPr lang="en-US" dirty="0"/>
              </a:p>
            </p:txBody>
          </p:sp>
          <p:sp>
            <p:nvSpPr>
              <p:cNvPr id="126784" name="Freeform 832"/>
              <p:cNvSpPr>
                <a:spLocks/>
              </p:cNvSpPr>
              <p:nvPr/>
            </p:nvSpPr>
            <p:spPr bwMode="auto">
              <a:xfrm>
                <a:off x="2393" y="2972"/>
                <a:ext cx="130" cy="50"/>
              </a:xfrm>
              <a:custGeom>
                <a:avLst/>
                <a:gdLst/>
                <a:ahLst/>
                <a:cxnLst>
                  <a:cxn ang="0">
                    <a:pos x="0" y="6"/>
                  </a:cxn>
                  <a:cxn ang="0">
                    <a:pos x="0" y="17"/>
                  </a:cxn>
                  <a:cxn ang="0">
                    <a:pos x="130" y="50"/>
                  </a:cxn>
                  <a:cxn ang="0">
                    <a:pos x="130" y="50"/>
                  </a:cxn>
                  <a:cxn ang="0">
                    <a:pos x="130" y="34"/>
                  </a:cxn>
                  <a:cxn ang="0">
                    <a:pos x="0" y="0"/>
                  </a:cxn>
                  <a:cxn ang="0">
                    <a:pos x="0" y="6"/>
                  </a:cxn>
                  <a:cxn ang="0">
                    <a:pos x="0" y="6"/>
                  </a:cxn>
                </a:cxnLst>
                <a:rect l="0" t="0" r="r" b="b"/>
                <a:pathLst>
                  <a:path w="130" h="50">
                    <a:moveTo>
                      <a:pt x="0" y="6"/>
                    </a:moveTo>
                    <a:lnTo>
                      <a:pt x="0" y="17"/>
                    </a:lnTo>
                    <a:lnTo>
                      <a:pt x="130" y="50"/>
                    </a:lnTo>
                    <a:lnTo>
                      <a:pt x="130" y="50"/>
                    </a:lnTo>
                    <a:lnTo>
                      <a:pt x="130" y="34"/>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785" name="Freeform 833"/>
              <p:cNvSpPr>
                <a:spLocks/>
              </p:cNvSpPr>
              <p:nvPr/>
            </p:nvSpPr>
            <p:spPr bwMode="auto">
              <a:xfrm>
                <a:off x="2517" y="3006"/>
                <a:ext cx="6" cy="16"/>
              </a:xfrm>
              <a:custGeom>
                <a:avLst/>
                <a:gdLst/>
                <a:ahLst/>
                <a:cxnLst>
                  <a:cxn ang="0">
                    <a:pos x="0" y="0"/>
                  </a:cxn>
                  <a:cxn ang="0">
                    <a:pos x="6" y="16"/>
                  </a:cxn>
                  <a:cxn ang="0">
                    <a:pos x="6" y="16"/>
                  </a:cxn>
                  <a:cxn ang="0">
                    <a:pos x="6" y="0"/>
                  </a:cxn>
                  <a:cxn ang="0">
                    <a:pos x="0" y="0"/>
                  </a:cxn>
                  <a:cxn ang="0">
                    <a:pos x="0" y="0"/>
                  </a:cxn>
                </a:cxnLst>
                <a:rect l="0" t="0" r="r" b="b"/>
                <a:pathLst>
                  <a:path w="6" h="16">
                    <a:moveTo>
                      <a:pt x="0" y="0"/>
                    </a:moveTo>
                    <a:lnTo>
                      <a:pt x="6" y="16"/>
                    </a:lnTo>
                    <a:lnTo>
                      <a:pt x="6" y="16"/>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786" name="Freeform 834"/>
              <p:cNvSpPr>
                <a:spLocks/>
              </p:cNvSpPr>
              <p:nvPr/>
            </p:nvSpPr>
            <p:spPr bwMode="auto">
              <a:xfrm>
                <a:off x="2517" y="3006"/>
                <a:ext cx="6" cy="16"/>
              </a:xfrm>
              <a:custGeom>
                <a:avLst/>
                <a:gdLst/>
                <a:ahLst/>
                <a:cxnLst>
                  <a:cxn ang="0">
                    <a:pos x="0" y="0"/>
                  </a:cxn>
                  <a:cxn ang="0">
                    <a:pos x="6" y="16"/>
                  </a:cxn>
                  <a:cxn ang="0">
                    <a:pos x="6" y="16"/>
                  </a:cxn>
                  <a:cxn ang="0">
                    <a:pos x="6" y="0"/>
                  </a:cxn>
                  <a:cxn ang="0">
                    <a:pos x="0" y="0"/>
                  </a:cxn>
                  <a:cxn ang="0">
                    <a:pos x="0" y="0"/>
                  </a:cxn>
                </a:cxnLst>
                <a:rect l="0" t="0" r="r" b="b"/>
                <a:pathLst>
                  <a:path w="6" h="16">
                    <a:moveTo>
                      <a:pt x="0" y="0"/>
                    </a:moveTo>
                    <a:lnTo>
                      <a:pt x="6" y="16"/>
                    </a:lnTo>
                    <a:lnTo>
                      <a:pt x="6" y="16"/>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787" name="Freeform 835"/>
              <p:cNvSpPr>
                <a:spLocks/>
              </p:cNvSpPr>
              <p:nvPr/>
            </p:nvSpPr>
            <p:spPr bwMode="auto">
              <a:xfrm>
                <a:off x="2393" y="2972"/>
                <a:ext cx="130" cy="34"/>
              </a:xfrm>
              <a:custGeom>
                <a:avLst/>
                <a:gdLst/>
                <a:ahLst/>
                <a:cxnLst>
                  <a:cxn ang="0">
                    <a:pos x="0" y="6"/>
                  </a:cxn>
                  <a:cxn ang="0">
                    <a:pos x="124" y="34"/>
                  </a:cxn>
                  <a:cxn ang="0">
                    <a:pos x="130" y="34"/>
                  </a:cxn>
                  <a:cxn ang="0">
                    <a:pos x="0" y="0"/>
                  </a:cxn>
                  <a:cxn ang="0">
                    <a:pos x="0" y="6"/>
                  </a:cxn>
                  <a:cxn ang="0">
                    <a:pos x="0" y="6"/>
                  </a:cxn>
                </a:cxnLst>
                <a:rect l="0" t="0" r="r" b="b"/>
                <a:pathLst>
                  <a:path w="130" h="34">
                    <a:moveTo>
                      <a:pt x="0" y="6"/>
                    </a:moveTo>
                    <a:lnTo>
                      <a:pt x="124" y="34"/>
                    </a:lnTo>
                    <a:lnTo>
                      <a:pt x="130" y="34"/>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788" name="Freeform 836"/>
              <p:cNvSpPr>
                <a:spLocks/>
              </p:cNvSpPr>
              <p:nvPr/>
            </p:nvSpPr>
            <p:spPr bwMode="auto">
              <a:xfrm>
                <a:off x="2393" y="2972"/>
                <a:ext cx="130" cy="34"/>
              </a:xfrm>
              <a:custGeom>
                <a:avLst/>
                <a:gdLst/>
                <a:ahLst/>
                <a:cxnLst>
                  <a:cxn ang="0">
                    <a:pos x="0" y="6"/>
                  </a:cxn>
                  <a:cxn ang="0">
                    <a:pos x="124" y="34"/>
                  </a:cxn>
                  <a:cxn ang="0">
                    <a:pos x="130" y="34"/>
                  </a:cxn>
                  <a:cxn ang="0">
                    <a:pos x="0" y="0"/>
                  </a:cxn>
                  <a:cxn ang="0">
                    <a:pos x="0" y="6"/>
                  </a:cxn>
                  <a:cxn ang="0">
                    <a:pos x="0" y="6"/>
                  </a:cxn>
                </a:cxnLst>
                <a:rect l="0" t="0" r="r" b="b"/>
                <a:pathLst>
                  <a:path w="130" h="34">
                    <a:moveTo>
                      <a:pt x="0" y="6"/>
                    </a:moveTo>
                    <a:lnTo>
                      <a:pt x="124" y="34"/>
                    </a:lnTo>
                    <a:lnTo>
                      <a:pt x="130" y="34"/>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789" name="Freeform 837"/>
              <p:cNvSpPr>
                <a:spLocks/>
              </p:cNvSpPr>
              <p:nvPr/>
            </p:nvSpPr>
            <p:spPr bwMode="auto">
              <a:xfrm>
                <a:off x="2405" y="2989"/>
                <a:ext cx="29" cy="6"/>
              </a:xfrm>
              <a:custGeom>
                <a:avLst/>
                <a:gdLst/>
                <a:ahLst/>
                <a:cxnLst>
                  <a:cxn ang="0">
                    <a:pos x="6" y="0"/>
                  </a:cxn>
                  <a:cxn ang="0">
                    <a:pos x="0" y="0"/>
                  </a:cxn>
                  <a:cxn ang="0">
                    <a:pos x="0" y="0"/>
                  </a:cxn>
                  <a:cxn ang="0">
                    <a:pos x="0" y="0"/>
                  </a:cxn>
                  <a:cxn ang="0">
                    <a:pos x="6" y="0"/>
                  </a:cxn>
                  <a:cxn ang="0">
                    <a:pos x="6" y="0"/>
                  </a:cxn>
                  <a:cxn ang="0">
                    <a:pos x="6" y="0"/>
                  </a:cxn>
                  <a:cxn ang="0">
                    <a:pos x="6" y="0"/>
                  </a:cxn>
                  <a:cxn ang="0">
                    <a:pos x="12" y="0"/>
                  </a:cxn>
                  <a:cxn ang="0">
                    <a:pos x="12" y="0"/>
                  </a:cxn>
                  <a:cxn ang="0">
                    <a:pos x="17" y="0"/>
                  </a:cxn>
                  <a:cxn ang="0">
                    <a:pos x="17" y="6"/>
                  </a:cxn>
                  <a:cxn ang="0">
                    <a:pos x="23" y="6"/>
                  </a:cxn>
                  <a:cxn ang="0">
                    <a:pos x="23" y="6"/>
                  </a:cxn>
                  <a:cxn ang="0">
                    <a:pos x="23" y="6"/>
                  </a:cxn>
                  <a:cxn ang="0">
                    <a:pos x="23" y="6"/>
                  </a:cxn>
                  <a:cxn ang="0">
                    <a:pos x="23" y="6"/>
                  </a:cxn>
                  <a:cxn ang="0">
                    <a:pos x="29" y="6"/>
                  </a:cxn>
                  <a:cxn ang="0">
                    <a:pos x="29" y="6"/>
                  </a:cxn>
                  <a:cxn ang="0">
                    <a:pos x="29" y="6"/>
                  </a:cxn>
                  <a:cxn ang="0">
                    <a:pos x="29" y="6"/>
                  </a:cxn>
                  <a:cxn ang="0">
                    <a:pos x="6" y="0"/>
                  </a:cxn>
                  <a:cxn ang="0">
                    <a:pos x="6" y="0"/>
                  </a:cxn>
                  <a:cxn ang="0">
                    <a:pos x="6" y="0"/>
                  </a:cxn>
                </a:cxnLst>
                <a:rect l="0" t="0" r="r" b="b"/>
                <a:pathLst>
                  <a:path w="29" h="6">
                    <a:moveTo>
                      <a:pt x="6" y="0"/>
                    </a:moveTo>
                    <a:lnTo>
                      <a:pt x="0" y="0"/>
                    </a:lnTo>
                    <a:lnTo>
                      <a:pt x="0" y="0"/>
                    </a:lnTo>
                    <a:lnTo>
                      <a:pt x="0" y="0"/>
                    </a:lnTo>
                    <a:lnTo>
                      <a:pt x="6" y="0"/>
                    </a:lnTo>
                    <a:lnTo>
                      <a:pt x="6" y="0"/>
                    </a:lnTo>
                    <a:lnTo>
                      <a:pt x="6" y="0"/>
                    </a:lnTo>
                    <a:lnTo>
                      <a:pt x="6" y="0"/>
                    </a:lnTo>
                    <a:lnTo>
                      <a:pt x="12" y="0"/>
                    </a:lnTo>
                    <a:lnTo>
                      <a:pt x="12" y="0"/>
                    </a:lnTo>
                    <a:lnTo>
                      <a:pt x="17" y="0"/>
                    </a:lnTo>
                    <a:lnTo>
                      <a:pt x="17" y="6"/>
                    </a:lnTo>
                    <a:lnTo>
                      <a:pt x="23" y="6"/>
                    </a:lnTo>
                    <a:lnTo>
                      <a:pt x="23" y="6"/>
                    </a:lnTo>
                    <a:lnTo>
                      <a:pt x="23" y="6"/>
                    </a:lnTo>
                    <a:lnTo>
                      <a:pt x="23" y="6"/>
                    </a:lnTo>
                    <a:lnTo>
                      <a:pt x="23" y="6"/>
                    </a:lnTo>
                    <a:lnTo>
                      <a:pt x="29" y="6"/>
                    </a:lnTo>
                    <a:lnTo>
                      <a:pt x="29" y="6"/>
                    </a:lnTo>
                    <a:lnTo>
                      <a:pt x="29" y="6"/>
                    </a:lnTo>
                    <a:lnTo>
                      <a:pt x="29" y="6"/>
                    </a:lnTo>
                    <a:lnTo>
                      <a:pt x="6" y="0"/>
                    </a:lnTo>
                    <a:lnTo>
                      <a:pt x="6" y="0"/>
                    </a:lnTo>
                    <a:lnTo>
                      <a:pt x="6" y="0"/>
                    </a:lnTo>
                    <a:close/>
                  </a:path>
                </a:pathLst>
              </a:custGeom>
              <a:solidFill>
                <a:srgbClr val="FFFFFF"/>
              </a:solidFill>
              <a:ln w="9525">
                <a:noFill/>
                <a:round/>
                <a:headEnd/>
                <a:tailEnd/>
              </a:ln>
            </p:spPr>
            <p:txBody>
              <a:bodyPr/>
              <a:lstStyle/>
              <a:p>
                <a:endParaRPr lang="en-US" dirty="0"/>
              </a:p>
            </p:txBody>
          </p:sp>
          <p:sp>
            <p:nvSpPr>
              <p:cNvPr id="126790" name="Freeform 838"/>
              <p:cNvSpPr>
                <a:spLocks/>
              </p:cNvSpPr>
              <p:nvPr/>
            </p:nvSpPr>
            <p:spPr bwMode="auto">
              <a:xfrm>
                <a:off x="2405" y="2989"/>
                <a:ext cx="29" cy="11"/>
              </a:xfrm>
              <a:custGeom>
                <a:avLst/>
                <a:gdLst/>
                <a:ahLst/>
                <a:cxnLst>
                  <a:cxn ang="0">
                    <a:pos x="0" y="6"/>
                  </a:cxn>
                  <a:cxn ang="0">
                    <a:pos x="6" y="0"/>
                  </a:cxn>
                  <a:cxn ang="0">
                    <a:pos x="29" y="6"/>
                  </a:cxn>
                  <a:cxn ang="0">
                    <a:pos x="29" y="6"/>
                  </a:cxn>
                  <a:cxn ang="0">
                    <a:pos x="29" y="11"/>
                  </a:cxn>
                  <a:cxn ang="0">
                    <a:pos x="29" y="11"/>
                  </a:cxn>
                  <a:cxn ang="0">
                    <a:pos x="29" y="11"/>
                  </a:cxn>
                  <a:cxn ang="0">
                    <a:pos x="29" y="11"/>
                  </a:cxn>
                  <a:cxn ang="0">
                    <a:pos x="0" y="6"/>
                  </a:cxn>
                  <a:cxn ang="0">
                    <a:pos x="0" y="6"/>
                  </a:cxn>
                  <a:cxn ang="0">
                    <a:pos x="0" y="6"/>
                  </a:cxn>
                </a:cxnLst>
                <a:rect l="0" t="0" r="r" b="b"/>
                <a:pathLst>
                  <a:path w="29" h="11">
                    <a:moveTo>
                      <a:pt x="0" y="6"/>
                    </a:moveTo>
                    <a:lnTo>
                      <a:pt x="6" y="0"/>
                    </a:lnTo>
                    <a:lnTo>
                      <a:pt x="29" y="6"/>
                    </a:lnTo>
                    <a:lnTo>
                      <a:pt x="29" y="6"/>
                    </a:lnTo>
                    <a:lnTo>
                      <a:pt x="29" y="11"/>
                    </a:lnTo>
                    <a:lnTo>
                      <a:pt x="29" y="11"/>
                    </a:lnTo>
                    <a:lnTo>
                      <a:pt x="29" y="11"/>
                    </a:lnTo>
                    <a:lnTo>
                      <a:pt x="29" y="11"/>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26791" name="Freeform 839"/>
              <p:cNvSpPr>
                <a:spLocks/>
              </p:cNvSpPr>
              <p:nvPr/>
            </p:nvSpPr>
            <p:spPr bwMode="auto">
              <a:xfrm>
                <a:off x="2405" y="2989"/>
                <a:ext cx="6" cy="6"/>
              </a:xfrm>
              <a:custGeom>
                <a:avLst/>
                <a:gdLst/>
                <a:ahLst/>
                <a:cxnLst>
                  <a:cxn ang="0">
                    <a:pos x="0" y="6"/>
                  </a:cxn>
                  <a:cxn ang="0">
                    <a:pos x="6" y="0"/>
                  </a:cxn>
                  <a:cxn ang="0">
                    <a:pos x="6" y="0"/>
                  </a:cxn>
                  <a:cxn ang="0">
                    <a:pos x="0" y="0"/>
                  </a:cxn>
                  <a:cxn ang="0">
                    <a:pos x="0" y="0"/>
                  </a:cxn>
                  <a:cxn ang="0">
                    <a:pos x="6" y="0"/>
                  </a:cxn>
                  <a:cxn ang="0">
                    <a:pos x="6"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6"/>
                  </a:cxn>
                  <a:cxn ang="0">
                    <a:pos x="0" y="6"/>
                  </a:cxn>
                  <a:cxn ang="0">
                    <a:pos x="0" y="6"/>
                  </a:cxn>
                  <a:cxn ang="0">
                    <a:pos x="0" y="6"/>
                  </a:cxn>
                </a:cxnLst>
                <a:rect l="0" t="0" r="r" b="b"/>
                <a:pathLst>
                  <a:path w="6" h="6">
                    <a:moveTo>
                      <a:pt x="0" y="6"/>
                    </a:moveTo>
                    <a:lnTo>
                      <a:pt x="6" y="0"/>
                    </a:lnTo>
                    <a:lnTo>
                      <a:pt x="6" y="0"/>
                    </a:lnTo>
                    <a:lnTo>
                      <a:pt x="0" y="0"/>
                    </a:lnTo>
                    <a:lnTo>
                      <a:pt x="0" y="0"/>
                    </a:lnTo>
                    <a:lnTo>
                      <a:pt x="6" y="0"/>
                    </a:lnTo>
                    <a:lnTo>
                      <a:pt x="6" y="0"/>
                    </a:lnTo>
                    <a:lnTo>
                      <a:pt x="6" y="0"/>
                    </a:lnTo>
                    <a:lnTo>
                      <a:pt x="0" y="0"/>
                    </a:lnTo>
                    <a:lnTo>
                      <a:pt x="0" y="0"/>
                    </a:lnTo>
                    <a:lnTo>
                      <a:pt x="0" y="0"/>
                    </a:lnTo>
                    <a:lnTo>
                      <a:pt x="0" y="0"/>
                    </a:lnTo>
                    <a:lnTo>
                      <a:pt x="0" y="0"/>
                    </a:lnTo>
                    <a:lnTo>
                      <a:pt x="0" y="0"/>
                    </a:lnTo>
                    <a:lnTo>
                      <a:pt x="0" y="0"/>
                    </a:lnTo>
                    <a:lnTo>
                      <a:pt x="0" y="0"/>
                    </a:lnTo>
                    <a:lnTo>
                      <a:pt x="0" y="0"/>
                    </a:lnTo>
                    <a:lnTo>
                      <a:pt x="0" y="6"/>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26792" name="Freeform 840"/>
              <p:cNvSpPr>
                <a:spLocks/>
              </p:cNvSpPr>
              <p:nvPr/>
            </p:nvSpPr>
            <p:spPr bwMode="auto">
              <a:xfrm>
                <a:off x="2405" y="2989"/>
                <a:ext cx="29" cy="11"/>
              </a:xfrm>
              <a:custGeom>
                <a:avLst/>
                <a:gdLst/>
                <a:ahLst/>
                <a:cxnLst>
                  <a:cxn ang="0">
                    <a:pos x="6" y="0"/>
                  </a:cxn>
                  <a:cxn ang="0">
                    <a:pos x="6" y="0"/>
                  </a:cxn>
                  <a:cxn ang="0">
                    <a:pos x="6" y="0"/>
                  </a:cxn>
                  <a:cxn ang="0">
                    <a:pos x="0" y="6"/>
                  </a:cxn>
                  <a:cxn ang="0">
                    <a:pos x="0" y="6"/>
                  </a:cxn>
                  <a:cxn ang="0">
                    <a:pos x="0" y="6"/>
                  </a:cxn>
                  <a:cxn ang="0">
                    <a:pos x="0" y="0"/>
                  </a:cxn>
                  <a:cxn ang="0">
                    <a:pos x="12" y="6"/>
                  </a:cxn>
                  <a:cxn ang="0">
                    <a:pos x="23" y="6"/>
                  </a:cxn>
                  <a:cxn ang="0">
                    <a:pos x="23" y="6"/>
                  </a:cxn>
                  <a:cxn ang="0">
                    <a:pos x="29" y="11"/>
                  </a:cxn>
                  <a:cxn ang="0">
                    <a:pos x="29" y="11"/>
                  </a:cxn>
                </a:cxnLst>
                <a:rect l="0" t="0" r="r" b="b"/>
                <a:pathLst>
                  <a:path w="29" h="11">
                    <a:moveTo>
                      <a:pt x="6" y="0"/>
                    </a:moveTo>
                    <a:lnTo>
                      <a:pt x="6" y="0"/>
                    </a:lnTo>
                    <a:lnTo>
                      <a:pt x="6" y="0"/>
                    </a:lnTo>
                    <a:lnTo>
                      <a:pt x="0" y="6"/>
                    </a:lnTo>
                    <a:lnTo>
                      <a:pt x="0" y="6"/>
                    </a:lnTo>
                    <a:lnTo>
                      <a:pt x="0" y="6"/>
                    </a:lnTo>
                    <a:lnTo>
                      <a:pt x="0" y="0"/>
                    </a:lnTo>
                    <a:lnTo>
                      <a:pt x="12" y="6"/>
                    </a:lnTo>
                    <a:lnTo>
                      <a:pt x="23" y="6"/>
                    </a:lnTo>
                    <a:lnTo>
                      <a:pt x="23" y="6"/>
                    </a:lnTo>
                    <a:lnTo>
                      <a:pt x="29" y="11"/>
                    </a:lnTo>
                    <a:lnTo>
                      <a:pt x="29" y="11"/>
                    </a:lnTo>
                  </a:path>
                </a:pathLst>
              </a:custGeom>
              <a:noFill/>
              <a:ln w="0">
                <a:solidFill>
                  <a:srgbClr val="000000"/>
                </a:solidFill>
                <a:prstDash val="solid"/>
                <a:round/>
                <a:headEnd/>
                <a:tailEnd/>
              </a:ln>
            </p:spPr>
            <p:txBody>
              <a:bodyPr/>
              <a:lstStyle/>
              <a:p>
                <a:endParaRPr lang="en-US" dirty="0"/>
              </a:p>
            </p:txBody>
          </p:sp>
          <p:sp>
            <p:nvSpPr>
              <p:cNvPr id="126793" name="Line 841"/>
              <p:cNvSpPr>
                <a:spLocks noChangeShapeType="1"/>
              </p:cNvSpPr>
              <p:nvPr/>
            </p:nvSpPr>
            <p:spPr bwMode="auto">
              <a:xfrm>
                <a:off x="2411" y="2989"/>
                <a:ext cx="23" cy="6"/>
              </a:xfrm>
              <a:prstGeom prst="line">
                <a:avLst/>
              </a:prstGeom>
              <a:noFill/>
              <a:ln w="0">
                <a:solidFill>
                  <a:srgbClr val="000000"/>
                </a:solidFill>
                <a:round/>
                <a:headEnd/>
                <a:tailEnd/>
              </a:ln>
            </p:spPr>
            <p:txBody>
              <a:bodyPr/>
              <a:lstStyle/>
              <a:p>
                <a:endParaRPr lang="en-US" dirty="0"/>
              </a:p>
            </p:txBody>
          </p:sp>
          <p:sp>
            <p:nvSpPr>
              <p:cNvPr id="126794" name="Freeform 842"/>
              <p:cNvSpPr>
                <a:spLocks/>
              </p:cNvSpPr>
              <p:nvPr/>
            </p:nvSpPr>
            <p:spPr bwMode="auto">
              <a:xfrm>
                <a:off x="2322" y="3000"/>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795" name="Freeform 843"/>
              <p:cNvSpPr>
                <a:spLocks/>
              </p:cNvSpPr>
              <p:nvPr/>
            </p:nvSpPr>
            <p:spPr bwMode="auto">
              <a:xfrm>
                <a:off x="2322" y="3000"/>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796" name="Freeform 844"/>
              <p:cNvSpPr>
                <a:spLocks/>
              </p:cNvSpPr>
              <p:nvPr/>
            </p:nvSpPr>
            <p:spPr bwMode="auto">
              <a:xfrm>
                <a:off x="2340" y="2978"/>
                <a:ext cx="94" cy="33"/>
              </a:xfrm>
              <a:custGeom>
                <a:avLst/>
                <a:gdLst/>
                <a:ahLst/>
                <a:cxnLst>
                  <a:cxn ang="0">
                    <a:pos x="0" y="33"/>
                  </a:cxn>
                  <a:cxn ang="0">
                    <a:pos x="94" y="0"/>
                  </a:cxn>
                  <a:cxn ang="0">
                    <a:pos x="94" y="0"/>
                  </a:cxn>
                  <a:cxn ang="0">
                    <a:pos x="0" y="28"/>
                  </a:cxn>
                  <a:cxn ang="0">
                    <a:pos x="0" y="33"/>
                  </a:cxn>
                  <a:cxn ang="0">
                    <a:pos x="0" y="33"/>
                  </a:cxn>
                  <a:cxn ang="0">
                    <a:pos x="0" y="33"/>
                  </a:cxn>
                </a:cxnLst>
                <a:rect l="0" t="0" r="r" b="b"/>
                <a:pathLst>
                  <a:path w="94" h="33">
                    <a:moveTo>
                      <a:pt x="0" y="33"/>
                    </a:moveTo>
                    <a:lnTo>
                      <a:pt x="94" y="0"/>
                    </a:lnTo>
                    <a:lnTo>
                      <a:pt x="94"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797" name="Freeform 845"/>
              <p:cNvSpPr>
                <a:spLocks/>
              </p:cNvSpPr>
              <p:nvPr/>
            </p:nvSpPr>
            <p:spPr bwMode="auto">
              <a:xfrm>
                <a:off x="2340" y="2978"/>
                <a:ext cx="94" cy="33"/>
              </a:xfrm>
              <a:custGeom>
                <a:avLst/>
                <a:gdLst/>
                <a:ahLst/>
                <a:cxnLst>
                  <a:cxn ang="0">
                    <a:pos x="0" y="33"/>
                  </a:cxn>
                  <a:cxn ang="0">
                    <a:pos x="94" y="0"/>
                  </a:cxn>
                  <a:cxn ang="0">
                    <a:pos x="94" y="0"/>
                  </a:cxn>
                  <a:cxn ang="0">
                    <a:pos x="0" y="28"/>
                  </a:cxn>
                  <a:cxn ang="0">
                    <a:pos x="0" y="33"/>
                  </a:cxn>
                </a:cxnLst>
                <a:rect l="0" t="0" r="r" b="b"/>
                <a:pathLst>
                  <a:path w="94" h="33">
                    <a:moveTo>
                      <a:pt x="0" y="33"/>
                    </a:moveTo>
                    <a:lnTo>
                      <a:pt x="94" y="0"/>
                    </a:lnTo>
                    <a:lnTo>
                      <a:pt x="94"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26798" name="Freeform 846"/>
              <p:cNvSpPr>
                <a:spLocks/>
              </p:cNvSpPr>
              <p:nvPr/>
            </p:nvSpPr>
            <p:spPr bwMode="auto">
              <a:xfrm>
                <a:off x="2322" y="2972"/>
                <a:ext cx="112" cy="34"/>
              </a:xfrm>
              <a:custGeom>
                <a:avLst/>
                <a:gdLst/>
                <a:ahLst/>
                <a:cxnLst>
                  <a:cxn ang="0">
                    <a:pos x="0" y="28"/>
                  </a:cxn>
                  <a:cxn ang="0">
                    <a:pos x="18" y="34"/>
                  </a:cxn>
                  <a:cxn ang="0">
                    <a:pos x="112" y="6"/>
                  </a:cxn>
                  <a:cxn ang="0">
                    <a:pos x="89" y="0"/>
                  </a:cxn>
                  <a:cxn ang="0">
                    <a:pos x="0" y="28"/>
                  </a:cxn>
                  <a:cxn ang="0">
                    <a:pos x="0" y="28"/>
                  </a:cxn>
                </a:cxnLst>
                <a:rect l="0" t="0" r="r" b="b"/>
                <a:pathLst>
                  <a:path w="112" h="34">
                    <a:moveTo>
                      <a:pt x="0" y="28"/>
                    </a:moveTo>
                    <a:lnTo>
                      <a:pt x="18" y="34"/>
                    </a:lnTo>
                    <a:lnTo>
                      <a:pt x="112" y="6"/>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26799" name="Freeform 847"/>
              <p:cNvSpPr>
                <a:spLocks/>
              </p:cNvSpPr>
              <p:nvPr/>
            </p:nvSpPr>
            <p:spPr bwMode="auto">
              <a:xfrm>
                <a:off x="2322" y="2972"/>
                <a:ext cx="112" cy="34"/>
              </a:xfrm>
              <a:custGeom>
                <a:avLst/>
                <a:gdLst/>
                <a:ahLst/>
                <a:cxnLst>
                  <a:cxn ang="0">
                    <a:pos x="0" y="28"/>
                  </a:cxn>
                  <a:cxn ang="0">
                    <a:pos x="18" y="34"/>
                  </a:cxn>
                  <a:cxn ang="0">
                    <a:pos x="112" y="6"/>
                  </a:cxn>
                  <a:cxn ang="0">
                    <a:pos x="89" y="0"/>
                  </a:cxn>
                  <a:cxn ang="0">
                    <a:pos x="0" y="28"/>
                  </a:cxn>
                  <a:cxn ang="0">
                    <a:pos x="0" y="28"/>
                  </a:cxn>
                </a:cxnLst>
                <a:rect l="0" t="0" r="r" b="b"/>
                <a:pathLst>
                  <a:path w="112" h="34">
                    <a:moveTo>
                      <a:pt x="0" y="28"/>
                    </a:moveTo>
                    <a:lnTo>
                      <a:pt x="18" y="34"/>
                    </a:lnTo>
                    <a:lnTo>
                      <a:pt x="112" y="6"/>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26800" name="Freeform 848"/>
              <p:cNvSpPr>
                <a:spLocks/>
              </p:cNvSpPr>
              <p:nvPr/>
            </p:nvSpPr>
            <p:spPr bwMode="auto">
              <a:xfrm>
                <a:off x="2352" y="3011"/>
                <a:ext cx="17" cy="6"/>
              </a:xfrm>
              <a:custGeom>
                <a:avLst/>
                <a:gdLst/>
                <a:ahLst/>
                <a:cxnLst>
                  <a:cxn ang="0">
                    <a:pos x="0" y="6"/>
                  </a:cxn>
                  <a:cxn ang="0">
                    <a:pos x="17" y="6"/>
                  </a:cxn>
                  <a:cxn ang="0">
                    <a:pos x="17" y="6"/>
                  </a:cxn>
                  <a:cxn ang="0">
                    <a:pos x="0" y="0"/>
                  </a:cxn>
                  <a:cxn ang="0">
                    <a:pos x="0" y="6"/>
                  </a:cxn>
                  <a:cxn ang="0">
                    <a:pos x="0" y="6"/>
                  </a:cxn>
                </a:cxnLst>
                <a:rect l="0" t="0" r="r" b="b"/>
                <a:pathLst>
                  <a:path w="17" h="6">
                    <a:moveTo>
                      <a:pt x="0" y="6"/>
                    </a:moveTo>
                    <a:lnTo>
                      <a:pt x="17" y="6"/>
                    </a:lnTo>
                    <a:lnTo>
                      <a:pt x="17"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801" name="Freeform 849"/>
              <p:cNvSpPr>
                <a:spLocks/>
              </p:cNvSpPr>
              <p:nvPr/>
            </p:nvSpPr>
            <p:spPr bwMode="auto">
              <a:xfrm>
                <a:off x="2352" y="3011"/>
                <a:ext cx="17" cy="6"/>
              </a:xfrm>
              <a:custGeom>
                <a:avLst/>
                <a:gdLst/>
                <a:ahLst/>
                <a:cxnLst>
                  <a:cxn ang="0">
                    <a:pos x="0" y="6"/>
                  </a:cxn>
                  <a:cxn ang="0">
                    <a:pos x="17" y="6"/>
                  </a:cxn>
                  <a:cxn ang="0">
                    <a:pos x="17" y="6"/>
                  </a:cxn>
                  <a:cxn ang="0">
                    <a:pos x="0" y="0"/>
                  </a:cxn>
                  <a:cxn ang="0">
                    <a:pos x="0" y="6"/>
                  </a:cxn>
                  <a:cxn ang="0">
                    <a:pos x="0" y="6"/>
                  </a:cxn>
                </a:cxnLst>
                <a:rect l="0" t="0" r="r" b="b"/>
                <a:pathLst>
                  <a:path w="17" h="6">
                    <a:moveTo>
                      <a:pt x="0" y="6"/>
                    </a:moveTo>
                    <a:lnTo>
                      <a:pt x="17" y="6"/>
                    </a:lnTo>
                    <a:lnTo>
                      <a:pt x="17"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802" name="Freeform 850"/>
              <p:cNvSpPr>
                <a:spLocks/>
              </p:cNvSpPr>
              <p:nvPr/>
            </p:nvSpPr>
            <p:spPr bwMode="auto">
              <a:xfrm>
                <a:off x="2369" y="2983"/>
                <a:ext cx="95" cy="34"/>
              </a:xfrm>
              <a:custGeom>
                <a:avLst/>
                <a:gdLst/>
                <a:ahLst/>
                <a:cxnLst>
                  <a:cxn ang="0">
                    <a:pos x="0" y="34"/>
                  </a:cxn>
                  <a:cxn ang="0">
                    <a:pos x="95" y="6"/>
                  </a:cxn>
                  <a:cxn ang="0">
                    <a:pos x="95" y="0"/>
                  </a:cxn>
                  <a:cxn ang="0">
                    <a:pos x="0" y="34"/>
                  </a:cxn>
                  <a:cxn ang="0">
                    <a:pos x="0" y="34"/>
                  </a:cxn>
                  <a:cxn ang="0">
                    <a:pos x="0" y="34"/>
                  </a:cxn>
                  <a:cxn ang="0">
                    <a:pos x="0" y="34"/>
                  </a:cxn>
                </a:cxnLst>
                <a:rect l="0" t="0" r="r" b="b"/>
                <a:pathLst>
                  <a:path w="95" h="34">
                    <a:moveTo>
                      <a:pt x="0" y="34"/>
                    </a:moveTo>
                    <a:lnTo>
                      <a:pt x="95" y="6"/>
                    </a:lnTo>
                    <a:lnTo>
                      <a:pt x="95" y="0"/>
                    </a:lnTo>
                    <a:lnTo>
                      <a:pt x="0" y="34"/>
                    </a:lnTo>
                    <a:lnTo>
                      <a:pt x="0" y="34"/>
                    </a:lnTo>
                    <a:lnTo>
                      <a:pt x="0" y="34"/>
                    </a:lnTo>
                    <a:lnTo>
                      <a:pt x="0" y="34"/>
                    </a:lnTo>
                    <a:close/>
                  </a:path>
                </a:pathLst>
              </a:custGeom>
              <a:solidFill>
                <a:srgbClr val="000000"/>
              </a:solidFill>
              <a:ln w="9525">
                <a:noFill/>
                <a:round/>
                <a:headEnd/>
                <a:tailEnd/>
              </a:ln>
            </p:spPr>
            <p:txBody>
              <a:bodyPr/>
              <a:lstStyle/>
              <a:p>
                <a:endParaRPr lang="en-US" dirty="0"/>
              </a:p>
            </p:txBody>
          </p:sp>
          <p:sp>
            <p:nvSpPr>
              <p:cNvPr id="126803" name="Freeform 851"/>
              <p:cNvSpPr>
                <a:spLocks/>
              </p:cNvSpPr>
              <p:nvPr/>
            </p:nvSpPr>
            <p:spPr bwMode="auto">
              <a:xfrm>
                <a:off x="2369" y="2983"/>
                <a:ext cx="95" cy="34"/>
              </a:xfrm>
              <a:custGeom>
                <a:avLst/>
                <a:gdLst/>
                <a:ahLst/>
                <a:cxnLst>
                  <a:cxn ang="0">
                    <a:pos x="0" y="34"/>
                  </a:cxn>
                  <a:cxn ang="0">
                    <a:pos x="95" y="6"/>
                  </a:cxn>
                  <a:cxn ang="0">
                    <a:pos x="95" y="0"/>
                  </a:cxn>
                  <a:cxn ang="0">
                    <a:pos x="0" y="34"/>
                  </a:cxn>
                  <a:cxn ang="0">
                    <a:pos x="0" y="34"/>
                  </a:cxn>
                </a:cxnLst>
                <a:rect l="0" t="0" r="r" b="b"/>
                <a:pathLst>
                  <a:path w="95" h="34">
                    <a:moveTo>
                      <a:pt x="0" y="34"/>
                    </a:moveTo>
                    <a:lnTo>
                      <a:pt x="95" y="6"/>
                    </a:lnTo>
                    <a:lnTo>
                      <a:pt x="95"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26804" name="Freeform 852"/>
              <p:cNvSpPr>
                <a:spLocks/>
              </p:cNvSpPr>
              <p:nvPr/>
            </p:nvSpPr>
            <p:spPr bwMode="auto">
              <a:xfrm>
                <a:off x="2352" y="2978"/>
                <a:ext cx="112" cy="39"/>
              </a:xfrm>
              <a:custGeom>
                <a:avLst/>
                <a:gdLst/>
                <a:ahLst/>
                <a:cxnLst>
                  <a:cxn ang="0">
                    <a:pos x="0" y="33"/>
                  </a:cxn>
                  <a:cxn ang="0">
                    <a:pos x="17" y="39"/>
                  </a:cxn>
                  <a:cxn ang="0">
                    <a:pos x="112" y="5"/>
                  </a:cxn>
                  <a:cxn ang="0">
                    <a:pos x="94" y="0"/>
                  </a:cxn>
                  <a:cxn ang="0">
                    <a:pos x="0" y="33"/>
                  </a:cxn>
                  <a:cxn ang="0">
                    <a:pos x="0" y="33"/>
                  </a:cxn>
                </a:cxnLst>
                <a:rect l="0" t="0" r="r" b="b"/>
                <a:pathLst>
                  <a:path w="112" h="39">
                    <a:moveTo>
                      <a:pt x="0" y="33"/>
                    </a:moveTo>
                    <a:lnTo>
                      <a:pt x="17" y="39"/>
                    </a:lnTo>
                    <a:lnTo>
                      <a:pt x="112" y="5"/>
                    </a:lnTo>
                    <a:lnTo>
                      <a:pt x="94" y="0"/>
                    </a:lnTo>
                    <a:lnTo>
                      <a:pt x="0" y="33"/>
                    </a:lnTo>
                    <a:lnTo>
                      <a:pt x="0" y="33"/>
                    </a:lnTo>
                    <a:close/>
                  </a:path>
                </a:pathLst>
              </a:custGeom>
              <a:solidFill>
                <a:srgbClr val="FFFFFF"/>
              </a:solidFill>
              <a:ln w="9525">
                <a:noFill/>
                <a:round/>
                <a:headEnd/>
                <a:tailEnd/>
              </a:ln>
            </p:spPr>
            <p:txBody>
              <a:bodyPr/>
              <a:lstStyle/>
              <a:p>
                <a:endParaRPr lang="en-US" dirty="0"/>
              </a:p>
            </p:txBody>
          </p:sp>
          <p:sp>
            <p:nvSpPr>
              <p:cNvPr id="126805" name="Freeform 853"/>
              <p:cNvSpPr>
                <a:spLocks/>
              </p:cNvSpPr>
              <p:nvPr/>
            </p:nvSpPr>
            <p:spPr bwMode="auto">
              <a:xfrm>
                <a:off x="2352" y="2978"/>
                <a:ext cx="112" cy="39"/>
              </a:xfrm>
              <a:custGeom>
                <a:avLst/>
                <a:gdLst/>
                <a:ahLst/>
                <a:cxnLst>
                  <a:cxn ang="0">
                    <a:pos x="0" y="33"/>
                  </a:cxn>
                  <a:cxn ang="0">
                    <a:pos x="17" y="39"/>
                  </a:cxn>
                  <a:cxn ang="0">
                    <a:pos x="112" y="5"/>
                  </a:cxn>
                  <a:cxn ang="0">
                    <a:pos x="94" y="0"/>
                  </a:cxn>
                  <a:cxn ang="0">
                    <a:pos x="0" y="33"/>
                  </a:cxn>
                  <a:cxn ang="0">
                    <a:pos x="0" y="33"/>
                  </a:cxn>
                </a:cxnLst>
                <a:rect l="0" t="0" r="r" b="b"/>
                <a:pathLst>
                  <a:path w="112" h="39">
                    <a:moveTo>
                      <a:pt x="0" y="33"/>
                    </a:moveTo>
                    <a:lnTo>
                      <a:pt x="17" y="39"/>
                    </a:lnTo>
                    <a:lnTo>
                      <a:pt x="112" y="5"/>
                    </a:lnTo>
                    <a:lnTo>
                      <a:pt x="94"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806" name="Freeform 854"/>
              <p:cNvSpPr>
                <a:spLocks/>
              </p:cNvSpPr>
              <p:nvPr/>
            </p:nvSpPr>
            <p:spPr bwMode="auto">
              <a:xfrm>
                <a:off x="2387" y="3017"/>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26807" name="Freeform 855"/>
              <p:cNvSpPr>
                <a:spLocks/>
              </p:cNvSpPr>
              <p:nvPr/>
            </p:nvSpPr>
            <p:spPr bwMode="auto">
              <a:xfrm>
                <a:off x="2387" y="3017"/>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08" name="Freeform 856"/>
              <p:cNvSpPr>
                <a:spLocks/>
              </p:cNvSpPr>
              <p:nvPr/>
            </p:nvSpPr>
            <p:spPr bwMode="auto">
              <a:xfrm>
                <a:off x="2405" y="2989"/>
                <a:ext cx="94" cy="39"/>
              </a:xfrm>
              <a:custGeom>
                <a:avLst/>
                <a:gdLst/>
                <a:ahLst/>
                <a:cxnLst>
                  <a:cxn ang="0">
                    <a:pos x="0" y="39"/>
                  </a:cxn>
                  <a:cxn ang="0">
                    <a:pos x="94" y="6"/>
                  </a:cxn>
                  <a:cxn ang="0">
                    <a:pos x="94" y="0"/>
                  </a:cxn>
                  <a:cxn ang="0">
                    <a:pos x="0" y="33"/>
                  </a:cxn>
                  <a:cxn ang="0">
                    <a:pos x="0" y="39"/>
                  </a:cxn>
                  <a:cxn ang="0">
                    <a:pos x="0" y="39"/>
                  </a:cxn>
                  <a:cxn ang="0">
                    <a:pos x="0" y="39"/>
                  </a:cxn>
                </a:cxnLst>
                <a:rect l="0" t="0" r="r" b="b"/>
                <a:pathLst>
                  <a:path w="94" h="39">
                    <a:moveTo>
                      <a:pt x="0" y="39"/>
                    </a:moveTo>
                    <a:lnTo>
                      <a:pt x="94" y="6"/>
                    </a:lnTo>
                    <a:lnTo>
                      <a:pt x="94" y="0"/>
                    </a:lnTo>
                    <a:lnTo>
                      <a:pt x="0" y="33"/>
                    </a:lnTo>
                    <a:lnTo>
                      <a:pt x="0" y="39"/>
                    </a:lnTo>
                    <a:lnTo>
                      <a:pt x="0" y="39"/>
                    </a:lnTo>
                    <a:lnTo>
                      <a:pt x="0" y="39"/>
                    </a:lnTo>
                    <a:close/>
                  </a:path>
                </a:pathLst>
              </a:custGeom>
              <a:solidFill>
                <a:srgbClr val="000000"/>
              </a:solidFill>
              <a:ln w="9525">
                <a:noFill/>
                <a:round/>
                <a:headEnd/>
                <a:tailEnd/>
              </a:ln>
            </p:spPr>
            <p:txBody>
              <a:bodyPr/>
              <a:lstStyle/>
              <a:p>
                <a:endParaRPr lang="en-US" dirty="0"/>
              </a:p>
            </p:txBody>
          </p:sp>
          <p:sp>
            <p:nvSpPr>
              <p:cNvPr id="126809" name="Freeform 857"/>
              <p:cNvSpPr>
                <a:spLocks/>
              </p:cNvSpPr>
              <p:nvPr/>
            </p:nvSpPr>
            <p:spPr bwMode="auto">
              <a:xfrm>
                <a:off x="2405" y="2989"/>
                <a:ext cx="94" cy="39"/>
              </a:xfrm>
              <a:custGeom>
                <a:avLst/>
                <a:gdLst/>
                <a:ahLst/>
                <a:cxnLst>
                  <a:cxn ang="0">
                    <a:pos x="0" y="39"/>
                  </a:cxn>
                  <a:cxn ang="0">
                    <a:pos x="94" y="6"/>
                  </a:cxn>
                  <a:cxn ang="0">
                    <a:pos x="94" y="0"/>
                  </a:cxn>
                  <a:cxn ang="0">
                    <a:pos x="0" y="33"/>
                  </a:cxn>
                  <a:cxn ang="0">
                    <a:pos x="0" y="39"/>
                  </a:cxn>
                </a:cxnLst>
                <a:rect l="0" t="0" r="r" b="b"/>
                <a:pathLst>
                  <a:path w="94" h="39">
                    <a:moveTo>
                      <a:pt x="0" y="39"/>
                    </a:moveTo>
                    <a:lnTo>
                      <a:pt x="94" y="6"/>
                    </a:lnTo>
                    <a:lnTo>
                      <a:pt x="94" y="0"/>
                    </a:lnTo>
                    <a:lnTo>
                      <a:pt x="0" y="33"/>
                    </a:lnTo>
                    <a:lnTo>
                      <a:pt x="0" y="39"/>
                    </a:lnTo>
                  </a:path>
                </a:pathLst>
              </a:custGeom>
              <a:noFill/>
              <a:ln w="0">
                <a:solidFill>
                  <a:srgbClr val="000000"/>
                </a:solidFill>
                <a:prstDash val="solid"/>
                <a:round/>
                <a:headEnd/>
                <a:tailEnd/>
              </a:ln>
            </p:spPr>
            <p:txBody>
              <a:bodyPr/>
              <a:lstStyle/>
              <a:p>
                <a:endParaRPr lang="en-US" dirty="0"/>
              </a:p>
            </p:txBody>
          </p:sp>
          <p:sp>
            <p:nvSpPr>
              <p:cNvPr id="126810" name="Freeform 858"/>
              <p:cNvSpPr>
                <a:spLocks/>
              </p:cNvSpPr>
              <p:nvPr/>
            </p:nvSpPr>
            <p:spPr bwMode="auto">
              <a:xfrm>
                <a:off x="2387" y="2989"/>
                <a:ext cx="112" cy="33"/>
              </a:xfrm>
              <a:custGeom>
                <a:avLst/>
                <a:gdLst/>
                <a:ahLst/>
                <a:cxnLst>
                  <a:cxn ang="0">
                    <a:pos x="0" y="28"/>
                  </a:cxn>
                  <a:cxn ang="0">
                    <a:pos x="18" y="33"/>
                  </a:cxn>
                  <a:cxn ang="0">
                    <a:pos x="112" y="0"/>
                  </a:cxn>
                  <a:cxn ang="0">
                    <a:pos x="89" y="0"/>
                  </a:cxn>
                  <a:cxn ang="0">
                    <a:pos x="0" y="28"/>
                  </a:cxn>
                  <a:cxn ang="0">
                    <a:pos x="0" y="28"/>
                  </a:cxn>
                </a:cxnLst>
                <a:rect l="0" t="0" r="r" b="b"/>
                <a:pathLst>
                  <a:path w="112" h="33">
                    <a:moveTo>
                      <a:pt x="0" y="28"/>
                    </a:moveTo>
                    <a:lnTo>
                      <a:pt x="18" y="33"/>
                    </a:lnTo>
                    <a:lnTo>
                      <a:pt x="112" y="0"/>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26811" name="Freeform 859"/>
              <p:cNvSpPr>
                <a:spLocks/>
              </p:cNvSpPr>
              <p:nvPr/>
            </p:nvSpPr>
            <p:spPr bwMode="auto">
              <a:xfrm>
                <a:off x="2387" y="2989"/>
                <a:ext cx="112" cy="33"/>
              </a:xfrm>
              <a:custGeom>
                <a:avLst/>
                <a:gdLst/>
                <a:ahLst/>
                <a:cxnLst>
                  <a:cxn ang="0">
                    <a:pos x="0" y="28"/>
                  </a:cxn>
                  <a:cxn ang="0">
                    <a:pos x="18" y="33"/>
                  </a:cxn>
                  <a:cxn ang="0">
                    <a:pos x="112" y="0"/>
                  </a:cxn>
                  <a:cxn ang="0">
                    <a:pos x="89" y="0"/>
                  </a:cxn>
                  <a:cxn ang="0">
                    <a:pos x="0" y="28"/>
                  </a:cxn>
                  <a:cxn ang="0">
                    <a:pos x="0" y="28"/>
                  </a:cxn>
                </a:cxnLst>
                <a:rect l="0" t="0" r="r" b="b"/>
                <a:pathLst>
                  <a:path w="112" h="33">
                    <a:moveTo>
                      <a:pt x="0" y="28"/>
                    </a:moveTo>
                    <a:lnTo>
                      <a:pt x="18" y="33"/>
                    </a:lnTo>
                    <a:lnTo>
                      <a:pt x="112" y="0"/>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26812" name="Freeform 860"/>
              <p:cNvSpPr>
                <a:spLocks/>
              </p:cNvSpPr>
              <p:nvPr/>
            </p:nvSpPr>
            <p:spPr bwMode="auto">
              <a:xfrm>
                <a:off x="2417" y="3028"/>
                <a:ext cx="17" cy="5"/>
              </a:xfrm>
              <a:custGeom>
                <a:avLst/>
                <a:gdLst/>
                <a:ahLst/>
                <a:cxnLst>
                  <a:cxn ang="0">
                    <a:pos x="0" y="0"/>
                  </a:cxn>
                  <a:cxn ang="0">
                    <a:pos x="17" y="5"/>
                  </a:cxn>
                  <a:cxn ang="0">
                    <a:pos x="17" y="5"/>
                  </a:cxn>
                  <a:cxn ang="0">
                    <a:pos x="0" y="0"/>
                  </a:cxn>
                  <a:cxn ang="0">
                    <a:pos x="0" y="0"/>
                  </a:cxn>
                  <a:cxn ang="0">
                    <a:pos x="0" y="0"/>
                  </a:cxn>
                </a:cxnLst>
                <a:rect l="0" t="0" r="r" b="b"/>
                <a:pathLst>
                  <a:path w="17" h="5">
                    <a:moveTo>
                      <a:pt x="0" y="0"/>
                    </a:moveTo>
                    <a:lnTo>
                      <a:pt x="17" y="5"/>
                    </a:lnTo>
                    <a:lnTo>
                      <a:pt x="17" y="5"/>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13" name="Freeform 861"/>
              <p:cNvSpPr>
                <a:spLocks/>
              </p:cNvSpPr>
              <p:nvPr/>
            </p:nvSpPr>
            <p:spPr bwMode="auto">
              <a:xfrm>
                <a:off x="2417" y="3028"/>
                <a:ext cx="17" cy="5"/>
              </a:xfrm>
              <a:custGeom>
                <a:avLst/>
                <a:gdLst/>
                <a:ahLst/>
                <a:cxnLst>
                  <a:cxn ang="0">
                    <a:pos x="0" y="0"/>
                  </a:cxn>
                  <a:cxn ang="0">
                    <a:pos x="17" y="5"/>
                  </a:cxn>
                  <a:cxn ang="0">
                    <a:pos x="17" y="5"/>
                  </a:cxn>
                  <a:cxn ang="0">
                    <a:pos x="0" y="0"/>
                  </a:cxn>
                  <a:cxn ang="0">
                    <a:pos x="0" y="0"/>
                  </a:cxn>
                  <a:cxn ang="0">
                    <a:pos x="0" y="0"/>
                  </a:cxn>
                </a:cxnLst>
                <a:rect l="0" t="0" r="r" b="b"/>
                <a:pathLst>
                  <a:path w="17" h="5">
                    <a:moveTo>
                      <a:pt x="0" y="0"/>
                    </a:moveTo>
                    <a:lnTo>
                      <a:pt x="17" y="5"/>
                    </a:lnTo>
                    <a:lnTo>
                      <a:pt x="17" y="5"/>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14" name="Freeform 862"/>
              <p:cNvSpPr>
                <a:spLocks/>
              </p:cNvSpPr>
              <p:nvPr/>
            </p:nvSpPr>
            <p:spPr bwMode="auto">
              <a:xfrm>
                <a:off x="2434" y="3000"/>
                <a:ext cx="95" cy="33"/>
              </a:xfrm>
              <a:custGeom>
                <a:avLst/>
                <a:gdLst/>
                <a:ahLst/>
                <a:cxnLst>
                  <a:cxn ang="0">
                    <a:pos x="0" y="33"/>
                  </a:cxn>
                  <a:cxn ang="0">
                    <a:pos x="95" y="0"/>
                  </a:cxn>
                  <a:cxn ang="0">
                    <a:pos x="95" y="0"/>
                  </a:cxn>
                  <a:cxn ang="0">
                    <a:pos x="0" y="33"/>
                  </a:cxn>
                  <a:cxn ang="0">
                    <a:pos x="0" y="33"/>
                  </a:cxn>
                  <a:cxn ang="0">
                    <a:pos x="0" y="33"/>
                  </a:cxn>
                  <a:cxn ang="0">
                    <a:pos x="0" y="33"/>
                  </a:cxn>
                </a:cxnLst>
                <a:rect l="0" t="0" r="r" b="b"/>
                <a:pathLst>
                  <a:path w="95" h="33">
                    <a:moveTo>
                      <a:pt x="0" y="33"/>
                    </a:moveTo>
                    <a:lnTo>
                      <a:pt x="95" y="0"/>
                    </a:lnTo>
                    <a:lnTo>
                      <a:pt x="95" y="0"/>
                    </a:lnTo>
                    <a:lnTo>
                      <a:pt x="0" y="33"/>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815" name="Freeform 863"/>
              <p:cNvSpPr>
                <a:spLocks/>
              </p:cNvSpPr>
              <p:nvPr/>
            </p:nvSpPr>
            <p:spPr bwMode="auto">
              <a:xfrm>
                <a:off x="2434" y="3000"/>
                <a:ext cx="95" cy="33"/>
              </a:xfrm>
              <a:custGeom>
                <a:avLst/>
                <a:gdLst/>
                <a:ahLst/>
                <a:cxnLst>
                  <a:cxn ang="0">
                    <a:pos x="0" y="33"/>
                  </a:cxn>
                  <a:cxn ang="0">
                    <a:pos x="95" y="0"/>
                  </a:cxn>
                  <a:cxn ang="0">
                    <a:pos x="95" y="0"/>
                  </a:cxn>
                  <a:cxn ang="0">
                    <a:pos x="0" y="33"/>
                  </a:cxn>
                  <a:cxn ang="0">
                    <a:pos x="0" y="33"/>
                  </a:cxn>
                </a:cxnLst>
                <a:rect l="0" t="0" r="r" b="b"/>
                <a:pathLst>
                  <a:path w="95" h="33">
                    <a:moveTo>
                      <a:pt x="0" y="33"/>
                    </a:moveTo>
                    <a:lnTo>
                      <a:pt x="95" y="0"/>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816" name="Freeform 864"/>
              <p:cNvSpPr>
                <a:spLocks/>
              </p:cNvSpPr>
              <p:nvPr/>
            </p:nvSpPr>
            <p:spPr bwMode="auto">
              <a:xfrm>
                <a:off x="2417" y="2995"/>
                <a:ext cx="112" cy="38"/>
              </a:xfrm>
              <a:custGeom>
                <a:avLst/>
                <a:gdLst/>
                <a:ahLst/>
                <a:cxnLst>
                  <a:cxn ang="0">
                    <a:pos x="0" y="33"/>
                  </a:cxn>
                  <a:cxn ang="0">
                    <a:pos x="17" y="38"/>
                  </a:cxn>
                  <a:cxn ang="0">
                    <a:pos x="112" y="5"/>
                  </a:cxn>
                  <a:cxn ang="0">
                    <a:pos x="88" y="0"/>
                  </a:cxn>
                  <a:cxn ang="0">
                    <a:pos x="0" y="33"/>
                  </a:cxn>
                  <a:cxn ang="0">
                    <a:pos x="0" y="33"/>
                  </a:cxn>
                </a:cxnLst>
                <a:rect l="0" t="0" r="r" b="b"/>
                <a:pathLst>
                  <a:path w="112" h="38">
                    <a:moveTo>
                      <a:pt x="0" y="33"/>
                    </a:moveTo>
                    <a:lnTo>
                      <a:pt x="17" y="38"/>
                    </a:lnTo>
                    <a:lnTo>
                      <a:pt x="112" y="5"/>
                    </a:lnTo>
                    <a:lnTo>
                      <a:pt x="88" y="0"/>
                    </a:lnTo>
                    <a:lnTo>
                      <a:pt x="0" y="33"/>
                    </a:lnTo>
                    <a:lnTo>
                      <a:pt x="0" y="33"/>
                    </a:lnTo>
                    <a:close/>
                  </a:path>
                </a:pathLst>
              </a:custGeom>
              <a:solidFill>
                <a:srgbClr val="FFFFFF"/>
              </a:solidFill>
              <a:ln w="9525">
                <a:noFill/>
                <a:round/>
                <a:headEnd/>
                <a:tailEnd/>
              </a:ln>
            </p:spPr>
            <p:txBody>
              <a:bodyPr/>
              <a:lstStyle/>
              <a:p>
                <a:endParaRPr lang="en-US" dirty="0"/>
              </a:p>
            </p:txBody>
          </p:sp>
          <p:sp>
            <p:nvSpPr>
              <p:cNvPr id="126817" name="Freeform 865"/>
              <p:cNvSpPr>
                <a:spLocks/>
              </p:cNvSpPr>
              <p:nvPr/>
            </p:nvSpPr>
            <p:spPr bwMode="auto">
              <a:xfrm>
                <a:off x="2417" y="2995"/>
                <a:ext cx="112" cy="38"/>
              </a:xfrm>
              <a:custGeom>
                <a:avLst/>
                <a:gdLst/>
                <a:ahLst/>
                <a:cxnLst>
                  <a:cxn ang="0">
                    <a:pos x="0" y="33"/>
                  </a:cxn>
                  <a:cxn ang="0">
                    <a:pos x="17" y="38"/>
                  </a:cxn>
                  <a:cxn ang="0">
                    <a:pos x="112" y="5"/>
                  </a:cxn>
                  <a:cxn ang="0">
                    <a:pos x="88" y="0"/>
                  </a:cxn>
                  <a:cxn ang="0">
                    <a:pos x="0" y="33"/>
                  </a:cxn>
                  <a:cxn ang="0">
                    <a:pos x="0" y="33"/>
                  </a:cxn>
                </a:cxnLst>
                <a:rect l="0" t="0" r="r" b="b"/>
                <a:pathLst>
                  <a:path w="112" h="38">
                    <a:moveTo>
                      <a:pt x="0" y="33"/>
                    </a:moveTo>
                    <a:lnTo>
                      <a:pt x="17" y="38"/>
                    </a:lnTo>
                    <a:lnTo>
                      <a:pt x="112" y="5"/>
                    </a:lnTo>
                    <a:lnTo>
                      <a:pt x="88"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818" name="Freeform 866"/>
              <p:cNvSpPr>
                <a:spLocks/>
              </p:cNvSpPr>
              <p:nvPr/>
            </p:nvSpPr>
            <p:spPr bwMode="auto">
              <a:xfrm>
                <a:off x="2393" y="2956"/>
                <a:ext cx="35" cy="44"/>
              </a:xfrm>
              <a:custGeom>
                <a:avLst/>
                <a:gdLst/>
                <a:ahLst/>
                <a:cxnLst>
                  <a:cxn ang="0">
                    <a:pos x="0" y="39"/>
                  </a:cxn>
                  <a:cxn ang="0">
                    <a:pos x="35" y="44"/>
                  </a:cxn>
                  <a:cxn ang="0">
                    <a:pos x="35" y="5"/>
                  </a:cxn>
                  <a:cxn ang="0">
                    <a:pos x="0" y="0"/>
                  </a:cxn>
                  <a:cxn ang="0">
                    <a:pos x="0" y="39"/>
                  </a:cxn>
                  <a:cxn ang="0">
                    <a:pos x="0" y="39"/>
                  </a:cxn>
                </a:cxnLst>
                <a:rect l="0" t="0" r="r" b="b"/>
                <a:pathLst>
                  <a:path w="35" h="44">
                    <a:moveTo>
                      <a:pt x="0" y="39"/>
                    </a:moveTo>
                    <a:lnTo>
                      <a:pt x="35" y="44"/>
                    </a:lnTo>
                    <a:lnTo>
                      <a:pt x="35" y="5"/>
                    </a:lnTo>
                    <a:lnTo>
                      <a:pt x="0" y="0"/>
                    </a:lnTo>
                    <a:lnTo>
                      <a:pt x="0" y="39"/>
                    </a:lnTo>
                    <a:lnTo>
                      <a:pt x="0" y="39"/>
                    </a:lnTo>
                    <a:close/>
                  </a:path>
                </a:pathLst>
              </a:custGeom>
              <a:solidFill>
                <a:srgbClr val="FFFFFF"/>
              </a:solidFill>
              <a:ln w="9525">
                <a:noFill/>
                <a:round/>
                <a:headEnd/>
                <a:tailEnd/>
              </a:ln>
            </p:spPr>
            <p:txBody>
              <a:bodyPr/>
              <a:lstStyle/>
              <a:p>
                <a:endParaRPr lang="en-US" dirty="0"/>
              </a:p>
            </p:txBody>
          </p:sp>
          <p:sp>
            <p:nvSpPr>
              <p:cNvPr id="126819" name="Freeform 867"/>
              <p:cNvSpPr>
                <a:spLocks/>
              </p:cNvSpPr>
              <p:nvPr/>
            </p:nvSpPr>
            <p:spPr bwMode="auto">
              <a:xfrm>
                <a:off x="2393" y="2956"/>
                <a:ext cx="35" cy="44"/>
              </a:xfrm>
              <a:custGeom>
                <a:avLst/>
                <a:gdLst/>
                <a:ahLst/>
                <a:cxnLst>
                  <a:cxn ang="0">
                    <a:pos x="0" y="39"/>
                  </a:cxn>
                  <a:cxn ang="0">
                    <a:pos x="35" y="44"/>
                  </a:cxn>
                  <a:cxn ang="0">
                    <a:pos x="35" y="5"/>
                  </a:cxn>
                  <a:cxn ang="0">
                    <a:pos x="0" y="0"/>
                  </a:cxn>
                  <a:cxn ang="0">
                    <a:pos x="0" y="39"/>
                  </a:cxn>
                  <a:cxn ang="0">
                    <a:pos x="0" y="39"/>
                  </a:cxn>
                </a:cxnLst>
                <a:rect l="0" t="0" r="r" b="b"/>
                <a:pathLst>
                  <a:path w="35" h="44">
                    <a:moveTo>
                      <a:pt x="0" y="39"/>
                    </a:moveTo>
                    <a:lnTo>
                      <a:pt x="35" y="44"/>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820" name="Freeform 868"/>
              <p:cNvSpPr>
                <a:spLocks/>
              </p:cNvSpPr>
              <p:nvPr/>
            </p:nvSpPr>
            <p:spPr bwMode="auto">
              <a:xfrm>
                <a:off x="2428" y="2956"/>
                <a:ext cx="30" cy="44"/>
              </a:xfrm>
              <a:custGeom>
                <a:avLst/>
                <a:gdLst/>
                <a:ahLst/>
                <a:cxnLst>
                  <a:cxn ang="0">
                    <a:pos x="0" y="44"/>
                  </a:cxn>
                  <a:cxn ang="0">
                    <a:pos x="30" y="33"/>
                  </a:cxn>
                  <a:cxn ang="0">
                    <a:pos x="30" y="0"/>
                  </a:cxn>
                  <a:cxn ang="0">
                    <a:pos x="0" y="5"/>
                  </a:cxn>
                  <a:cxn ang="0">
                    <a:pos x="0" y="44"/>
                  </a:cxn>
                  <a:cxn ang="0">
                    <a:pos x="0" y="44"/>
                  </a:cxn>
                  <a:cxn ang="0">
                    <a:pos x="0" y="44"/>
                  </a:cxn>
                </a:cxnLst>
                <a:rect l="0" t="0" r="r" b="b"/>
                <a:pathLst>
                  <a:path w="30" h="44">
                    <a:moveTo>
                      <a:pt x="0" y="44"/>
                    </a:moveTo>
                    <a:lnTo>
                      <a:pt x="30" y="33"/>
                    </a:lnTo>
                    <a:lnTo>
                      <a:pt x="30" y="0"/>
                    </a:lnTo>
                    <a:lnTo>
                      <a:pt x="0" y="5"/>
                    </a:lnTo>
                    <a:lnTo>
                      <a:pt x="0" y="44"/>
                    </a:lnTo>
                    <a:lnTo>
                      <a:pt x="0" y="44"/>
                    </a:lnTo>
                    <a:lnTo>
                      <a:pt x="0" y="44"/>
                    </a:lnTo>
                    <a:close/>
                  </a:path>
                </a:pathLst>
              </a:custGeom>
              <a:solidFill>
                <a:srgbClr val="FFFFFF"/>
              </a:solidFill>
              <a:ln w="9525">
                <a:noFill/>
                <a:round/>
                <a:headEnd/>
                <a:tailEnd/>
              </a:ln>
            </p:spPr>
            <p:txBody>
              <a:bodyPr/>
              <a:lstStyle/>
              <a:p>
                <a:endParaRPr lang="en-US" dirty="0"/>
              </a:p>
            </p:txBody>
          </p:sp>
          <p:sp>
            <p:nvSpPr>
              <p:cNvPr id="126821" name="Freeform 869"/>
              <p:cNvSpPr>
                <a:spLocks/>
              </p:cNvSpPr>
              <p:nvPr/>
            </p:nvSpPr>
            <p:spPr bwMode="auto">
              <a:xfrm>
                <a:off x="2428" y="2956"/>
                <a:ext cx="30" cy="44"/>
              </a:xfrm>
              <a:custGeom>
                <a:avLst/>
                <a:gdLst/>
                <a:ahLst/>
                <a:cxnLst>
                  <a:cxn ang="0">
                    <a:pos x="0" y="44"/>
                  </a:cxn>
                  <a:cxn ang="0">
                    <a:pos x="30" y="33"/>
                  </a:cxn>
                  <a:cxn ang="0">
                    <a:pos x="30" y="0"/>
                  </a:cxn>
                  <a:cxn ang="0">
                    <a:pos x="0" y="5"/>
                  </a:cxn>
                  <a:cxn ang="0">
                    <a:pos x="0" y="44"/>
                  </a:cxn>
                </a:cxnLst>
                <a:rect l="0" t="0" r="r" b="b"/>
                <a:pathLst>
                  <a:path w="30" h="44">
                    <a:moveTo>
                      <a:pt x="0" y="44"/>
                    </a:moveTo>
                    <a:lnTo>
                      <a:pt x="30" y="33"/>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26822" name="Freeform 870"/>
              <p:cNvSpPr>
                <a:spLocks/>
              </p:cNvSpPr>
              <p:nvPr/>
            </p:nvSpPr>
            <p:spPr bwMode="auto">
              <a:xfrm>
                <a:off x="2393" y="2950"/>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close/>
                  </a:path>
                </a:pathLst>
              </a:custGeom>
              <a:solidFill>
                <a:srgbClr val="FFFFFF"/>
              </a:solidFill>
              <a:ln w="9525">
                <a:noFill/>
                <a:round/>
                <a:headEnd/>
                <a:tailEnd/>
              </a:ln>
            </p:spPr>
            <p:txBody>
              <a:bodyPr/>
              <a:lstStyle/>
              <a:p>
                <a:endParaRPr lang="en-US" dirty="0"/>
              </a:p>
            </p:txBody>
          </p:sp>
          <p:sp>
            <p:nvSpPr>
              <p:cNvPr id="126823" name="Freeform 871"/>
              <p:cNvSpPr>
                <a:spLocks/>
              </p:cNvSpPr>
              <p:nvPr/>
            </p:nvSpPr>
            <p:spPr bwMode="auto">
              <a:xfrm>
                <a:off x="2393" y="2950"/>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824" name="Freeform 872"/>
              <p:cNvSpPr>
                <a:spLocks/>
              </p:cNvSpPr>
              <p:nvPr/>
            </p:nvSpPr>
            <p:spPr bwMode="auto">
              <a:xfrm>
                <a:off x="2440" y="2961"/>
                <a:ext cx="36" cy="45"/>
              </a:xfrm>
              <a:custGeom>
                <a:avLst/>
                <a:gdLst/>
                <a:ahLst/>
                <a:cxnLst>
                  <a:cxn ang="0">
                    <a:pos x="0" y="39"/>
                  </a:cxn>
                  <a:cxn ang="0">
                    <a:pos x="36" y="45"/>
                  </a:cxn>
                  <a:cxn ang="0">
                    <a:pos x="30" y="6"/>
                  </a:cxn>
                  <a:cxn ang="0">
                    <a:pos x="0" y="0"/>
                  </a:cxn>
                  <a:cxn ang="0">
                    <a:pos x="0" y="39"/>
                  </a:cxn>
                  <a:cxn ang="0">
                    <a:pos x="0" y="39"/>
                  </a:cxn>
                </a:cxnLst>
                <a:rect l="0" t="0" r="r" b="b"/>
                <a:pathLst>
                  <a:path w="36" h="45">
                    <a:moveTo>
                      <a:pt x="0" y="39"/>
                    </a:moveTo>
                    <a:lnTo>
                      <a:pt x="36" y="45"/>
                    </a:lnTo>
                    <a:lnTo>
                      <a:pt x="30"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825" name="Freeform 873"/>
              <p:cNvSpPr>
                <a:spLocks/>
              </p:cNvSpPr>
              <p:nvPr/>
            </p:nvSpPr>
            <p:spPr bwMode="auto">
              <a:xfrm>
                <a:off x="2440" y="2961"/>
                <a:ext cx="36" cy="45"/>
              </a:xfrm>
              <a:custGeom>
                <a:avLst/>
                <a:gdLst/>
                <a:ahLst/>
                <a:cxnLst>
                  <a:cxn ang="0">
                    <a:pos x="0" y="39"/>
                  </a:cxn>
                  <a:cxn ang="0">
                    <a:pos x="36" y="45"/>
                  </a:cxn>
                  <a:cxn ang="0">
                    <a:pos x="30" y="6"/>
                  </a:cxn>
                  <a:cxn ang="0">
                    <a:pos x="0" y="0"/>
                  </a:cxn>
                  <a:cxn ang="0">
                    <a:pos x="0" y="39"/>
                  </a:cxn>
                  <a:cxn ang="0">
                    <a:pos x="0" y="39"/>
                  </a:cxn>
                </a:cxnLst>
                <a:rect l="0" t="0" r="r" b="b"/>
                <a:pathLst>
                  <a:path w="36" h="45">
                    <a:moveTo>
                      <a:pt x="0" y="39"/>
                    </a:moveTo>
                    <a:lnTo>
                      <a:pt x="36" y="45"/>
                    </a:lnTo>
                    <a:lnTo>
                      <a:pt x="30"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826" name="Freeform 874"/>
              <p:cNvSpPr>
                <a:spLocks/>
              </p:cNvSpPr>
              <p:nvPr/>
            </p:nvSpPr>
            <p:spPr bwMode="auto">
              <a:xfrm>
                <a:off x="2470" y="2961"/>
                <a:ext cx="35" cy="45"/>
              </a:xfrm>
              <a:custGeom>
                <a:avLst/>
                <a:gdLst/>
                <a:ahLst/>
                <a:cxnLst>
                  <a:cxn ang="0">
                    <a:pos x="6" y="45"/>
                  </a:cxn>
                  <a:cxn ang="0">
                    <a:pos x="35" y="34"/>
                  </a:cxn>
                  <a:cxn ang="0">
                    <a:pos x="35" y="0"/>
                  </a:cxn>
                  <a:cxn ang="0">
                    <a:pos x="0" y="6"/>
                  </a:cxn>
                  <a:cxn ang="0">
                    <a:pos x="6" y="45"/>
                  </a:cxn>
                  <a:cxn ang="0">
                    <a:pos x="6" y="45"/>
                  </a:cxn>
                  <a:cxn ang="0">
                    <a:pos x="6" y="45"/>
                  </a:cxn>
                </a:cxnLst>
                <a:rect l="0" t="0" r="r" b="b"/>
                <a:pathLst>
                  <a:path w="35" h="45">
                    <a:moveTo>
                      <a:pt x="6" y="45"/>
                    </a:moveTo>
                    <a:lnTo>
                      <a:pt x="35" y="34"/>
                    </a:lnTo>
                    <a:lnTo>
                      <a:pt x="35" y="0"/>
                    </a:lnTo>
                    <a:lnTo>
                      <a:pt x="0" y="6"/>
                    </a:lnTo>
                    <a:lnTo>
                      <a:pt x="6" y="45"/>
                    </a:lnTo>
                    <a:lnTo>
                      <a:pt x="6" y="45"/>
                    </a:lnTo>
                    <a:lnTo>
                      <a:pt x="6" y="45"/>
                    </a:lnTo>
                    <a:close/>
                  </a:path>
                </a:pathLst>
              </a:custGeom>
              <a:solidFill>
                <a:srgbClr val="999999"/>
              </a:solidFill>
              <a:ln w="9525">
                <a:noFill/>
                <a:round/>
                <a:headEnd/>
                <a:tailEnd/>
              </a:ln>
            </p:spPr>
            <p:txBody>
              <a:bodyPr/>
              <a:lstStyle/>
              <a:p>
                <a:endParaRPr lang="en-US" dirty="0"/>
              </a:p>
            </p:txBody>
          </p:sp>
          <p:sp>
            <p:nvSpPr>
              <p:cNvPr id="126827" name="Freeform 875"/>
              <p:cNvSpPr>
                <a:spLocks/>
              </p:cNvSpPr>
              <p:nvPr/>
            </p:nvSpPr>
            <p:spPr bwMode="auto">
              <a:xfrm>
                <a:off x="2470" y="2961"/>
                <a:ext cx="35" cy="45"/>
              </a:xfrm>
              <a:custGeom>
                <a:avLst/>
                <a:gdLst/>
                <a:ahLst/>
                <a:cxnLst>
                  <a:cxn ang="0">
                    <a:pos x="6" y="45"/>
                  </a:cxn>
                  <a:cxn ang="0">
                    <a:pos x="35" y="34"/>
                  </a:cxn>
                  <a:cxn ang="0">
                    <a:pos x="35" y="0"/>
                  </a:cxn>
                  <a:cxn ang="0">
                    <a:pos x="0" y="6"/>
                  </a:cxn>
                  <a:cxn ang="0">
                    <a:pos x="6" y="45"/>
                  </a:cxn>
                </a:cxnLst>
                <a:rect l="0" t="0" r="r" b="b"/>
                <a:pathLst>
                  <a:path w="35" h="45">
                    <a:moveTo>
                      <a:pt x="6" y="45"/>
                    </a:moveTo>
                    <a:lnTo>
                      <a:pt x="35" y="34"/>
                    </a:lnTo>
                    <a:lnTo>
                      <a:pt x="35" y="0"/>
                    </a:lnTo>
                    <a:lnTo>
                      <a:pt x="0" y="6"/>
                    </a:lnTo>
                    <a:lnTo>
                      <a:pt x="6" y="45"/>
                    </a:lnTo>
                  </a:path>
                </a:pathLst>
              </a:custGeom>
              <a:noFill/>
              <a:ln w="0">
                <a:solidFill>
                  <a:srgbClr val="000000"/>
                </a:solidFill>
                <a:prstDash val="solid"/>
                <a:round/>
                <a:headEnd/>
                <a:tailEnd/>
              </a:ln>
            </p:spPr>
            <p:txBody>
              <a:bodyPr/>
              <a:lstStyle/>
              <a:p>
                <a:endParaRPr lang="en-US" dirty="0"/>
              </a:p>
            </p:txBody>
          </p:sp>
          <p:sp>
            <p:nvSpPr>
              <p:cNvPr id="126828" name="Freeform 876"/>
              <p:cNvSpPr>
                <a:spLocks/>
              </p:cNvSpPr>
              <p:nvPr/>
            </p:nvSpPr>
            <p:spPr bwMode="auto">
              <a:xfrm>
                <a:off x="2440" y="2956"/>
                <a:ext cx="65" cy="11"/>
              </a:xfrm>
              <a:custGeom>
                <a:avLst/>
                <a:gdLst/>
                <a:ahLst/>
                <a:cxnLst>
                  <a:cxn ang="0">
                    <a:pos x="0" y="5"/>
                  </a:cxn>
                  <a:cxn ang="0">
                    <a:pos x="30" y="11"/>
                  </a:cxn>
                  <a:cxn ang="0">
                    <a:pos x="65" y="5"/>
                  </a:cxn>
                  <a:cxn ang="0">
                    <a:pos x="30" y="0"/>
                  </a:cxn>
                  <a:cxn ang="0">
                    <a:pos x="0" y="5"/>
                  </a:cxn>
                  <a:cxn ang="0">
                    <a:pos x="0" y="5"/>
                  </a:cxn>
                </a:cxnLst>
                <a:rect l="0" t="0" r="r" b="b"/>
                <a:pathLst>
                  <a:path w="65" h="11">
                    <a:moveTo>
                      <a:pt x="0" y="5"/>
                    </a:moveTo>
                    <a:lnTo>
                      <a:pt x="30" y="11"/>
                    </a:lnTo>
                    <a:lnTo>
                      <a:pt x="65" y="5"/>
                    </a:lnTo>
                    <a:lnTo>
                      <a:pt x="30" y="0"/>
                    </a:lnTo>
                    <a:lnTo>
                      <a:pt x="0" y="5"/>
                    </a:lnTo>
                    <a:lnTo>
                      <a:pt x="0" y="5"/>
                    </a:lnTo>
                    <a:close/>
                  </a:path>
                </a:pathLst>
              </a:custGeom>
              <a:solidFill>
                <a:srgbClr val="FFFFFF"/>
              </a:solidFill>
              <a:ln w="9525">
                <a:noFill/>
                <a:round/>
                <a:headEnd/>
                <a:tailEnd/>
              </a:ln>
            </p:spPr>
            <p:txBody>
              <a:bodyPr/>
              <a:lstStyle/>
              <a:p>
                <a:endParaRPr lang="en-US" dirty="0"/>
              </a:p>
            </p:txBody>
          </p:sp>
          <p:sp>
            <p:nvSpPr>
              <p:cNvPr id="126829" name="Freeform 877"/>
              <p:cNvSpPr>
                <a:spLocks/>
              </p:cNvSpPr>
              <p:nvPr/>
            </p:nvSpPr>
            <p:spPr bwMode="auto">
              <a:xfrm>
                <a:off x="2440" y="2956"/>
                <a:ext cx="65" cy="11"/>
              </a:xfrm>
              <a:custGeom>
                <a:avLst/>
                <a:gdLst/>
                <a:ahLst/>
                <a:cxnLst>
                  <a:cxn ang="0">
                    <a:pos x="0" y="5"/>
                  </a:cxn>
                  <a:cxn ang="0">
                    <a:pos x="30" y="11"/>
                  </a:cxn>
                  <a:cxn ang="0">
                    <a:pos x="65" y="5"/>
                  </a:cxn>
                  <a:cxn ang="0">
                    <a:pos x="30" y="0"/>
                  </a:cxn>
                  <a:cxn ang="0">
                    <a:pos x="0" y="5"/>
                  </a:cxn>
                  <a:cxn ang="0">
                    <a:pos x="0" y="5"/>
                  </a:cxn>
                </a:cxnLst>
                <a:rect l="0" t="0" r="r" b="b"/>
                <a:pathLst>
                  <a:path w="65" h="11">
                    <a:moveTo>
                      <a:pt x="0" y="5"/>
                    </a:moveTo>
                    <a:lnTo>
                      <a:pt x="30" y="11"/>
                    </a:lnTo>
                    <a:lnTo>
                      <a:pt x="65"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30" name="Freeform 878"/>
              <p:cNvSpPr>
                <a:spLocks/>
              </p:cNvSpPr>
              <p:nvPr/>
            </p:nvSpPr>
            <p:spPr bwMode="auto">
              <a:xfrm>
                <a:off x="2346" y="2967"/>
                <a:ext cx="35" cy="44"/>
              </a:xfrm>
              <a:custGeom>
                <a:avLst/>
                <a:gdLst/>
                <a:ahLst/>
                <a:cxnLst>
                  <a:cxn ang="0">
                    <a:pos x="0" y="39"/>
                  </a:cxn>
                  <a:cxn ang="0">
                    <a:pos x="35" y="44"/>
                  </a:cxn>
                  <a:cxn ang="0">
                    <a:pos x="35" y="5"/>
                  </a:cxn>
                  <a:cxn ang="0">
                    <a:pos x="0" y="0"/>
                  </a:cxn>
                  <a:cxn ang="0">
                    <a:pos x="0" y="39"/>
                  </a:cxn>
                  <a:cxn ang="0">
                    <a:pos x="0" y="39"/>
                  </a:cxn>
                </a:cxnLst>
                <a:rect l="0" t="0" r="r" b="b"/>
                <a:pathLst>
                  <a:path w="35" h="44">
                    <a:moveTo>
                      <a:pt x="0" y="39"/>
                    </a:moveTo>
                    <a:lnTo>
                      <a:pt x="35" y="44"/>
                    </a:lnTo>
                    <a:lnTo>
                      <a:pt x="35"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831" name="Freeform 879"/>
              <p:cNvSpPr>
                <a:spLocks/>
              </p:cNvSpPr>
              <p:nvPr/>
            </p:nvSpPr>
            <p:spPr bwMode="auto">
              <a:xfrm>
                <a:off x="2346" y="2967"/>
                <a:ext cx="35" cy="44"/>
              </a:xfrm>
              <a:custGeom>
                <a:avLst/>
                <a:gdLst/>
                <a:ahLst/>
                <a:cxnLst>
                  <a:cxn ang="0">
                    <a:pos x="0" y="39"/>
                  </a:cxn>
                  <a:cxn ang="0">
                    <a:pos x="35" y="44"/>
                  </a:cxn>
                  <a:cxn ang="0">
                    <a:pos x="35" y="5"/>
                  </a:cxn>
                  <a:cxn ang="0">
                    <a:pos x="0" y="0"/>
                  </a:cxn>
                  <a:cxn ang="0">
                    <a:pos x="0" y="39"/>
                  </a:cxn>
                  <a:cxn ang="0">
                    <a:pos x="0" y="39"/>
                  </a:cxn>
                </a:cxnLst>
                <a:rect l="0" t="0" r="r" b="b"/>
                <a:pathLst>
                  <a:path w="35" h="44">
                    <a:moveTo>
                      <a:pt x="0" y="39"/>
                    </a:moveTo>
                    <a:lnTo>
                      <a:pt x="35" y="44"/>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832" name="Freeform 880"/>
              <p:cNvSpPr>
                <a:spLocks/>
              </p:cNvSpPr>
              <p:nvPr/>
            </p:nvSpPr>
            <p:spPr bwMode="auto">
              <a:xfrm>
                <a:off x="2381" y="2967"/>
                <a:ext cx="36" cy="44"/>
              </a:xfrm>
              <a:custGeom>
                <a:avLst/>
                <a:gdLst/>
                <a:ahLst/>
                <a:cxnLst>
                  <a:cxn ang="0">
                    <a:pos x="0" y="44"/>
                  </a:cxn>
                  <a:cxn ang="0">
                    <a:pos x="36" y="33"/>
                  </a:cxn>
                  <a:cxn ang="0">
                    <a:pos x="36" y="0"/>
                  </a:cxn>
                  <a:cxn ang="0">
                    <a:pos x="0" y="5"/>
                  </a:cxn>
                  <a:cxn ang="0">
                    <a:pos x="0" y="44"/>
                  </a:cxn>
                  <a:cxn ang="0">
                    <a:pos x="0" y="44"/>
                  </a:cxn>
                  <a:cxn ang="0">
                    <a:pos x="0" y="44"/>
                  </a:cxn>
                </a:cxnLst>
                <a:rect l="0" t="0" r="r" b="b"/>
                <a:pathLst>
                  <a:path w="36" h="44">
                    <a:moveTo>
                      <a:pt x="0" y="44"/>
                    </a:moveTo>
                    <a:lnTo>
                      <a:pt x="36" y="33"/>
                    </a:lnTo>
                    <a:lnTo>
                      <a:pt x="36" y="0"/>
                    </a:lnTo>
                    <a:lnTo>
                      <a:pt x="0" y="5"/>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26833" name="Freeform 881"/>
              <p:cNvSpPr>
                <a:spLocks/>
              </p:cNvSpPr>
              <p:nvPr/>
            </p:nvSpPr>
            <p:spPr bwMode="auto">
              <a:xfrm>
                <a:off x="2381" y="2967"/>
                <a:ext cx="36" cy="44"/>
              </a:xfrm>
              <a:custGeom>
                <a:avLst/>
                <a:gdLst/>
                <a:ahLst/>
                <a:cxnLst>
                  <a:cxn ang="0">
                    <a:pos x="0" y="44"/>
                  </a:cxn>
                  <a:cxn ang="0">
                    <a:pos x="36" y="33"/>
                  </a:cxn>
                  <a:cxn ang="0">
                    <a:pos x="36" y="0"/>
                  </a:cxn>
                  <a:cxn ang="0">
                    <a:pos x="0" y="5"/>
                  </a:cxn>
                  <a:cxn ang="0">
                    <a:pos x="0" y="44"/>
                  </a:cxn>
                </a:cxnLst>
                <a:rect l="0" t="0" r="r" b="b"/>
                <a:pathLst>
                  <a:path w="36" h="44">
                    <a:moveTo>
                      <a:pt x="0" y="44"/>
                    </a:moveTo>
                    <a:lnTo>
                      <a:pt x="36" y="33"/>
                    </a:lnTo>
                    <a:lnTo>
                      <a:pt x="36"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26834" name="Freeform 882"/>
              <p:cNvSpPr>
                <a:spLocks/>
              </p:cNvSpPr>
              <p:nvPr/>
            </p:nvSpPr>
            <p:spPr bwMode="auto">
              <a:xfrm>
                <a:off x="2346" y="2961"/>
                <a:ext cx="71" cy="11"/>
              </a:xfrm>
              <a:custGeom>
                <a:avLst/>
                <a:gdLst/>
                <a:ahLst/>
                <a:cxnLst>
                  <a:cxn ang="0">
                    <a:pos x="0" y="6"/>
                  </a:cxn>
                  <a:cxn ang="0">
                    <a:pos x="35" y="11"/>
                  </a:cxn>
                  <a:cxn ang="0">
                    <a:pos x="71" y="6"/>
                  </a:cxn>
                  <a:cxn ang="0">
                    <a:pos x="35" y="0"/>
                  </a:cxn>
                  <a:cxn ang="0">
                    <a:pos x="0" y="6"/>
                  </a:cxn>
                  <a:cxn ang="0">
                    <a:pos x="0" y="6"/>
                  </a:cxn>
                </a:cxnLst>
                <a:rect l="0" t="0" r="r" b="b"/>
                <a:pathLst>
                  <a:path w="71" h="11">
                    <a:moveTo>
                      <a:pt x="0" y="6"/>
                    </a:moveTo>
                    <a:lnTo>
                      <a:pt x="35" y="11"/>
                    </a:lnTo>
                    <a:lnTo>
                      <a:pt x="71" y="6"/>
                    </a:lnTo>
                    <a:lnTo>
                      <a:pt x="35" y="0"/>
                    </a:lnTo>
                    <a:lnTo>
                      <a:pt x="0" y="6"/>
                    </a:lnTo>
                    <a:lnTo>
                      <a:pt x="0" y="6"/>
                    </a:lnTo>
                    <a:close/>
                  </a:path>
                </a:pathLst>
              </a:custGeom>
              <a:solidFill>
                <a:srgbClr val="CCCCCC"/>
              </a:solidFill>
              <a:ln w="9525">
                <a:noFill/>
                <a:round/>
                <a:headEnd/>
                <a:tailEnd/>
              </a:ln>
            </p:spPr>
            <p:txBody>
              <a:bodyPr/>
              <a:lstStyle/>
              <a:p>
                <a:endParaRPr lang="en-US" dirty="0"/>
              </a:p>
            </p:txBody>
          </p:sp>
          <p:sp>
            <p:nvSpPr>
              <p:cNvPr id="126835" name="Freeform 883"/>
              <p:cNvSpPr>
                <a:spLocks/>
              </p:cNvSpPr>
              <p:nvPr/>
            </p:nvSpPr>
            <p:spPr bwMode="auto">
              <a:xfrm>
                <a:off x="2346" y="2961"/>
                <a:ext cx="71" cy="11"/>
              </a:xfrm>
              <a:custGeom>
                <a:avLst/>
                <a:gdLst/>
                <a:ahLst/>
                <a:cxnLst>
                  <a:cxn ang="0">
                    <a:pos x="0" y="6"/>
                  </a:cxn>
                  <a:cxn ang="0">
                    <a:pos x="35" y="11"/>
                  </a:cxn>
                  <a:cxn ang="0">
                    <a:pos x="71" y="6"/>
                  </a:cxn>
                  <a:cxn ang="0">
                    <a:pos x="35" y="0"/>
                  </a:cxn>
                  <a:cxn ang="0">
                    <a:pos x="0" y="6"/>
                  </a:cxn>
                  <a:cxn ang="0">
                    <a:pos x="0" y="6"/>
                  </a:cxn>
                </a:cxnLst>
                <a:rect l="0" t="0" r="r" b="b"/>
                <a:pathLst>
                  <a:path w="71" h="11">
                    <a:moveTo>
                      <a:pt x="0" y="6"/>
                    </a:moveTo>
                    <a:lnTo>
                      <a:pt x="35" y="11"/>
                    </a:lnTo>
                    <a:lnTo>
                      <a:pt x="71"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836" name="Freeform 884"/>
              <p:cNvSpPr>
                <a:spLocks/>
              </p:cNvSpPr>
              <p:nvPr/>
            </p:nvSpPr>
            <p:spPr bwMode="auto">
              <a:xfrm>
                <a:off x="2393" y="2972"/>
                <a:ext cx="41" cy="50"/>
              </a:xfrm>
              <a:custGeom>
                <a:avLst/>
                <a:gdLst/>
                <a:ahLst/>
                <a:cxnLst>
                  <a:cxn ang="0">
                    <a:pos x="0" y="39"/>
                  </a:cxn>
                  <a:cxn ang="0">
                    <a:pos x="41" y="50"/>
                  </a:cxn>
                  <a:cxn ang="0">
                    <a:pos x="41" y="6"/>
                  </a:cxn>
                  <a:cxn ang="0">
                    <a:pos x="0" y="0"/>
                  </a:cxn>
                  <a:cxn ang="0">
                    <a:pos x="0" y="39"/>
                  </a:cxn>
                  <a:cxn ang="0">
                    <a:pos x="0" y="39"/>
                  </a:cxn>
                </a:cxnLst>
                <a:rect l="0" t="0" r="r" b="b"/>
                <a:pathLst>
                  <a:path w="41" h="50">
                    <a:moveTo>
                      <a:pt x="0" y="39"/>
                    </a:moveTo>
                    <a:lnTo>
                      <a:pt x="41" y="50"/>
                    </a:lnTo>
                    <a:lnTo>
                      <a:pt x="41"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837" name="Freeform 885"/>
              <p:cNvSpPr>
                <a:spLocks/>
              </p:cNvSpPr>
              <p:nvPr/>
            </p:nvSpPr>
            <p:spPr bwMode="auto">
              <a:xfrm>
                <a:off x="2393" y="2972"/>
                <a:ext cx="41" cy="50"/>
              </a:xfrm>
              <a:custGeom>
                <a:avLst/>
                <a:gdLst/>
                <a:ahLst/>
                <a:cxnLst>
                  <a:cxn ang="0">
                    <a:pos x="0" y="39"/>
                  </a:cxn>
                  <a:cxn ang="0">
                    <a:pos x="41" y="50"/>
                  </a:cxn>
                  <a:cxn ang="0">
                    <a:pos x="41" y="6"/>
                  </a:cxn>
                  <a:cxn ang="0">
                    <a:pos x="0" y="0"/>
                  </a:cxn>
                  <a:cxn ang="0">
                    <a:pos x="0" y="39"/>
                  </a:cxn>
                  <a:cxn ang="0">
                    <a:pos x="0" y="39"/>
                  </a:cxn>
                </a:cxnLst>
                <a:rect l="0" t="0" r="r" b="b"/>
                <a:pathLst>
                  <a:path w="41" h="50">
                    <a:moveTo>
                      <a:pt x="0" y="39"/>
                    </a:moveTo>
                    <a:lnTo>
                      <a:pt x="41" y="50"/>
                    </a:lnTo>
                    <a:lnTo>
                      <a:pt x="41"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838" name="Freeform 886"/>
              <p:cNvSpPr>
                <a:spLocks/>
              </p:cNvSpPr>
              <p:nvPr/>
            </p:nvSpPr>
            <p:spPr bwMode="auto">
              <a:xfrm>
                <a:off x="2434" y="2972"/>
                <a:ext cx="30" cy="50"/>
              </a:xfrm>
              <a:custGeom>
                <a:avLst/>
                <a:gdLst/>
                <a:ahLst/>
                <a:cxnLst>
                  <a:cxn ang="0">
                    <a:pos x="0" y="50"/>
                  </a:cxn>
                  <a:cxn ang="0">
                    <a:pos x="30" y="39"/>
                  </a:cxn>
                  <a:cxn ang="0">
                    <a:pos x="30" y="0"/>
                  </a:cxn>
                  <a:cxn ang="0">
                    <a:pos x="0" y="6"/>
                  </a:cxn>
                  <a:cxn ang="0">
                    <a:pos x="0" y="50"/>
                  </a:cxn>
                  <a:cxn ang="0">
                    <a:pos x="0" y="50"/>
                  </a:cxn>
                  <a:cxn ang="0">
                    <a:pos x="0" y="50"/>
                  </a:cxn>
                </a:cxnLst>
                <a:rect l="0" t="0" r="r" b="b"/>
                <a:pathLst>
                  <a:path w="30" h="50">
                    <a:moveTo>
                      <a:pt x="0" y="50"/>
                    </a:moveTo>
                    <a:lnTo>
                      <a:pt x="30" y="39"/>
                    </a:lnTo>
                    <a:lnTo>
                      <a:pt x="30" y="0"/>
                    </a:lnTo>
                    <a:lnTo>
                      <a:pt x="0" y="6"/>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26839" name="Freeform 887"/>
              <p:cNvSpPr>
                <a:spLocks/>
              </p:cNvSpPr>
              <p:nvPr/>
            </p:nvSpPr>
            <p:spPr bwMode="auto">
              <a:xfrm>
                <a:off x="2434" y="2972"/>
                <a:ext cx="30" cy="50"/>
              </a:xfrm>
              <a:custGeom>
                <a:avLst/>
                <a:gdLst/>
                <a:ahLst/>
                <a:cxnLst>
                  <a:cxn ang="0">
                    <a:pos x="0" y="50"/>
                  </a:cxn>
                  <a:cxn ang="0">
                    <a:pos x="30" y="39"/>
                  </a:cxn>
                  <a:cxn ang="0">
                    <a:pos x="30" y="0"/>
                  </a:cxn>
                  <a:cxn ang="0">
                    <a:pos x="0" y="6"/>
                  </a:cxn>
                  <a:cxn ang="0">
                    <a:pos x="0" y="50"/>
                  </a:cxn>
                </a:cxnLst>
                <a:rect l="0" t="0" r="r" b="b"/>
                <a:pathLst>
                  <a:path w="30" h="50">
                    <a:moveTo>
                      <a:pt x="0" y="50"/>
                    </a:moveTo>
                    <a:lnTo>
                      <a:pt x="30" y="39"/>
                    </a:lnTo>
                    <a:lnTo>
                      <a:pt x="30" y="0"/>
                    </a:lnTo>
                    <a:lnTo>
                      <a:pt x="0" y="6"/>
                    </a:lnTo>
                    <a:lnTo>
                      <a:pt x="0" y="50"/>
                    </a:lnTo>
                  </a:path>
                </a:pathLst>
              </a:custGeom>
              <a:noFill/>
              <a:ln w="0">
                <a:solidFill>
                  <a:srgbClr val="000000"/>
                </a:solidFill>
                <a:prstDash val="solid"/>
                <a:round/>
                <a:headEnd/>
                <a:tailEnd/>
              </a:ln>
            </p:spPr>
            <p:txBody>
              <a:bodyPr/>
              <a:lstStyle/>
              <a:p>
                <a:endParaRPr lang="en-US" dirty="0"/>
              </a:p>
            </p:txBody>
          </p:sp>
          <p:sp>
            <p:nvSpPr>
              <p:cNvPr id="126840" name="Freeform 888"/>
              <p:cNvSpPr>
                <a:spLocks/>
              </p:cNvSpPr>
              <p:nvPr/>
            </p:nvSpPr>
            <p:spPr bwMode="auto">
              <a:xfrm>
                <a:off x="2393" y="2967"/>
                <a:ext cx="71" cy="11"/>
              </a:xfrm>
              <a:custGeom>
                <a:avLst/>
                <a:gdLst/>
                <a:ahLst/>
                <a:cxnLst>
                  <a:cxn ang="0">
                    <a:pos x="0" y="5"/>
                  </a:cxn>
                  <a:cxn ang="0">
                    <a:pos x="41" y="11"/>
                  </a:cxn>
                  <a:cxn ang="0">
                    <a:pos x="71" y="5"/>
                  </a:cxn>
                  <a:cxn ang="0">
                    <a:pos x="35" y="0"/>
                  </a:cxn>
                  <a:cxn ang="0">
                    <a:pos x="0" y="5"/>
                  </a:cxn>
                  <a:cxn ang="0">
                    <a:pos x="0" y="5"/>
                  </a:cxn>
                </a:cxnLst>
                <a:rect l="0" t="0" r="r" b="b"/>
                <a:pathLst>
                  <a:path w="71" h="11">
                    <a:moveTo>
                      <a:pt x="0" y="5"/>
                    </a:moveTo>
                    <a:lnTo>
                      <a:pt x="41" y="11"/>
                    </a:lnTo>
                    <a:lnTo>
                      <a:pt x="71" y="5"/>
                    </a:lnTo>
                    <a:lnTo>
                      <a:pt x="35" y="0"/>
                    </a:lnTo>
                    <a:lnTo>
                      <a:pt x="0" y="5"/>
                    </a:lnTo>
                    <a:lnTo>
                      <a:pt x="0" y="5"/>
                    </a:lnTo>
                    <a:close/>
                  </a:path>
                </a:pathLst>
              </a:custGeom>
              <a:solidFill>
                <a:srgbClr val="FFFFFF"/>
              </a:solidFill>
              <a:ln w="9525">
                <a:noFill/>
                <a:round/>
                <a:headEnd/>
                <a:tailEnd/>
              </a:ln>
            </p:spPr>
            <p:txBody>
              <a:bodyPr/>
              <a:lstStyle/>
              <a:p>
                <a:endParaRPr lang="en-US" dirty="0"/>
              </a:p>
            </p:txBody>
          </p:sp>
          <p:sp>
            <p:nvSpPr>
              <p:cNvPr id="126841" name="Freeform 889"/>
              <p:cNvSpPr>
                <a:spLocks/>
              </p:cNvSpPr>
              <p:nvPr/>
            </p:nvSpPr>
            <p:spPr bwMode="auto">
              <a:xfrm>
                <a:off x="2393" y="2967"/>
                <a:ext cx="71" cy="11"/>
              </a:xfrm>
              <a:custGeom>
                <a:avLst/>
                <a:gdLst/>
                <a:ahLst/>
                <a:cxnLst>
                  <a:cxn ang="0">
                    <a:pos x="0" y="5"/>
                  </a:cxn>
                  <a:cxn ang="0">
                    <a:pos x="41" y="11"/>
                  </a:cxn>
                  <a:cxn ang="0">
                    <a:pos x="71" y="5"/>
                  </a:cxn>
                  <a:cxn ang="0">
                    <a:pos x="35" y="0"/>
                  </a:cxn>
                  <a:cxn ang="0">
                    <a:pos x="0" y="5"/>
                  </a:cxn>
                  <a:cxn ang="0">
                    <a:pos x="0" y="5"/>
                  </a:cxn>
                </a:cxnLst>
                <a:rect l="0" t="0" r="r" b="b"/>
                <a:pathLst>
                  <a:path w="71" h="11">
                    <a:moveTo>
                      <a:pt x="0" y="5"/>
                    </a:moveTo>
                    <a:lnTo>
                      <a:pt x="41" y="11"/>
                    </a:lnTo>
                    <a:lnTo>
                      <a:pt x="71" y="5"/>
                    </a:lnTo>
                    <a:lnTo>
                      <a:pt x="35"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42" name="Freeform 890"/>
              <p:cNvSpPr>
                <a:spLocks/>
              </p:cNvSpPr>
              <p:nvPr/>
            </p:nvSpPr>
            <p:spPr bwMode="auto">
              <a:xfrm>
                <a:off x="2393" y="2923"/>
                <a:ext cx="35" cy="38"/>
              </a:xfrm>
              <a:custGeom>
                <a:avLst/>
                <a:gdLst/>
                <a:ahLst/>
                <a:cxnLst>
                  <a:cxn ang="0">
                    <a:pos x="0" y="33"/>
                  </a:cxn>
                  <a:cxn ang="0">
                    <a:pos x="35" y="38"/>
                  </a:cxn>
                  <a:cxn ang="0">
                    <a:pos x="29" y="0"/>
                  </a:cxn>
                  <a:cxn ang="0">
                    <a:pos x="0" y="0"/>
                  </a:cxn>
                  <a:cxn ang="0">
                    <a:pos x="0" y="33"/>
                  </a:cxn>
                  <a:cxn ang="0">
                    <a:pos x="0" y="33"/>
                  </a:cxn>
                </a:cxnLst>
                <a:rect l="0" t="0" r="r" b="b"/>
                <a:pathLst>
                  <a:path w="35" h="38">
                    <a:moveTo>
                      <a:pt x="0" y="33"/>
                    </a:moveTo>
                    <a:lnTo>
                      <a:pt x="35" y="38"/>
                    </a:lnTo>
                    <a:lnTo>
                      <a:pt x="29" y="0"/>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26843" name="Freeform 891"/>
              <p:cNvSpPr>
                <a:spLocks/>
              </p:cNvSpPr>
              <p:nvPr/>
            </p:nvSpPr>
            <p:spPr bwMode="auto">
              <a:xfrm>
                <a:off x="2393" y="2923"/>
                <a:ext cx="35" cy="38"/>
              </a:xfrm>
              <a:custGeom>
                <a:avLst/>
                <a:gdLst/>
                <a:ahLst/>
                <a:cxnLst>
                  <a:cxn ang="0">
                    <a:pos x="0" y="33"/>
                  </a:cxn>
                  <a:cxn ang="0">
                    <a:pos x="35" y="38"/>
                  </a:cxn>
                  <a:cxn ang="0">
                    <a:pos x="29" y="0"/>
                  </a:cxn>
                  <a:cxn ang="0">
                    <a:pos x="0" y="0"/>
                  </a:cxn>
                  <a:cxn ang="0">
                    <a:pos x="0" y="33"/>
                  </a:cxn>
                  <a:cxn ang="0">
                    <a:pos x="0" y="33"/>
                  </a:cxn>
                </a:cxnLst>
                <a:rect l="0" t="0" r="r" b="b"/>
                <a:pathLst>
                  <a:path w="35" h="38">
                    <a:moveTo>
                      <a:pt x="0" y="33"/>
                    </a:moveTo>
                    <a:lnTo>
                      <a:pt x="35" y="38"/>
                    </a:lnTo>
                    <a:lnTo>
                      <a:pt x="29" y="0"/>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844" name="Freeform 892"/>
              <p:cNvSpPr>
                <a:spLocks/>
              </p:cNvSpPr>
              <p:nvPr/>
            </p:nvSpPr>
            <p:spPr bwMode="auto">
              <a:xfrm>
                <a:off x="2422" y="2917"/>
                <a:ext cx="30" cy="39"/>
              </a:xfrm>
              <a:custGeom>
                <a:avLst/>
                <a:gdLst/>
                <a:ahLst/>
                <a:cxnLst>
                  <a:cxn ang="0">
                    <a:pos x="6" y="39"/>
                  </a:cxn>
                  <a:cxn ang="0">
                    <a:pos x="30" y="33"/>
                  </a:cxn>
                  <a:cxn ang="0">
                    <a:pos x="30" y="0"/>
                  </a:cxn>
                  <a:cxn ang="0">
                    <a:pos x="0" y="6"/>
                  </a:cxn>
                  <a:cxn ang="0">
                    <a:pos x="6" y="39"/>
                  </a:cxn>
                  <a:cxn ang="0">
                    <a:pos x="6" y="39"/>
                  </a:cxn>
                  <a:cxn ang="0">
                    <a:pos x="6" y="39"/>
                  </a:cxn>
                </a:cxnLst>
                <a:rect l="0" t="0" r="r" b="b"/>
                <a:pathLst>
                  <a:path w="30" h="39">
                    <a:moveTo>
                      <a:pt x="6" y="39"/>
                    </a:moveTo>
                    <a:lnTo>
                      <a:pt x="30" y="33"/>
                    </a:lnTo>
                    <a:lnTo>
                      <a:pt x="30" y="0"/>
                    </a:lnTo>
                    <a:lnTo>
                      <a:pt x="0" y="6"/>
                    </a:lnTo>
                    <a:lnTo>
                      <a:pt x="6" y="39"/>
                    </a:lnTo>
                    <a:lnTo>
                      <a:pt x="6" y="39"/>
                    </a:lnTo>
                    <a:lnTo>
                      <a:pt x="6" y="39"/>
                    </a:lnTo>
                    <a:close/>
                  </a:path>
                </a:pathLst>
              </a:custGeom>
              <a:solidFill>
                <a:srgbClr val="999999"/>
              </a:solidFill>
              <a:ln w="9525">
                <a:noFill/>
                <a:round/>
                <a:headEnd/>
                <a:tailEnd/>
              </a:ln>
            </p:spPr>
            <p:txBody>
              <a:bodyPr/>
              <a:lstStyle/>
              <a:p>
                <a:endParaRPr lang="en-US" dirty="0"/>
              </a:p>
            </p:txBody>
          </p:sp>
        </p:grpSp>
        <p:grpSp>
          <p:nvGrpSpPr>
            <p:cNvPr id="5" name="Group 70"/>
            <p:cNvGrpSpPr>
              <a:grpSpLocks/>
            </p:cNvGrpSpPr>
            <p:nvPr/>
          </p:nvGrpSpPr>
          <p:grpSpPr bwMode="auto">
            <a:xfrm>
              <a:off x="1424" y="2540"/>
              <a:ext cx="1075" cy="438"/>
              <a:chOff x="1424" y="2540"/>
              <a:chExt cx="1075" cy="438"/>
            </a:xfrm>
          </p:grpSpPr>
          <p:sp>
            <p:nvSpPr>
              <p:cNvPr id="126846" name="Freeform 894"/>
              <p:cNvSpPr>
                <a:spLocks/>
              </p:cNvSpPr>
              <p:nvPr/>
            </p:nvSpPr>
            <p:spPr bwMode="auto">
              <a:xfrm>
                <a:off x="2422" y="2917"/>
                <a:ext cx="30" cy="39"/>
              </a:xfrm>
              <a:custGeom>
                <a:avLst/>
                <a:gdLst/>
                <a:ahLst/>
                <a:cxnLst>
                  <a:cxn ang="0">
                    <a:pos x="6" y="39"/>
                  </a:cxn>
                  <a:cxn ang="0">
                    <a:pos x="30" y="33"/>
                  </a:cxn>
                  <a:cxn ang="0">
                    <a:pos x="30" y="0"/>
                  </a:cxn>
                  <a:cxn ang="0">
                    <a:pos x="0" y="6"/>
                  </a:cxn>
                  <a:cxn ang="0">
                    <a:pos x="6" y="39"/>
                  </a:cxn>
                </a:cxnLst>
                <a:rect l="0" t="0" r="r" b="b"/>
                <a:pathLst>
                  <a:path w="30" h="39">
                    <a:moveTo>
                      <a:pt x="6" y="39"/>
                    </a:moveTo>
                    <a:lnTo>
                      <a:pt x="30" y="33"/>
                    </a:lnTo>
                    <a:lnTo>
                      <a:pt x="30" y="0"/>
                    </a:lnTo>
                    <a:lnTo>
                      <a:pt x="0" y="6"/>
                    </a:lnTo>
                    <a:lnTo>
                      <a:pt x="6" y="39"/>
                    </a:lnTo>
                  </a:path>
                </a:pathLst>
              </a:custGeom>
              <a:noFill/>
              <a:ln w="0">
                <a:solidFill>
                  <a:srgbClr val="000000"/>
                </a:solidFill>
                <a:prstDash val="solid"/>
                <a:round/>
                <a:headEnd/>
                <a:tailEnd/>
              </a:ln>
            </p:spPr>
            <p:txBody>
              <a:bodyPr/>
              <a:lstStyle/>
              <a:p>
                <a:endParaRPr lang="en-US" dirty="0"/>
              </a:p>
            </p:txBody>
          </p:sp>
          <p:sp>
            <p:nvSpPr>
              <p:cNvPr id="126847" name="Freeform 895"/>
              <p:cNvSpPr>
                <a:spLocks/>
              </p:cNvSpPr>
              <p:nvPr/>
            </p:nvSpPr>
            <p:spPr bwMode="auto">
              <a:xfrm>
                <a:off x="2393" y="2911"/>
                <a:ext cx="59" cy="12"/>
              </a:xfrm>
              <a:custGeom>
                <a:avLst/>
                <a:gdLst/>
                <a:ahLst/>
                <a:cxnLst>
                  <a:cxn ang="0">
                    <a:pos x="0" y="12"/>
                  </a:cxn>
                  <a:cxn ang="0">
                    <a:pos x="29" y="12"/>
                  </a:cxn>
                  <a:cxn ang="0">
                    <a:pos x="59" y="6"/>
                  </a:cxn>
                  <a:cxn ang="0">
                    <a:pos x="29" y="0"/>
                  </a:cxn>
                  <a:cxn ang="0">
                    <a:pos x="0" y="12"/>
                  </a:cxn>
                  <a:cxn ang="0">
                    <a:pos x="0" y="12"/>
                  </a:cxn>
                </a:cxnLst>
                <a:rect l="0" t="0" r="r" b="b"/>
                <a:pathLst>
                  <a:path w="59" h="12">
                    <a:moveTo>
                      <a:pt x="0" y="12"/>
                    </a:moveTo>
                    <a:lnTo>
                      <a:pt x="29" y="12"/>
                    </a:lnTo>
                    <a:lnTo>
                      <a:pt x="59" y="6"/>
                    </a:lnTo>
                    <a:lnTo>
                      <a:pt x="29" y="0"/>
                    </a:lnTo>
                    <a:lnTo>
                      <a:pt x="0" y="12"/>
                    </a:lnTo>
                    <a:lnTo>
                      <a:pt x="0" y="12"/>
                    </a:lnTo>
                    <a:close/>
                  </a:path>
                </a:pathLst>
              </a:custGeom>
              <a:solidFill>
                <a:srgbClr val="CCCCCC"/>
              </a:solidFill>
              <a:ln w="9525">
                <a:noFill/>
                <a:round/>
                <a:headEnd/>
                <a:tailEnd/>
              </a:ln>
            </p:spPr>
            <p:txBody>
              <a:bodyPr/>
              <a:lstStyle/>
              <a:p>
                <a:endParaRPr lang="en-US" dirty="0"/>
              </a:p>
            </p:txBody>
          </p:sp>
          <p:sp>
            <p:nvSpPr>
              <p:cNvPr id="126848" name="Freeform 896"/>
              <p:cNvSpPr>
                <a:spLocks/>
              </p:cNvSpPr>
              <p:nvPr/>
            </p:nvSpPr>
            <p:spPr bwMode="auto">
              <a:xfrm>
                <a:off x="2393" y="2911"/>
                <a:ext cx="59" cy="12"/>
              </a:xfrm>
              <a:custGeom>
                <a:avLst/>
                <a:gdLst/>
                <a:ahLst/>
                <a:cxnLst>
                  <a:cxn ang="0">
                    <a:pos x="0" y="12"/>
                  </a:cxn>
                  <a:cxn ang="0">
                    <a:pos x="29" y="12"/>
                  </a:cxn>
                  <a:cxn ang="0">
                    <a:pos x="59" y="6"/>
                  </a:cxn>
                  <a:cxn ang="0">
                    <a:pos x="29" y="0"/>
                  </a:cxn>
                  <a:cxn ang="0">
                    <a:pos x="0" y="12"/>
                  </a:cxn>
                  <a:cxn ang="0">
                    <a:pos x="0" y="12"/>
                  </a:cxn>
                </a:cxnLst>
                <a:rect l="0" t="0" r="r" b="b"/>
                <a:pathLst>
                  <a:path w="59" h="12">
                    <a:moveTo>
                      <a:pt x="0" y="12"/>
                    </a:moveTo>
                    <a:lnTo>
                      <a:pt x="29" y="12"/>
                    </a:lnTo>
                    <a:lnTo>
                      <a:pt x="59" y="6"/>
                    </a:lnTo>
                    <a:lnTo>
                      <a:pt x="29" y="0"/>
                    </a:lnTo>
                    <a:lnTo>
                      <a:pt x="0" y="12"/>
                    </a:lnTo>
                    <a:lnTo>
                      <a:pt x="0" y="12"/>
                    </a:lnTo>
                  </a:path>
                </a:pathLst>
              </a:custGeom>
              <a:noFill/>
              <a:ln w="0">
                <a:solidFill>
                  <a:srgbClr val="000000"/>
                </a:solidFill>
                <a:prstDash val="solid"/>
                <a:round/>
                <a:headEnd/>
                <a:tailEnd/>
              </a:ln>
            </p:spPr>
            <p:txBody>
              <a:bodyPr/>
              <a:lstStyle/>
              <a:p>
                <a:endParaRPr lang="en-US" dirty="0"/>
              </a:p>
            </p:txBody>
          </p:sp>
          <p:sp>
            <p:nvSpPr>
              <p:cNvPr id="126849" name="Freeform 897"/>
              <p:cNvSpPr>
                <a:spLocks/>
              </p:cNvSpPr>
              <p:nvPr/>
            </p:nvSpPr>
            <p:spPr bwMode="auto">
              <a:xfrm>
                <a:off x="2434" y="2928"/>
                <a:ext cx="36" cy="39"/>
              </a:xfrm>
              <a:custGeom>
                <a:avLst/>
                <a:gdLst/>
                <a:ahLst/>
                <a:cxnLst>
                  <a:cxn ang="0">
                    <a:pos x="0" y="33"/>
                  </a:cxn>
                  <a:cxn ang="0">
                    <a:pos x="36" y="39"/>
                  </a:cxn>
                  <a:cxn ang="0">
                    <a:pos x="36" y="6"/>
                  </a:cxn>
                  <a:cxn ang="0">
                    <a:pos x="0" y="0"/>
                  </a:cxn>
                  <a:cxn ang="0">
                    <a:pos x="0" y="33"/>
                  </a:cxn>
                  <a:cxn ang="0">
                    <a:pos x="0" y="33"/>
                  </a:cxn>
                </a:cxnLst>
                <a:rect l="0" t="0" r="r" b="b"/>
                <a:pathLst>
                  <a:path w="36" h="39">
                    <a:moveTo>
                      <a:pt x="0" y="33"/>
                    </a:moveTo>
                    <a:lnTo>
                      <a:pt x="36" y="39"/>
                    </a:lnTo>
                    <a:lnTo>
                      <a:pt x="36" y="6"/>
                    </a:lnTo>
                    <a:lnTo>
                      <a:pt x="0" y="0"/>
                    </a:lnTo>
                    <a:lnTo>
                      <a:pt x="0" y="33"/>
                    </a:lnTo>
                    <a:lnTo>
                      <a:pt x="0" y="33"/>
                    </a:lnTo>
                    <a:close/>
                  </a:path>
                </a:pathLst>
              </a:custGeom>
              <a:solidFill>
                <a:srgbClr val="FFFFFF"/>
              </a:solidFill>
              <a:ln w="9525">
                <a:noFill/>
                <a:round/>
                <a:headEnd/>
                <a:tailEnd/>
              </a:ln>
            </p:spPr>
            <p:txBody>
              <a:bodyPr/>
              <a:lstStyle/>
              <a:p>
                <a:endParaRPr lang="en-US" dirty="0"/>
              </a:p>
            </p:txBody>
          </p:sp>
          <p:sp>
            <p:nvSpPr>
              <p:cNvPr id="126850" name="Freeform 898"/>
              <p:cNvSpPr>
                <a:spLocks/>
              </p:cNvSpPr>
              <p:nvPr/>
            </p:nvSpPr>
            <p:spPr bwMode="auto">
              <a:xfrm>
                <a:off x="2434" y="2928"/>
                <a:ext cx="36" cy="39"/>
              </a:xfrm>
              <a:custGeom>
                <a:avLst/>
                <a:gdLst/>
                <a:ahLst/>
                <a:cxnLst>
                  <a:cxn ang="0">
                    <a:pos x="0" y="33"/>
                  </a:cxn>
                  <a:cxn ang="0">
                    <a:pos x="36" y="39"/>
                  </a:cxn>
                  <a:cxn ang="0">
                    <a:pos x="36" y="6"/>
                  </a:cxn>
                  <a:cxn ang="0">
                    <a:pos x="0" y="0"/>
                  </a:cxn>
                  <a:cxn ang="0">
                    <a:pos x="0" y="33"/>
                  </a:cxn>
                  <a:cxn ang="0">
                    <a:pos x="0" y="33"/>
                  </a:cxn>
                </a:cxnLst>
                <a:rect l="0" t="0" r="r" b="b"/>
                <a:pathLst>
                  <a:path w="36" h="39">
                    <a:moveTo>
                      <a:pt x="0" y="33"/>
                    </a:moveTo>
                    <a:lnTo>
                      <a:pt x="36" y="39"/>
                    </a:lnTo>
                    <a:lnTo>
                      <a:pt x="36"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851" name="Freeform 899"/>
              <p:cNvSpPr>
                <a:spLocks/>
              </p:cNvSpPr>
              <p:nvPr/>
            </p:nvSpPr>
            <p:spPr bwMode="auto">
              <a:xfrm>
                <a:off x="2470" y="2928"/>
                <a:ext cx="29" cy="39"/>
              </a:xfrm>
              <a:custGeom>
                <a:avLst/>
                <a:gdLst/>
                <a:ahLst/>
                <a:cxnLst>
                  <a:cxn ang="0">
                    <a:pos x="0" y="39"/>
                  </a:cxn>
                  <a:cxn ang="0">
                    <a:pos x="29" y="33"/>
                  </a:cxn>
                  <a:cxn ang="0">
                    <a:pos x="29" y="0"/>
                  </a:cxn>
                  <a:cxn ang="0">
                    <a:pos x="0" y="6"/>
                  </a:cxn>
                  <a:cxn ang="0">
                    <a:pos x="0" y="39"/>
                  </a:cxn>
                  <a:cxn ang="0">
                    <a:pos x="0" y="39"/>
                  </a:cxn>
                  <a:cxn ang="0">
                    <a:pos x="0" y="39"/>
                  </a:cxn>
                </a:cxnLst>
                <a:rect l="0" t="0" r="r" b="b"/>
                <a:pathLst>
                  <a:path w="29" h="39">
                    <a:moveTo>
                      <a:pt x="0" y="39"/>
                    </a:moveTo>
                    <a:lnTo>
                      <a:pt x="29" y="33"/>
                    </a:lnTo>
                    <a:lnTo>
                      <a:pt x="29"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852" name="Freeform 900"/>
              <p:cNvSpPr>
                <a:spLocks/>
              </p:cNvSpPr>
              <p:nvPr/>
            </p:nvSpPr>
            <p:spPr bwMode="auto">
              <a:xfrm>
                <a:off x="2470" y="2928"/>
                <a:ext cx="29" cy="39"/>
              </a:xfrm>
              <a:custGeom>
                <a:avLst/>
                <a:gdLst/>
                <a:ahLst/>
                <a:cxnLst>
                  <a:cxn ang="0">
                    <a:pos x="0" y="39"/>
                  </a:cxn>
                  <a:cxn ang="0">
                    <a:pos x="29" y="33"/>
                  </a:cxn>
                  <a:cxn ang="0">
                    <a:pos x="29" y="0"/>
                  </a:cxn>
                  <a:cxn ang="0">
                    <a:pos x="0" y="6"/>
                  </a:cxn>
                  <a:cxn ang="0">
                    <a:pos x="0" y="39"/>
                  </a:cxn>
                </a:cxnLst>
                <a:rect l="0" t="0" r="r" b="b"/>
                <a:pathLst>
                  <a:path w="29" h="39">
                    <a:moveTo>
                      <a:pt x="0" y="39"/>
                    </a:moveTo>
                    <a:lnTo>
                      <a:pt x="29" y="33"/>
                    </a:lnTo>
                    <a:lnTo>
                      <a:pt x="29"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26853" name="Freeform 901"/>
              <p:cNvSpPr>
                <a:spLocks/>
              </p:cNvSpPr>
              <p:nvPr/>
            </p:nvSpPr>
            <p:spPr bwMode="auto">
              <a:xfrm>
                <a:off x="2434" y="2923"/>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close/>
                  </a:path>
                </a:pathLst>
              </a:custGeom>
              <a:solidFill>
                <a:srgbClr val="CCCCCC"/>
              </a:solidFill>
              <a:ln w="9525">
                <a:noFill/>
                <a:round/>
                <a:headEnd/>
                <a:tailEnd/>
              </a:ln>
            </p:spPr>
            <p:txBody>
              <a:bodyPr/>
              <a:lstStyle/>
              <a:p>
                <a:endParaRPr lang="en-US" dirty="0"/>
              </a:p>
            </p:txBody>
          </p:sp>
          <p:sp>
            <p:nvSpPr>
              <p:cNvPr id="126854" name="Freeform 902"/>
              <p:cNvSpPr>
                <a:spLocks/>
              </p:cNvSpPr>
              <p:nvPr/>
            </p:nvSpPr>
            <p:spPr bwMode="auto">
              <a:xfrm>
                <a:off x="2434" y="2923"/>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55" name="Freeform 903"/>
              <p:cNvSpPr>
                <a:spLocks/>
              </p:cNvSpPr>
              <p:nvPr/>
            </p:nvSpPr>
            <p:spPr bwMode="auto">
              <a:xfrm>
                <a:off x="2357" y="2928"/>
                <a:ext cx="36" cy="39"/>
              </a:xfrm>
              <a:custGeom>
                <a:avLst/>
                <a:gdLst/>
                <a:ahLst/>
                <a:cxnLst>
                  <a:cxn ang="0">
                    <a:pos x="0" y="39"/>
                  </a:cxn>
                  <a:cxn ang="0">
                    <a:pos x="36" y="39"/>
                  </a:cxn>
                  <a:cxn ang="0">
                    <a:pos x="36" y="6"/>
                  </a:cxn>
                  <a:cxn ang="0">
                    <a:pos x="0" y="0"/>
                  </a:cxn>
                  <a:cxn ang="0">
                    <a:pos x="0" y="39"/>
                  </a:cxn>
                  <a:cxn ang="0">
                    <a:pos x="0" y="39"/>
                  </a:cxn>
                </a:cxnLst>
                <a:rect l="0" t="0" r="r" b="b"/>
                <a:pathLst>
                  <a:path w="36" h="39">
                    <a:moveTo>
                      <a:pt x="0" y="39"/>
                    </a:moveTo>
                    <a:lnTo>
                      <a:pt x="36" y="39"/>
                    </a:lnTo>
                    <a:lnTo>
                      <a:pt x="36"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856" name="Freeform 904"/>
              <p:cNvSpPr>
                <a:spLocks/>
              </p:cNvSpPr>
              <p:nvPr/>
            </p:nvSpPr>
            <p:spPr bwMode="auto">
              <a:xfrm>
                <a:off x="2357" y="2928"/>
                <a:ext cx="36" cy="39"/>
              </a:xfrm>
              <a:custGeom>
                <a:avLst/>
                <a:gdLst/>
                <a:ahLst/>
                <a:cxnLst>
                  <a:cxn ang="0">
                    <a:pos x="0" y="39"/>
                  </a:cxn>
                  <a:cxn ang="0">
                    <a:pos x="36" y="39"/>
                  </a:cxn>
                  <a:cxn ang="0">
                    <a:pos x="36" y="6"/>
                  </a:cxn>
                  <a:cxn ang="0">
                    <a:pos x="0" y="0"/>
                  </a:cxn>
                  <a:cxn ang="0">
                    <a:pos x="0" y="39"/>
                  </a:cxn>
                  <a:cxn ang="0">
                    <a:pos x="0" y="39"/>
                  </a:cxn>
                </a:cxnLst>
                <a:rect l="0" t="0" r="r" b="b"/>
                <a:pathLst>
                  <a:path w="36" h="39">
                    <a:moveTo>
                      <a:pt x="0" y="39"/>
                    </a:moveTo>
                    <a:lnTo>
                      <a:pt x="36" y="39"/>
                    </a:lnTo>
                    <a:lnTo>
                      <a:pt x="36"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857" name="Freeform 905"/>
              <p:cNvSpPr>
                <a:spLocks/>
              </p:cNvSpPr>
              <p:nvPr/>
            </p:nvSpPr>
            <p:spPr bwMode="auto">
              <a:xfrm>
                <a:off x="2393" y="2928"/>
                <a:ext cx="29" cy="39"/>
              </a:xfrm>
              <a:custGeom>
                <a:avLst/>
                <a:gdLst/>
                <a:ahLst/>
                <a:cxnLst>
                  <a:cxn ang="0">
                    <a:pos x="0" y="39"/>
                  </a:cxn>
                  <a:cxn ang="0">
                    <a:pos x="29" y="33"/>
                  </a:cxn>
                  <a:cxn ang="0">
                    <a:pos x="29" y="0"/>
                  </a:cxn>
                  <a:cxn ang="0">
                    <a:pos x="0" y="6"/>
                  </a:cxn>
                  <a:cxn ang="0">
                    <a:pos x="0" y="39"/>
                  </a:cxn>
                  <a:cxn ang="0">
                    <a:pos x="0" y="39"/>
                  </a:cxn>
                  <a:cxn ang="0">
                    <a:pos x="0" y="39"/>
                  </a:cxn>
                </a:cxnLst>
                <a:rect l="0" t="0" r="r" b="b"/>
                <a:pathLst>
                  <a:path w="29" h="39">
                    <a:moveTo>
                      <a:pt x="0" y="39"/>
                    </a:moveTo>
                    <a:lnTo>
                      <a:pt x="29" y="33"/>
                    </a:lnTo>
                    <a:lnTo>
                      <a:pt x="29"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858" name="Freeform 906"/>
              <p:cNvSpPr>
                <a:spLocks/>
              </p:cNvSpPr>
              <p:nvPr/>
            </p:nvSpPr>
            <p:spPr bwMode="auto">
              <a:xfrm>
                <a:off x="2393" y="2928"/>
                <a:ext cx="29" cy="39"/>
              </a:xfrm>
              <a:custGeom>
                <a:avLst/>
                <a:gdLst/>
                <a:ahLst/>
                <a:cxnLst>
                  <a:cxn ang="0">
                    <a:pos x="0" y="39"/>
                  </a:cxn>
                  <a:cxn ang="0">
                    <a:pos x="29" y="33"/>
                  </a:cxn>
                  <a:cxn ang="0">
                    <a:pos x="29" y="0"/>
                  </a:cxn>
                  <a:cxn ang="0">
                    <a:pos x="0" y="6"/>
                  </a:cxn>
                  <a:cxn ang="0">
                    <a:pos x="0" y="39"/>
                  </a:cxn>
                </a:cxnLst>
                <a:rect l="0" t="0" r="r" b="b"/>
                <a:pathLst>
                  <a:path w="29" h="39">
                    <a:moveTo>
                      <a:pt x="0" y="39"/>
                    </a:moveTo>
                    <a:lnTo>
                      <a:pt x="29" y="33"/>
                    </a:lnTo>
                    <a:lnTo>
                      <a:pt x="29"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26859" name="Freeform 907"/>
              <p:cNvSpPr>
                <a:spLocks/>
              </p:cNvSpPr>
              <p:nvPr/>
            </p:nvSpPr>
            <p:spPr bwMode="auto">
              <a:xfrm>
                <a:off x="2357" y="2923"/>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close/>
                  </a:path>
                </a:pathLst>
              </a:custGeom>
              <a:solidFill>
                <a:srgbClr val="CCCCCC"/>
              </a:solidFill>
              <a:ln w="9525">
                <a:noFill/>
                <a:round/>
                <a:headEnd/>
                <a:tailEnd/>
              </a:ln>
            </p:spPr>
            <p:txBody>
              <a:bodyPr/>
              <a:lstStyle/>
              <a:p>
                <a:endParaRPr lang="en-US" dirty="0"/>
              </a:p>
            </p:txBody>
          </p:sp>
          <p:sp>
            <p:nvSpPr>
              <p:cNvPr id="126860" name="Freeform 908"/>
              <p:cNvSpPr>
                <a:spLocks/>
              </p:cNvSpPr>
              <p:nvPr/>
            </p:nvSpPr>
            <p:spPr bwMode="auto">
              <a:xfrm>
                <a:off x="2357" y="2923"/>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61" name="Freeform 909"/>
              <p:cNvSpPr>
                <a:spLocks/>
              </p:cNvSpPr>
              <p:nvPr/>
            </p:nvSpPr>
            <p:spPr bwMode="auto">
              <a:xfrm>
                <a:off x="2405" y="2934"/>
                <a:ext cx="29" cy="44"/>
              </a:xfrm>
              <a:custGeom>
                <a:avLst/>
                <a:gdLst/>
                <a:ahLst/>
                <a:cxnLst>
                  <a:cxn ang="0">
                    <a:pos x="0" y="38"/>
                  </a:cxn>
                  <a:cxn ang="0">
                    <a:pos x="29" y="44"/>
                  </a:cxn>
                  <a:cxn ang="0">
                    <a:pos x="29" y="5"/>
                  </a:cxn>
                  <a:cxn ang="0">
                    <a:pos x="0" y="0"/>
                  </a:cxn>
                  <a:cxn ang="0">
                    <a:pos x="0" y="38"/>
                  </a:cxn>
                  <a:cxn ang="0">
                    <a:pos x="0" y="38"/>
                  </a:cxn>
                </a:cxnLst>
                <a:rect l="0" t="0" r="r" b="b"/>
                <a:pathLst>
                  <a:path w="29" h="44">
                    <a:moveTo>
                      <a:pt x="0" y="38"/>
                    </a:moveTo>
                    <a:lnTo>
                      <a:pt x="29" y="44"/>
                    </a:lnTo>
                    <a:lnTo>
                      <a:pt x="29" y="5"/>
                    </a:lnTo>
                    <a:lnTo>
                      <a:pt x="0" y="0"/>
                    </a:lnTo>
                    <a:lnTo>
                      <a:pt x="0" y="38"/>
                    </a:lnTo>
                    <a:lnTo>
                      <a:pt x="0" y="38"/>
                    </a:lnTo>
                    <a:close/>
                  </a:path>
                </a:pathLst>
              </a:custGeom>
              <a:solidFill>
                <a:srgbClr val="000000"/>
              </a:solidFill>
              <a:ln w="9525">
                <a:noFill/>
                <a:round/>
                <a:headEnd/>
                <a:tailEnd/>
              </a:ln>
            </p:spPr>
            <p:txBody>
              <a:bodyPr/>
              <a:lstStyle/>
              <a:p>
                <a:endParaRPr lang="en-US" dirty="0"/>
              </a:p>
            </p:txBody>
          </p:sp>
          <p:sp>
            <p:nvSpPr>
              <p:cNvPr id="126862" name="Freeform 910"/>
              <p:cNvSpPr>
                <a:spLocks/>
              </p:cNvSpPr>
              <p:nvPr/>
            </p:nvSpPr>
            <p:spPr bwMode="auto">
              <a:xfrm>
                <a:off x="2405" y="2934"/>
                <a:ext cx="29" cy="44"/>
              </a:xfrm>
              <a:custGeom>
                <a:avLst/>
                <a:gdLst/>
                <a:ahLst/>
                <a:cxnLst>
                  <a:cxn ang="0">
                    <a:pos x="0" y="38"/>
                  </a:cxn>
                  <a:cxn ang="0">
                    <a:pos x="29" y="44"/>
                  </a:cxn>
                  <a:cxn ang="0">
                    <a:pos x="29" y="5"/>
                  </a:cxn>
                  <a:cxn ang="0">
                    <a:pos x="0" y="0"/>
                  </a:cxn>
                  <a:cxn ang="0">
                    <a:pos x="0" y="38"/>
                  </a:cxn>
                  <a:cxn ang="0">
                    <a:pos x="0" y="38"/>
                  </a:cxn>
                </a:cxnLst>
                <a:rect l="0" t="0" r="r" b="b"/>
                <a:pathLst>
                  <a:path w="29" h="44">
                    <a:moveTo>
                      <a:pt x="0" y="38"/>
                    </a:moveTo>
                    <a:lnTo>
                      <a:pt x="29" y="44"/>
                    </a:lnTo>
                    <a:lnTo>
                      <a:pt x="29"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26863" name="Freeform 911"/>
              <p:cNvSpPr>
                <a:spLocks/>
              </p:cNvSpPr>
              <p:nvPr/>
            </p:nvSpPr>
            <p:spPr bwMode="auto">
              <a:xfrm>
                <a:off x="2434" y="2934"/>
                <a:ext cx="36" cy="44"/>
              </a:xfrm>
              <a:custGeom>
                <a:avLst/>
                <a:gdLst/>
                <a:ahLst/>
                <a:cxnLst>
                  <a:cxn ang="0">
                    <a:pos x="0" y="44"/>
                  </a:cxn>
                  <a:cxn ang="0">
                    <a:pos x="36" y="38"/>
                  </a:cxn>
                  <a:cxn ang="0">
                    <a:pos x="36" y="0"/>
                  </a:cxn>
                  <a:cxn ang="0">
                    <a:pos x="0" y="5"/>
                  </a:cxn>
                  <a:cxn ang="0">
                    <a:pos x="0" y="44"/>
                  </a:cxn>
                  <a:cxn ang="0">
                    <a:pos x="0" y="44"/>
                  </a:cxn>
                  <a:cxn ang="0">
                    <a:pos x="0" y="44"/>
                  </a:cxn>
                </a:cxnLst>
                <a:rect l="0" t="0" r="r" b="b"/>
                <a:pathLst>
                  <a:path w="36" h="44">
                    <a:moveTo>
                      <a:pt x="0" y="44"/>
                    </a:moveTo>
                    <a:lnTo>
                      <a:pt x="36" y="38"/>
                    </a:lnTo>
                    <a:lnTo>
                      <a:pt x="36" y="0"/>
                    </a:lnTo>
                    <a:lnTo>
                      <a:pt x="0" y="5"/>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26864" name="Freeform 912"/>
              <p:cNvSpPr>
                <a:spLocks/>
              </p:cNvSpPr>
              <p:nvPr/>
            </p:nvSpPr>
            <p:spPr bwMode="auto">
              <a:xfrm>
                <a:off x="2434" y="2934"/>
                <a:ext cx="36" cy="44"/>
              </a:xfrm>
              <a:custGeom>
                <a:avLst/>
                <a:gdLst/>
                <a:ahLst/>
                <a:cxnLst>
                  <a:cxn ang="0">
                    <a:pos x="0" y="44"/>
                  </a:cxn>
                  <a:cxn ang="0">
                    <a:pos x="36" y="38"/>
                  </a:cxn>
                  <a:cxn ang="0">
                    <a:pos x="36" y="0"/>
                  </a:cxn>
                  <a:cxn ang="0">
                    <a:pos x="0" y="5"/>
                  </a:cxn>
                  <a:cxn ang="0">
                    <a:pos x="0" y="44"/>
                  </a:cxn>
                </a:cxnLst>
                <a:rect l="0" t="0" r="r" b="b"/>
                <a:pathLst>
                  <a:path w="36" h="44">
                    <a:moveTo>
                      <a:pt x="0" y="44"/>
                    </a:moveTo>
                    <a:lnTo>
                      <a:pt x="36" y="38"/>
                    </a:lnTo>
                    <a:lnTo>
                      <a:pt x="36"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26865" name="Freeform 913"/>
              <p:cNvSpPr>
                <a:spLocks/>
              </p:cNvSpPr>
              <p:nvPr/>
            </p:nvSpPr>
            <p:spPr bwMode="auto">
              <a:xfrm>
                <a:off x="2405" y="2928"/>
                <a:ext cx="65" cy="11"/>
              </a:xfrm>
              <a:custGeom>
                <a:avLst/>
                <a:gdLst/>
                <a:ahLst/>
                <a:cxnLst>
                  <a:cxn ang="0">
                    <a:pos x="0" y="6"/>
                  </a:cxn>
                  <a:cxn ang="0">
                    <a:pos x="29" y="11"/>
                  </a:cxn>
                  <a:cxn ang="0">
                    <a:pos x="65" y="6"/>
                  </a:cxn>
                  <a:cxn ang="0">
                    <a:pos x="29" y="0"/>
                  </a:cxn>
                  <a:cxn ang="0">
                    <a:pos x="0" y="6"/>
                  </a:cxn>
                  <a:cxn ang="0">
                    <a:pos x="0" y="6"/>
                  </a:cxn>
                </a:cxnLst>
                <a:rect l="0" t="0" r="r" b="b"/>
                <a:pathLst>
                  <a:path w="65" h="11">
                    <a:moveTo>
                      <a:pt x="0" y="6"/>
                    </a:moveTo>
                    <a:lnTo>
                      <a:pt x="29" y="11"/>
                    </a:lnTo>
                    <a:lnTo>
                      <a:pt x="65" y="6"/>
                    </a:lnTo>
                    <a:lnTo>
                      <a:pt x="29" y="0"/>
                    </a:lnTo>
                    <a:lnTo>
                      <a:pt x="0" y="6"/>
                    </a:lnTo>
                    <a:lnTo>
                      <a:pt x="0" y="6"/>
                    </a:lnTo>
                    <a:close/>
                  </a:path>
                </a:pathLst>
              </a:custGeom>
              <a:solidFill>
                <a:srgbClr val="CCCCCC"/>
              </a:solidFill>
              <a:ln w="9525">
                <a:noFill/>
                <a:round/>
                <a:headEnd/>
                <a:tailEnd/>
              </a:ln>
            </p:spPr>
            <p:txBody>
              <a:bodyPr/>
              <a:lstStyle/>
              <a:p>
                <a:endParaRPr lang="en-US" dirty="0"/>
              </a:p>
            </p:txBody>
          </p:sp>
          <p:sp>
            <p:nvSpPr>
              <p:cNvPr id="126866" name="Freeform 914"/>
              <p:cNvSpPr>
                <a:spLocks/>
              </p:cNvSpPr>
              <p:nvPr/>
            </p:nvSpPr>
            <p:spPr bwMode="auto">
              <a:xfrm>
                <a:off x="2405" y="2928"/>
                <a:ext cx="65" cy="11"/>
              </a:xfrm>
              <a:custGeom>
                <a:avLst/>
                <a:gdLst/>
                <a:ahLst/>
                <a:cxnLst>
                  <a:cxn ang="0">
                    <a:pos x="0" y="6"/>
                  </a:cxn>
                  <a:cxn ang="0">
                    <a:pos x="29" y="11"/>
                  </a:cxn>
                  <a:cxn ang="0">
                    <a:pos x="65" y="6"/>
                  </a:cxn>
                  <a:cxn ang="0">
                    <a:pos x="29" y="0"/>
                  </a:cxn>
                  <a:cxn ang="0">
                    <a:pos x="0" y="6"/>
                  </a:cxn>
                  <a:cxn ang="0">
                    <a:pos x="0" y="6"/>
                  </a:cxn>
                </a:cxnLst>
                <a:rect l="0" t="0" r="r" b="b"/>
                <a:pathLst>
                  <a:path w="65" h="11">
                    <a:moveTo>
                      <a:pt x="0" y="6"/>
                    </a:moveTo>
                    <a:lnTo>
                      <a:pt x="29" y="11"/>
                    </a:lnTo>
                    <a:lnTo>
                      <a:pt x="65" y="6"/>
                    </a:lnTo>
                    <a:lnTo>
                      <a:pt x="29"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867" name="Freeform 915"/>
              <p:cNvSpPr>
                <a:spLocks/>
              </p:cNvSpPr>
              <p:nvPr/>
            </p:nvSpPr>
            <p:spPr bwMode="auto">
              <a:xfrm>
                <a:off x="1424" y="2629"/>
                <a:ext cx="136" cy="50"/>
              </a:xfrm>
              <a:custGeom>
                <a:avLst/>
                <a:gdLst/>
                <a:ahLst/>
                <a:cxnLst>
                  <a:cxn ang="0">
                    <a:pos x="0" y="0"/>
                  </a:cxn>
                  <a:cxn ang="0">
                    <a:pos x="0" y="16"/>
                  </a:cxn>
                  <a:cxn ang="0">
                    <a:pos x="130" y="50"/>
                  </a:cxn>
                  <a:cxn ang="0">
                    <a:pos x="136" y="50"/>
                  </a:cxn>
                  <a:cxn ang="0">
                    <a:pos x="136" y="33"/>
                  </a:cxn>
                  <a:cxn ang="0">
                    <a:pos x="6" y="0"/>
                  </a:cxn>
                  <a:cxn ang="0">
                    <a:pos x="0" y="0"/>
                  </a:cxn>
                  <a:cxn ang="0">
                    <a:pos x="0" y="0"/>
                  </a:cxn>
                </a:cxnLst>
                <a:rect l="0" t="0" r="r" b="b"/>
                <a:pathLst>
                  <a:path w="136" h="50">
                    <a:moveTo>
                      <a:pt x="0" y="0"/>
                    </a:moveTo>
                    <a:lnTo>
                      <a:pt x="0" y="16"/>
                    </a:lnTo>
                    <a:lnTo>
                      <a:pt x="130" y="50"/>
                    </a:lnTo>
                    <a:lnTo>
                      <a:pt x="136" y="50"/>
                    </a:lnTo>
                    <a:lnTo>
                      <a:pt x="136" y="33"/>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26868" name="Freeform 916"/>
              <p:cNvSpPr>
                <a:spLocks/>
              </p:cNvSpPr>
              <p:nvPr/>
            </p:nvSpPr>
            <p:spPr bwMode="auto">
              <a:xfrm>
                <a:off x="1424" y="2629"/>
                <a:ext cx="136" cy="50"/>
              </a:xfrm>
              <a:custGeom>
                <a:avLst/>
                <a:gdLst/>
                <a:ahLst/>
                <a:cxnLst>
                  <a:cxn ang="0">
                    <a:pos x="0" y="0"/>
                  </a:cxn>
                  <a:cxn ang="0">
                    <a:pos x="0" y="16"/>
                  </a:cxn>
                  <a:cxn ang="0">
                    <a:pos x="130" y="50"/>
                  </a:cxn>
                  <a:cxn ang="0">
                    <a:pos x="136" y="50"/>
                  </a:cxn>
                  <a:cxn ang="0">
                    <a:pos x="136" y="33"/>
                  </a:cxn>
                  <a:cxn ang="0">
                    <a:pos x="6" y="0"/>
                  </a:cxn>
                  <a:cxn ang="0">
                    <a:pos x="0" y="0"/>
                  </a:cxn>
                  <a:cxn ang="0">
                    <a:pos x="0" y="0"/>
                  </a:cxn>
                </a:cxnLst>
                <a:rect l="0" t="0" r="r" b="b"/>
                <a:pathLst>
                  <a:path w="136" h="50">
                    <a:moveTo>
                      <a:pt x="0" y="0"/>
                    </a:moveTo>
                    <a:lnTo>
                      <a:pt x="0" y="16"/>
                    </a:lnTo>
                    <a:lnTo>
                      <a:pt x="130" y="50"/>
                    </a:lnTo>
                    <a:lnTo>
                      <a:pt x="136" y="50"/>
                    </a:lnTo>
                    <a:lnTo>
                      <a:pt x="136"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69" name="Freeform 917"/>
              <p:cNvSpPr>
                <a:spLocks/>
              </p:cNvSpPr>
              <p:nvPr/>
            </p:nvSpPr>
            <p:spPr bwMode="auto">
              <a:xfrm>
                <a:off x="1554" y="2662"/>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870" name="Freeform 918"/>
              <p:cNvSpPr>
                <a:spLocks/>
              </p:cNvSpPr>
              <p:nvPr/>
            </p:nvSpPr>
            <p:spPr bwMode="auto">
              <a:xfrm>
                <a:off x="1554" y="2662"/>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71" name="Freeform 919"/>
              <p:cNvSpPr>
                <a:spLocks/>
              </p:cNvSpPr>
              <p:nvPr/>
            </p:nvSpPr>
            <p:spPr bwMode="auto">
              <a:xfrm>
                <a:off x="1424" y="2629"/>
                <a:ext cx="136" cy="33"/>
              </a:xfrm>
              <a:custGeom>
                <a:avLst/>
                <a:gdLst/>
                <a:ahLst/>
                <a:cxnLst>
                  <a:cxn ang="0">
                    <a:pos x="0" y="0"/>
                  </a:cxn>
                  <a:cxn ang="0">
                    <a:pos x="130" y="33"/>
                  </a:cxn>
                  <a:cxn ang="0">
                    <a:pos x="136" y="33"/>
                  </a:cxn>
                  <a:cxn ang="0">
                    <a:pos x="6" y="0"/>
                  </a:cxn>
                  <a:cxn ang="0">
                    <a:pos x="0" y="0"/>
                  </a:cxn>
                  <a:cxn ang="0">
                    <a:pos x="0" y="0"/>
                  </a:cxn>
                </a:cxnLst>
                <a:rect l="0" t="0" r="r" b="b"/>
                <a:pathLst>
                  <a:path w="136" h="33">
                    <a:moveTo>
                      <a:pt x="0" y="0"/>
                    </a:moveTo>
                    <a:lnTo>
                      <a:pt x="130" y="33"/>
                    </a:lnTo>
                    <a:lnTo>
                      <a:pt x="136" y="33"/>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872" name="Freeform 920"/>
              <p:cNvSpPr>
                <a:spLocks/>
              </p:cNvSpPr>
              <p:nvPr/>
            </p:nvSpPr>
            <p:spPr bwMode="auto">
              <a:xfrm>
                <a:off x="1442" y="2645"/>
                <a:ext cx="23" cy="6"/>
              </a:xfrm>
              <a:custGeom>
                <a:avLst/>
                <a:gdLst/>
                <a:ahLst/>
                <a:cxnLst>
                  <a:cxn ang="0">
                    <a:pos x="0" y="0"/>
                  </a:cxn>
                  <a:cxn ang="0">
                    <a:pos x="0" y="0"/>
                  </a:cxn>
                  <a:cxn ang="0">
                    <a:pos x="0" y="0"/>
                  </a:cxn>
                  <a:cxn ang="0">
                    <a:pos x="0" y="0"/>
                  </a:cxn>
                  <a:cxn ang="0">
                    <a:pos x="0" y="0"/>
                  </a:cxn>
                  <a:cxn ang="0">
                    <a:pos x="0" y="0"/>
                  </a:cxn>
                  <a:cxn ang="0">
                    <a:pos x="5" y="0"/>
                  </a:cxn>
                  <a:cxn ang="0">
                    <a:pos x="5" y="0"/>
                  </a:cxn>
                  <a:cxn ang="0">
                    <a:pos x="5" y="0"/>
                  </a:cxn>
                  <a:cxn ang="0">
                    <a:pos x="11" y="0"/>
                  </a:cxn>
                  <a:cxn ang="0">
                    <a:pos x="17" y="0"/>
                  </a:cxn>
                  <a:cxn ang="0">
                    <a:pos x="17" y="0"/>
                  </a:cxn>
                  <a:cxn ang="0">
                    <a:pos x="23" y="0"/>
                  </a:cxn>
                  <a:cxn ang="0">
                    <a:pos x="23" y="0"/>
                  </a:cxn>
                  <a:cxn ang="0">
                    <a:pos x="23" y="6"/>
                  </a:cxn>
                  <a:cxn ang="0">
                    <a:pos x="23" y="6"/>
                  </a:cxn>
                  <a:cxn ang="0">
                    <a:pos x="23" y="6"/>
                  </a:cxn>
                  <a:cxn ang="0">
                    <a:pos x="23" y="6"/>
                  </a:cxn>
                  <a:cxn ang="0">
                    <a:pos x="23" y="6"/>
                  </a:cxn>
                  <a:cxn ang="0">
                    <a:pos x="23" y="6"/>
                  </a:cxn>
                  <a:cxn ang="0">
                    <a:pos x="23" y="6"/>
                  </a:cxn>
                  <a:cxn ang="0">
                    <a:pos x="0" y="0"/>
                  </a:cxn>
                  <a:cxn ang="0">
                    <a:pos x="0" y="0"/>
                  </a:cxn>
                  <a:cxn ang="0">
                    <a:pos x="0" y="0"/>
                  </a:cxn>
                </a:cxnLst>
                <a:rect l="0" t="0" r="r" b="b"/>
                <a:pathLst>
                  <a:path w="23" h="6">
                    <a:moveTo>
                      <a:pt x="0" y="0"/>
                    </a:moveTo>
                    <a:lnTo>
                      <a:pt x="0" y="0"/>
                    </a:lnTo>
                    <a:lnTo>
                      <a:pt x="0" y="0"/>
                    </a:lnTo>
                    <a:lnTo>
                      <a:pt x="0" y="0"/>
                    </a:lnTo>
                    <a:lnTo>
                      <a:pt x="0" y="0"/>
                    </a:lnTo>
                    <a:lnTo>
                      <a:pt x="0" y="0"/>
                    </a:lnTo>
                    <a:lnTo>
                      <a:pt x="5" y="0"/>
                    </a:lnTo>
                    <a:lnTo>
                      <a:pt x="5" y="0"/>
                    </a:lnTo>
                    <a:lnTo>
                      <a:pt x="5" y="0"/>
                    </a:lnTo>
                    <a:lnTo>
                      <a:pt x="11" y="0"/>
                    </a:lnTo>
                    <a:lnTo>
                      <a:pt x="17" y="0"/>
                    </a:lnTo>
                    <a:lnTo>
                      <a:pt x="17" y="0"/>
                    </a:lnTo>
                    <a:lnTo>
                      <a:pt x="23" y="0"/>
                    </a:lnTo>
                    <a:lnTo>
                      <a:pt x="23" y="0"/>
                    </a:lnTo>
                    <a:lnTo>
                      <a:pt x="23" y="6"/>
                    </a:lnTo>
                    <a:lnTo>
                      <a:pt x="23" y="6"/>
                    </a:lnTo>
                    <a:lnTo>
                      <a:pt x="23" y="6"/>
                    </a:lnTo>
                    <a:lnTo>
                      <a:pt x="23" y="6"/>
                    </a:lnTo>
                    <a:lnTo>
                      <a:pt x="23" y="6"/>
                    </a:lnTo>
                    <a:lnTo>
                      <a:pt x="23" y="6"/>
                    </a:lnTo>
                    <a:lnTo>
                      <a:pt x="23"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873" name="Freeform 921"/>
              <p:cNvSpPr>
                <a:spLocks/>
              </p:cNvSpPr>
              <p:nvPr/>
            </p:nvSpPr>
            <p:spPr bwMode="auto">
              <a:xfrm>
                <a:off x="1442" y="2645"/>
                <a:ext cx="29" cy="12"/>
              </a:xfrm>
              <a:custGeom>
                <a:avLst/>
                <a:gdLst/>
                <a:ahLst/>
                <a:cxnLst>
                  <a:cxn ang="0">
                    <a:pos x="0" y="0"/>
                  </a:cxn>
                  <a:cxn ang="0">
                    <a:pos x="0" y="0"/>
                  </a:cxn>
                  <a:cxn ang="0">
                    <a:pos x="23" y="6"/>
                  </a:cxn>
                  <a:cxn ang="0">
                    <a:pos x="29" y="6"/>
                  </a:cxn>
                  <a:cxn ang="0">
                    <a:pos x="29" y="6"/>
                  </a:cxn>
                  <a:cxn ang="0">
                    <a:pos x="29" y="6"/>
                  </a:cxn>
                  <a:cxn ang="0">
                    <a:pos x="29" y="6"/>
                  </a:cxn>
                  <a:cxn ang="0">
                    <a:pos x="29" y="12"/>
                  </a:cxn>
                  <a:cxn ang="0">
                    <a:pos x="0" y="0"/>
                  </a:cxn>
                  <a:cxn ang="0">
                    <a:pos x="0" y="0"/>
                  </a:cxn>
                  <a:cxn ang="0">
                    <a:pos x="0" y="0"/>
                  </a:cxn>
                </a:cxnLst>
                <a:rect l="0" t="0" r="r" b="b"/>
                <a:pathLst>
                  <a:path w="29" h="12">
                    <a:moveTo>
                      <a:pt x="0" y="0"/>
                    </a:moveTo>
                    <a:lnTo>
                      <a:pt x="0" y="0"/>
                    </a:lnTo>
                    <a:lnTo>
                      <a:pt x="23" y="6"/>
                    </a:lnTo>
                    <a:lnTo>
                      <a:pt x="29" y="6"/>
                    </a:lnTo>
                    <a:lnTo>
                      <a:pt x="29" y="6"/>
                    </a:lnTo>
                    <a:lnTo>
                      <a:pt x="29" y="6"/>
                    </a:lnTo>
                    <a:lnTo>
                      <a:pt x="29" y="6"/>
                    </a:lnTo>
                    <a:lnTo>
                      <a:pt x="29" y="12"/>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74" name="Freeform 922"/>
              <p:cNvSpPr>
                <a:spLocks/>
              </p:cNvSpPr>
              <p:nvPr/>
            </p:nvSpPr>
            <p:spPr bwMode="auto">
              <a:xfrm>
                <a:off x="1442" y="2645"/>
                <a:ext cx="1" cy="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75" name="Freeform 923"/>
              <p:cNvSpPr>
                <a:spLocks/>
              </p:cNvSpPr>
              <p:nvPr/>
            </p:nvSpPr>
            <p:spPr bwMode="auto">
              <a:xfrm>
                <a:off x="1442" y="2645"/>
                <a:ext cx="29" cy="12"/>
              </a:xfrm>
              <a:custGeom>
                <a:avLst/>
                <a:gdLst/>
                <a:ahLst/>
                <a:cxnLst>
                  <a:cxn ang="0">
                    <a:pos x="0" y="0"/>
                  </a:cxn>
                  <a:cxn ang="0">
                    <a:pos x="0" y="0"/>
                  </a:cxn>
                  <a:cxn ang="0">
                    <a:pos x="0" y="0"/>
                  </a:cxn>
                  <a:cxn ang="0">
                    <a:pos x="0" y="0"/>
                  </a:cxn>
                  <a:cxn ang="0">
                    <a:pos x="0" y="0"/>
                  </a:cxn>
                  <a:cxn ang="0">
                    <a:pos x="5" y="0"/>
                  </a:cxn>
                  <a:cxn ang="0">
                    <a:pos x="11" y="0"/>
                  </a:cxn>
                  <a:cxn ang="0">
                    <a:pos x="17" y="0"/>
                  </a:cxn>
                  <a:cxn ang="0">
                    <a:pos x="23" y="6"/>
                  </a:cxn>
                  <a:cxn ang="0">
                    <a:pos x="29" y="12"/>
                  </a:cxn>
                  <a:cxn ang="0">
                    <a:pos x="29" y="12"/>
                  </a:cxn>
                </a:cxnLst>
                <a:rect l="0" t="0" r="r" b="b"/>
                <a:pathLst>
                  <a:path w="29" h="12">
                    <a:moveTo>
                      <a:pt x="0" y="0"/>
                    </a:moveTo>
                    <a:lnTo>
                      <a:pt x="0" y="0"/>
                    </a:lnTo>
                    <a:lnTo>
                      <a:pt x="0" y="0"/>
                    </a:lnTo>
                    <a:lnTo>
                      <a:pt x="0" y="0"/>
                    </a:lnTo>
                    <a:lnTo>
                      <a:pt x="0" y="0"/>
                    </a:lnTo>
                    <a:lnTo>
                      <a:pt x="5" y="0"/>
                    </a:lnTo>
                    <a:lnTo>
                      <a:pt x="11" y="0"/>
                    </a:lnTo>
                    <a:lnTo>
                      <a:pt x="17" y="0"/>
                    </a:lnTo>
                    <a:lnTo>
                      <a:pt x="23" y="6"/>
                    </a:lnTo>
                    <a:lnTo>
                      <a:pt x="29" y="12"/>
                    </a:lnTo>
                    <a:lnTo>
                      <a:pt x="29" y="12"/>
                    </a:lnTo>
                  </a:path>
                </a:pathLst>
              </a:custGeom>
              <a:noFill/>
              <a:ln w="0">
                <a:solidFill>
                  <a:srgbClr val="000000"/>
                </a:solidFill>
                <a:prstDash val="solid"/>
                <a:round/>
                <a:headEnd/>
                <a:tailEnd/>
              </a:ln>
            </p:spPr>
            <p:txBody>
              <a:bodyPr/>
              <a:lstStyle/>
              <a:p>
                <a:endParaRPr lang="en-US" dirty="0"/>
              </a:p>
            </p:txBody>
          </p:sp>
          <p:sp>
            <p:nvSpPr>
              <p:cNvPr id="126876" name="Freeform 924"/>
              <p:cNvSpPr>
                <a:spLocks/>
              </p:cNvSpPr>
              <p:nvPr/>
            </p:nvSpPr>
            <p:spPr bwMode="auto">
              <a:xfrm>
                <a:off x="1501" y="2662"/>
                <a:ext cx="29" cy="6"/>
              </a:xfrm>
              <a:custGeom>
                <a:avLst/>
                <a:gdLst/>
                <a:ahLst/>
                <a:cxnLst>
                  <a:cxn ang="0">
                    <a:pos x="6" y="0"/>
                  </a:cxn>
                  <a:cxn ang="0">
                    <a:pos x="0" y="0"/>
                  </a:cxn>
                  <a:cxn ang="0">
                    <a:pos x="0" y="0"/>
                  </a:cxn>
                  <a:cxn ang="0">
                    <a:pos x="0" y="0"/>
                  </a:cxn>
                  <a:cxn ang="0">
                    <a:pos x="0" y="0"/>
                  </a:cxn>
                  <a:cxn ang="0">
                    <a:pos x="6" y="0"/>
                  </a:cxn>
                  <a:cxn ang="0">
                    <a:pos x="6" y="0"/>
                  </a:cxn>
                  <a:cxn ang="0">
                    <a:pos x="6" y="0"/>
                  </a:cxn>
                  <a:cxn ang="0">
                    <a:pos x="6" y="0"/>
                  </a:cxn>
                  <a:cxn ang="0">
                    <a:pos x="11" y="0"/>
                  </a:cxn>
                  <a:cxn ang="0">
                    <a:pos x="17" y="0"/>
                  </a:cxn>
                  <a:cxn ang="0">
                    <a:pos x="17" y="0"/>
                  </a:cxn>
                  <a:cxn ang="0">
                    <a:pos x="23" y="0"/>
                  </a:cxn>
                  <a:cxn ang="0">
                    <a:pos x="23" y="0"/>
                  </a:cxn>
                  <a:cxn ang="0">
                    <a:pos x="23" y="6"/>
                  </a:cxn>
                  <a:cxn ang="0">
                    <a:pos x="23" y="6"/>
                  </a:cxn>
                  <a:cxn ang="0">
                    <a:pos x="23" y="6"/>
                  </a:cxn>
                  <a:cxn ang="0">
                    <a:pos x="23" y="6"/>
                  </a:cxn>
                  <a:cxn ang="0">
                    <a:pos x="29" y="6"/>
                  </a:cxn>
                  <a:cxn ang="0">
                    <a:pos x="29" y="6"/>
                  </a:cxn>
                  <a:cxn ang="0">
                    <a:pos x="29" y="6"/>
                  </a:cxn>
                  <a:cxn ang="0">
                    <a:pos x="6" y="0"/>
                  </a:cxn>
                  <a:cxn ang="0">
                    <a:pos x="6" y="0"/>
                  </a:cxn>
                  <a:cxn ang="0">
                    <a:pos x="6" y="0"/>
                  </a:cxn>
                </a:cxnLst>
                <a:rect l="0" t="0" r="r" b="b"/>
                <a:pathLst>
                  <a:path w="29" h="6">
                    <a:moveTo>
                      <a:pt x="6" y="0"/>
                    </a:moveTo>
                    <a:lnTo>
                      <a:pt x="0" y="0"/>
                    </a:lnTo>
                    <a:lnTo>
                      <a:pt x="0" y="0"/>
                    </a:lnTo>
                    <a:lnTo>
                      <a:pt x="0" y="0"/>
                    </a:lnTo>
                    <a:lnTo>
                      <a:pt x="0" y="0"/>
                    </a:lnTo>
                    <a:lnTo>
                      <a:pt x="6" y="0"/>
                    </a:lnTo>
                    <a:lnTo>
                      <a:pt x="6" y="0"/>
                    </a:lnTo>
                    <a:lnTo>
                      <a:pt x="6" y="0"/>
                    </a:lnTo>
                    <a:lnTo>
                      <a:pt x="6" y="0"/>
                    </a:lnTo>
                    <a:lnTo>
                      <a:pt x="11" y="0"/>
                    </a:lnTo>
                    <a:lnTo>
                      <a:pt x="17" y="0"/>
                    </a:lnTo>
                    <a:lnTo>
                      <a:pt x="17" y="0"/>
                    </a:lnTo>
                    <a:lnTo>
                      <a:pt x="23" y="0"/>
                    </a:lnTo>
                    <a:lnTo>
                      <a:pt x="23" y="0"/>
                    </a:lnTo>
                    <a:lnTo>
                      <a:pt x="23" y="6"/>
                    </a:lnTo>
                    <a:lnTo>
                      <a:pt x="23" y="6"/>
                    </a:lnTo>
                    <a:lnTo>
                      <a:pt x="23" y="6"/>
                    </a:lnTo>
                    <a:lnTo>
                      <a:pt x="23" y="6"/>
                    </a:lnTo>
                    <a:lnTo>
                      <a:pt x="29" y="6"/>
                    </a:lnTo>
                    <a:lnTo>
                      <a:pt x="29" y="6"/>
                    </a:lnTo>
                    <a:lnTo>
                      <a:pt x="29" y="6"/>
                    </a:lnTo>
                    <a:lnTo>
                      <a:pt x="6" y="0"/>
                    </a:lnTo>
                    <a:lnTo>
                      <a:pt x="6" y="0"/>
                    </a:lnTo>
                    <a:lnTo>
                      <a:pt x="6" y="0"/>
                    </a:lnTo>
                    <a:close/>
                  </a:path>
                </a:pathLst>
              </a:custGeom>
              <a:solidFill>
                <a:srgbClr val="FFFFFF"/>
              </a:solidFill>
              <a:ln w="9525">
                <a:noFill/>
                <a:round/>
                <a:headEnd/>
                <a:tailEnd/>
              </a:ln>
            </p:spPr>
            <p:txBody>
              <a:bodyPr/>
              <a:lstStyle/>
              <a:p>
                <a:endParaRPr lang="en-US" dirty="0"/>
              </a:p>
            </p:txBody>
          </p:sp>
          <p:sp>
            <p:nvSpPr>
              <p:cNvPr id="126877" name="Freeform 925"/>
              <p:cNvSpPr>
                <a:spLocks/>
              </p:cNvSpPr>
              <p:nvPr/>
            </p:nvSpPr>
            <p:spPr bwMode="auto">
              <a:xfrm>
                <a:off x="1501" y="2662"/>
                <a:ext cx="29" cy="11"/>
              </a:xfrm>
              <a:custGeom>
                <a:avLst/>
                <a:gdLst/>
                <a:ahLst/>
                <a:cxnLst>
                  <a:cxn ang="0">
                    <a:pos x="0" y="0"/>
                  </a:cxn>
                  <a:cxn ang="0">
                    <a:pos x="6" y="0"/>
                  </a:cxn>
                  <a:cxn ang="0">
                    <a:pos x="29" y="6"/>
                  </a:cxn>
                  <a:cxn ang="0">
                    <a:pos x="29" y="6"/>
                  </a:cxn>
                  <a:cxn ang="0">
                    <a:pos x="29" y="6"/>
                  </a:cxn>
                  <a:cxn ang="0">
                    <a:pos x="29" y="6"/>
                  </a:cxn>
                  <a:cxn ang="0">
                    <a:pos x="29" y="6"/>
                  </a:cxn>
                  <a:cxn ang="0">
                    <a:pos x="29" y="11"/>
                  </a:cxn>
                  <a:cxn ang="0">
                    <a:pos x="0" y="0"/>
                  </a:cxn>
                  <a:cxn ang="0">
                    <a:pos x="0" y="0"/>
                  </a:cxn>
                  <a:cxn ang="0">
                    <a:pos x="0" y="0"/>
                  </a:cxn>
                </a:cxnLst>
                <a:rect l="0" t="0" r="r" b="b"/>
                <a:pathLst>
                  <a:path w="29" h="11">
                    <a:moveTo>
                      <a:pt x="0" y="0"/>
                    </a:moveTo>
                    <a:lnTo>
                      <a:pt x="6" y="0"/>
                    </a:lnTo>
                    <a:lnTo>
                      <a:pt x="29" y="6"/>
                    </a:lnTo>
                    <a:lnTo>
                      <a:pt x="29" y="6"/>
                    </a:lnTo>
                    <a:lnTo>
                      <a:pt x="29" y="6"/>
                    </a:lnTo>
                    <a:lnTo>
                      <a:pt x="29" y="6"/>
                    </a:lnTo>
                    <a:lnTo>
                      <a:pt x="29" y="6"/>
                    </a:lnTo>
                    <a:lnTo>
                      <a:pt x="29" y="11"/>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78" name="Freeform 926"/>
              <p:cNvSpPr>
                <a:spLocks/>
              </p:cNvSpPr>
              <p:nvPr/>
            </p:nvSpPr>
            <p:spPr bwMode="auto">
              <a:xfrm>
                <a:off x="1501" y="2662"/>
                <a:ext cx="6" cy="1"/>
              </a:xfrm>
              <a:custGeom>
                <a:avLst/>
                <a:gdLst/>
                <a:ahLst/>
                <a:cxnLst>
                  <a:cxn ang="0">
                    <a:pos x="0" y="0"/>
                  </a:cxn>
                  <a:cxn ang="0">
                    <a:pos x="6" y="0"/>
                  </a:cxn>
                  <a:cxn ang="0">
                    <a:pos x="0" y="0"/>
                  </a:cxn>
                  <a:cxn ang="0">
                    <a:pos x="0" y="0"/>
                  </a:cxn>
                  <a:cxn ang="0">
                    <a:pos x="0" y="0"/>
                  </a:cxn>
                  <a:cxn ang="0">
                    <a:pos x="0" y="0"/>
                  </a:cxn>
                  <a:cxn ang="0">
                    <a:pos x="6"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w="6">
                    <a:moveTo>
                      <a:pt x="0" y="0"/>
                    </a:moveTo>
                    <a:lnTo>
                      <a:pt x="6" y="0"/>
                    </a:lnTo>
                    <a:lnTo>
                      <a:pt x="0" y="0"/>
                    </a:lnTo>
                    <a:lnTo>
                      <a:pt x="0" y="0"/>
                    </a:lnTo>
                    <a:lnTo>
                      <a:pt x="0" y="0"/>
                    </a:lnTo>
                    <a:lnTo>
                      <a:pt x="0" y="0"/>
                    </a:lnTo>
                    <a:lnTo>
                      <a:pt x="6" y="0"/>
                    </a:lnTo>
                    <a:lnTo>
                      <a:pt x="6"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79" name="Freeform 927"/>
              <p:cNvSpPr>
                <a:spLocks/>
              </p:cNvSpPr>
              <p:nvPr/>
            </p:nvSpPr>
            <p:spPr bwMode="auto">
              <a:xfrm>
                <a:off x="1501" y="2662"/>
                <a:ext cx="29" cy="11"/>
              </a:xfrm>
              <a:custGeom>
                <a:avLst/>
                <a:gdLst/>
                <a:ahLst/>
                <a:cxnLst>
                  <a:cxn ang="0">
                    <a:pos x="6" y="0"/>
                  </a:cxn>
                  <a:cxn ang="0">
                    <a:pos x="6" y="0"/>
                  </a:cxn>
                  <a:cxn ang="0">
                    <a:pos x="6" y="0"/>
                  </a:cxn>
                  <a:cxn ang="0">
                    <a:pos x="0" y="0"/>
                  </a:cxn>
                  <a:cxn ang="0">
                    <a:pos x="0" y="0"/>
                  </a:cxn>
                  <a:cxn ang="0">
                    <a:pos x="0" y="0"/>
                  </a:cxn>
                  <a:cxn ang="0">
                    <a:pos x="11" y="0"/>
                  </a:cxn>
                  <a:cxn ang="0">
                    <a:pos x="23" y="0"/>
                  </a:cxn>
                  <a:cxn ang="0">
                    <a:pos x="23" y="6"/>
                  </a:cxn>
                  <a:cxn ang="0">
                    <a:pos x="29" y="11"/>
                  </a:cxn>
                  <a:cxn ang="0">
                    <a:pos x="29" y="11"/>
                  </a:cxn>
                </a:cxnLst>
                <a:rect l="0" t="0" r="r" b="b"/>
                <a:pathLst>
                  <a:path w="29" h="11">
                    <a:moveTo>
                      <a:pt x="6" y="0"/>
                    </a:moveTo>
                    <a:lnTo>
                      <a:pt x="6" y="0"/>
                    </a:lnTo>
                    <a:lnTo>
                      <a:pt x="6" y="0"/>
                    </a:lnTo>
                    <a:lnTo>
                      <a:pt x="0" y="0"/>
                    </a:lnTo>
                    <a:lnTo>
                      <a:pt x="0" y="0"/>
                    </a:lnTo>
                    <a:lnTo>
                      <a:pt x="0" y="0"/>
                    </a:lnTo>
                    <a:lnTo>
                      <a:pt x="11" y="0"/>
                    </a:lnTo>
                    <a:lnTo>
                      <a:pt x="23" y="0"/>
                    </a:lnTo>
                    <a:lnTo>
                      <a:pt x="23" y="6"/>
                    </a:lnTo>
                    <a:lnTo>
                      <a:pt x="29" y="11"/>
                    </a:lnTo>
                    <a:lnTo>
                      <a:pt x="29" y="11"/>
                    </a:lnTo>
                  </a:path>
                </a:pathLst>
              </a:custGeom>
              <a:noFill/>
              <a:ln w="0">
                <a:solidFill>
                  <a:srgbClr val="000000"/>
                </a:solidFill>
                <a:prstDash val="solid"/>
                <a:round/>
                <a:headEnd/>
                <a:tailEnd/>
              </a:ln>
            </p:spPr>
            <p:txBody>
              <a:bodyPr/>
              <a:lstStyle/>
              <a:p>
                <a:endParaRPr lang="en-US" dirty="0"/>
              </a:p>
            </p:txBody>
          </p:sp>
          <p:sp>
            <p:nvSpPr>
              <p:cNvPr id="126880" name="Freeform 928"/>
              <p:cNvSpPr>
                <a:spLocks/>
              </p:cNvSpPr>
              <p:nvPr/>
            </p:nvSpPr>
            <p:spPr bwMode="auto">
              <a:xfrm>
                <a:off x="1501" y="2601"/>
                <a:ext cx="136" cy="50"/>
              </a:xfrm>
              <a:custGeom>
                <a:avLst/>
                <a:gdLst/>
                <a:ahLst/>
                <a:cxnLst>
                  <a:cxn ang="0">
                    <a:pos x="0" y="0"/>
                  </a:cxn>
                  <a:cxn ang="0">
                    <a:pos x="0" y="17"/>
                  </a:cxn>
                  <a:cxn ang="0">
                    <a:pos x="130" y="50"/>
                  </a:cxn>
                  <a:cxn ang="0">
                    <a:pos x="136" y="50"/>
                  </a:cxn>
                  <a:cxn ang="0">
                    <a:pos x="130" y="33"/>
                  </a:cxn>
                  <a:cxn ang="0">
                    <a:pos x="6" y="0"/>
                  </a:cxn>
                  <a:cxn ang="0">
                    <a:pos x="0" y="0"/>
                  </a:cxn>
                  <a:cxn ang="0">
                    <a:pos x="0" y="0"/>
                  </a:cxn>
                </a:cxnLst>
                <a:rect l="0" t="0" r="r" b="b"/>
                <a:pathLst>
                  <a:path w="136" h="50">
                    <a:moveTo>
                      <a:pt x="0" y="0"/>
                    </a:moveTo>
                    <a:lnTo>
                      <a:pt x="0" y="17"/>
                    </a:lnTo>
                    <a:lnTo>
                      <a:pt x="130" y="50"/>
                    </a:lnTo>
                    <a:lnTo>
                      <a:pt x="136" y="50"/>
                    </a:lnTo>
                    <a:lnTo>
                      <a:pt x="130" y="33"/>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26881" name="Freeform 929"/>
              <p:cNvSpPr>
                <a:spLocks/>
              </p:cNvSpPr>
              <p:nvPr/>
            </p:nvSpPr>
            <p:spPr bwMode="auto">
              <a:xfrm>
                <a:off x="1501" y="2601"/>
                <a:ext cx="136" cy="50"/>
              </a:xfrm>
              <a:custGeom>
                <a:avLst/>
                <a:gdLst/>
                <a:ahLst/>
                <a:cxnLst>
                  <a:cxn ang="0">
                    <a:pos x="0" y="0"/>
                  </a:cxn>
                  <a:cxn ang="0">
                    <a:pos x="0" y="17"/>
                  </a:cxn>
                  <a:cxn ang="0">
                    <a:pos x="130" y="50"/>
                  </a:cxn>
                  <a:cxn ang="0">
                    <a:pos x="136" y="50"/>
                  </a:cxn>
                  <a:cxn ang="0">
                    <a:pos x="130" y="33"/>
                  </a:cxn>
                  <a:cxn ang="0">
                    <a:pos x="6" y="0"/>
                  </a:cxn>
                  <a:cxn ang="0">
                    <a:pos x="0" y="0"/>
                  </a:cxn>
                  <a:cxn ang="0">
                    <a:pos x="0" y="0"/>
                  </a:cxn>
                </a:cxnLst>
                <a:rect l="0" t="0" r="r" b="b"/>
                <a:pathLst>
                  <a:path w="136" h="50">
                    <a:moveTo>
                      <a:pt x="0" y="0"/>
                    </a:moveTo>
                    <a:lnTo>
                      <a:pt x="0" y="17"/>
                    </a:lnTo>
                    <a:lnTo>
                      <a:pt x="130" y="50"/>
                    </a:lnTo>
                    <a:lnTo>
                      <a:pt x="136" y="50"/>
                    </a:lnTo>
                    <a:lnTo>
                      <a:pt x="130"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82" name="Freeform 930"/>
              <p:cNvSpPr>
                <a:spLocks/>
              </p:cNvSpPr>
              <p:nvPr/>
            </p:nvSpPr>
            <p:spPr bwMode="auto">
              <a:xfrm>
                <a:off x="1631" y="2634"/>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883" name="Freeform 931"/>
              <p:cNvSpPr>
                <a:spLocks/>
              </p:cNvSpPr>
              <p:nvPr/>
            </p:nvSpPr>
            <p:spPr bwMode="auto">
              <a:xfrm>
                <a:off x="1631" y="2634"/>
                <a:ext cx="6" cy="17"/>
              </a:xfrm>
              <a:custGeom>
                <a:avLst/>
                <a:gdLst/>
                <a:ahLst/>
                <a:cxnLst>
                  <a:cxn ang="0">
                    <a:pos x="0" y="0"/>
                  </a:cxn>
                  <a:cxn ang="0">
                    <a:pos x="0" y="17"/>
                  </a:cxn>
                  <a:cxn ang="0">
                    <a:pos x="6" y="17"/>
                  </a:cxn>
                  <a:cxn ang="0">
                    <a:pos x="6" y="0"/>
                  </a:cxn>
                  <a:cxn ang="0">
                    <a:pos x="0" y="0"/>
                  </a:cxn>
                  <a:cxn ang="0">
                    <a:pos x="0" y="0"/>
                  </a:cxn>
                </a:cxnLst>
                <a:rect l="0" t="0" r="r" b="b"/>
                <a:pathLst>
                  <a:path w="6" h="17">
                    <a:moveTo>
                      <a:pt x="0" y="0"/>
                    </a:moveTo>
                    <a:lnTo>
                      <a:pt x="0" y="17"/>
                    </a:lnTo>
                    <a:lnTo>
                      <a:pt x="6" y="17"/>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84" name="Freeform 932"/>
              <p:cNvSpPr>
                <a:spLocks/>
              </p:cNvSpPr>
              <p:nvPr/>
            </p:nvSpPr>
            <p:spPr bwMode="auto">
              <a:xfrm>
                <a:off x="1501" y="2601"/>
                <a:ext cx="130" cy="33"/>
              </a:xfrm>
              <a:custGeom>
                <a:avLst/>
                <a:gdLst/>
                <a:ahLst/>
                <a:cxnLst>
                  <a:cxn ang="0">
                    <a:pos x="0" y="0"/>
                  </a:cxn>
                  <a:cxn ang="0">
                    <a:pos x="124" y="33"/>
                  </a:cxn>
                  <a:cxn ang="0">
                    <a:pos x="130" y="33"/>
                  </a:cxn>
                  <a:cxn ang="0">
                    <a:pos x="0" y="0"/>
                  </a:cxn>
                  <a:cxn ang="0">
                    <a:pos x="0" y="0"/>
                  </a:cxn>
                  <a:cxn ang="0">
                    <a:pos x="0" y="0"/>
                  </a:cxn>
                </a:cxnLst>
                <a:rect l="0" t="0" r="r" b="b"/>
                <a:pathLst>
                  <a:path w="130" h="33">
                    <a:moveTo>
                      <a:pt x="0" y="0"/>
                    </a:moveTo>
                    <a:lnTo>
                      <a:pt x="124" y="33"/>
                    </a:lnTo>
                    <a:lnTo>
                      <a:pt x="130" y="33"/>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85" name="Freeform 933"/>
              <p:cNvSpPr>
                <a:spLocks/>
              </p:cNvSpPr>
              <p:nvPr/>
            </p:nvSpPr>
            <p:spPr bwMode="auto">
              <a:xfrm>
                <a:off x="1501" y="2601"/>
                <a:ext cx="130" cy="33"/>
              </a:xfrm>
              <a:custGeom>
                <a:avLst/>
                <a:gdLst/>
                <a:ahLst/>
                <a:cxnLst>
                  <a:cxn ang="0">
                    <a:pos x="0" y="0"/>
                  </a:cxn>
                  <a:cxn ang="0">
                    <a:pos x="124" y="33"/>
                  </a:cxn>
                  <a:cxn ang="0">
                    <a:pos x="130" y="33"/>
                  </a:cxn>
                  <a:cxn ang="0">
                    <a:pos x="0" y="0"/>
                  </a:cxn>
                  <a:cxn ang="0">
                    <a:pos x="0" y="0"/>
                  </a:cxn>
                  <a:cxn ang="0">
                    <a:pos x="0" y="0"/>
                  </a:cxn>
                </a:cxnLst>
                <a:rect l="0" t="0" r="r" b="b"/>
                <a:pathLst>
                  <a:path w="130" h="33">
                    <a:moveTo>
                      <a:pt x="0" y="0"/>
                    </a:moveTo>
                    <a:lnTo>
                      <a:pt x="124" y="33"/>
                    </a:lnTo>
                    <a:lnTo>
                      <a:pt x="130" y="33"/>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86" name="Freeform 934"/>
              <p:cNvSpPr>
                <a:spLocks/>
              </p:cNvSpPr>
              <p:nvPr/>
            </p:nvSpPr>
            <p:spPr bwMode="auto">
              <a:xfrm>
                <a:off x="1518" y="2618"/>
                <a:ext cx="24" cy="5"/>
              </a:xfrm>
              <a:custGeom>
                <a:avLst/>
                <a:gdLst/>
                <a:ahLst/>
                <a:cxnLst>
                  <a:cxn ang="0">
                    <a:pos x="0" y="0"/>
                  </a:cxn>
                  <a:cxn ang="0">
                    <a:pos x="0" y="0"/>
                  </a:cxn>
                  <a:cxn ang="0">
                    <a:pos x="0" y="0"/>
                  </a:cxn>
                  <a:cxn ang="0">
                    <a:pos x="0" y="0"/>
                  </a:cxn>
                  <a:cxn ang="0">
                    <a:pos x="0" y="0"/>
                  </a:cxn>
                  <a:cxn ang="0">
                    <a:pos x="0" y="0"/>
                  </a:cxn>
                  <a:cxn ang="0">
                    <a:pos x="0" y="0"/>
                  </a:cxn>
                  <a:cxn ang="0">
                    <a:pos x="0" y="0"/>
                  </a:cxn>
                  <a:cxn ang="0">
                    <a:pos x="6" y="0"/>
                  </a:cxn>
                  <a:cxn ang="0">
                    <a:pos x="6" y="0"/>
                  </a:cxn>
                  <a:cxn ang="0">
                    <a:pos x="12" y="0"/>
                  </a:cxn>
                  <a:cxn ang="0">
                    <a:pos x="12" y="0"/>
                  </a:cxn>
                  <a:cxn ang="0">
                    <a:pos x="18" y="0"/>
                  </a:cxn>
                  <a:cxn ang="0">
                    <a:pos x="18" y="5"/>
                  </a:cxn>
                  <a:cxn ang="0">
                    <a:pos x="18" y="5"/>
                  </a:cxn>
                  <a:cxn ang="0">
                    <a:pos x="24" y="5"/>
                  </a:cxn>
                  <a:cxn ang="0">
                    <a:pos x="24" y="5"/>
                  </a:cxn>
                  <a:cxn ang="0">
                    <a:pos x="24" y="5"/>
                  </a:cxn>
                  <a:cxn ang="0">
                    <a:pos x="24" y="5"/>
                  </a:cxn>
                  <a:cxn ang="0">
                    <a:pos x="24" y="5"/>
                  </a:cxn>
                  <a:cxn ang="0">
                    <a:pos x="24" y="5"/>
                  </a:cxn>
                  <a:cxn ang="0">
                    <a:pos x="0" y="0"/>
                  </a:cxn>
                  <a:cxn ang="0">
                    <a:pos x="0" y="0"/>
                  </a:cxn>
                  <a:cxn ang="0">
                    <a:pos x="0" y="0"/>
                  </a:cxn>
                </a:cxnLst>
                <a:rect l="0" t="0" r="r" b="b"/>
                <a:pathLst>
                  <a:path w="24" h="5">
                    <a:moveTo>
                      <a:pt x="0" y="0"/>
                    </a:moveTo>
                    <a:lnTo>
                      <a:pt x="0" y="0"/>
                    </a:lnTo>
                    <a:lnTo>
                      <a:pt x="0" y="0"/>
                    </a:lnTo>
                    <a:lnTo>
                      <a:pt x="0" y="0"/>
                    </a:lnTo>
                    <a:lnTo>
                      <a:pt x="0" y="0"/>
                    </a:lnTo>
                    <a:lnTo>
                      <a:pt x="0" y="0"/>
                    </a:lnTo>
                    <a:lnTo>
                      <a:pt x="0" y="0"/>
                    </a:lnTo>
                    <a:lnTo>
                      <a:pt x="0" y="0"/>
                    </a:lnTo>
                    <a:lnTo>
                      <a:pt x="6" y="0"/>
                    </a:lnTo>
                    <a:lnTo>
                      <a:pt x="6" y="0"/>
                    </a:lnTo>
                    <a:lnTo>
                      <a:pt x="12" y="0"/>
                    </a:lnTo>
                    <a:lnTo>
                      <a:pt x="12" y="0"/>
                    </a:lnTo>
                    <a:lnTo>
                      <a:pt x="18" y="0"/>
                    </a:lnTo>
                    <a:lnTo>
                      <a:pt x="18" y="5"/>
                    </a:lnTo>
                    <a:lnTo>
                      <a:pt x="18" y="5"/>
                    </a:lnTo>
                    <a:lnTo>
                      <a:pt x="24" y="5"/>
                    </a:lnTo>
                    <a:lnTo>
                      <a:pt x="24" y="5"/>
                    </a:lnTo>
                    <a:lnTo>
                      <a:pt x="24" y="5"/>
                    </a:lnTo>
                    <a:lnTo>
                      <a:pt x="24" y="5"/>
                    </a:lnTo>
                    <a:lnTo>
                      <a:pt x="24" y="5"/>
                    </a:lnTo>
                    <a:lnTo>
                      <a:pt x="24" y="5"/>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887" name="Freeform 935"/>
              <p:cNvSpPr>
                <a:spLocks/>
              </p:cNvSpPr>
              <p:nvPr/>
            </p:nvSpPr>
            <p:spPr bwMode="auto">
              <a:xfrm>
                <a:off x="1512" y="2618"/>
                <a:ext cx="30" cy="11"/>
              </a:xfrm>
              <a:custGeom>
                <a:avLst/>
                <a:gdLst/>
                <a:ahLst/>
                <a:cxnLst>
                  <a:cxn ang="0">
                    <a:pos x="0" y="0"/>
                  </a:cxn>
                  <a:cxn ang="0">
                    <a:pos x="6" y="0"/>
                  </a:cxn>
                  <a:cxn ang="0">
                    <a:pos x="30" y="5"/>
                  </a:cxn>
                  <a:cxn ang="0">
                    <a:pos x="30" y="5"/>
                  </a:cxn>
                  <a:cxn ang="0">
                    <a:pos x="30" y="5"/>
                  </a:cxn>
                  <a:cxn ang="0">
                    <a:pos x="30" y="5"/>
                  </a:cxn>
                  <a:cxn ang="0">
                    <a:pos x="30" y="11"/>
                  </a:cxn>
                  <a:cxn ang="0">
                    <a:pos x="30" y="11"/>
                  </a:cxn>
                  <a:cxn ang="0">
                    <a:pos x="0" y="0"/>
                  </a:cxn>
                  <a:cxn ang="0">
                    <a:pos x="0" y="0"/>
                  </a:cxn>
                  <a:cxn ang="0">
                    <a:pos x="0" y="0"/>
                  </a:cxn>
                </a:cxnLst>
                <a:rect l="0" t="0" r="r" b="b"/>
                <a:pathLst>
                  <a:path w="30" h="11">
                    <a:moveTo>
                      <a:pt x="0" y="0"/>
                    </a:moveTo>
                    <a:lnTo>
                      <a:pt x="6" y="0"/>
                    </a:lnTo>
                    <a:lnTo>
                      <a:pt x="30" y="5"/>
                    </a:lnTo>
                    <a:lnTo>
                      <a:pt x="30" y="5"/>
                    </a:lnTo>
                    <a:lnTo>
                      <a:pt x="30" y="5"/>
                    </a:lnTo>
                    <a:lnTo>
                      <a:pt x="30" y="5"/>
                    </a:lnTo>
                    <a:lnTo>
                      <a:pt x="30" y="11"/>
                    </a:lnTo>
                    <a:lnTo>
                      <a:pt x="30" y="11"/>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888" name="Freeform 936"/>
              <p:cNvSpPr>
                <a:spLocks/>
              </p:cNvSpPr>
              <p:nvPr/>
            </p:nvSpPr>
            <p:spPr bwMode="auto">
              <a:xfrm>
                <a:off x="1512" y="2618"/>
                <a:ext cx="6" cy="1"/>
              </a:xfrm>
              <a:custGeom>
                <a:avLst/>
                <a:gdLst/>
                <a:ahLst/>
                <a:cxnLst>
                  <a:cxn ang="0">
                    <a:pos x="0" y="0"/>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w="6">
                    <a:moveTo>
                      <a:pt x="0" y="0"/>
                    </a:moveTo>
                    <a:lnTo>
                      <a:pt x="6" y="0"/>
                    </a:lnTo>
                    <a:lnTo>
                      <a:pt x="6" y="0"/>
                    </a:lnTo>
                    <a:lnTo>
                      <a:pt x="6" y="0"/>
                    </a:lnTo>
                    <a:lnTo>
                      <a:pt x="6" y="0"/>
                    </a:lnTo>
                    <a:lnTo>
                      <a:pt x="6" y="0"/>
                    </a:lnTo>
                    <a:lnTo>
                      <a:pt x="6" y="0"/>
                    </a:lnTo>
                    <a:lnTo>
                      <a:pt x="6"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889" name="Freeform 937"/>
              <p:cNvSpPr>
                <a:spLocks/>
              </p:cNvSpPr>
              <p:nvPr/>
            </p:nvSpPr>
            <p:spPr bwMode="auto">
              <a:xfrm>
                <a:off x="1512" y="2618"/>
                <a:ext cx="30" cy="11"/>
              </a:xfrm>
              <a:custGeom>
                <a:avLst/>
                <a:gdLst/>
                <a:ahLst/>
                <a:cxnLst>
                  <a:cxn ang="0">
                    <a:pos x="6" y="0"/>
                  </a:cxn>
                  <a:cxn ang="0">
                    <a:pos x="6" y="0"/>
                  </a:cxn>
                  <a:cxn ang="0">
                    <a:pos x="6" y="0"/>
                  </a:cxn>
                  <a:cxn ang="0">
                    <a:pos x="0" y="0"/>
                  </a:cxn>
                  <a:cxn ang="0">
                    <a:pos x="0" y="0"/>
                  </a:cxn>
                  <a:cxn ang="0">
                    <a:pos x="0" y="0"/>
                  </a:cxn>
                  <a:cxn ang="0">
                    <a:pos x="18" y="0"/>
                  </a:cxn>
                  <a:cxn ang="0">
                    <a:pos x="30" y="5"/>
                  </a:cxn>
                  <a:cxn ang="0">
                    <a:pos x="30" y="11"/>
                  </a:cxn>
                  <a:cxn ang="0">
                    <a:pos x="30" y="11"/>
                  </a:cxn>
                </a:cxnLst>
                <a:rect l="0" t="0" r="r" b="b"/>
                <a:pathLst>
                  <a:path w="30" h="11">
                    <a:moveTo>
                      <a:pt x="6" y="0"/>
                    </a:moveTo>
                    <a:lnTo>
                      <a:pt x="6" y="0"/>
                    </a:lnTo>
                    <a:lnTo>
                      <a:pt x="6" y="0"/>
                    </a:lnTo>
                    <a:lnTo>
                      <a:pt x="0" y="0"/>
                    </a:lnTo>
                    <a:lnTo>
                      <a:pt x="0" y="0"/>
                    </a:lnTo>
                    <a:lnTo>
                      <a:pt x="0" y="0"/>
                    </a:lnTo>
                    <a:lnTo>
                      <a:pt x="18" y="0"/>
                    </a:lnTo>
                    <a:lnTo>
                      <a:pt x="30" y="5"/>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26890" name="Line 938"/>
              <p:cNvSpPr>
                <a:spLocks noChangeShapeType="1"/>
              </p:cNvSpPr>
              <p:nvPr/>
            </p:nvSpPr>
            <p:spPr bwMode="auto">
              <a:xfrm>
                <a:off x="1518" y="2618"/>
                <a:ext cx="24" cy="5"/>
              </a:xfrm>
              <a:prstGeom prst="line">
                <a:avLst/>
              </a:prstGeom>
              <a:noFill/>
              <a:ln w="0">
                <a:solidFill>
                  <a:srgbClr val="000000"/>
                </a:solidFill>
                <a:round/>
                <a:headEnd/>
                <a:tailEnd/>
              </a:ln>
            </p:spPr>
            <p:txBody>
              <a:bodyPr/>
              <a:lstStyle/>
              <a:p>
                <a:endParaRPr lang="en-US" dirty="0"/>
              </a:p>
            </p:txBody>
          </p:sp>
          <p:sp>
            <p:nvSpPr>
              <p:cNvPr id="126891" name="Freeform 939"/>
              <p:cNvSpPr>
                <a:spLocks/>
              </p:cNvSpPr>
              <p:nvPr/>
            </p:nvSpPr>
            <p:spPr bwMode="auto">
              <a:xfrm>
                <a:off x="1430" y="2629"/>
                <a:ext cx="17" cy="11"/>
              </a:xfrm>
              <a:custGeom>
                <a:avLst/>
                <a:gdLst/>
                <a:ahLst/>
                <a:cxnLst>
                  <a:cxn ang="0">
                    <a:pos x="0" y="5"/>
                  </a:cxn>
                  <a:cxn ang="0">
                    <a:pos x="17" y="11"/>
                  </a:cxn>
                  <a:cxn ang="0">
                    <a:pos x="17" y="5"/>
                  </a:cxn>
                  <a:cxn ang="0">
                    <a:pos x="0" y="0"/>
                  </a:cxn>
                  <a:cxn ang="0">
                    <a:pos x="0" y="5"/>
                  </a:cxn>
                  <a:cxn ang="0">
                    <a:pos x="0" y="5"/>
                  </a:cxn>
                </a:cxnLst>
                <a:rect l="0" t="0" r="r" b="b"/>
                <a:pathLst>
                  <a:path w="17" h="11">
                    <a:moveTo>
                      <a:pt x="0" y="5"/>
                    </a:moveTo>
                    <a:lnTo>
                      <a:pt x="17" y="11"/>
                    </a:lnTo>
                    <a:lnTo>
                      <a:pt x="17"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26892" name="Freeform 940"/>
              <p:cNvSpPr>
                <a:spLocks/>
              </p:cNvSpPr>
              <p:nvPr/>
            </p:nvSpPr>
            <p:spPr bwMode="auto">
              <a:xfrm>
                <a:off x="1430" y="2629"/>
                <a:ext cx="17" cy="11"/>
              </a:xfrm>
              <a:custGeom>
                <a:avLst/>
                <a:gdLst/>
                <a:ahLst/>
                <a:cxnLst>
                  <a:cxn ang="0">
                    <a:pos x="0" y="5"/>
                  </a:cxn>
                  <a:cxn ang="0">
                    <a:pos x="17" y="11"/>
                  </a:cxn>
                  <a:cxn ang="0">
                    <a:pos x="17" y="5"/>
                  </a:cxn>
                  <a:cxn ang="0">
                    <a:pos x="0" y="0"/>
                  </a:cxn>
                  <a:cxn ang="0">
                    <a:pos x="0" y="5"/>
                  </a:cxn>
                  <a:cxn ang="0">
                    <a:pos x="0" y="5"/>
                  </a:cxn>
                </a:cxnLst>
                <a:rect l="0" t="0" r="r" b="b"/>
                <a:pathLst>
                  <a:path w="17" h="11">
                    <a:moveTo>
                      <a:pt x="0" y="5"/>
                    </a:moveTo>
                    <a:lnTo>
                      <a:pt x="17" y="11"/>
                    </a:lnTo>
                    <a:lnTo>
                      <a:pt x="17"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893" name="Freeform 941"/>
              <p:cNvSpPr>
                <a:spLocks/>
              </p:cNvSpPr>
              <p:nvPr/>
            </p:nvSpPr>
            <p:spPr bwMode="auto">
              <a:xfrm>
                <a:off x="1447" y="2601"/>
                <a:ext cx="95" cy="39"/>
              </a:xfrm>
              <a:custGeom>
                <a:avLst/>
                <a:gdLst/>
                <a:ahLst/>
                <a:cxnLst>
                  <a:cxn ang="0">
                    <a:pos x="0" y="39"/>
                  </a:cxn>
                  <a:cxn ang="0">
                    <a:pos x="95" y="6"/>
                  </a:cxn>
                  <a:cxn ang="0">
                    <a:pos x="95" y="0"/>
                  </a:cxn>
                  <a:cxn ang="0">
                    <a:pos x="0" y="33"/>
                  </a:cxn>
                  <a:cxn ang="0">
                    <a:pos x="0" y="39"/>
                  </a:cxn>
                  <a:cxn ang="0">
                    <a:pos x="0" y="39"/>
                  </a:cxn>
                  <a:cxn ang="0">
                    <a:pos x="0" y="39"/>
                  </a:cxn>
                </a:cxnLst>
                <a:rect l="0" t="0" r="r" b="b"/>
                <a:pathLst>
                  <a:path w="95" h="39">
                    <a:moveTo>
                      <a:pt x="0" y="39"/>
                    </a:moveTo>
                    <a:lnTo>
                      <a:pt x="95" y="6"/>
                    </a:lnTo>
                    <a:lnTo>
                      <a:pt x="95" y="0"/>
                    </a:lnTo>
                    <a:lnTo>
                      <a:pt x="0" y="33"/>
                    </a:lnTo>
                    <a:lnTo>
                      <a:pt x="0" y="39"/>
                    </a:lnTo>
                    <a:lnTo>
                      <a:pt x="0" y="39"/>
                    </a:lnTo>
                    <a:lnTo>
                      <a:pt x="0" y="39"/>
                    </a:lnTo>
                    <a:close/>
                  </a:path>
                </a:pathLst>
              </a:custGeom>
              <a:solidFill>
                <a:srgbClr val="000000"/>
              </a:solidFill>
              <a:ln w="9525">
                <a:noFill/>
                <a:round/>
                <a:headEnd/>
                <a:tailEnd/>
              </a:ln>
            </p:spPr>
            <p:txBody>
              <a:bodyPr/>
              <a:lstStyle/>
              <a:p>
                <a:endParaRPr lang="en-US" dirty="0"/>
              </a:p>
            </p:txBody>
          </p:sp>
          <p:sp>
            <p:nvSpPr>
              <p:cNvPr id="126894" name="Freeform 942"/>
              <p:cNvSpPr>
                <a:spLocks/>
              </p:cNvSpPr>
              <p:nvPr/>
            </p:nvSpPr>
            <p:spPr bwMode="auto">
              <a:xfrm>
                <a:off x="1447" y="2601"/>
                <a:ext cx="95" cy="39"/>
              </a:xfrm>
              <a:custGeom>
                <a:avLst/>
                <a:gdLst/>
                <a:ahLst/>
                <a:cxnLst>
                  <a:cxn ang="0">
                    <a:pos x="0" y="39"/>
                  </a:cxn>
                  <a:cxn ang="0">
                    <a:pos x="95" y="6"/>
                  </a:cxn>
                  <a:cxn ang="0">
                    <a:pos x="95" y="0"/>
                  </a:cxn>
                  <a:cxn ang="0">
                    <a:pos x="0" y="33"/>
                  </a:cxn>
                  <a:cxn ang="0">
                    <a:pos x="0" y="39"/>
                  </a:cxn>
                </a:cxnLst>
                <a:rect l="0" t="0" r="r" b="b"/>
                <a:pathLst>
                  <a:path w="95" h="39">
                    <a:moveTo>
                      <a:pt x="0" y="39"/>
                    </a:moveTo>
                    <a:lnTo>
                      <a:pt x="95" y="6"/>
                    </a:lnTo>
                    <a:lnTo>
                      <a:pt x="95" y="0"/>
                    </a:lnTo>
                    <a:lnTo>
                      <a:pt x="0" y="33"/>
                    </a:lnTo>
                    <a:lnTo>
                      <a:pt x="0" y="39"/>
                    </a:lnTo>
                  </a:path>
                </a:pathLst>
              </a:custGeom>
              <a:noFill/>
              <a:ln w="0">
                <a:solidFill>
                  <a:srgbClr val="000000"/>
                </a:solidFill>
                <a:prstDash val="solid"/>
                <a:round/>
                <a:headEnd/>
                <a:tailEnd/>
              </a:ln>
            </p:spPr>
            <p:txBody>
              <a:bodyPr/>
              <a:lstStyle/>
              <a:p>
                <a:endParaRPr lang="en-US" dirty="0"/>
              </a:p>
            </p:txBody>
          </p:sp>
          <p:sp>
            <p:nvSpPr>
              <p:cNvPr id="126895" name="Freeform 943"/>
              <p:cNvSpPr>
                <a:spLocks/>
              </p:cNvSpPr>
              <p:nvPr/>
            </p:nvSpPr>
            <p:spPr bwMode="auto">
              <a:xfrm>
                <a:off x="1430" y="2601"/>
                <a:ext cx="112" cy="33"/>
              </a:xfrm>
              <a:custGeom>
                <a:avLst/>
                <a:gdLst/>
                <a:ahLst/>
                <a:cxnLst>
                  <a:cxn ang="0">
                    <a:pos x="0" y="28"/>
                  </a:cxn>
                  <a:cxn ang="0">
                    <a:pos x="17" y="33"/>
                  </a:cxn>
                  <a:cxn ang="0">
                    <a:pos x="112" y="0"/>
                  </a:cxn>
                  <a:cxn ang="0">
                    <a:pos x="88" y="0"/>
                  </a:cxn>
                  <a:cxn ang="0">
                    <a:pos x="0" y="28"/>
                  </a:cxn>
                  <a:cxn ang="0">
                    <a:pos x="0" y="28"/>
                  </a:cxn>
                </a:cxnLst>
                <a:rect l="0" t="0" r="r" b="b"/>
                <a:pathLst>
                  <a:path w="112" h="33">
                    <a:moveTo>
                      <a:pt x="0" y="28"/>
                    </a:moveTo>
                    <a:lnTo>
                      <a:pt x="17" y="33"/>
                    </a:lnTo>
                    <a:lnTo>
                      <a:pt x="112" y="0"/>
                    </a:lnTo>
                    <a:lnTo>
                      <a:pt x="88" y="0"/>
                    </a:lnTo>
                    <a:lnTo>
                      <a:pt x="0" y="28"/>
                    </a:lnTo>
                    <a:lnTo>
                      <a:pt x="0" y="28"/>
                    </a:lnTo>
                    <a:close/>
                  </a:path>
                </a:pathLst>
              </a:custGeom>
              <a:solidFill>
                <a:srgbClr val="FFFFFF"/>
              </a:solidFill>
              <a:ln w="9525">
                <a:noFill/>
                <a:round/>
                <a:headEnd/>
                <a:tailEnd/>
              </a:ln>
            </p:spPr>
            <p:txBody>
              <a:bodyPr/>
              <a:lstStyle/>
              <a:p>
                <a:endParaRPr lang="en-US" dirty="0"/>
              </a:p>
            </p:txBody>
          </p:sp>
          <p:sp>
            <p:nvSpPr>
              <p:cNvPr id="126896" name="Freeform 944"/>
              <p:cNvSpPr>
                <a:spLocks/>
              </p:cNvSpPr>
              <p:nvPr/>
            </p:nvSpPr>
            <p:spPr bwMode="auto">
              <a:xfrm>
                <a:off x="1430" y="2601"/>
                <a:ext cx="112" cy="33"/>
              </a:xfrm>
              <a:custGeom>
                <a:avLst/>
                <a:gdLst/>
                <a:ahLst/>
                <a:cxnLst>
                  <a:cxn ang="0">
                    <a:pos x="0" y="28"/>
                  </a:cxn>
                  <a:cxn ang="0">
                    <a:pos x="17" y="33"/>
                  </a:cxn>
                  <a:cxn ang="0">
                    <a:pos x="112" y="0"/>
                  </a:cxn>
                  <a:cxn ang="0">
                    <a:pos x="88" y="0"/>
                  </a:cxn>
                  <a:cxn ang="0">
                    <a:pos x="0" y="28"/>
                  </a:cxn>
                  <a:cxn ang="0">
                    <a:pos x="0" y="28"/>
                  </a:cxn>
                </a:cxnLst>
                <a:rect l="0" t="0" r="r" b="b"/>
                <a:pathLst>
                  <a:path w="112" h="33">
                    <a:moveTo>
                      <a:pt x="0" y="28"/>
                    </a:moveTo>
                    <a:lnTo>
                      <a:pt x="17" y="33"/>
                    </a:lnTo>
                    <a:lnTo>
                      <a:pt x="112" y="0"/>
                    </a:lnTo>
                    <a:lnTo>
                      <a:pt x="88"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26897" name="Freeform 945"/>
              <p:cNvSpPr>
                <a:spLocks/>
              </p:cNvSpPr>
              <p:nvPr/>
            </p:nvSpPr>
            <p:spPr bwMode="auto">
              <a:xfrm>
                <a:off x="1459" y="2640"/>
                <a:ext cx="24" cy="5"/>
              </a:xfrm>
              <a:custGeom>
                <a:avLst/>
                <a:gdLst/>
                <a:ahLst/>
                <a:cxnLst>
                  <a:cxn ang="0">
                    <a:pos x="0" y="0"/>
                  </a:cxn>
                  <a:cxn ang="0">
                    <a:pos x="24" y="5"/>
                  </a:cxn>
                  <a:cxn ang="0">
                    <a:pos x="24" y="0"/>
                  </a:cxn>
                  <a:cxn ang="0">
                    <a:pos x="0" y="0"/>
                  </a:cxn>
                  <a:cxn ang="0">
                    <a:pos x="0" y="0"/>
                  </a:cxn>
                  <a:cxn ang="0">
                    <a:pos x="0" y="0"/>
                  </a:cxn>
                </a:cxnLst>
                <a:rect l="0" t="0" r="r" b="b"/>
                <a:pathLst>
                  <a:path w="24" h="5">
                    <a:moveTo>
                      <a:pt x="0" y="0"/>
                    </a:moveTo>
                    <a:lnTo>
                      <a:pt x="24" y="5"/>
                    </a:lnTo>
                    <a:lnTo>
                      <a:pt x="24"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26898" name="Freeform 946"/>
              <p:cNvSpPr>
                <a:spLocks/>
              </p:cNvSpPr>
              <p:nvPr/>
            </p:nvSpPr>
            <p:spPr bwMode="auto">
              <a:xfrm>
                <a:off x="1459" y="2640"/>
                <a:ext cx="24" cy="5"/>
              </a:xfrm>
              <a:custGeom>
                <a:avLst/>
                <a:gdLst/>
                <a:ahLst/>
                <a:cxnLst>
                  <a:cxn ang="0">
                    <a:pos x="0" y="0"/>
                  </a:cxn>
                  <a:cxn ang="0">
                    <a:pos x="24" y="5"/>
                  </a:cxn>
                  <a:cxn ang="0">
                    <a:pos x="24" y="0"/>
                  </a:cxn>
                  <a:cxn ang="0">
                    <a:pos x="0" y="0"/>
                  </a:cxn>
                  <a:cxn ang="0">
                    <a:pos x="0" y="0"/>
                  </a:cxn>
                  <a:cxn ang="0">
                    <a:pos x="0" y="0"/>
                  </a:cxn>
                </a:cxnLst>
                <a:rect l="0" t="0" r="r" b="b"/>
                <a:pathLst>
                  <a:path w="24" h="5">
                    <a:moveTo>
                      <a:pt x="0" y="0"/>
                    </a:moveTo>
                    <a:lnTo>
                      <a:pt x="24" y="5"/>
                    </a:lnTo>
                    <a:lnTo>
                      <a:pt x="24"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899" name="Freeform 947"/>
              <p:cNvSpPr>
                <a:spLocks/>
              </p:cNvSpPr>
              <p:nvPr/>
            </p:nvSpPr>
            <p:spPr bwMode="auto">
              <a:xfrm>
                <a:off x="1483" y="2612"/>
                <a:ext cx="89" cy="33"/>
              </a:xfrm>
              <a:custGeom>
                <a:avLst/>
                <a:gdLst/>
                <a:ahLst/>
                <a:cxnLst>
                  <a:cxn ang="0">
                    <a:pos x="0" y="33"/>
                  </a:cxn>
                  <a:cxn ang="0">
                    <a:pos x="89" y="0"/>
                  </a:cxn>
                  <a:cxn ang="0">
                    <a:pos x="89" y="0"/>
                  </a:cxn>
                  <a:cxn ang="0">
                    <a:pos x="0" y="28"/>
                  </a:cxn>
                  <a:cxn ang="0">
                    <a:pos x="0" y="33"/>
                  </a:cxn>
                  <a:cxn ang="0">
                    <a:pos x="0" y="33"/>
                  </a:cxn>
                  <a:cxn ang="0">
                    <a:pos x="0" y="33"/>
                  </a:cxn>
                </a:cxnLst>
                <a:rect l="0" t="0" r="r" b="b"/>
                <a:pathLst>
                  <a:path w="89" h="33">
                    <a:moveTo>
                      <a:pt x="0" y="33"/>
                    </a:moveTo>
                    <a:lnTo>
                      <a:pt x="89" y="0"/>
                    </a:lnTo>
                    <a:lnTo>
                      <a:pt x="89"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900" name="Freeform 948"/>
              <p:cNvSpPr>
                <a:spLocks/>
              </p:cNvSpPr>
              <p:nvPr/>
            </p:nvSpPr>
            <p:spPr bwMode="auto">
              <a:xfrm>
                <a:off x="1483" y="2612"/>
                <a:ext cx="89" cy="33"/>
              </a:xfrm>
              <a:custGeom>
                <a:avLst/>
                <a:gdLst/>
                <a:ahLst/>
                <a:cxnLst>
                  <a:cxn ang="0">
                    <a:pos x="0" y="33"/>
                  </a:cxn>
                  <a:cxn ang="0">
                    <a:pos x="89" y="0"/>
                  </a:cxn>
                  <a:cxn ang="0">
                    <a:pos x="89" y="0"/>
                  </a:cxn>
                  <a:cxn ang="0">
                    <a:pos x="0" y="28"/>
                  </a:cxn>
                  <a:cxn ang="0">
                    <a:pos x="0" y="33"/>
                  </a:cxn>
                </a:cxnLst>
                <a:rect l="0" t="0" r="r" b="b"/>
                <a:pathLst>
                  <a:path w="89" h="33">
                    <a:moveTo>
                      <a:pt x="0" y="33"/>
                    </a:moveTo>
                    <a:lnTo>
                      <a:pt x="89" y="0"/>
                    </a:lnTo>
                    <a:lnTo>
                      <a:pt x="89"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26901" name="Freeform 949"/>
              <p:cNvSpPr>
                <a:spLocks/>
              </p:cNvSpPr>
              <p:nvPr/>
            </p:nvSpPr>
            <p:spPr bwMode="auto">
              <a:xfrm>
                <a:off x="1459" y="2607"/>
                <a:ext cx="113" cy="33"/>
              </a:xfrm>
              <a:custGeom>
                <a:avLst/>
                <a:gdLst/>
                <a:ahLst/>
                <a:cxnLst>
                  <a:cxn ang="0">
                    <a:pos x="0" y="33"/>
                  </a:cxn>
                  <a:cxn ang="0">
                    <a:pos x="24" y="33"/>
                  </a:cxn>
                  <a:cxn ang="0">
                    <a:pos x="113" y="5"/>
                  </a:cxn>
                  <a:cxn ang="0">
                    <a:pos x="95" y="0"/>
                  </a:cxn>
                  <a:cxn ang="0">
                    <a:pos x="0" y="33"/>
                  </a:cxn>
                  <a:cxn ang="0">
                    <a:pos x="0" y="33"/>
                  </a:cxn>
                </a:cxnLst>
                <a:rect l="0" t="0" r="r" b="b"/>
                <a:pathLst>
                  <a:path w="113" h="33">
                    <a:moveTo>
                      <a:pt x="0" y="33"/>
                    </a:moveTo>
                    <a:lnTo>
                      <a:pt x="24" y="33"/>
                    </a:lnTo>
                    <a:lnTo>
                      <a:pt x="113" y="5"/>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26902" name="Freeform 950"/>
              <p:cNvSpPr>
                <a:spLocks/>
              </p:cNvSpPr>
              <p:nvPr/>
            </p:nvSpPr>
            <p:spPr bwMode="auto">
              <a:xfrm>
                <a:off x="1459" y="2607"/>
                <a:ext cx="113" cy="33"/>
              </a:xfrm>
              <a:custGeom>
                <a:avLst/>
                <a:gdLst/>
                <a:ahLst/>
                <a:cxnLst>
                  <a:cxn ang="0">
                    <a:pos x="0" y="33"/>
                  </a:cxn>
                  <a:cxn ang="0">
                    <a:pos x="24" y="33"/>
                  </a:cxn>
                  <a:cxn ang="0">
                    <a:pos x="113" y="5"/>
                  </a:cxn>
                  <a:cxn ang="0">
                    <a:pos x="95" y="0"/>
                  </a:cxn>
                  <a:cxn ang="0">
                    <a:pos x="0" y="33"/>
                  </a:cxn>
                  <a:cxn ang="0">
                    <a:pos x="0" y="33"/>
                  </a:cxn>
                </a:cxnLst>
                <a:rect l="0" t="0" r="r" b="b"/>
                <a:pathLst>
                  <a:path w="113" h="33">
                    <a:moveTo>
                      <a:pt x="0" y="33"/>
                    </a:moveTo>
                    <a:lnTo>
                      <a:pt x="24" y="33"/>
                    </a:lnTo>
                    <a:lnTo>
                      <a:pt x="113" y="5"/>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903" name="Freeform 951"/>
              <p:cNvSpPr>
                <a:spLocks/>
              </p:cNvSpPr>
              <p:nvPr/>
            </p:nvSpPr>
            <p:spPr bwMode="auto">
              <a:xfrm>
                <a:off x="1495" y="2645"/>
                <a:ext cx="17" cy="12"/>
              </a:xfrm>
              <a:custGeom>
                <a:avLst/>
                <a:gdLst/>
                <a:ahLst/>
                <a:cxnLst>
                  <a:cxn ang="0">
                    <a:pos x="0" y="6"/>
                  </a:cxn>
                  <a:cxn ang="0">
                    <a:pos x="17" y="12"/>
                  </a:cxn>
                  <a:cxn ang="0">
                    <a:pos x="17" y="6"/>
                  </a:cxn>
                  <a:cxn ang="0">
                    <a:pos x="0" y="0"/>
                  </a:cxn>
                  <a:cxn ang="0">
                    <a:pos x="0" y="6"/>
                  </a:cxn>
                  <a:cxn ang="0">
                    <a:pos x="0" y="6"/>
                  </a:cxn>
                </a:cxnLst>
                <a:rect l="0" t="0" r="r" b="b"/>
                <a:pathLst>
                  <a:path w="17" h="12">
                    <a:moveTo>
                      <a:pt x="0" y="6"/>
                    </a:moveTo>
                    <a:lnTo>
                      <a:pt x="17" y="12"/>
                    </a:lnTo>
                    <a:lnTo>
                      <a:pt x="17"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904" name="Freeform 952"/>
              <p:cNvSpPr>
                <a:spLocks/>
              </p:cNvSpPr>
              <p:nvPr/>
            </p:nvSpPr>
            <p:spPr bwMode="auto">
              <a:xfrm>
                <a:off x="1495" y="2645"/>
                <a:ext cx="17" cy="12"/>
              </a:xfrm>
              <a:custGeom>
                <a:avLst/>
                <a:gdLst/>
                <a:ahLst/>
                <a:cxnLst>
                  <a:cxn ang="0">
                    <a:pos x="0" y="6"/>
                  </a:cxn>
                  <a:cxn ang="0">
                    <a:pos x="17" y="12"/>
                  </a:cxn>
                  <a:cxn ang="0">
                    <a:pos x="17" y="6"/>
                  </a:cxn>
                  <a:cxn ang="0">
                    <a:pos x="0" y="0"/>
                  </a:cxn>
                  <a:cxn ang="0">
                    <a:pos x="0" y="6"/>
                  </a:cxn>
                  <a:cxn ang="0">
                    <a:pos x="0" y="6"/>
                  </a:cxn>
                </a:cxnLst>
                <a:rect l="0" t="0" r="r" b="b"/>
                <a:pathLst>
                  <a:path w="17" h="12">
                    <a:moveTo>
                      <a:pt x="0" y="6"/>
                    </a:moveTo>
                    <a:lnTo>
                      <a:pt x="17" y="12"/>
                    </a:lnTo>
                    <a:lnTo>
                      <a:pt x="17"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05" name="Freeform 953"/>
              <p:cNvSpPr>
                <a:spLocks/>
              </p:cNvSpPr>
              <p:nvPr/>
            </p:nvSpPr>
            <p:spPr bwMode="auto">
              <a:xfrm>
                <a:off x="1512" y="2618"/>
                <a:ext cx="95" cy="39"/>
              </a:xfrm>
              <a:custGeom>
                <a:avLst/>
                <a:gdLst/>
                <a:ahLst/>
                <a:cxnLst>
                  <a:cxn ang="0">
                    <a:pos x="0" y="39"/>
                  </a:cxn>
                  <a:cxn ang="0">
                    <a:pos x="95" y="5"/>
                  </a:cxn>
                  <a:cxn ang="0">
                    <a:pos x="95" y="0"/>
                  </a:cxn>
                  <a:cxn ang="0">
                    <a:pos x="0" y="33"/>
                  </a:cxn>
                  <a:cxn ang="0">
                    <a:pos x="0" y="33"/>
                  </a:cxn>
                  <a:cxn ang="0">
                    <a:pos x="0" y="39"/>
                  </a:cxn>
                  <a:cxn ang="0">
                    <a:pos x="0" y="39"/>
                  </a:cxn>
                </a:cxnLst>
                <a:rect l="0" t="0" r="r" b="b"/>
                <a:pathLst>
                  <a:path w="95" h="39">
                    <a:moveTo>
                      <a:pt x="0" y="39"/>
                    </a:moveTo>
                    <a:lnTo>
                      <a:pt x="95" y="5"/>
                    </a:lnTo>
                    <a:lnTo>
                      <a:pt x="95" y="0"/>
                    </a:lnTo>
                    <a:lnTo>
                      <a:pt x="0" y="33"/>
                    </a:lnTo>
                    <a:lnTo>
                      <a:pt x="0" y="33"/>
                    </a:lnTo>
                    <a:lnTo>
                      <a:pt x="0" y="39"/>
                    </a:lnTo>
                    <a:lnTo>
                      <a:pt x="0" y="39"/>
                    </a:lnTo>
                    <a:close/>
                  </a:path>
                </a:pathLst>
              </a:custGeom>
              <a:solidFill>
                <a:srgbClr val="000000"/>
              </a:solidFill>
              <a:ln w="9525">
                <a:noFill/>
                <a:round/>
                <a:headEnd/>
                <a:tailEnd/>
              </a:ln>
            </p:spPr>
            <p:txBody>
              <a:bodyPr/>
              <a:lstStyle/>
              <a:p>
                <a:endParaRPr lang="en-US" dirty="0"/>
              </a:p>
            </p:txBody>
          </p:sp>
          <p:sp>
            <p:nvSpPr>
              <p:cNvPr id="126906" name="Freeform 954"/>
              <p:cNvSpPr>
                <a:spLocks/>
              </p:cNvSpPr>
              <p:nvPr/>
            </p:nvSpPr>
            <p:spPr bwMode="auto">
              <a:xfrm>
                <a:off x="1512" y="2618"/>
                <a:ext cx="95" cy="39"/>
              </a:xfrm>
              <a:custGeom>
                <a:avLst/>
                <a:gdLst/>
                <a:ahLst/>
                <a:cxnLst>
                  <a:cxn ang="0">
                    <a:pos x="0" y="39"/>
                  </a:cxn>
                  <a:cxn ang="0">
                    <a:pos x="95" y="5"/>
                  </a:cxn>
                  <a:cxn ang="0">
                    <a:pos x="95" y="0"/>
                  </a:cxn>
                  <a:cxn ang="0">
                    <a:pos x="0" y="33"/>
                  </a:cxn>
                  <a:cxn ang="0">
                    <a:pos x="0" y="33"/>
                  </a:cxn>
                </a:cxnLst>
                <a:rect l="0" t="0" r="r" b="b"/>
                <a:pathLst>
                  <a:path w="95" h="39">
                    <a:moveTo>
                      <a:pt x="0" y="39"/>
                    </a:moveTo>
                    <a:lnTo>
                      <a:pt x="95" y="5"/>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907" name="Freeform 955"/>
              <p:cNvSpPr>
                <a:spLocks/>
              </p:cNvSpPr>
              <p:nvPr/>
            </p:nvSpPr>
            <p:spPr bwMode="auto">
              <a:xfrm>
                <a:off x="1495" y="2612"/>
                <a:ext cx="112" cy="39"/>
              </a:xfrm>
              <a:custGeom>
                <a:avLst/>
                <a:gdLst/>
                <a:ahLst/>
                <a:cxnLst>
                  <a:cxn ang="0">
                    <a:pos x="0" y="33"/>
                  </a:cxn>
                  <a:cxn ang="0">
                    <a:pos x="17" y="39"/>
                  </a:cxn>
                  <a:cxn ang="0">
                    <a:pos x="112" y="6"/>
                  </a:cxn>
                  <a:cxn ang="0">
                    <a:pos x="88" y="0"/>
                  </a:cxn>
                  <a:cxn ang="0">
                    <a:pos x="0" y="33"/>
                  </a:cxn>
                  <a:cxn ang="0">
                    <a:pos x="0" y="33"/>
                  </a:cxn>
                </a:cxnLst>
                <a:rect l="0" t="0" r="r" b="b"/>
                <a:pathLst>
                  <a:path w="112" h="39">
                    <a:moveTo>
                      <a:pt x="0" y="33"/>
                    </a:moveTo>
                    <a:lnTo>
                      <a:pt x="17" y="39"/>
                    </a:lnTo>
                    <a:lnTo>
                      <a:pt x="112" y="6"/>
                    </a:lnTo>
                    <a:lnTo>
                      <a:pt x="88" y="0"/>
                    </a:lnTo>
                    <a:lnTo>
                      <a:pt x="0" y="33"/>
                    </a:lnTo>
                    <a:lnTo>
                      <a:pt x="0" y="33"/>
                    </a:lnTo>
                    <a:close/>
                  </a:path>
                </a:pathLst>
              </a:custGeom>
              <a:solidFill>
                <a:srgbClr val="FFFFFF"/>
              </a:solidFill>
              <a:ln w="9525">
                <a:noFill/>
                <a:round/>
                <a:headEnd/>
                <a:tailEnd/>
              </a:ln>
            </p:spPr>
            <p:txBody>
              <a:bodyPr/>
              <a:lstStyle/>
              <a:p>
                <a:endParaRPr lang="en-US" dirty="0"/>
              </a:p>
            </p:txBody>
          </p:sp>
          <p:sp>
            <p:nvSpPr>
              <p:cNvPr id="126908" name="Freeform 956"/>
              <p:cNvSpPr>
                <a:spLocks/>
              </p:cNvSpPr>
              <p:nvPr/>
            </p:nvSpPr>
            <p:spPr bwMode="auto">
              <a:xfrm>
                <a:off x="1495" y="2612"/>
                <a:ext cx="112" cy="39"/>
              </a:xfrm>
              <a:custGeom>
                <a:avLst/>
                <a:gdLst/>
                <a:ahLst/>
                <a:cxnLst>
                  <a:cxn ang="0">
                    <a:pos x="0" y="33"/>
                  </a:cxn>
                  <a:cxn ang="0">
                    <a:pos x="17" y="39"/>
                  </a:cxn>
                  <a:cxn ang="0">
                    <a:pos x="112" y="6"/>
                  </a:cxn>
                  <a:cxn ang="0">
                    <a:pos x="88" y="0"/>
                  </a:cxn>
                  <a:cxn ang="0">
                    <a:pos x="0" y="33"/>
                  </a:cxn>
                  <a:cxn ang="0">
                    <a:pos x="0" y="33"/>
                  </a:cxn>
                </a:cxnLst>
                <a:rect l="0" t="0" r="r" b="b"/>
                <a:pathLst>
                  <a:path w="112" h="39">
                    <a:moveTo>
                      <a:pt x="0" y="33"/>
                    </a:moveTo>
                    <a:lnTo>
                      <a:pt x="17" y="39"/>
                    </a:lnTo>
                    <a:lnTo>
                      <a:pt x="112" y="6"/>
                    </a:lnTo>
                    <a:lnTo>
                      <a:pt x="88"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909" name="Freeform 957"/>
              <p:cNvSpPr>
                <a:spLocks/>
              </p:cNvSpPr>
              <p:nvPr/>
            </p:nvSpPr>
            <p:spPr bwMode="auto">
              <a:xfrm>
                <a:off x="1524" y="2651"/>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26910" name="Freeform 958"/>
              <p:cNvSpPr>
                <a:spLocks/>
              </p:cNvSpPr>
              <p:nvPr/>
            </p:nvSpPr>
            <p:spPr bwMode="auto">
              <a:xfrm>
                <a:off x="1524" y="2651"/>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11" name="Freeform 959"/>
              <p:cNvSpPr>
                <a:spLocks/>
              </p:cNvSpPr>
              <p:nvPr/>
            </p:nvSpPr>
            <p:spPr bwMode="auto">
              <a:xfrm>
                <a:off x="1542" y="2629"/>
                <a:ext cx="95" cy="33"/>
              </a:xfrm>
              <a:custGeom>
                <a:avLst/>
                <a:gdLst/>
                <a:ahLst/>
                <a:cxnLst>
                  <a:cxn ang="0">
                    <a:pos x="0" y="33"/>
                  </a:cxn>
                  <a:cxn ang="0">
                    <a:pos x="95" y="0"/>
                  </a:cxn>
                  <a:cxn ang="0">
                    <a:pos x="95" y="0"/>
                  </a:cxn>
                  <a:cxn ang="0">
                    <a:pos x="0" y="28"/>
                  </a:cxn>
                  <a:cxn ang="0">
                    <a:pos x="0" y="33"/>
                  </a:cxn>
                  <a:cxn ang="0">
                    <a:pos x="0" y="33"/>
                  </a:cxn>
                  <a:cxn ang="0">
                    <a:pos x="0" y="33"/>
                  </a:cxn>
                </a:cxnLst>
                <a:rect l="0" t="0" r="r" b="b"/>
                <a:pathLst>
                  <a:path w="95" h="33">
                    <a:moveTo>
                      <a:pt x="0" y="33"/>
                    </a:moveTo>
                    <a:lnTo>
                      <a:pt x="95" y="0"/>
                    </a:lnTo>
                    <a:lnTo>
                      <a:pt x="95"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26912" name="Freeform 960"/>
              <p:cNvSpPr>
                <a:spLocks/>
              </p:cNvSpPr>
              <p:nvPr/>
            </p:nvSpPr>
            <p:spPr bwMode="auto">
              <a:xfrm>
                <a:off x="1542" y="2629"/>
                <a:ext cx="95" cy="33"/>
              </a:xfrm>
              <a:custGeom>
                <a:avLst/>
                <a:gdLst/>
                <a:ahLst/>
                <a:cxnLst>
                  <a:cxn ang="0">
                    <a:pos x="0" y="33"/>
                  </a:cxn>
                  <a:cxn ang="0">
                    <a:pos x="95" y="0"/>
                  </a:cxn>
                  <a:cxn ang="0">
                    <a:pos x="95" y="0"/>
                  </a:cxn>
                  <a:cxn ang="0">
                    <a:pos x="0" y="28"/>
                  </a:cxn>
                  <a:cxn ang="0">
                    <a:pos x="0" y="33"/>
                  </a:cxn>
                </a:cxnLst>
                <a:rect l="0" t="0" r="r" b="b"/>
                <a:pathLst>
                  <a:path w="95" h="33">
                    <a:moveTo>
                      <a:pt x="0" y="33"/>
                    </a:moveTo>
                    <a:lnTo>
                      <a:pt x="95" y="0"/>
                    </a:lnTo>
                    <a:lnTo>
                      <a:pt x="95"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26913" name="Freeform 961"/>
              <p:cNvSpPr>
                <a:spLocks/>
              </p:cNvSpPr>
              <p:nvPr/>
            </p:nvSpPr>
            <p:spPr bwMode="auto">
              <a:xfrm>
                <a:off x="1524" y="2623"/>
                <a:ext cx="113" cy="34"/>
              </a:xfrm>
              <a:custGeom>
                <a:avLst/>
                <a:gdLst/>
                <a:ahLst/>
                <a:cxnLst>
                  <a:cxn ang="0">
                    <a:pos x="0" y="28"/>
                  </a:cxn>
                  <a:cxn ang="0">
                    <a:pos x="18" y="34"/>
                  </a:cxn>
                  <a:cxn ang="0">
                    <a:pos x="113" y="6"/>
                  </a:cxn>
                  <a:cxn ang="0">
                    <a:pos x="89" y="0"/>
                  </a:cxn>
                  <a:cxn ang="0">
                    <a:pos x="0" y="28"/>
                  </a:cxn>
                  <a:cxn ang="0">
                    <a:pos x="0" y="28"/>
                  </a:cxn>
                </a:cxnLst>
                <a:rect l="0" t="0" r="r" b="b"/>
                <a:pathLst>
                  <a:path w="113" h="34">
                    <a:moveTo>
                      <a:pt x="0" y="28"/>
                    </a:moveTo>
                    <a:lnTo>
                      <a:pt x="18" y="34"/>
                    </a:lnTo>
                    <a:lnTo>
                      <a:pt x="113" y="6"/>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26914" name="Freeform 962"/>
              <p:cNvSpPr>
                <a:spLocks/>
              </p:cNvSpPr>
              <p:nvPr/>
            </p:nvSpPr>
            <p:spPr bwMode="auto">
              <a:xfrm>
                <a:off x="1524" y="2623"/>
                <a:ext cx="113" cy="34"/>
              </a:xfrm>
              <a:custGeom>
                <a:avLst/>
                <a:gdLst/>
                <a:ahLst/>
                <a:cxnLst>
                  <a:cxn ang="0">
                    <a:pos x="0" y="28"/>
                  </a:cxn>
                  <a:cxn ang="0">
                    <a:pos x="18" y="34"/>
                  </a:cxn>
                  <a:cxn ang="0">
                    <a:pos x="113" y="6"/>
                  </a:cxn>
                  <a:cxn ang="0">
                    <a:pos x="89" y="0"/>
                  </a:cxn>
                  <a:cxn ang="0">
                    <a:pos x="0" y="28"/>
                  </a:cxn>
                  <a:cxn ang="0">
                    <a:pos x="0" y="28"/>
                  </a:cxn>
                </a:cxnLst>
                <a:rect l="0" t="0" r="r" b="b"/>
                <a:pathLst>
                  <a:path w="113" h="34">
                    <a:moveTo>
                      <a:pt x="0" y="28"/>
                    </a:moveTo>
                    <a:lnTo>
                      <a:pt x="18" y="34"/>
                    </a:lnTo>
                    <a:lnTo>
                      <a:pt x="113" y="6"/>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26915" name="Freeform 963"/>
              <p:cNvSpPr>
                <a:spLocks/>
              </p:cNvSpPr>
              <p:nvPr/>
            </p:nvSpPr>
            <p:spPr bwMode="auto">
              <a:xfrm>
                <a:off x="1501" y="2585"/>
                <a:ext cx="35" cy="44"/>
              </a:xfrm>
              <a:custGeom>
                <a:avLst/>
                <a:gdLst/>
                <a:ahLst/>
                <a:cxnLst>
                  <a:cxn ang="0">
                    <a:pos x="0" y="38"/>
                  </a:cxn>
                  <a:cxn ang="0">
                    <a:pos x="35" y="44"/>
                  </a:cxn>
                  <a:cxn ang="0">
                    <a:pos x="35" y="5"/>
                  </a:cxn>
                  <a:cxn ang="0">
                    <a:pos x="0" y="0"/>
                  </a:cxn>
                  <a:cxn ang="0">
                    <a:pos x="0" y="38"/>
                  </a:cxn>
                  <a:cxn ang="0">
                    <a:pos x="0" y="38"/>
                  </a:cxn>
                </a:cxnLst>
                <a:rect l="0" t="0" r="r" b="b"/>
                <a:pathLst>
                  <a:path w="35" h="44">
                    <a:moveTo>
                      <a:pt x="0" y="38"/>
                    </a:moveTo>
                    <a:lnTo>
                      <a:pt x="35" y="44"/>
                    </a:lnTo>
                    <a:lnTo>
                      <a:pt x="35" y="5"/>
                    </a:lnTo>
                    <a:lnTo>
                      <a:pt x="0" y="0"/>
                    </a:lnTo>
                    <a:lnTo>
                      <a:pt x="0" y="38"/>
                    </a:lnTo>
                    <a:lnTo>
                      <a:pt x="0" y="38"/>
                    </a:lnTo>
                    <a:close/>
                  </a:path>
                </a:pathLst>
              </a:custGeom>
              <a:solidFill>
                <a:srgbClr val="FFFFFF"/>
              </a:solidFill>
              <a:ln w="9525">
                <a:noFill/>
                <a:round/>
                <a:headEnd/>
                <a:tailEnd/>
              </a:ln>
            </p:spPr>
            <p:txBody>
              <a:bodyPr/>
              <a:lstStyle/>
              <a:p>
                <a:endParaRPr lang="en-US" dirty="0"/>
              </a:p>
            </p:txBody>
          </p:sp>
          <p:sp>
            <p:nvSpPr>
              <p:cNvPr id="126916" name="Freeform 964"/>
              <p:cNvSpPr>
                <a:spLocks/>
              </p:cNvSpPr>
              <p:nvPr/>
            </p:nvSpPr>
            <p:spPr bwMode="auto">
              <a:xfrm>
                <a:off x="1501" y="2585"/>
                <a:ext cx="35" cy="44"/>
              </a:xfrm>
              <a:custGeom>
                <a:avLst/>
                <a:gdLst/>
                <a:ahLst/>
                <a:cxnLst>
                  <a:cxn ang="0">
                    <a:pos x="0" y="38"/>
                  </a:cxn>
                  <a:cxn ang="0">
                    <a:pos x="35" y="44"/>
                  </a:cxn>
                  <a:cxn ang="0">
                    <a:pos x="35" y="5"/>
                  </a:cxn>
                  <a:cxn ang="0">
                    <a:pos x="0" y="0"/>
                  </a:cxn>
                  <a:cxn ang="0">
                    <a:pos x="0" y="38"/>
                  </a:cxn>
                  <a:cxn ang="0">
                    <a:pos x="0" y="38"/>
                  </a:cxn>
                </a:cxnLst>
                <a:rect l="0" t="0" r="r" b="b"/>
                <a:pathLst>
                  <a:path w="35" h="44">
                    <a:moveTo>
                      <a:pt x="0" y="38"/>
                    </a:moveTo>
                    <a:lnTo>
                      <a:pt x="35" y="44"/>
                    </a:lnTo>
                    <a:lnTo>
                      <a:pt x="35"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26917" name="Freeform 965"/>
              <p:cNvSpPr>
                <a:spLocks/>
              </p:cNvSpPr>
              <p:nvPr/>
            </p:nvSpPr>
            <p:spPr bwMode="auto">
              <a:xfrm>
                <a:off x="1536" y="2585"/>
                <a:ext cx="30" cy="44"/>
              </a:xfrm>
              <a:custGeom>
                <a:avLst/>
                <a:gdLst/>
                <a:ahLst/>
                <a:cxnLst>
                  <a:cxn ang="0">
                    <a:pos x="0" y="44"/>
                  </a:cxn>
                  <a:cxn ang="0">
                    <a:pos x="30" y="33"/>
                  </a:cxn>
                  <a:cxn ang="0">
                    <a:pos x="30" y="0"/>
                  </a:cxn>
                  <a:cxn ang="0">
                    <a:pos x="0" y="5"/>
                  </a:cxn>
                  <a:cxn ang="0">
                    <a:pos x="0" y="44"/>
                  </a:cxn>
                  <a:cxn ang="0">
                    <a:pos x="0" y="44"/>
                  </a:cxn>
                  <a:cxn ang="0">
                    <a:pos x="0" y="44"/>
                  </a:cxn>
                </a:cxnLst>
                <a:rect l="0" t="0" r="r" b="b"/>
                <a:pathLst>
                  <a:path w="30" h="44">
                    <a:moveTo>
                      <a:pt x="0" y="44"/>
                    </a:moveTo>
                    <a:lnTo>
                      <a:pt x="30" y="33"/>
                    </a:lnTo>
                    <a:lnTo>
                      <a:pt x="30" y="0"/>
                    </a:lnTo>
                    <a:lnTo>
                      <a:pt x="0" y="5"/>
                    </a:lnTo>
                    <a:lnTo>
                      <a:pt x="0" y="44"/>
                    </a:lnTo>
                    <a:lnTo>
                      <a:pt x="0" y="44"/>
                    </a:lnTo>
                    <a:lnTo>
                      <a:pt x="0" y="44"/>
                    </a:lnTo>
                    <a:close/>
                  </a:path>
                </a:pathLst>
              </a:custGeom>
              <a:solidFill>
                <a:srgbClr val="FFFFFF"/>
              </a:solidFill>
              <a:ln w="9525">
                <a:noFill/>
                <a:round/>
                <a:headEnd/>
                <a:tailEnd/>
              </a:ln>
            </p:spPr>
            <p:txBody>
              <a:bodyPr/>
              <a:lstStyle/>
              <a:p>
                <a:endParaRPr lang="en-US" dirty="0"/>
              </a:p>
            </p:txBody>
          </p:sp>
          <p:sp>
            <p:nvSpPr>
              <p:cNvPr id="126918" name="Freeform 966"/>
              <p:cNvSpPr>
                <a:spLocks/>
              </p:cNvSpPr>
              <p:nvPr/>
            </p:nvSpPr>
            <p:spPr bwMode="auto">
              <a:xfrm>
                <a:off x="1536" y="2585"/>
                <a:ext cx="30" cy="44"/>
              </a:xfrm>
              <a:custGeom>
                <a:avLst/>
                <a:gdLst/>
                <a:ahLst/>
                <a:cxnLst>
                  <a:cxn ang="0">
                    <a:pos x="0" y="44"/>
                  </a:cxn>
                  <a:cxn ang="0">
                    <a:pos x="30" y="33"/>
                  </a:cxn>
                  <a:cxn ang="0">
                    <a:pos x="30" y="0"/>
                  </a:cxn>
                  <a:cxn ang="0">
                    <a:pos x="0" y="5"/>
                  </a:cxn>
                  <a:cxn ang="0">
                    <a:pos x="0" y="44"/>
                  </a:cxn>
                </a:cxnLst>
                <a:rect l="0" t="0" r="r" b="b"/>
                <a:pathLst>
                  <a:path w="30" h="44">
                    <a:moveTo>
                      <a:pt x="0" y="44"/>
                    </a:moveTo>
                    <a:lnTo>
                      <a:pt x="30" y="33"/>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26919" name="Freeform 967"/>
              <p:cNvSpPr>
                <a:spLocks/>
              </p:cNvSpPr>
              <p:nvPr/>
            </p:nvSpPr>
            <p:spPr bwMode="auto">
              <a:xfrm>
                <a:off x="1501" y="2579"/>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close/>
                  </a:path>
                </a:pathLst>
              </a:custGeom>
              <a:solidFill>
                <a:srgbClr val="FFFFFF"/>
              </a:solidFill>
              <a:ln w="9525">
                <a:noFill/>
                <a:round/>
                <a:headEnd/>
                <a:tailEnd/>
              </a:ln>
            </p:spPr>
            <p:txBody>
              <a:bodyPr/>
              <a:lstStyle/>
              <a:p>
                <a:endParaRPr lang="en-US" dirty="0"/>
              </a:p>
            </p:txBody>
          </p:sp>
          <p:sp>
            <p:nvSpPr>
              <p:cNvPr id="126920" name="Freeform 968"/>
              <p:cNvSpPr>
                <a:spLocks/>
              </p:cNvSpPr>
              <p:nvPr/>
            </p:nvSpPr>
            <p:spPr bwMode="auto">
              <a:xfrm>
                <a:off x="1501" y="2579"/>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21" name="Freeform 969"/>
              <p:cNvSpPr>
                <a:spLocks/>
              </p:cNvSpPr>
              <p:nvPr/>
            </p:nvSpPr>
            <p:spPr bwMode="auto">
              <a:xfrm>
                <a:off x="1548" y="2590"/>
                <a:ext cx="35" cy="44"/>
              </a:xfrm>
              <a:custGeom>
                <a:avLst/>
                <a:gdLst/>
                <a:ahLst/>
                <a:cxnLst>
                  <a:cxn ang="0">
                    <a:pos x="0" y="39"/>
                  </a:cxn>
                  <a:cxn ang="0">
                    <a:pos x="35" y="44"/>
                  </a:cxn>
                  <a:cxn ang="0">
                    <a:pos x="35" y="6"/>
                  </a:cxn>
                  <a:cxn ang="0">
                    <a:pos x="0" y="0"/>
                  </a:cxn>
                  <a:cxn ang="0">
                    <a:pos x="0" y="39"/>
                  </a:cxn>
                  <a:cxn ang="0">
                    <a:pos x="0" y="39"/>
                  </a:cxn>
                </a:cxnLst>
                <a:rect l="0" t="0" r="r" b="b"/>
                <a:pathLst>
                  <a:path w="35" h="44">
                    <a:moveTo>
                      <a:pt x="0" y="39"/>
                    </a:moveTo>
                    <a:lnTo>
                      <a:pt x="35" y="44"/>
                    </a:lnTo>
                    <a:lnTo>
                      <a:pt x="35"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922" name="Freeform 970"/>
              <p:cNvSpPr>
                <a:spLocks/>
              </p:cNvSpPr>
              <p:nvPr/>
            </p:nvSpPr>
            <p:spPr bwMode="auto">
              <a:xfrm>
                <a:off x="1548" y="2590"/>
                <a:ext cx="35" cy="44"/>
              </a:xfrm>
              <a:custGeom>
                <a:avLst/>
                <a:gdLst/>
                <a:ahLst/>
                <a:cxnLst>
                  <a:cxn ang="0">
                    <a:pos x="0" y="39"/>
                  </a:cxn>
                  <a:cxn ang="0">
                    <a:pos x="35" y="44"/>
                  </a:cxn>
                  <a:cxn ang="0">
                    <a:pos x="35" y="6"/>
                  </a:cxn>
                  <a:cxn ang="0">
                    <a:pos x="0" y="0"/>
                  </a:cxn>
                  <a:cxn ang="0">
                    <a:pos x="0" y="39"/>
                  </a:cxn>
                  <a:cxn ang="0">
                    <a:pos x="0" y="39"/>
                  </a:cxn>
                </a:cxnLst>
                <a:rect l="0" t="0" r="r" b="b"/>
                <a:pathLst>
                  <a:path w="35" h="44">
                    <a:moveTo>
                      <a:pt x="0" y="39"/>
                    </a:moveTo>
                    <a:lnTo>
                      <a:pt x="35" y="44"/>
                    </a:lnTo>
                    <a:lnTo>
                      <a:pt x="35"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923" name="Freeform 971"/>
              <p:cNvSpPr>
                <a:spLocks/>
              </p:cNvSpPr>
              <p:nvPr/>
            </p:nvSpPr>
            <p:spPr bwMode="auto">
              <a:xfrm>
                <a:off x="1583" y="2590"/>
                <a:ext cx="30" cy="44"/>
              </a:xfrm>
              <a:custGeom>
                <a:avLst/>
                <a:gdLst/>
                <a:ahLst/>
                <a:cxnLst>
                  <a:cxn ang="0">
                    <a:pos x="0" y="44"/>
                  </a:cxn>
                  <a:cxn ang="0">
                    <a:pos x="30" y="33"/>
                  </a:cxn>
                  <a:cxn ang="0">
                    <a:pos x="30" y="0"/>
                  </a:cxn>
                  <a:cxn ang="0">
                    <a:pos x="0" y="6"/>
                  </a:cxn>
                  <a:cxn ang="0">
                    <a:pos x="0" y="44"/>
                  </a:cxn>
                  <a:cxn ang="0">
                    <a:pos x="0" y="44"/>
                  </a:cxn>
                  <a:cxn ang="0">
                    <a:pos x="0" y="44"/>
                  </a:cxn>
                </a:cxnLst>
                <a:rect l="0" t="0" r="r" b="b"/>
                <a:pathLst>
                  <a:path w="30" h="44">
                    <a:moveTo>
                      <a:pt x="0" y="44"/>
                    </a:moveTo>
                    <a:lnTo>
                      <a:pt x="30" y="33"/>
                    </a:lnTo>
                    <a:lnTo>
                      <a:pt x="30" y="0"/>
                    </a:lnTo>
                    <a:lnTo>
                      <a:pt x="0" y="6"/>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26924" name="Freeform 972"/>
              <p:cNvSpPr>
                <a:spLocks/>
              </p:cNvSpPr>
              <p:nvPr/>
            </p:nvSpPr>
            <p:spPr bwMode="auto">
              <a:xfrm>
                <a:off x="1583" y="2590"/>
                <a:ext cx="30" cy="44"/>
              </a:xfrm>
              <a:custGeom>
                <a:avLst/>
                <a:gdLst/>
                <a:ahLst/>
                <a:cxnLst>
                  <a:cxn ang="0">
                    <a:pos x="0" y="44"/>
                  </a:cxn>
                  <a:cxn ang="0">
                    <a:pos x="30" y="33"/>
                  </a:cxn>
                  <a:cxn ang="0">
                    <a:pos x="30" y="0"/>
                  </a:cxn>
                  <a:cxn ang="0">
                    <a:pos x="0" y="6"/>
                  </a:cxn>
                  <a:cxn ang="0">
                    <a:pos x="0" y="44"/>
                  </a:cxn>
                </a:cxnLst>
                <a:rect l="0" t="0" r="r" b="b"/>
                <a:pathLst>
                  <a:path w="30" h="44">
                    <a:moveTo>
                      <a:pt x="0" y="44"/>
                    </a:moveTo>
                    <a:lnTo>
                      <a:pt x="30" y="33"/>
                    </a:lnTo>
                    <a:lnTo>
                      <a:pt x="30" y="0"/>
                    </a:lnTo>
                    <a:lnTo>
                      <a:pt x="0" y="6"/>
                    </a:lnTo>
                    <a:lnTo>
                      <a:pt x="0" y="44"/>
                    </a:lnTo>
                  </a:path>
                </a:pathLst>
              </a:custGeom>
              <a:noFill/>
              <a:ln w="0">
                <a:solidFill>
                  <a:srgbClr val="000000"/>
                </a:solidFill>
                <a:prstDash val="solid"/>
                <a:round/>
                <a:headEnd/>
                <a:tailEnd/>
              </a:ln>
            </p:spPr>
            <p:txBody>
              <a:bodyPr/>
              <a:lstStyle/>
              <a:p>
                <a:endParaRPr lang="en-US" dirty="0"/>
              </a:p>
            </p:txBody>
          </p:sp>
          <p:sp>
            <p:nvSpPr>
              <p:cNvPr id="126925" name="Freeform 973"/>
              <p:cNvSpPr>
                <a:spLocks/>
              </p:cNvSpPr>
              <p:nvPr/>
            </p:nvSpPr>
            <p:spPr bwMode="auto">
              <a:xfrm>
                <a:off x="1548" y="2585"/>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close/>
                  </a:path>
                </a:pathLst>
              </a:custGeom>
              <a:solidFill>
                <a:srgbClr val="FFFFFF"/>
              </a:solidFill>
              <a:ln w="9525">
                <a:noFill/>
                <a:round/>
                <a:headEnd/>
                <a:tailEnd/>
              </a:ln>
            </p:spPr>
            <p:txBody>
              <a:bodyPr/>
              <a:lstStyle/>
              <a:p>
                <a:endParaRPr lang="en-US" dirty="0"/>
              </a:p>
            </p:txBody>
          </p:sp>
          <p:sp>
            <p:nvSpPr>
              <p:cNvPr id="126926" name="Freeform 974"/>
              <p:cNvSpPr>
                <a:spLocks/>
              </p:cNvSpPr>
              <p:nvPr/>
            </p:nvSpPr>
            <p:spPr bwMode="auto">
              <a:xfrm>
                <a:off x="1548" y="2585"/>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927" name="Freeform 975"/>
              <p:cNvSpPr>
                <a:spLocks/>
              </p:cNvSpPr>
              <p:nvPr/>
            </p:nvSpPr>
            <p:spPr bwMode="auto">
              <a:xfrm>
                <a:off x="1453" y="2596"/>
                <a:ext cx="36" cy="44"/>
              </a:xfrm>
              <a:custGeom>
                <a:avLst/>
                <a:gdLst/>
                <a:ahLst/>
                <a:cxnLst>
                  <a:cxn ang="0">
                    <a:pos x="6" y="33"/>
                  </a:cxn>
                  <a:cxn ang="0">
                    <a:pos x="36" y="44"/>
                  </a:cxn>
                  <a:cxn ang="0">
                    <a:pos x="36" y="5"/>
                  </a:cxn>
                  <a:cxn ang="0">
                    <a:pos x="0" y="0"/>
                  </a:cxn>
                  <a:cxn ang="0">
                    <a:pos x="6" y="33"/>
                  </a:cxn>
                  <a:cxn ang="0">
                    <a:pos x="6" y="33"/>
                  </a:cxn>
                </a:cxnLst>
                <a:rect l="0" t="0" r="r" b="b"/>
                <a:pathLst>
                  <a:path w="36" h="44">
                    <a:moveTo>
                      <a:pt x="6" y="33"/>
                    </a:moveTo>
                    <a:lnTo>
                      <a:pt x="36" y="44"/>
                    </a:lnTo>
                    <a:lnTo>
                      <a:pt x="36" y="5"/>
                    </a:lnTo>
                    <a:lnTo>
                      <a:pt x="0" y="0"/>
                    </a:lnTo>
                    <a:lnTo>
                      <a:pt x="6" y="33"/>
                    </a:lnTo>
                    <a:lnTo>
                      <a:pt x="6" y="33"/>
                    </a:lnTo>
                    <a:close/>
                  </a:path>
                </a:pathLst>
              </a:custGeom>
              <a:solidFill>
                <a:srgbClr val="000000"/>
              </a:solidFill>
              <a:ln w="9525">
                <a:noFill/>
                <a:round/>
                <a:headEnd/>
                <a:tailEnd/>
              </a:ln>
            </p:spPr>
            <p:txBody>
              <a:bodyPr/>
              <a:lstStyle/>
              <a:p>
                <a:endParaRPr lang="en-US" dirty="0"/>
              </a:p>
            </p:txBody>
          </p:sp>
          <p:sp>
            <p:nvSpPr>
              <p:cNvPr id="126928" name="Freeform 976"/>
              <p:cNvSpPr>
                <a:spLocks/>
              </p:cNvSpPr>
              <p:nvPr/>
            </p:nvSpPr>
            <p:spPr bwMode="auto">
              <a:xfrm>
                <a:off x="1453" y="2596"/>
                <a:ext cx="36" cy="44"/>
              </a:xfrm>
              <a:custGeom>
                <a:avLst/>
                <a:gdLst/>
                <a:ahLst/>
                <a:cxnLst>
                  <a:cxn ang="0">
                    <a:pos x="6" y="33"/>
                  </a:cxn>
                  <a:cxn ang="0">
                    <a:pos x="36" y="44"/>
                  </a:cxn>
                  <a:cxn ang="0">
                    <a:pos x="36" y="5"/>
                  </a:cxn>
                  <a:cxn ang="0">
                    <a:pos x="0" y="0"/>
                  </a:cxn>
                  <a:cxn ang="0">
                    <a:pos x="6" y="33"/>
                  </a:cxn>
                  <a:cxn ang="0">
                    <a:pos x="6" y="33"/>
                  </a:cxn>
                </a:cxnLst>
                <a:rect l="0" t="0" r="r" b="b"/>
                <a:pathLst>
                  <a:path w="36" h="44">
                    <a:moveTo>
                      <a:pt x="6" y="33"/>
                    </a:moveTo>
                    <a:lnTo>
                      <a:pt x="36" y="44"/>
                    </a:lnTo>
                    <a:lnTo>
                      <a:pt x="36" y="5"/>
                    </a:lnTo>
                    <a:lnTo>
                      <a:pt x="0" y="0"/>
                    </a:lnTo>
                    <a:lnTo>
                      <a:pt x="6" y="33"/>
                    </a:lnTo>
                    <a:lnTo>
                      <a:pt x="6" y="33"/>
                    </a:lnTo>
                  </a:path>
                </a:pathLst>
              </a:custGeom>
              <a:noFill/>
              <a:ln w="0">
                <a:solidFill>
                  <a:srgbClr val="000000"/>
                </a:solidFill>
                <a:prstDash val="solid"/>
                <a:round/>
                <a:headEnd/>
                <a:tailEnd/>
              </a:ln>
            </p:spPr>
            <p:txBody>
              <a:bodyPr/>
              <a:lstStyle/>
              <a:p>
                <a:endParaRPr lang="en-US" dirty="0"/>
              </a:p>
            </p:txBody>
          </p:sp>
          <p:sp>
            <p:nvSpPr>
              <p:cNvPr id="126929" name="Freeform 977"/>
              <p:cNvSpPr>
                <a:spLocks/>
              </p:cNvSpPr>
              <p:nvPr/>
            </p:nvSpPr>
            <p:spPr bwMode="auto">
              <a:xfrm>
                <a:off x="1489" y="2590"/>
                <a:ext cx="35" cy="50"/>
              </a:xfrm>
              <a:custGeom>
                <a:avLst/>
                <a:gdLst/>
                <a:ahLst/>
                <a:cxnLst>
                  <a:cxn ang="0">
                    <a:pos x="0" y="50"/>
                  </a:cxn>
                  <a:cxn ang="0">
                    <a:pos x="35" y="39"/>
                  </a:cxn>
                  <a:cxn ang="0">
                    <a:pos x="35" y="0"/>
                  </a:cxn>
                  <a:cxn ang="0">
                    <a:pos x="0" y="11"/>
                  </a:cxn>
                  <a:cxn ang="0">
                    <a:pos x="0" y="50"/>
                  </a:cxn>
                  <a:cxn ang="0">
                    <a:pos x="0" y="50"/>
                  </a:cxn>
                  <a:cxn ang="0">
                    <a:pos x="0" y="50"/>
                  </a:cxn>
                </a:cxnLst>
                <a:rect l="0" t="0" r="r" b="b"/>
                <a:pathLst>
                  <a:path w="35" h="50">
                    <a:moveTo>
                      <a:pt x="0" y="50"/>
                    </a:moveTo>
                    <a:lnTo>
                      <a:pt x="35" y="39"/>
                    </a:lnTo>
                    <a:lnTo>
                      <a:pt x="35" y="0"/>
                    </a:lnTo>
                    <a:lnTo>
                      <a:pt x="0" y="11"/>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26930" name="Freeform 978"/>
              <p:cNvSpPr>
                <a:spLocks/>
              </p:cNvSpPr>
              <p:nvPr/>
            </p:nvSpPr>
            <p:spPr bwMode="auto">
              <a:xfrm>
                <a:off x="1489" y="2590"/>
                <a:ext cx="35" cy="50"/>
              </a:xfrm>
              <a:custGeom>
                <a:avLst/>
                <a:gdLst/>
                <a:ahLst/>
                <a:cxnLst>
                  <a:cxn ang="0">
                    <a:pos x="0" y="50"/>
                  </a:cxn>
                  <a:cxn ang="0">
                    <a:pos x="35" y="39"/>
                  </a:cxn>
                  <a:cxn ang="0">
                    <a:pos x="35" y="0"/>
                  </a:cxn>
                  <a:cxn ang="0">
                    <a:pos x="0" y="11"/>
                  </a:cxn>
                  <a:cxn ang="0">
                    <a:pos x="0" y="50"/>
                  </a:cxn>
                </a:cxnLst>
                <a:rect l="0" t="0" r="r" b="b"/>
                <a:pathLst>
                  <a:path w="35" h="50">
                    <a:moveTo>
                      <a:pt x="0" y="50"/>
                    </a:moveTo>
                    <a:lnTo>
                      <a:pt x="35" y="39"/>
                    </a:lnTo>
                    <a:lnTo>
                      <a:pt x="35" y="0"/>
                    </a:lnTo>
                    <a:lnTo>
                      <a:pt x="0" y="11"/>
                    </a:lnTo>
                    <a:lnTo>
                      <a:pt x="0" y="50"/>
                    </a:lnTo>
                  </a:path>
                </a:pathLst>
              </a:custGeom>
              <a:noFill/>
              <a:ln w="0">
                <a:solidFill>
                  <a:srgbClr val="000000"/>
                </a:solidFill>
                <a:prstDash val="solid"/>
                <a:round/>
                <a:headEnd/>
                <a:tailEnd/>
              </a:ln>
            </p:spPr>
            <p:txBody>
              <a:bodyPr/>
              <a:lstStyle/>
              <a:p>
                <a:endParaRPr lang="en-US" dirty="0"/>
              </a:p>
            </p:txBody>
          </p:sp>
          <p:sp>
            <p:nvSpPr>
              <p:cNvPr id="126931" name="Freeform 979"/>
              <p:cNvSpPr>
                <a:spLocks/>
              </p:cNvSpPr>
              <p:nvPr/>
            </p:nvSpPr>
            <p:spPr bwMode="auto">
              <a:xfrm>
                <a:off x="1453" y="2590"/>
                <a:ext cx="71" cy="11"/>
              </a:xfrm>
              <a:custGeom>
                <a:avLst/>
                <a:gdLst/>
                <a:ahLst/>
                <a:cxnLst>
                  <a:cxn ang="0">
                    <a:pos x="0" y="6"/>
                  </a:cxn>
                  <a:cxn ang="0">
                    <a:pos x="36" y="11"/>
                  </a:cxn>
                  <a:cxn ang="0">
                    <a:pos x="71" y="0"/>
                  </a:cxn>
                  <a:cxn ang="0">
                    <a:pos x="36" y="0"/>
                  </a:cxn>
                  <a:cxn ang="0">
                    <a:pos x="0" y="6"/>
                  </a:cxn>
                  <a:cxn ang="0">
                    <a:pos x="0" y="6"/>
                  </a:cxn>
                </a:cxnLst>
                <a:rect l="0" t="0" r="r" b="b"/>
                <a:pathLst>
                  <a:path w="71" h="11">
                    <a:moveTo>
                      <a:pt x="0" y="6"/>
                    </a:moveTo>
                    <a:lnTo>
                      <a:pt x="36" y="11"/>
                    </a:lnTo>
                    <a:lnTo>
                      <a:pt x="71" y="0"/>
                    </a:lnTo>
                    <a:lnTo>
                      <a:pt x="36" y="0"/>
                    </a:lnTo>
                    <a:lnTo>
                      <a:pt x="0" y="6"/>
                    </a:lnTo>
                    <a:lnTo>
                      <a:pt x="0" y="6"/>
                    </a:lnTo>
                    <a:close/>
                  </a:path>
                </a:pathLst>
              </a:custGeom>
              <a:solidFill>
                <a:srgbClr val="CCCCCC"/>
              </a:solidFill>
              <a:ln w="9525">
                <a:noFill/>
                <a:round/>
                <a:headEnd/>
                <a:tailEnd/>
              </a:ln>
            </p:spPr>
            <p:txBody>
              <a:bodyPr/>
              <a:lstStyle/>
              <a:p>
                <a:endParaRPr lang="en-US" dirty="0"/>
              </a:p>
            </p:txBody>
          </p:sp>
          <p:sp>
            <p:nvSpPr>
              <p:cNvPr id="126932" name="Freeform 980"/>
              <p:cNvSpPr>
                <a:spLocks/>
              </p:cNvSpPr>
              <p:nvPr/>
            </p:nvSpPr>
            <p:spPr bwMode="auto">
              <a:xfrm>
                <a:off x="1453" y="2590"/>
                <a:ext cx="71" cy="11"/>
              </a:xfrm>
              <a:custGeom>
                <a:avLst/>
                <a:gdLst/>
                <a:ahLst/>
                <a:cxnLst>
                  <a:cxn ang="0">
                    <a:pos x="0" y="6"/>
                  </a:cxn>
                  <a:cxn ang="0">
                    <a:pos x="36" y="11"/>
                  </a:cxn>
                  <a:cxn ang="0">
                    <a:pos x="71" y="0"/>
                  </a:cxn>
                  <a:cxn ang="0">
                    <a:pos x="36" y="0"/>
                  </a:cxn>
                  <a:cxn ang="0">
                    <a:pos x="0" y="6"/>
                  </a:cxn>
                  <a:cxn ang="0">
                    <a:pos x="0" y="6"/>
                  </a:cxn>
                </a:cxnLst>
                <a:rect l="0" t="0" r="r" b="b"/>
                <a:pathLst>
                  <a:path w="71" h="11">
                    <a:moveTo>
                      <a:pt x="0" y="6"/>
                    </a:moveTo>
                    <a:lnTo>
                      <a:pt x="36" y="11"/>
                    </a:lnTo>
                    <a:lnTo>
                      <a:pt x="71" y="0"/>
                    </a:lnTo>
                    <a:lnTo>
                      <a:pt x="3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33" name="Freeform 981"/>
              <p:cNvSpPr>
                <a:spLocks/>
              </p:cNvSpPr>
              <p:nvPr/>
            </p:nvSpPr>
            <p:spPr bwMode="auto">
              <a:xfrm>
                <a:off x="1501" y="2601"/>
                <a:ext cx="41" cy="50"/>
              </a:xfrm>
              <a:custGeom>
                <a:avLst/>
                <a:gdLst/>
                <a:ahLst/>
                <a:cxnLst>
                  <a:cxn ang="0">
                    <a:pos x="0" y="39"/>
                  </a:cxn>
                  <a:cxn ang="0">
                    <a:pos x="41" y="50"/>
                  </a:cxn>
                  <a:cxn ang="0">
                    <a:pos x="41" y="6"/>
                  </a:cxn>
                  <a:cxn ang="0">
                    <a:pos x="0" y="0"/>
                  </a:cxn>
                  <a:cxn ang="0">
                    <a:pos x="0" y="39"/>
                  </a:cxn>
                  <a:cxn ang="0">
                    <a:pos x="0" y="39"/>
                  </a:cxn>
                </a:cxnLst>
                <a:rect l="0" t="0" r="r" b="b"/>
                <a:pathLst>
                  <a:path w="41" h="50">
                    <a:moveTo>
                      <a:pt x="0" y="39"/>
                    </a:moveTo>
                    <a:lnTo>
                      <a:pt x="41" y="50"/>
                    </a:lnTo>
                    <a:lnTo>
                      <a:pt x="41"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934" name="Freeform 982"/>
              <p:cNvSpPr>
                <a:spLocks/>
              </p:cNvSpPr>
              <p:nvPr/>
            </p:nvSpPr>
            <p:spPr bwMode="auto">
              <a:xfrm>
                <a:off x="1501" y="2601"/>
                <a:ext cx="41" cy="50"/>
              </a:xfrm>
              <a:custGeom>
                <a:avLst/>
                <a:gdLst/>
                <a:ahLst/>
                <a:cxnLst>
                  <a:cxn ang="0">
                    <a:pos x="0" y="39"/>
                  </a:cxn>
                  <a:cxn ang="0">
                    <a:pos x="41" y="50"/>
                  </a:cxn>
                  <a:cxn ang="0">
                    <a:pos x="41" y="6"/>
                  </a:cxn>
                  <a:cxn ang="0">
                    <a:pos x="0" y="0"/>
                  </a:cxn>
                  <a:cxn ang="0">
                    <a:pos x="0" y="39"/>
                  </a:cxn>
                  <a:cxn ang="0">
                    <a:pos x="0" y="39"/>
                  </a:cxn>
                </a:cxnLst>
                <a:rect l="0" t="0" r="r" b="b"/>
                <a:pathLst>
                  <a:path w="41" h="50">
                    <a:moveTo>
                      <a:pt x="0" y="39"/>
                    </a:moveTo>
                    <a:lnTo>
                      <a:pt x="41" y="50"/>
                    </a:lnTo>
                    <a:lnTo>
                      <a:pt x="41"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935" name="Freeform 983"/>
              <p:cNvSpPr>
                <a:spLocks/>
              </p:cNvSpPr>
              <p:nvPr/>
            </p:nvSpPr>
            <p:spPr bwMode="auto">
              <a:xfrm>
                <a:off x="1542" y="2601"/>
                <a:ext cx="30" cy="50"/>
              </a:xfrm>
              <a:custGeom>
                <a:avLst/>
                <a:gdLst/>
                <a:ahLst/>
                <a:cxnLst>
                  <a:cxn ang="0">
                    <a:pos x="0" y="50"/>
                  </a:cxn>
                  <a:cxn ang="0">
                    <a:pos x="30" y="39"/>
                  </a:cxn>
                  <a:cxn ang="0">
                    <a:pos x="30" y="0"/>
                  </a:cxn>
                  <a:cxn ang="0">
                    <a:pos x="0" y="6"/>
                  </a:cxn>
                  <a:cxn ang="0">
                    <a:pos x="0" y="50"/>
                  </a:cxn>
                  <a:cxn ang="0">
                    <a:pos x="0" y="50"/>
                  </a:cxn>
                  <a:cxn ang="0">
                    <a:pos x="0" y="50"/>
                  </a:cxn>
                </a:cxnLst>
                <a:rect l="0" t="0" r="r" b="b"/>
                <a:pathLst>
                  <a:path w="30" h="50">
                    <a:moveTo>
                      <a:pt x="0" y="50"/>
                    </a:moveTo>
                    <a:lnTo>
                      <a:pt x="30" y="39"/>
                    </a:lnTo>
                    <a:lnTo>
                      <a:pt x="30" y="0"/>
                    </a:lnTo>
                    <a:lnTo>
                      <a:pt x="0" y="6"/>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26936" name="Freeform 984"/>
              <p:cNvSpPr>
                <a:spLocks/>
              </p:cNvSpPr>
              <p:nvPr/>
            </p:nvSpPr>
            <p:spPr bwMode="auto">
              <a:xfrm>
                <a:off x="1542" y="2601"/>
                <a:ext cx="30" cy="50"/>
              </a:xfrm>
              <a:custGeom>
                <a:avLst/>
                <a:gdLst/>
                <a:ahLst/>
                <a:cxnLst>
                  <a:cxn ang="0">
                    <a:pos x="0" y="50"/>
                  </a:cxn>
                  <a:cxn ang="0">
                    <a:pos x="30" y="39"/>
                  </a:cxn>
                  <a:cxn ang="0">
                    <a:pos x="30" y="0"/>
                  </a:cxn>
                  <a:cxn ang="0">
                    <a:pos x="0" y="6"/>
                  </a:cxn>
                  <a:cxn ang="0">
                    <a:pos x="0" y="50"/>
                  </a:cxn>
                </a:cxnLst>
                <a:rect l="0" t="0" r="r" b="b"/>
                <a:pathLst>
                  <a:path w="30" h="50">
                    <a:moveTo>
                      <a:pt x="0" y="50"/>
                    </a:moveTo>
                    <a:lnTo>
                      <a:pt x="30" y="39"/>
                    </a:lnTo>
                    <a:lnTo>
                      <a:pt x="30" y="0"/>
                    </a:lnTo>
                    <a:lnTo>
                      <a:pt x="0" y="6"/>
                    </a:lnTo>
                    <a:lnTo>
                      <a:pt x="0" y="50"/>
                    </a:lnTo>
                  </a:path>
                </a:pathLst>
              </a:custGeom>
              <a:noFill/>
              <a:ln w="0">
                <a:solidFill>
                  <a:srgbClr val="000000"/>
                </a:solidFill>
                <a:prstDash val="solid"/>
                <a:round/>
                <a:headEnd/>
                <a:tailEnd/>
              </a:ln>
            </p:spPr>
            <p:txBody>
              <a:bodyPr/>
              <a:lstStyle/>
              <a:p>
                <a:endParaRPr lang="en-US" dirty="0"/>
              </a:p>
            </p:txBody>
          </p:sp>
          <p:sp>
            <p:nvSpPr>
              <p:cNvPr id="126937" name="Freeform 985"/>
              <p:cNvSpPr>
                <a:spLocks/>
              </p:cNvSpPr>
              <p:nvPr/>
            </p:nvSpPr>
            <p:spPr bwMode="auto">
              <a:xfrm>
                <a:off x="1501" y="2596"/>
                <a:ext cx="71" cy="11"/>
              </a:xfrm>
              <a:custGeom>
                <a:avLst/>
                <a:gdLst/>
                <a:ahLst/>
                <a:cxnLst>
                  <a:cxn ang="0">
                    <a:pos x="0" y="5"/>
                  </a:cxn>
                  <a:cxn ang="0">
                    <a:pos x="41" y="11"/>
                  </a:cxn>
                  <a:cxn ang="0">
                    <a:pos x="71" y="5"/>
                  </a:cxn>
                  <a:cxn ang="0">
                    <a:pos x="35" y="0"/>
                  </a:cxn>
                  <a:cxn ang="0">
                    <a:pos x="0" y="5"/>
                  </a:cxn>
                  <a:cxn ang="0">
                    <a:pos x="0" y="5"/>
                  </a:cxn>
                </a:cxnLst>
                <a:rect l="0" t="0" r="r" b="b"/>
                <a:pathLst>
                  <a:path w="71" h="11">
                    <a:moveTo>
                      <a:pt x="0" y="5"/>
                    </a:moveTo>
                    <a:lnTo>
                      <a:pt x="41" y="11"/>
                    </a:lnTo>
                    <a:lnTo>
                      <a:pt x="71" y="5"/>
                    </a:lnTo>
                    <a:lnTo>
                      <a:pt x="35" y="0"/>
                    </a:lnTo>
                    <a:lnTo>
                      <a:pt x="0" y="5"/>
                    </a:lnTo>
                    <a:lnTo>
                      <a:pt x="0" y="5"/>
                    </a:lnTo>
                    <a:close/>
                  </a:path>
                </a:pathLst>
              </a:custGeom>
              <a:solidFill>
                <a:srgbClr val="FFFFFF"/>
              </a:solidFill>
              <a:ln w="9525">
                <a:noFill/>
                <a:round/>
                <a:headEnd/>
                <a:tailEnd/>
              </a:ln>
            </p:spPr>
            <p:txBody>
              <a:bodyPr/>
              <a:lstStyle/>
              <a:p>
                <a:endParaRPr lang="en-US" dirty="0"/>
              </a:p>
            </p:txBody>
          </p:sp>
          <p:sp>
            <p:nvSpPr>
              <p:cNvPr id="126938" name="Freeform 986"/>
              <p:cNvSpPr>
                <a:spLocks/>
              </p:cNvSpPr>
              <p:nvPr/>
            </p:nvSpPr>
            <p:spPr bwMode="auto">
              <a:xfrm>
                <a:off x="1501" y="2596"/>
                <a:ext cx="71" cy="11"/>
              </a:xfrm>
              <a:custGeom>
                <a:avLst/>
                <a:gdLst/>
                <a:ahLst/>
                <a:cxnLst>
                  <a:cxn ang="0">
                    <a:pos x="0" y="5"/>
                  </a:cxn>
                  <a:cxn ang="0">
                    <a:pos x="41" y="11"/>
                  </a:cxn>
                  <a:cxn ang="0">
                    <a:pos x="71" y="5"/>
                  </a:cxn>
                  <a:cxn ang="0">
                    <a:pos x="35" y="0"/>
                  </a:cxn>
                  <a:cxn ang="0">
                    <a:pos x="0" y="5"/>
                  </a:cxn>
                  <a:cxn ang="0">
                    <a:pos x="0" y="5"/>
                  </a:cxn>
                </a:cxnLst>
                <a:rect l="0" t="0" r="r" b="b"/>
                <a:pathLst>
                  <a:path w="71" h="11">
                    <a:moveTo>
                      <a:pt x="0" y="5"/>
                    </a:moveTo>
                    <a:lnTo>
                      <a:pt x="41" y="11"/>
                    </a:lnTo>
                    <a:lnTo>
                      <a:pt x="71" y="5"/>
                    </a:lnTo>
                    <a:lnTo>
                      <a:pt x="35"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939" name="Freeform 987"/>
              <p:cNvSpPr>
                <a:spLocks/>
              </p:cNvSpPr>
              <p:nvPr/>
            </p:nvSpPr>
            <p:spPr bwMode="auto">
              <a:xfrm>
                <a:off x="1501" y="2546"/>
                <a:ext cx="35" cy="39"/>
              </a:xfrm>
              <a:custGeom>
                <a:avLst/>
                <a:gdLst/>
                <a:ahLst/>
                <a:cxnLst>
                  <a:cxn ang="0">
                    <a:pos x="0" y="39"/>
                  </a:cxn>
                  <a:cxn ang="0">
                    <a:pos x="35" y="39"/>
                  </a:cxn>
                  <a:cxn ang="0">
                    <a:pos x="35" y="5"/>
                  </a:cxn>
                  <a:cxn ang="0">
                    <a:pos x="0" y="0"/>
                  </a:cxn>
                  <a:cxn ang="0">
                    <a:pos x="0" y="39"/>
                  </a:cxn>
                  <a:cxn ang="0">
                    <a:pos x="0" y="39"/>
                  </a:cxn>
                </a:cxnLst>
                <a:rect l="0" t="0" r="r" b="b"/>
                <a:pathLst>
                  <a:path w="35" h="39">
                    <a:moveTo>
                      <a:pt x="0" y="39"/>
                    </a:moveTo>
                    <a:lnTo>
                      <a:pt x="35" y="39"/>
                    </a:lnTo>
                    <a:lnTo>
                      <a:pt x="35"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940" name="Freeform 988"/>
              <p:cNvSpPr>
                <a:spLocks/>
              </p:cNvSpPr>
              <p:nvPr/>
            </p:nvSpPr>
            <p:spPr bwMode="auto">
              <a:xfrm>
                <a:off x="1501" y="2546"/>
                <a:ext cx="35" cy="39"/>
              </a:xfrm>
              <a:custGeom>
                <a:avLst/>
                <a:gdLst/>
                <a:ahLst/>
                <a:cxnLst>
                  <a:cxn ang="0">
                    <a:pos x="0" y="39"/>
                  </a:cxn>
                  <a:cxn ang="0">
                    <a:pos x="35" y="39"/>
                  </a:cxn>
                  <a:cxn ang="0">
                    <a:pos x="35" y="5"/>
                  </a:cxn>
                  <a:cxn ang="0">
                    <a:pos x="0" y="0"/>
                  </a:cxn>
                  <a:cxn ang="0">
                    <a:pos x="0" y="39"/>
                  </a:cxn>
                  <a:cxn ang="0">
                    <a:pos x="0" y="39"/>
                  </a:cxn>
                </a:cxnLst>
                <a:rect l="0" t="0" r="r" b="b"/>
                <a:pathLst>
                  <a:path w="35" h="39">
                    <a:moveTo>
                      <a:pt x="0" y="39"/>
                    </a:moveTo>
                    <a:lnTo>
                      <a:pt x="35" y="39"/>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941" name="Freeform 989"/>
              <p:cNvSpPr>
                <a:spLocks/>
              </p:cNvSpPr>
              <p:nvPr/>
            </p:nvSpPr>
            <p:spPr bwMode="auto">
              <a:xfrm>
                <a:off x="1536" y="2546"/>
                <a:ext cx="30" cy="39"/>
              </a:xfrm>
              <a:custGeom>
                <a:avLst/>
                <a:gdLst/>
                <a:ahLst/>
                <a:cxnLst>
                  <a:cxn ang="0">
                    <a:pos x="0" y="39"/>
                  </a:cxn>
                  <a:cxn ang="0">
                    <a:pos x="30" y="33"/>
                  </a:cxn>
                  <a:cxn ang="0">
                    <a:pos x="24" y="0"/>
                  </a:cxn>
                  <a:cxn ang="0">
                    <a:pos x="0" y="5"/>
                  </a:cxn>
                  <a:cxn ang="0">
                    <a:pos x="0" y="39"/>
                  </a:cxn>
                  <a:cxn ang="0">
                    <a:pos x="0" y="39"/>
                  </a:cxn>
                  <a:cxn ang="0">
                    <a:pos x="0" y="39"/>
                  </a:cxn>
                </a:cxnLst>
                <a:rect l="0" t="0" r="r" b="b"/>
                <a:pathLst>
                  <a:path w="30" h="39">
                    <a:moveTo>
                      <a:pt x="0" y="39"/>
                    </a:moveTo>
                    <a:lnTo>
                      <a:pt x="30" y="33"/>
                    </a:lnTo>
                    <a:lnTo>
                      <a:pt x="24" y="0"/>
                    </a:lnTo>
                    <a:lnTo>
                      <a:pt x="0" y="5"/>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942" name="Freeform 990"/>
              <p:cNvSpPr>
                <a:spLocks/>
              </p:cNvSpPr>
              <p:nvPr/>
            </p:nvSpPr>
            <p:spPr bwMode="auto">
              <a:xfrm>
                <a:off x="1536" y="2546"/>
                <a:ext cx="30" cy="39"/>
              </a:xfrm>
              <a:custGeom>
                <a:avLst/>
                <a:gdLst/>
                <a:ahLst/>
                <a:cxnLst>
                  <a:cxn ang="0">
                    <a:pos x="0" y="39"/>
                  </a:cxn>
                  <a:cxn ang="0">
                    <a:pos x="30" y="33"/>
                  </a:cxn>
                  <a:cxn ang="0">
                    <a:pos x="24" y="0"/>
                  </a:cxn>
                  <a:cxn ang="0">
                    <a:pos x="0" y="5"/>
                  </a:cxn>
                  <a:cxn ang="0">
                    <a:pos x="0" y="39"/>
                  </a:cxn>
                </a:cxnLst>
                <a:rect l="0" t="0" r="r" b="b"/>
                <a:pathLst>
                  <a:path w="30" h="39">
                    <a:moveTo>
                      <a:pt x="0" y="39"/>
                    </a:moveTo>
                    <a:lnTo>
                      <a:pt x="30" y="33"/>
                    </a:lnTo>
                    <a:lnTo>
                      <a:pt x="24" y="0"/>
                    </a:lnTo>
                    <a:lnTo>
                      <a:pt x="0" y="5"/>
                    </a:lnTo>
                    <a:lnTo>
                      <a:pt x="0" y="39"/>
                    </a:lnTo>
                  </a:path>
                </a:pathLst>
              </a:custGeom>
              <a:noFill/>
              <a:ln w="0">
                <a:solidFill>
                  <a:srgbClr val="000000"/>
                </a:solidFill>
                <a:prstDash val="solid"/>
                <a:round/>
                <a:headEnd/>
                <a:tailEnd/>
              </a:ln>
            </p:spPr>
            <p:txBody>
              <a:bodyPr/>
              <a:lstStyle/>
              <a:p>
                <a:endParaRPr lang="en-US" dirty="0"/>
              </a:p>
            </p:txBody>
          </p:sp>
          <p:sp>
            <p:nvSpPr>
              <p:cNvPr id="126943" name="Freeform 991"/>
              <p:cNvSpPr>
                <a:spLocks/>
              </p:cNvSpPr>
              <p:nvPr/>
            </p:nvSpPr>
            <p:spPr bwMode="auto">
              <a:xfrm>
                <a:off x="1501" y="2540"/>
                <a:ext cx="59" cy="11"/>
              </a:xfrm>
              <a:custGeom>
                <a:avLst/>
                <a:gdLst/>
                <a:ahLst/>
                <a:cxnLst>
                  <a:cxn ang="0">
                    <a:pos x="0" y="6"/>
                  </a:cxn>
                  <a:cxn ang="0">
                    <a:pos x="35" y="11"/>
                  </a:cxn>
                  <a:cxn ang="0">
                    <a:pos x="59" y="6"/>
                  </a:cxn>
                  <a:cxn ang="0">
                    <a:pos x="29" y="0"/>
                  </a:cxn>
                  <a:cxn ang="0">
                    <a:pos x="0" y="6"/>
                  </a:cxn>
                  <a:cxn ang="0">
                    <a:pos x="0" y="6"/>
                  </a:cxn>
                </a:cxnLst>
                <a:rect l="0" t="0" r="r" b="b"/>
                <a:pathLst>
                  <a:path w="59" h="11">
                    <a:moveTo>
                      <a:pt x="0" y="6"/>
                    </a:moveTo>
                    <a:lnTo>
                      <a:pt x="35" y="11"/>
                    </a:lnTo>
                    <a:lnTo>
                      <a:pt x="59" y="6"/>
                    </a:lnTo>
                    <a:lnTo>
                      <a:pt x="29" y="0"/>
                    </a:lnTo>
                    <a:lnTo>
                      <a:pt x="0" y="6"/>
                    </a:lnTo>
                    <a:lnTo>
                      <a:pt x="0" y="6"/>
                    </a:lnTo>
                    <a:close/>
                  </a:path>
                </a:pathLst>
              </a:custGeom>
              <a:solidFill>
                <a:srgbClr val="CCCCCC"/>
              </a:solidFill>
              <a:ln w="9525">
                <a:noFill/>
                <a:round/>
                <a:headEnd/>
                <a:tailEnd/>
              </a:ln>
            </p:spPr>
            <p:txBody>
              <a:bodyPr/>
              <a:lstStyle/>
              <a:p>
                <a:endParaRPr lang="en-US" dirty="0"/>
              </a:p>
            </p:txBody>
          </p:sp>
          <p:sp>
            <p:nvSpPr>
              <p:cNvPr id="126944" name="Freeform 992"/>
              <p:cNvSpPr>
                <a:spLocks/>
              </p:cNvSpPr>
              <p:nvPr/>
            </p:nvSpPr>
            <p:spPr bwMode="auto">
              <a:xfrm>
                <a:off x="1501" y="2540"/>
                <a:ext cx="59" cy="11"/>
              </a:xfrm>
              <a:custGeom>
                <a:avLst/>
                <a:gdLst/>
                <a:ahLst/>
                <a:cxnLst>
                  <a:cxn ang="0">
                    <a:pos x="0" y="6"/>
                  </a:cxn>
                  <a:cxn ang="0">
                    <a:pos x="35" y="11"/>
                  </a:cxn>
                  <a:cxn ang="0">
                    <a:pos x="59" y="6"/>
                  </a:cxn>
                  <a:cxn ang="0">
                    <a:pos x="29" y="0"/>
                  </a:cxn>
                  <a:cxn ang="0">
                    <a:pos x="0" y="6"/>
                  </a:cxn>
                  <a:cxn ang="0">
                    <a:pos x="0" y="6"/>
                  </a:cxn>
                </a:cxnLst>
                <a:rect l="0" t="0" r="r" b="b"/>
                <a:pathLst>
                  <a:path w="59" h="11">
                    <a:moveTo>
                      <a:pt x="0" y="6"/>
                    </a:moveTo>
                    <a:lnTo>
                      <a:pt x="35" y="11"/>
                    </a:lnTo>
                    <a:lnTo>
                      <a:pt x="59" y="6"/>
                    </a:lnTo>
                    <a:lnTo>
                      <a:pt x="29"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45" name="Freeform 993"/>
              <p:cNvSpPr>
                <a:spLocks/>
              </p:cNvSpPr>
              <p:nvPr/>
            </p:nvSpPr>
            <p:spPr bwMode="auto">
              <a:xfrm>
                <a:off x="1542" y="2557"/>
                <a:ext cx="35" cy="39"/>
              </a:xfrm>
              <a:custGeom>
                <a:avLst/>
                <a:gdLst/>
                <a:ahLst/>
                <a:cxnLst>
                  <a:cxn ang="0">
                    <a:pos x="6" y="33"/>
                  </a:cxn>
                  <a:cxn ang="0">
                    <a:pos x="35" y="39"/>
                  </a:cxn>
                  <a:cxn ang="0">
                    <a:pos x="35" y="5"/>
                  </a:cxn>
                  <a:cxn ang="0">
                    <a:pos x="0" y="0"/>
                  </a:cxn>
                  <a:cxn ang="0">
                    <a:pos x="6" y="33"/>
                  </a:cxn>
                  <a:cxn ang="0">
                    <a:pos x="6" y="33"/>
                  </a:cxn>
                </a:cxnLst>
                <a:rect l="0" t="0" r="r" b="b"/>
                <a:pathLst>
                  <a:path w="35" h="39">
                    <a:moveTo>
                      <a:pt x="6" y="33"/>
                    </a:moveTo>
                    <a:lnTo>
                      <a:pt x="35" y="39"/>
                    </a:lnTo>
                    <a:lnTo>
                      <a:pt x="35" y="5"/>
                    </a:lnTo>
                    <a:lnTo>
                      <a:pt x="0" y="0"/>
                    </a:lnTo>
                    <a:lnTo>
                      <a:pt x="6" y="33"/>
                    </a:lnTo>
                    <a:lnTo>
                      <a:pt x="6" y="33"/>
                    </a:lnTo>
                    <a:close/>
                  </a:path>
                </a:pathLst>
              </a:custGeom>
              <a:solidFill>
                <a:srgbClr val="FFFFFF"/>
              </a:solidFill>
              <a:ln w="9525">
                <a:noFill/>
                <a:round/>
                <a:headEnd/>
                <a:tailEnd/>
              </a:ln>
            </p:spPr>
            <p:txBody>
              <a:bodyPr/>
              <a:lstStyle/>
              <a:p>
                <a:endParaRPr lang="en-US" dirty="0"/>
              </a:p>
            </p:txBody>
          </p:sp>
          <p:sp>
            <p:nvSpPr>
              <p:cNvPr id="126946" name="Freeform 994"/>
              <p:cNvSpPr>
                <a:spLocks/>
              </p:cNvSpPr>
              <p:nvPr/>
            </p:nvSpPr>
            <p:spPr bwMode="auto">
              <a:xfrm>
                <a:off x="1542" y="2557"/>
                <a:ext cx="35" cy="39"/>
              </a:xfrm>
              <a:custGeom>
                <a:avLst/>
                <a:gdLst/>
                <a:ahLst/>
                <a:cxnLst>
                  <a:cxn ang="0">
                    <a:pos x="6" y="33"/>
                  </a:cxn>
                  <a:cxn ang="0">
                    <a:pos x="35" y="39"/>
                  </a:cxn>
                  <a:cxn ang="0">
                    <a:pos x="35" y="5"/>
                  </a:cxn>
                  <a:cxn ang="0">
                    <a:pos x="0" y="0"/>
                  </a:cxn>
                  <a:cxn ang="0">
                    <a:pos x="6" y="33"/>
                  </a:cxn>
                  <a:cxn ang="0">
                    <a:pos x="6" y="33"/>
                  </a:cxn>
                </a:cxnLst>
                <a:rect l="0" t="0" r="r" b="b"/>
                <a:pathLst>
                  <a:path w="35" h="39">
                    <a:moveTo>
                      <a:pt x="6" y="33"/>
                    </a:moveTo>
                    <a:lnTo>
                      <a:pt x="35" y="39"/>
                    </a:lnTo>
                    <a:lnTo>
                      <a:pt x="35" y="5"/>
                    </a:lnTo>
                    <a:lnTo>
                      <a:pt x="0" y="0"/>
                    </a:lnTo>
                    <a:lnTo>
                      <a:pt x="6" y="33"/>
                    </a:lnTo>
                    <a:lnTo>
                      <a:pt x="6" y="33"/>
                    </a:lnTo>
                  </a:path>
                </a:pathLst>
              </a:custGeom>
              <a:noFill/>
              <a:ln w="0">
                <a:solidFill>
                  <a:srgbClr val="000000"/>
                </a:solidFill>
                <a:prstDash val="solid"/>
                <a:round/>
                <a:headEnd/>
                <a:tailEnd/>
              </a:ln>
            </p:spPr>
            <p:txBody>
              <a:bodyPr/>
              <a:lstStyle/>
              <a:p>
                <a:endParaRPr lang="en-US" dirty="0"/>
              </a:p>
            </p:txBody>
          </p:sp>
          <p:sp>
            <p:nvSpPr>
              <p:cNvPr id="126947" name="Freeform 995"/>
              <p:cNvSpPr>
                <a:spLocks/>
              </p:cNvSpPr>
              <p:nvPr/>
            </p:nvSpPr>
            <p:spPr bwMode="auto">
              <a:xfrm>
                <a:off x="1577" y="2557"/>
                <a:ext cx="30" cy="39"/>
              </a:xfrm>
              <a:custGeom>
                <a:avLst/>
                <a:gdLst/>
                <a:ahLst/>
                <a:cxnLst>
                  <a:cxn ang="0">
                    <a:pos x="0" y="39"/>
                  </a:cxn>
                  <a:cxn ang="0">
                    <a:pos x="30" y="33"/>
                  </a:cxn>
                  <a:cxn ang="0">
                    <a:pos x="30" y="0"/>
                  </a:cxn>
                  <a:cxn ang="0">
                    <a:pos x="0" y="5"/>
                  </a:cxn>
                  <a:cxn ang="0">
                    <a:pos x="0" y="39"/>
                  </a:cxn>
                  <a:cxn ang="0">
                    <a:pos x="0" y="39"/>
                  </a:cxn>
                  <a:cxn ang="0">
                    <a:pos x="0" y="39"/>
                  </a:cxn>
                </a:cxnLst>
                <a:rect l="0" t="0" r="r" b="b"/>
                <a:pathLst>
                  <a:path w="30" h="39">
                    <a:moveTo>
                      <a:pt x="0" y="39"/>
                    </a:moveTo>
                    <a:lnTo>
                      <a:pt x="30" y="33"/>
                    </a:lnTo>
                    <a:lnTo>
                      <a:pt x="30" y="0"/>
                    </a:lnTo>
                    <a:lnTo>
                      <a:pt x="0" y="5"/>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948" name="Freeform 996"/>
              <p:cNvSpPr>
                <a:spLocks/>
              </p:cNvSpPr>
              <p:nvPr/>
            </p:nvSpPr>
            <p:spPr bwMode="auto">
              <a:xfrm>
                <a:off x="1577" y="2557"/>
                <a:ext cx="30" cy="39"/>
              </a:xfrm>
              <a:custGeom>
                <a:avLst/>
                <a:gdLst/>
                <a:ahLst/>
                <a:cxnLst>
                  <a:cxn ang="0">
                    <a:pos x="0" y="39"/>
                  </a:cxn>
                  <a:cxn ang="0">
                    <a:pos x="30" y="33"/>
                  </a:cxn>
                  <a:cxn ang="0">
                    <a:pos x="30" y="0"/>
                  </a:cxn>
                  <a:cxn ang="0">
                    <a:pos x="0" y="5"/>
                  </a:cxn>
                  <a:cxn ang="0">
                    <a:pos x="0" y="39"/>
                  </a:cxn>
                </a:cxnLst>
                <a:rect l="0" t="0" r="r" b="b"/>
                <a:pathLst>
                  <a:path w="30" h="39">
                    <a:moveTo>
                      <a:pt x="0" y="39"/>
                    </a:moveTo>
                    <a:lnTo>
                      <a:pt x="30" y="33"/>
                    </a:lnTo>
                    <a:lnTo>
                      <a:pt x="30" y="0"/>
                    </a:lnTo>
                    <a:lnTo>
                      <a:pt x="0" y="5"/>
                    </a:lnTo>
                    <a:lnTo>
                      <a:pt x="0" y="39"/>
                    </a:lnTo>
                  </a:path>
                </a:pathLst>
              </a:custGeom>
              <a:noFill/>
              <a:ln w="0">
                <a:solidFill>
                  <a:srgbClr val="000000"/>
                </a:solidFill>
                <a:prstDash val="solid"/>
                <a:round/>
                <a:headEnd/>
                <a:tailEnd/>
              </a:ln>
            </p:spPr>
            <p:txBody>
              <a:bodyPr/>
              <a:lstStyle/>
              <a:p>
                <a:endParaRPr lang="en-US" dirty="0"/>
              </a:p>
            </p:txBody>
          </p:sp>
          <p:sp>
            <p:nvSpPr>
              <p:cNvPr id="126949" name="Freeform 997"/>
              <p:cNvSpPr>
                <a:spLocks/>
              </p:cNvSpPr>
              <p:nvPr/>
            </p:nvSpPr>
            <p:spPr bwMode="auto">
              <a:xfrm>
                <a:off x="1542" y="2551"/>
                <a:ext cx="65" cy="11"/>
              </a:xfrm>
              <a:custGeom>
                <a:avLst/>
                <a:gdLst/>
                <a:ahLst/>
                <a:cxnLst>
                  <a:cxn ang="0">
                    <a:pos x="0" y="6"/>
                  </a:cxn>
                  <a:cxn ang="0">
                    <a:pos x="35" y="11"/>
                  </a:cxn>
                  <a:cxn ang="0">
                    <a:pos x="65" y="6"/>
                  </a:cxn>
                  <a:cxn ang="0">
                    <a:pos x="30" y="0"/>
                  </a:cxn>
                  <a:cxn ang="0">
                    <a:pos x="0" y="6"/>
                  </a:cxn>
                  <a:cxn ang="0">
                    <a:pos x="0" y="6"/>
                  </a:cxn>
                </a:cxnLst>
                <a:rect l="0" t="0" r="r" b="b"/>
                <a:pathLst>
                  <a:path w="65" h="11">
                    <a:moveTo>
                      <a:pt x="0" y="6"/>
                    </a:moveTo>
                    <a:lnTo>
                      <a:pt x="35"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26950" name="Freeform 998"/>
              <p:cNvSpPr>
                <a:spLocks/>
              </p:cNvSpPr>
              <p:nvPr/>
            </p:nvSpPr>
            <p:spPr bwMode="auto">
              <a:xfrm>
                <a:off x="1542" y="2551"/>
                <a:ext cx="65" cy="11"/>
              </a:xfrm>
              <a:custGeom>
                <a:avLst/>
                <a:gdLst/>
                <a:ahLst/>
                <a:cxnLst>
                  <a:cxn ang="0">
                    <a:pos x="0" y="6"/>
                  </a:cxn>
                  <a:cxn ang="0">
                    <a:pos x="35" y="11"/>
                  </a:cxn>
                  <a:cxn ang="0">
                    <a:pos x="65" y="6"/>
                  </a:cxn>
                  <a:cxn ang="0">
                    <a:pos x="30" y="0"/>
                  </a:cxn>
                  <a:cxn ang="0">
                    <a:pos x="0" y="6"/>
                  </a:cxn>
                  <a:cxn ang="0">
                    <a:pos x="0" y="6"/>
                  </a:cxn>
                </a:cxnLst>
                <a:rect l="0" t="0" r="r" b="b"/>
                <a:pathLst>
                  <a:path w="65" h="11">
                    <a:moveTo>
                      <a:pt x="0" y="6"/>
                    </a:moveTo>
                    <a:lnTo>
                      <a:pt x="35"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51" name="Freeform 999"/>
              <p:cNvSpPr>
                <a:spLocks/>
              </p:cNvSpPr>
              <p:nvPr/>
            </p:nvSpPr>
            <p:spPr bwMode="auto">
              <a:xfrm>
                <a:off x="1465" y="2557"/>
                <a:ext cx="36" cy="39"/>
              </a:xfrm>
              <a:custGeom>
                <a:avLst/>
                <a:gdLst/>
                <a:ahLst/>
                <a:cxnLst>
                  <a:cxn ang="0">
                    <a:pos x="0" y="33"/>
                  </a:cxn>
                  <a:cxn ang="0">
                    <a:pos x="36" y="39"/>
                  </a:cxn>
                  <a:cxn ang="0">
                    <a:pos x="36" y="5"/>
                  </a:cxn>
                  <a:cxn ang="0">
                    <a:pos x="0" y="0"/>
                  </a:cxn>
                  <a:cxn ang="0">
                    <a:pos x="0" y="33"/>
                  </a:cxn>
                  <a:cxn ang="0">
                    <a:pos x="0" y="33"/>
                  </a:cxn>
                </a:cxnLst>
                <a:rect l="0" t="0" r="r" b="b"/>
                <a:pathLst>
                  <a:path w="36" h="39">
                    <a:moveTo>
                      <a:pt x="0" y="33"/>
                    </a:moveTo>
                    <a:lnTo>
                      <a:pt x="36" y="39"/>
                    </a:lnTo>
                    <a:lnTo>
                      <a:pt x="36" y="5"/>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26952" name="Freeform 1000"/>
              <p:cNvSpPr>
                <a:spLocks/>
              </p:cNvSpPr>
              <p:nvPr/>
            </p:nvSpPr>
            <p:spPr bwMode="auto">
              <a:xfrm>
                <a:off x="1465" y="2557"/>
                <a:ext cx="36" cy="39"/>
              </a:xfrm>
              <a:custGeom>
                <a:avLst/>
                <a:gdLst/>
                <a:ahLst/>
                <a:cxnLst>
                  <a:cxn ang="0">
                    <a:pos x="0" y="33"/>
                  </a:cxn>
                  <a:cxn ang="0">
                    <a:pos x="36" y="39"/>
                  </a:cxn>
                  <a:cxn ang="0">
                    <a:pos x="36" y="5"/>
                  </a:cxn>
                  <a:cxn ang="0">
                    <a:pos x="0" y="0"/>
                  </a:cxn>
                  <a:cxn ang="0">
                    <a:pos x="0" y="33"/>
                  </a:cxn>
                  <a:cxn ang="0">
                    <a:pos x="0" y="33"/>
                  </a:cxn>
                </a:cxnLst>
                <a:rect l="0" t="0" r="r" b="b"/>
                <a:pathLst>
                  <a:path w="36" h="39">
                    <a:moveTo>
                      <a:pt x="0" y="33"/>
                    </a:moveTo>
                    <a:lnTo>
                      <a:pt x="36" y="39"/>
                    </a:lnTo>
                    <a:lnTo>
                      <a:pt x="36" y="5"/>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26953" name="Freeform 1001"/>
              <p:cNvSpPr>
                <a:spLocks/>
              </p:cNvSpPr>
              <p:nvPr/>
            </p:nvSpPr>
            <p:spPr bwMode="auto">
              <a:xfrm>
                <a:off x="1501" y="2557"/>
                <a:ext cx="29" cy="39"/>
              </a:xfrm>
              <a:custGeom>
                <a:avLst/>
                <a:gdLst/>
                <a:ahLst/>
                <a:cxnLst>
                  <a:cxn ang="0">
                    <a:pos x="0" y="39"/>
                  </a:cxn>
                  <a:cxn ang="0">
                    <a:pos x="29" y="33"/>
                  </a:cxn>
                  <a:cxn ang="0">
                    <a:pos x="29" y="0"/>
                  </a:cxn>
                  <a:cxn ang="0">
                    <a:pos x="0" y="5"/>
                  </a:cxn>
                  <a:cxn ang="0">
                    <a:pos x="0" y="39"/>
                  </a:cxn>
                  <a:cxn ang="0">
                    <a:pos x="0" y="39"/>
                  </a:cxn>
                  <a:cxn ang="0">
                    <a:pos x="0" y="39"/>
                  </a:cxn>
                </a:cxnLst>
                <a:rect l="0" t="0" r="r" b="b"/>
                <a:pathLst>
                  <a:path w="29" h="39">
                    <a:moveTo>
                      <a:pt x="0" y="39"/>
                    </a:moveTo>
                    <a:lnTo>
                      <a:pt x="29" y="33"/>
                    </a:lnTo>
                    <a:lnTo>
                      <a:pt x="29" y="0"/>
                    </a:lnTo>
                    <a:lnTo>
                      <a:pt x="0" y="5"/>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26954" name="Freeform 1002"/>
              <p:cNvSpPr>
                <a:spLocks/>
              </p:cNvSpPr>
              <p:nvPr/>
            </p:nvSpPr>
            <p:spPr bwMode="auto">
              <a:xfrm>
                <a:off x="1501" y="2557"/>
                <a:ext cx="29" cy="39"/>
              </a:xfrm>
              <a:custGeom>
                <a:avLst/>
                <a:gdLst/>
                <a:ahLst/>
                <a:cxnLst>
                  <a:cxn ang="0">
                    <a:pos x="0" y="39"/>
                  </a:cxn>
                  <a:cxn ang="0">
                    <a:pos x="29" y="33"/>
                  </a:cxn>
                  <a:cxn ang="0">
                    <a:pos x="29" y="0"/>
                  </a:cxn>
                  <a:cxn ang="0">
                    <a:pos x="0" y="5"/>
                  </a:cxn>
                  <a:cxn ang="0">
                    <a:pos x="0" y="39"/>
                  </a:cxn>
                </a:cxnLst>
                <a:rect l="0" t="0" r="r" b="b"/>
                <a:pathLst>
                  <a:path w="29" h="39">
                    <a:moveTo>
                      <a:pt x="0" y="39"/>
                    </a:moveTo>
                    <a:lnTo>
                      <a:pt x="29" y="33"/>
                    </a:lnTo>
                    <a:lnTo>
                      <a:pt x="29" y="0"/>
                    </a:lnTo>
                    <a:lnTo>
                      <a:pt x="0" y="5"/>
                    </a:lnTo>
                    <a:lnTo>
                      <a:pt x="0" y="39"/>
                    </a:lnTo>
                  </a:path>
                </a:pathLst>
              </a:custGeom>
              <a:noFill/>
              <a:ln w="0">
                <a:solidFill>
                  <a:srgbClr val="000000"/>
                </a:solidFill>
                <a:prstDash val="solid"/>
                <a:round/>
                <a:headEnd/>
                <a:tailEnd/>
              </a:ln>
            </p:spPr>
            <p:txBody>
              <a:bodyPr/>
              <a:lstStyle/>
              <a:p>
                <a:endParaRPr lang="en-US" dirty="0"/>
              </a:p>
            </p:txBody>
          </p:sp>
          <p:sp>
            <p:nvSpPr>
              <p:cNvPr id="126955" name="Freeform 1003"/>
              <p:cNvSpPr>
                <a:spLocks/>
              </p:cNvSpPr>
              <p:nvPr/>
            </p:nvSpPr>
            <p:spPr bwMode="auto">
              <a:xfrm>
                <a:off x="1465" y="2551"/>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26956" name="Freeform 1004"/>
              <p:cNvSpPr>
                <a:spLocks/>
              </p:cNvSpPr>
              <p:nvPr/>
            </p:nvSpPr>
            <p:spPr bwMode="auto">
              <a:xfrm>
                <a:off x="1465" y="2551"/>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26957" name="Freeform 1005"/>
              <p:cNvSpPr>
                <a:spLocks/>
              </p:cNvSpPr>
              <p:nvPr/>
            </p:nvSpPr>
            <p:spPr bwMode="auto">
              <a:xfrm>
                <a:off x="1512" y="2562"/>
                <a:ext cx="36" cy="45"/>
              </a:xfrm>
              <a:custGeom>
                <a:avLst/>
                <a:gdLst/>
                <a:ahLst/>
                <a:cxnLst>
                  <a:cxn ang="0">
                    <a:pos x="0" y="39"/>
                  </a:cxn>
                  <a:cxn ang="0">
                    <a:pos x="36" y="45"/>
                  </a:cxn>
                  <a:cxn ang="0">
                    <a:pos x="30" y="6"/>
                  </a:cxn>
                  <a:cxn ang="0">
                    <a:pos x="0" y="0"/>
                  </a:cxn>
                  <a:cxn ang="0">
                    <a:pos x="0" y="39"/>
                  </a:cxn>
                  <a:cxn ang="0">
                    <a:pos x="0" y="39"/>
                  </a:cxn>
                </a:cxnLst>
                <a:rect l="0" t="0" r="r" b="b"/>
                <a:pathLst>
                  <a:path w="36" h="45">
                    <a:moveTo>
                      <a:pt x="0" y="39"/>
                    </a:moveTo>
                    <a:lnTo>
                      <a:pt x="36" y="45"/>
                    </a:lnTo>
                    <a:lnTo>
                      <a:pt x="30"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26958" name="Freeform 1006"/>
              <p:cNvSpPr>
                <a:spLocks/>
              </p:cNvSpPr>
              <p:nvPr/>
            </p:nvSpPr>
            <p:spPr bwMode="auto">
              <a:xfrm>
                <a:off x="1512" y="2562"/>
                <a:ext cx="36" cy="45"/>
              </a:xfrm>
              <a:custGeom>
                <a:avLst/>
                <a:gdLst/>
                <a:ahLst/>
                <a:cxnLst>
                  <a:cxn ang="0">
                    <a:pos x="0" y="39"/>
                  </a:cxn>
                  <a:cxn ang="0">
                    <a:pos x="36" y="45"/>
                  </a:cxn>
                  <a:cxn ang="0">
                    <a:pos x="30" y="6"/>
                  </a:cxn>
                  <a:cxn ang="0">
                    <a:pos x="0" y="0"/>
                  </a:cxn>
                  <a:cxn ang="0">
                    <a:pos x="0" y="39"/>
                  </a:cxn>
                  <a:cxn ang="0">
                    <a:pos x="0" y="39"/>
                  </a:cxn>
                </a:cxnLst>
                <a:rect l="0" t="0" r="r" b="b"/>
                <a:pathLst>
                  <a:path w="36" h="45">
                    <a:moveTo>
                      <a:pt x="0" y="39"/>
                    </a:moveTo>
                    <a:lnTo>
                      <a:pt x="36" y="45"/>
                    </a:lnTo>
                    <a:lnTo>
                      <a:pt x="30"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26959" name="Freeform 1007"/>
              <p:cNvSpPr>
                <a:spLocks/>
              </p:cNvSpPr>
              <p:nvPr/>
            </p:nvSpPr>
            <p:spPr bwMode="auto">
              <a:xfrm>
                <a:off x="1542" y="2562"/>
                <a:ext cx="35" cy="45"/>
              </a:xfrm>
              <a:custGeom>
                <a:avLst/>
                <a:gdLst/>
                <a:ahLst/>
                <a:cxnLst>
                  <a:cxn ang="0">
                    <a:pos x="6" y="45"/>
                  </a:cxn>
                  <a:cxn ang="0">
                    <a:pos x="35" y="34"/>
                  </a:cxn>
                  <a:cxn ang="0">
                    <a:pos x="35" y="0"/>
                  </a:cxn>
                  <a:cxn ang="0">
                    <a:pos x="0" y="6"/>
                  </a:cxn>
                  <a:cxn ang="0">
                    <a:pos x="6" y="45"/>
                  </a:cxn>
                  <a:cxn ang="0">
                    <a:pos x="6" y="45"/>
                  </a:cxn>
                  <a:cxn ang="0">
                    <a:pos x="6" y="45"/>
                  </a:cxn>
                </a:cxnLst>
                <a:rect l="0" t="0" r="r" b="b"/>
                <a:pathLst>
                  <a:path w="35" h="45">
                    <a:moveTo>
                      <a:pt x="6" y="45"/>
                    </a:moveTo>
                    <a:lnTo>
                      <a:pt x="35" y="34"/>
                    </a:lnTo>
                    <a:lnTo>
                      <a:pt x="35" y="0"/>
                    </a:lnTo>
                    <a:lnTo>
                      <a:pt x="0" y="6"/>
                    </a:lnTo>
                    <a:lnTo>
                      <a:pt x="6" y="45"/>
                    </a:lnTo>
                    <a:lnTo>
                      <a:pt x="6" y="45"/>
                    </a:lnTo>
                    <a:lnTo>
                      <a:pt x="6" y="45"/>
                    </a:lnTo>
                    <a:close/>
                  </a:path>
                </a:pathLst>
              </a:custGeom>
              <a:solidFill>
                <a:srgbClr val="999999"/>
              </a:solidFill>
              <a:ln w="9525">
                <a:noFill/>
                <a:round/>
                <a:headEnd/>
                <a:tailEnd/>
              </a:ln>
            </p:spPr>
            <p:txBody>
              <a:bodyPr/>
              <a:lstStyle/>
              <a:p>
                <a:endParaRPr lang="en-US" dirty="0"/>
              </a:p>
            </p:txBody>
          </p:sp>
          <p:sp>
            <p:nvSpPr>
              <p:cNvPr id="126960" name="Freeform 1008"/>
              <p:cNvSpPr>
                <a:spLocks/>
              </p:cNvSpPr>
              <p:nvPr/>
            </p:nvSpPr>
            <p:spPr bwMode="auto">
              <a:xfrm>
                <a:off x="1542" y="2562"/>
                <a:ext cx="35" cy="45"/>
              </a:xfrm>
              <a:custGeom>
                <a:avLst/>
                <a:gdLst/>
                <a:ahLst/>
                <a:cxnLst>
                  <a:cxn ang="0">
                    <a:pos x="6" y="45"/>
                  </a:cxn>
                  <a:cxn ang="0">
                    <a:pos x="35" y="34"/>
                  </a:cxn>
                  <a:cxn ang="0">
                    <a:pos x="35" y="0"/>
                  </a:cxn>
                  <a:cxn ang="0">
                    <a:pos x="0" y="6"/>
                  </a:cxn>
                  <a:cxn ang="0">
                    <a:pos x="6" y="45"/>
                  </a:cxn>
                </a:cxnLst>
                <a:rect l="0" t="0" r="r" b="b"/>
                <a:pathLst>
                  <a:path w="35" h="45">
                    <a:moveTo>
                      <a:pt x="6" y="45"/>
                    </a:moveTo>
                    <a:lnTo>
                      <a:pt x="35" y="34"/>
                    </a:lnTo>
                    <a:lnTo>
                      <a:pt x="35" y="0"/>
                    </a:lnTo>
                    <a:lnTo>
                      <a:pt x="0" y="6"/>
                    </a:lnTo>
                    <a:lnTo>
                      <a:pt x="6" y="45"/>
                    </a:lnTo>
                  </a:path>
                </a:pathLst>
              </a:custGeom>
              <a:noFill/>
              <a:ln w="0">
                <a:solidFill>
                  <a:srgbClr val="000000"/>
                </a:solidFill>
                <a:prstDash val="solid"/>
                <a:round/>
                <a:headEnd/>
                <a:tailEnd/>
              </a:ln>
            </p:spPr>
            <p:txBody>
              <a:bodyPr/>
              <a:lstStyle/>
              <a:p>
                <a:endParaRPr lang="en-US" dirty="0"/>
              </a:p>
            </p:txBody>
          </p:sp>
          <p:sp>
            <p:nvSpPr>
              <p:cNvPr id="126961" name="Freeform 1009"/>
              <p:cNvSpPr>
                <a:spLocks/>
              </p:cNvSpPr>
              <p:nvPr/>
            </p:nvSpPr>
            <p:spPr bwMode="auto">
              <a:xfrm>
                <a:off x="1512" y="2557"/>
                <a:ext cx="65" cy="11"/>
              </a:xfrm>
              <a:custGeom>
                <a:avLst/>
                <a:gdLst/>
                <a:ahLst/>
                <a:cxnLst>
                  <a:cxn ang="0">
                    <a:pos x="0" y="5"/>
                  </a:cxn>
                  <a:cxn ang="0">
                    <a:pos x="30" y="11"/>
                  </a:cxn>
                  <a:cxn ang="0">
                    <a:pos x="65" y="5"/>
                  </a:cxn>
                  <a:cxn ang="0">
                    <a:pos x="30" y="0"/>
                  </a:cxn>
                  <a:cxn ang="0">
                    <a:pos x="0" y="5"/>
                  </a:cxn>
                  <a:cxn ang="0">
                    <a:pos x="0" y="5"/>
                  </a:cxn>
                </a:cxnLst>
                <a:rect l="0" t="0" r="r" b="b"/>
                <a:pathLst>
                  <a:path w="65" h="11">
                    <a:moveTo>
                      <a:pt x="0" y="5"/>
                    </a:moveTo>
                    <a:lnTo>
                      <a:pt x="30" y="11"/>
                    </a:lnTo>
                    <a:lnTo>
                      <a:pt x="65" y="5"/>
                    </a:lnTo>
                    <a:lnTo>
                      <a:pt x="30" y="0"/>
                    </a:lnTo>
                    <a:lnTo>
                      <a:pt x="0" y="5"/>
                    </a:lnTo>
                    <a:lnTo>
                      <a:pt x="0" y="5"/>
                    </a:lnTo>
                    <a:close/>
                  </a:path>
                </a:pathLst>
              </a:custGeom>
              <a:solidFill>
                <a:srgbClr val="CCCCCC"/>
              </a:solidFill>
              <a:ln w="9525">
                <a:noFill/>
                <a:round/>
                <a:headEnd/>
                <a:tailEnd/>
              </a:ln>
            </p:spPr>
            <p:txBody>
              <a:bodyPr/>
              <a:lstStyle/>
              <a:p>
                <a:endParaRPr lang="en-US" dirty="0"/>
              </a:p>
            </p:txBody>
          </p:sp>
          <p:sp>
            <p:nvSpPr>
              <p:cNvPr id="126962" name="Freeform 1010"/>
              <p:cNvSpPr>
                <a:spLocks/>
              </p:cNvSpPr>
              <p:nvPr/>
            </p:nvSpPr>
            <p:spPr bwMode="auto">
              <a:xfrm>
                <a:off x="1512" y="2557"/>
                <a:ext cx="65" cy="11"/>
              </a:xfrm>
              <a:custGeom>
                <a:avLst/>
                <a:gdLst/>
                <a:ahLst/>
                <a:cxnLst>
                  <a:cxn ang="0">
                    <a:pos x="0" y="5"/>
                  </a:cxn>
                  <a:cxn ang="0">
                    <a:pos x="30" y="11"/>
                  </a:cxn>
                  <a:cxn ang="0">
                    <a:pos x="65" y="5"/>
                  </a:cxn>
                  <a:cxn ang="0">
                    <a:pos x="30" y="0"/>
                  </a:cxn>
                  <a:cxn ang="0">
                    <a:pos x="0" y="5"/>
                  </a:cxn>
                  <a:cxn ang="0">
                    <a:pos x="0" y="5"/>
                  </a:cxn>
                </a:cxnLst>
                <a:rect l="0" t="0" r="r" b="b"/>
                <a:pathLst>
                  <a:path w="65" h="11">
                    <a:moveTo>
                      <a:pt x="0" y="5"/>
                    </a:moveTo>
                    <a:lnTo>
                      <a:pt x="30" y="11"/>
                    </a:lnTo>
                    <a:lnTo>
                      <a:pt x="65"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963" name="Freeform 1011"/>
              <p:cNvSpPr>
                <a:spLocks/>
              </p:cNvSpPr>
              <p:nvPr/>
            </p:nvSpPr>
            <p:spPr bwMode="auto">
              <a:xfrm>
                <a:off x="1577" y="2668"/>
                <a:ext cx="136" cy="50"/>
              </a:xfrm>
              <a:custGeom>
                <a:avLst/>
                <a:gdLst/>
                <a:ahLst/>
                <a:cxnLst>
                  <a:cxn ang="0">
                    <a:pos x="0" y="5"/>
                  </a:cxn>
                  <a:cxn ang="0">
                    <a:pos x="0" y="16"/>
                  </a:cxn>
                  <a:cxn ang="0">
                    <a:pos x="136" y="50"/>
                  </a:cxn>
                  <a:cxn ang="0">
                    <a:pos x="136" y="50"/>
                  </a:cxn>
                  <a:cxn ang="0">
                    <a:pos x="136" y="33"/>
                  </a:cxn>
                  <a:cxn ang="0">
                    <a:pos x="6" y="0"/>
                  </a:cxn>
                  <a:cxn ang="0">
                    <a:pos x="0" y="5"/>
                  </a:cxn>
                  <a:cxn ang="0">
                    <a:pos x="0" y="5"/>
                  </a:cxn>
                </a:cxnLst>
                <a:rect l="0" t="0" r="r" b="b"/>
                <a:pathLst>
                  <a:path w="136" h="50">
                    <a:moveTo>
                      <a:pt x="0" y="5"/>
                    </a:moveTo>
                    <a:lnTo>
                      <a:pt x="0" y="16"/>
                    </a:lnTo>
                    <a:lnTo>
                      <a:pt x="136" y="50"/>
                    </a:lnTo>
                    <a:lnTo>
                      <a:pt x="136" y="50"/>
                    </a:lnTo>
                    <a:lnTo>
                      <a:pt x="136" y="33"/>
                    </a:lnTo>
                    <a:lnTo>
                      <a:pt x="6" y="0"/>
                    </a:lnTo>
                    <a:lnTo>
                      <a:pt x="0" y="5"/>
                    </a:lnTo>
                    <a:lnTo>
                      <a:pt x="0" y="5"/>
                    </a:lnTo>
                    <a:close/>
                  </a:path>
                </a:pathLst>
              </a:custGeom>
              <a:solidFill>
                <a:srgbClr val="FFFFFF"/>
              </a:solidFill>
              <a:ln w="9525">
                <a:noFill/>
                <a:round/>
                <a:headEnd/>
                <a:tailEnd/>
              </a:ln>
            </p:spPr>
            <p:txBody>
              <a:bodyPr/>
              <a:lstStyle/>
              <a:p>
                <a:endParaRPr lang="en-US" dirty="0"/>
              </a:p>
            </p:txBody>
          </p:sp>
          <p:sp>
            <p:nvSpPr>
              <p:cNvPr id="126964" name="Freeform 1012"/>
              <p:cNvSpPr>
                <a:spLocks/>
              </p:cNvSpPr>
              <p:nvPr/>
            </p:nvSpPr>
            <p:spPr bwMode="auto">
              <a:xfrm>
                <a:off x="1577" y="2668"/>
                <a:ext cx="136" cy="50"/>
              </a:xfrm>
              <a:custGeom>
                <a:avLst/>
                <a:gdLst/>
                <a:ahLst/>
                <a:cxnLst>
                  <a:cxn ang="0">
                    <a:pos x="0" y="5"/>
                  </a:cxn>
                  <a:cxn ang="0">
                    <a:pos x="0" y="16"/>
                  </a:cxn>
                  <a:cxn ang="0">
                    <a:pos x="136" y="50"/>
                  </a:cxn>
                  <a:cxn ang="0">
                    <a:pos x="136" y="50"/>
                  </a:cxn>
                  <a:cxn ang="0">
                    <a:pos x="136" y="33"/>
                  </a:cxn>
                  <a:cxn ang="0">
                    <a:pos x="6" y="0"/>
                  </a:cxn>
                  <a:cxn ang="0">
                    <a:pos x="0" y="5"/>
                  </a:cxn>
                  <a:cxn ang="0">
                    <a:pos x="0" y="5"/>
                  </a:cxn>
                </a:cxnLst>
                <a:rect l="0" t="0" r="r" b="b"/>
                <a:pathLst>
                  <a:path w="136" h="50">
                    <a:moveTo>
                      <a:pt x="0" y="5"/>
                    </a:moveTo>
                    <a:lnTo>
                      <a:pt x="0" y="16"/>
                    </a:lnTo>
                    <a:lnTo>
                      <a:pt x="136" y="50"/>
                    </a:lnTo>
                    <a:lnTo>
                      <a:pt x="136" y="50"/>
                    </a:lnTo>
                    <a:lnTo>
                      <a:pt x="136" y="33"/>
                    </a:lnTo>
                    <a:lnTo>
                      <a:pt x="6"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26965" name="Freeform 1013"/>
              <p:cNvSpPr>
                <a:spLocks/>
              </p:cNvSpPr>
              <p:nvPr/>
            </p:nvSpPr>
            <p:spPr bwMode="auto">
              <a:xfrm>
                <a:off x="1707" y="2701"/>
                <a:ext cx="6" cy="17"/>
              </a:xfrm>
              <a:custGeom>
                <a:avLst/>
                <a:gdLst/>
                <a:ahLst/>
                <a:cxnLst>
                  <a:cxn ang="0">
                    <a:pos x="0" y="0"/>
                  </a:cxn>
                  <a:cxn ang="0">
                    <a:pos x="6" y="17"/>
                  </a:cxn>
                  <a:cxn ang="0">
                    <a:pos x="6" y="17"/>
                  </a:cxn>
                  <a:cxn ang="0">
                    <a:pos x="6" y="0"/>
                  </a:cxn>
                  <a:cxn ang="0">
                    <a:pos x="0" y="0"/>
                  </a:cxn>
                  <a:cxn ang="0">
                    <a:pos x="0" y="0"/>
                  </a:cxn>
                </a:cxnLst>
                <a:rect l="0" t="0" r="r" b="b"/>
                <a:pathLst>
                  <a:path w="6" h="17">
                    <a:moveTo>
                      <a:pt x="0" y="0"/>
                    </a:moveTo>
                    <a:lnTo>
                      <a:pt x="6" y="17"/>
                    </a:lnTo>
                    <a:lnTo>
                      <a:pt x="6" y="17"/>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26966" name="Freeform 1014"/>
              <p:cNvSpPr>
                <a:spLocks/>
              </p:cNvSpPr>
              <p:nvPr/>
            </p:nvSpPr>
            <p:spPr bwMode="auto">
              <a:xfrm>
                <a:off x="1707" y="2701"/>
                <a:ext cx="6" cy="17"/>
              </a:xfrm>
              <a:custGeom>
                <a:avLst/>
                <a:gdLst/>
                <a:ahLst/>
                <a:cxnLst>
                  <a:cxn ang="0">
                    <a:pos x="0" y="0"/>
                  </a:cxn>
                  <a:cxn ang="0">
                    <a:pos x="6" y="17"/>
                  </a:cxn>
                  <a:cxn ang="0">
                    <a:pos x="6" y="17"/>
                  </a:cxn>
                  <a:cxn ang="0">
                    <a:pos x="6" y="0"/>
                  </a:cxn>
                  <a:cxn ang="0">
                    <a:pos x="0" y="0"/>
                  </a:cxn>
                  <a:cxn ang="0">
                    <a:pos x="0" y="0"/>
                  </a:cxn>
                </a:cxnLst>
                <a:rect l="0" t="0" r="r" b="b"/>
                <a:pathLst>
                  <a:path w="6" h="17">
                    <a:moveTo>
                      <a:pt x="0" y="0"/>
                    </a:moveTo>
                    <a:lnTo>
                      <a:pt x="6" y="17"/>
                    </a:lnTo>
                    <a:lnTo>
                      <a:pt x="6" y="17"/>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967" name="Freeform 1015"/>
              <p:cNvSpPr>
                <a:spLocks/>
              </p:cNvSpPr>
              <p:nvPr/>
            </p:nvSpPr>
            <p:spPr bwMode="auto">
              <a:xfrm>
                <a:off x="1577" y="2668"/>
                <a:ext cx="136" cy="38"/>
              </a:xfrm>
              <a:custGeom>
                <a:avLst/>
                <a:gdLst/>
                <a:ahLst/>
                <a:cxnLst>
                  <a:cxn ang="0">
                    <a:pos x="0" y="5"/>
                  </a:cxn>
                  <a:cxn ang="0">
                    <a:pos x="130" y="38"/>
                  </a:cxn>
                  <a:cxn ang="0">
                    <a:pos x="136" y="33"/>
                  </a:cxn>
                  <a:cxn ang="0">
                    <a:pos x="6" y="0"/>
                  </a:cxn>
                  <a:cxn ang="0">
                    <a:pos x="0" y="5"/>
                  </a:cxn>
                  <a:cxn ang="0">
                    <a:pos x="0" y="5"/>
                  </a:cxn>
                </a:cxnLst>
                <a:rect l="0" t="0" r="r" b="b"/>
                <a:pathLst>
                  <a:path w="136" h="38">
                    <a:moveTo>
                      <a:pt x="0" y="5"/>
                    </a:moveTo>
                    <a:lnTo>
                      <a:pt x="130" y="38"/>
                    </a:lnTo>
                    <a:lnTo>
                      <a:pt x="136" y="33"/>
                    </a:lnTo>
                    <a:lnTo>
                      <a:pt x="6" y="0"/>
                    </a:lnTo>
                    <a:lnTo>
                      <a:pt x="0" y="5"/>
                    </a:lnTo>
                    <a:lnTo>
                      <a:pt x="0" y="5"/>
                    </a:lnTo>
                    <a:close/>
                  </a:path>
                </a:pathLst>
              </a:custGeom>
              <a:solidFill>
                <a:srgbClr val="000000"/>
              </a:solidFill>
              <a:ln w="9525">
                <a:noFill/>
                <a:round/>
                <a:headEnd/>
                <a:tailEnd/>
              </a:ln>
            </p:spPr>
            <p:txBody>
              <a:bodyPr/>
              <a:lstStyle/>
              <a:p>
                <a:endParaRPr lang="en-US" dirty="0"/>
              </a:p>
            </p:txBody>
          </p:sp>
          <p:sp>
            <p:nvSpPr>
              <p:cNvPr id="126968" name="Freeform 1016"/>
              <p:cNvSpPr>
                <a:spLocks/>
              </p:cNvSpPr>
              <p:nvPr/>
            </p:nvSpPr>
            <p:spPr bwMode="auto">
              <a:xfrm>
                <a:off x="1601" y="2684"/>
                <a:ext cx="24" cy="11"/>
              </a:xfrm>
              <a:custGeom>
                <a:avLst/>
                <a:gdLst/>
                <a:ahLst/>
                <a:cxnLst>
                  <a:cxn ang="0">
                    <a:pos x="0" y="0"/>
                  </a:cxn>
                  <a:cxn ang="0">
                    <a:pos x="0" y="0"/>
                  </a:cxn>
                  <a:cxn ang="0">
                    <a:pos x="0" y="0"/>
                  </a:cxn>
                  <a:cxn ang="0">
                    <a:pos x="0" y="0"/>
                  </a:cxn>
                  <a:cxn ang="0">
                    <a:pos x="0" y="0"/>
                  </a:cxn>
                  <a:cxn ang="0">
                    <a:pos x="0" y="0"/>
                  </a:cxn>
                  <a:cxn ang="0">
                    <a:pos x="0" y="0"/>
                  </a:cxn>
                  <a:cxn ang="0">
                    <a:pos x="0" y="0"/>
                  </a:cxn>
                  <a:cxn ang="0">
                    <a:pos x="6" y="0"/>
                  </a:cxn>
                  <a:cxn ang="0">
                    <a:pos x="12" y="0"/>
                  </a:cxn>
                  <a:cxn ang="0">
                    <a:pos x="12" y="6"/>
                  </a:cxn>
                  <a:cxn ang="0">
                    <a:pos x="18" y="6"/>
                  </a:cxn>
                  <a:cxn ang="0">
                    <a:pos x="18" y="6"/>
                  </a:cxn>
                  <a:cxn ang="0">
                    <a:pos x="18" y="6"/>
                  </a:cxn>
                  <a:cxn ang="0">
                    <a:pos x="24" y="6"/>
                  </a:cxn>
                  <a:cxn ang="0">
                    <a:pos x="24" y="6"/>
                  </a:cxn>
                  <a:cxn ang="0">
                    <a:pos x="24" y="6"/>
                  </a:cxn>
                  <a:cxn ang="0">
                    <a:pos x="24" y="6"/>
                  </a:cxn>
                  <a:cxn ang="0">
                    <a:pos x="24" y="6"/>
                  </a:cxn>
                  <a:cxn ang="0">
                    <a:pos x="24" y="6"/>
                  </a:cxn>
                  <a:cxn ang="0">
                    <a:pos x="24" y="11"/>
                  </a:cxn>
                  <a:cxn ang="0">
                    <a:pos x="0" y="6"/>
                  </a:cxn>
                  <a:cxn ang="0">
                    <a:pos x="0" y="0"/>
                  </a:cxn>
                  <a:cxn ang="0">
                    <a:pos x="0" y="0"/>
                  </a:cxn>
                </a:cxnLst>
                <a:rect l="0" t="0" r="r" b="b"/>
                <a:pathLst>
                  <a:path w="24" h="11">
                    <a:moveTo>
                      <a:pt x="0" y="0"/>
                    </a:moveTo>
                    <a:lnTo>
                      <a:pt x="0" y="0"/>
                    </a:lnTo>
                    <a:lnTo>
                      <a:pt x="0" y="0"/>
                    </a:lnTo>
                    <a:lnTo>
                      <a:pt x="0" y="0"/>
                    </a:lnTo>
                    <a:lnTo>
                      <a:pt x="0" y="0"/>
                    </a:lnTo>
                    <a:lnTo>
                      <a:pt x="0" y="0"/>
                    </a:lnTo>
                    <a:lnTo>
                      <a:pt x="0" y="0"/>
                    </a:lnTo>
                    <a:lnTo>
                      <a:pt x="0" y="0"/>
                    </a:lnTo>
                    <a:lnTo>
                      <a:pt x="6" y="0"/>
                    </a:lnTo>
                    <a:lnTo>
                      <a:pt x="12" y="0"/>
                    </a:lnTo>
                    <a:lnTo>
                      <a:pt x="12" y="6"/>
                    </a:lnTo>
                    <a:lnTo>
                      <a:pt x="18" y="6"/>
                    </a:lnTo>
                    <a:lnTo>
                      <a:pt x="18" y="6"/>
                    </a:lnTo>
                    <a:lnTo>
                      <a:pt x="18" y="6"/>
                    </a:lnTo>
                    <a:lnTo>
                      <a:pt x="24" y="6"/>
                    </a:lnTo>
                    <a:lnTo>
                      <a:pt x="24" y="6"/>
                    </a:lnTo>
                    <a:lnTo>
                      <a:pt x="24" y="6"/>
                    </a:lnTo>
                    <a:lnTo>
                      <a:pt x="24" y="6"/>
                    </a:lnTo>
                    <a:lnTo>
                      <a:pt x="24" y="6"/>
                    </a:lnTo>
                    <a:lnTo>
                      <a:pt x="24" y="6"/>
                    </a:lnTo>
                    <a:lnTo>
                      <a:pt x="24" y="11"/>
                    </a:lnTo>
                    <a:lnTo>
                      <a:pt x="0" y="6"/>
                    </a:lnTo>
                    <a:lnTo>
                      <a:pt x="0" y="0"/>
                    </a:lnTo>
                    <a:lnTo>
                      <a:pt x="0" y="0"/>
                    </a:lnTo>
                    <a:close/>
                  </a:path>
                </a:pathLst>
              </a:custGeom>
              <a:solidFill>
                <a:srgbClr val="FFFFFF"/>
              </a:solidFill>
              <a:ln w="9525">
                <a:noFill/>
                <a:round/>
                <a:headEnd/>
                <a:tailEnd/>
              </a:ln>
            </p:spPr>
            <p:txBody>
              <a:bodyPr/>
              <a:lstStyle/>
              <a:p>
                <a:endParaRPr lang="en-US" dirty="0"/>
              </a:p>
            </p:txBody>
          </p:sp>
          <p:sp>
            <p:nvSpPr>
              <p:cNvPr id="126969" name="Freeform 1017"/>
              <p:cNvSpPr>
                <a:spLocks/>
              </p:cNvSpPr>
              <p:nvPr/>
            </p:nvSpPr>
            <p:spPr bwMode="auto">
              <a:xfrm>
                <a:off x="1595" y="2684"/>
                <a:ext cx="30" cy="11"/>
              </a:xfrm>
              <a:custGeom>
                <a:avLst/>
                <a:gdLst/>
                <a:ahLst/>
                <a:cxnLst>
                  <a:cxn ang="0">
                    <a:pos x="0" y="6"/>
                  </a:cxn>
                  <a:cxn ang="0">
                    <a:pos x="6" y="0"/>
                  </a:cxn>
                  <a:cxn ang="0">
                    <a:pos x="30" y="11"/>
                  </a:cxn>
                  <a:cxn ang="0">
                    <a:pos x="30" y="11"/>
                  </a:cxn>
                  <a:cxn ang="0">
                    <a:pos x="30" y="11"/>
                  </a:cxn>
                  <a:cxn ang="0">
                    <a:pos x="30" y="11"/>
                  </a:cxn>
                  <a:cxn ang="0">
                    <a:pos x="30" y="11"/>
                  </a:cxn>
                  <a:cxn ang="0">
                    <a:pos x="30" y="11"/>
                  </a:cxn>
                  <a:cxn ang="0">
                    <a:pos x="0" y="6"/>
                  </a:cxn>
                  <a:cxn ang="0">
                    <a:pos x="0" y="6"/>
                  </a:cxn>
                  <a:cxn ang="0">
                    <a:pos x="0" y="6"/>
                  </a:cxn>
                </a:cxnLst>
                <a:rect l="0" t="0" r="r" b="b"/>
                <a:pathLst>
                  <a:path w="30" h="11">
                    <a:moveTo>
                      <a:pt x="0" y="6"/>
                    </a:moveTo>
                    <a:lnTo>
                      <a:pt x="6" y="0"/>
                    </a:lnTo>
                    <a:lnTo>
                      <a:pt x="30" y="11"/>
                    </a:lnTo>
                    <a:lnTo>
                      <a:pt x="30" y="11"/>
                    </a:lnTo>
                    <a:lnTo>
                      <a:pt x="30" y="11"/>
                    </a:lnTo>
                    <a:lnTo>
                      <a:pt x="30" y="11"/>
                    </a:lnTo>
                    <a:lnTo>
                      <a:pt x="30" y="11"/>
                    </a:lnTo>
                    <a:lnTo>
                      <a:pt x="30" y="11"/>
                    </a:lnTo>
                    <a:lnTo>
                      <a:pt x="0" y="6"/>
                    </a:lnTo>
                    <a:lnTo>
                      <a:pt x="0" y="6"/>
                    </a:lnTo>
                    <a:lnTo>
                      <a:pt x="0" y="6"/>
                    </a:lnTo>
                    <a:close/>
                  </a:path>
                </a:pathLst>
              </a:custGeom>
              <a:solidFill>
                <a:srgbClr val="000000"/>
              </a:solidFill>
              <a:ln w="9525">
                <a:noFill/>
                <a:round/>
                <a:headEnd/>
                <a:tailEnd/>
              </a:ln>
            </p:spPr>
            <p:txBody>
              <a:bodyPr/>
              <a:lstStyle/>
              <a:p>
                <a:endParaRPr lang="en-US" dirty="0"/>
              </a:p>
            </p:txBody>
          </p:sp>
          <p:sp>
            <p:nvSpPr>
              <p:cNvPr id="126970" name="Freeform 1018"/>
              <p:cNvSpPr>
                <a:spLocks/>
              </p:cNvSpPr>
              <p:nvPr/>
            </p:nvSpPr>
            <p:spPr bwMode="auto">
              <a:xfrm>
                <a:off x="1595" y="2684"/>
                <a:ext cx="6" cy="6"/>
              </a:xfrm>
              <a:custGeom>
                <a:avLst/>
                <a:gdLst/>
                <a:ahLst/>
                <a:cxnLst>
                  <a:cxn ang="0">
                    <a:pos x="0" y="6"/>
                  </a:cxn>
                  <a:cxn ang="0">
                    <a:pos x="6" y="0"/>
                  </a:cxn>
                  <a:cxn ang="0">
                    <a:pos x="6" y="0"/>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0"/>
                  </a:cxn>
                  <a:cxn ang="0">
                    <a:pos x="0" y="0"/>
                  </a:cxn>
                  <a:cxn ang="0">
                    <a:pos x="0" y="6"/>
                  </a:cxn>
                  <a:cxn ang="0">
                    <a:pos x="0" y="6"/>
                  </a:cxn>
                  <a:cxn ang="0">
                    <a:pos x="0" y="6"/>
                  </a:cxn>
                  <a:cxn ang="0">
                    <a:pos x="0" y="6"/>
                  </a:cxn>
                  <a:cxn ang="0">
                    <a:pos x="0" y="6"/>
                  </a:cxn>
                  <a:cxn ang="0">
                    <a:pos x="0" y="6"/>
                  </a:cxn>
                </a:cxnLst>
                <a:rect l="0" t="0" r="r" b="b"/>
                <a:pathLst>
                  <a:path w="6" h="6">
                    <a:moveTo>
                      <a:pt x="0" y="6"/>
                    </a:moveTo>
                    <a:lnTo>
                      <a:pt x="6" y="0"/>
                    </a:lnTo>
                    <a:lnTo>
                      <a:pt x="6" y="0"/>
                    </a:lnTo>
                    <a:lnTo>
                      <a:pt x="6" y="0"/>
                    </a:lnTo>
                    <a:lnTo>
                      <a:pt x="6" y="0"/>
                    </a:lnTo>
                    <a:lnTo>
                      <a:pt x="6" y="0"/>
                    </a:lnTo>
                    <a:lnTo>
                      <a:pt x="6" y="0"/>
                    </a:lnTo>
                    <a:lnTo>
                      <a:pt x="6" y="0"/>
                    </a:lnTo>
                    <a:lnTo>
                      <a:pt x="6" y="0"/>
                    </a:lnTo>
                    <a:lnTo>
                      <a:pt x="6" y="0"/>
                    </a:lnTo>
                    <a:lnTo>
                      <a:pt x="0" y="0"/>
                    </a:lnTo>
                    <a:lnTo>
                      <a:pt x="0" y="0"/>
                    </a:lnTo>
                    <a:lnTo>
                      <a:pt x="0" y="0"/>
                    </a:lnTo>
                    <a:lnTo>
                      <a:pt x="0" y="0"/>
                    </a:lnTo>
                    <a:lnTo>
                      <a:pt x="0" y="0"/>
                    </a:lnTo>
                    <a:lnTo>
                      <a:pt x="0" y="6"/>
                    </a:lnTo>
                    <a:lnTo>
                      <a:pt x="0" y="6"/>
                    </a:lnTo>
                    <a:lnTo>
                      <a:pt x="0" y="6"/>
                    </a:lnTo>
                    <a:lnTo>
                      <a:pt x="0" y="6"/>
                    </a:lnTo>
                    <a:lnTo>
                      <a:pt x="0" y="6"/>
                    </a:lnTo>
                    <a:lnTo>
                      <a:pt x="0" y="6"/>
                    </a:lnTo>
                    <a:close/>
                  </a:path>
                </a:pathLst>
              </a:custGeom>
              <a:solidFill>
                <a:srgbClr val="000000"/>
              </a:solidFill>
              <a:ln w="9525">
                <a:noFill/>
                <a:round/>
                <a:headEnd/>
                <a:tailEnd/>
              </a:ln>
            </p:spPr>
            <p:txBody>
              <a:bodyPr/>
              <a:lstStyle/>
              <a:p>
                <a:endParaRPr lang="en-US" dirty="0"/>
              </a:p>
            </p:txBody>
          </p:sp>
          <p:sp>
            <p:nvSpPr>
              <p:cNvPr id="126971" name="Freeform 1019"/>
              <p:cNvSpPr>
                <a:spLocks/>
              </p:cNvSpPr>
              <p:nvPr/>
            </p:nvSpPr>
            <p:spPr bwMode="auto">
              <a:xfrm>
                <a:off x="1595" y="2684"/>
                <a:ext cx="30" cy="11"/>
              </a:xfrm>
              <a:custGeom>
                <a:avLst/>
                <a:gdLst/>
                <a:ahLst/>
                <a:cxnLst>
                  <a:cxn ang="0">
                    <a:pos x="6" y="0"/>
                  </a:cxn>
                  <a:cxn ang="0">
                    <a:pos x="6" y="0"/>
                  </a:cxn>
                  <a:cxn ang="0">
                    <a:pos x="0" y="6"/>
                  </a:cxn>
                  <a:cxn ang="0">
                    <a:pos x="0" y="6"/>
                  </a:cxn>
                  <a:cxn ang="0">
                    <a:pos x="0" y="6"/>
                  </a:cxn>
                  <a:cxn ang="0">
                    <a:pos x="6" y="0"/>
                  </a:cxn>
                  <a:cxn ang="0">
                    <a:pos x="12" y="0"/>
                  </a:cxn>
                  <a:cxn ang="0">
                    <a:pos x="18" y="6"/>
                  </a:cxn>
                  <a:cxn ang="0">
                    <a:pos x="30" y="6"/>
                  </a:cxn>
                  <a:cxn ang="0">
                    <a:pos x="30" y="11"/>
                  </a:cxn>
                  <a:cxn ang="0">
                    <a:pos x="30" y="11"/>
                  </a:cxn>
                </a:cxnLst>
                <a:rect l="0" t="0" r="r" b="b"/>
                <a:pathLst>
                  <a:path w="30" h="11">
                    <a:moveTo>
                      <a:pt x="6" y="0"/>
                    </a:moveTo>
                    <a:lnTo>
                      <a:pt x="6" y="0"/>
                    </a:lnTo>
                    <a:lnTo>
                      <a:pt x="0" y="6"/>
                    </a:lnTo>
                    <a:lnTo>
                      <a:pt x="0" y="6"/>
                    </a:lnTo>
                    <a:lnTo>
                      <a:pt x="0" y="6"/>
                    </a:lnTo>
                    <a:lnTo>
                      <a:pt x="6" y="0"/>
                    </a:lnTo>
                    <a:lnTo>
                      <a:pt x="12" y="0"/>
                    </a:lnTo>
                    <a:lnTo>
                      <a:pt x="18" y="6"/>
                    </a:lnTo>
                    <a:lnTo>
                      <a:pt x="30" y="6"/>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26972" name="Freeform 1020"/>
              <p:cNvSpPr>
                <a:spLocks/>
              </p:cNvSpPr>
              <p:nvPr/>
            </p:nvSpPr>
            <p:spPr bwMode="auto">
              <a:xfrm>
                <a:off x="1660" y="2701"/>
                <a:ext cx="24" cy="5"/>
              </a:xfrm>
              <a:custGeom>
                <a:avLst/>
                <a:gdLst/>
                <a:ahLst/>
                <a:cxnLst>
                  <a:cxn ang="0">
                    <a:pos x="0" y="0"/>
                  </a:cxn>
                  <a:cxn ang="0">
                    <a:pos x="0" y="0"/>
                  </a:cxn>
                  <a:cxn ang="0">
                    <a:pos x="0" y="0"/>
                  </a:cxn>
                  <a:cxn ang="0">
                    <a:pos x="0" y="0"/>
                  </a:cxn>
                  <a:cxn ang="0">
                    <a:pos x="0" y="0"/>
                  </a:cxn>
                  <a:cxn ang="0">
                    <a:pos x="0" y="0"/>
                  </a:cxn>
                  <a:cxn ang="0">
                    <a:pos x="0" y="0"/>
                  </a:cxn>
                  <a:cxn ang="0">
                    <a:pos x="0" y="0"/>
                  </a:cxn>
                  <a:cxn ang="0">
                    <a:pos x="6" y="0"/>
                  </a:cxn>
                  <a:cxn ang="0">
                    <a:pos x="12" y="0"/>
                  </a:cxn>
                  <a:cxn ang="0">
                    <a:pos x="12" y="5"/>
                  </a:cxn>
                  <a:cxn ang="0">
                    <a:pos x="18" y="5"/>
                  </a:cxn>
                  <a:cxn ang="0">
                    <a:pos x="18" y="5"/>
                  </a:cxn>
                  <a:cxn ang="0">
                    <a:pos x="18" y="5"/>
                  </a:cxn>
                  <a:cxn ang="0">
                    <a:pos x="24" y="5"/>
                  </a:cxn>
                  <a:cxn ang="0">
                    <a:pos x="24" y="5"/>
                  </a:cxn>
                  <a:cxn ang="0">
                    <a:pos x="24" y="5"/>
                  </a:cxn>
                  <a:cxn ang="0">
                    <a:pos x="24" y="5"/>
                  </a:cxn>
                  <a:cxn ang="0">
                    <a:pos x="24" y="5"/>
                  </a:cxn>
                  <a:cxn ang="0">
                    <a:pos x="24" y="5"/>
                  </a:cxn>
                  <a:cxn ang="0">
                    <a:pos x="24" y="5"/>
                  </a:cxn>
                  <a:cxn ang="0">
                    <a:pos x="0" y="0"/>
                  </a:cxn>
                  <a:cxn ang="0">
                    <a:pos x="0" y="0"/>
                  </a:cxn>
                  <a:cxn ang="0">
                    <a:pos x="0" y="0"/>
                  </a:cxn>
                </a:cxnLst>
                <a:rect l="0" t="0" r="r" b="b"/>
                <a:pathLst>
                  <a:path w="24" h="5">
                    <a:moveTo>
                      <a:pt x="0" y="0"/>
                    </a:moveTo>
                    <a:lnTo>
                      <a:pt x="0" y="0"/>
                    </a:lnTo>
                    <a:lnTo>
                      <a:pt x="0" y="0"/>
                    </a:lnTo>
                    <a:lnTo>
                      <a:pt x="0" y="0"/>
                    </a:lnTo>
                    <a:lnTo>
                      <a:pt x="0" y="0"/>
                    </a:lnTo>
                    <a:lnTo>
                      <a:pt x="0" y="0"/>
                    </a:lnTo>
                    <a:lnTo>
                      <a:pt x="0" y="0"/>
                    </a:lnTo>
                    <a:lnTo>
                      <a:pt x="0" y="0"/>
                    </a:lnTo>
                    <a:lnTo>
                      <a:pt x="6" y="0"/>
                    </a:lnTo>
                    <a:lnTo>
                      <a:pt x="12" y="0"/>
                    </a:lnTo>
                    <a:lnTo>
                      <a:pt x="12" y="5"/>
                    </a:lnTo>
                    <a:lnTo>
                      <a:pt x="18" y="5"/>
                    </a:lnTo>
                    <a:lnTo>
                      <a:pt x="18" y="5"/>
                    </a:lnTo>
                    <a:lnTo>
                      <a:pt x="18" y="5"/>
                    </a:lnTo>
                    <a:lnTo>
                      <a:pt x="24" y="5"/>
                    </a:lnTo>
                    <a:lnTo>
                      <a:pt x="24" y="5"/>
                    </a:lnTo>
                    <a:lnTo>
                      <a:pt x="24" y="5"/>
                    </a:lnTo>
                    <a:lnTo>
                      <a:pt x="24" y="5"/>
                    </a:lnTo>
                    <a:lnTo>
                      <a:pt x="24" y="5"/>
                    </a:lnTo>
                    <a:lnTo>
                      <a:pt x="24" y="5"/>
                    </a:lnTo>
                    <a:lnTo>
                      <a:pt x="24" y="5"/>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26973" name="Freeform 1021"/>
              <p:cNvSpPr>
                <a:spLocks/>
              </p:cNvSpPr>
              <p:nvPr/>
            </p:nvSpPr>
            <p:spPr bwMode="auto">
              <a:xfrm>
                <a:off x="1654" y="2701"/>
                <a:ext cx="30" cy="11"/>
              </a:xfrm>
              <a:custGeom>
                <a:avLst/>
                <a:gdLst/>
                <a:ahLst/>
                <a:cxnLst>
                  <a:cxn ang="0">
                    <a:pos x="0" y="5"/>
                  </a:cxn>
                  <a:cxn ang="0">
                    <a:pos x="6" y="0"/>
                  </a:cxn>
                  <a:cxn ang="0">
                    <a:pos x="30" y="5"/>
                  </a:cxn>
                  <a:cxn ang="0">
                    <a:pos x="30" y="5"/>
                  </a:cxn>
                  <a:cxn ang="0">
                    <a:pos x="30" y="11"/>
                  </a:cxn>
                  <a:cxn ang="0">
                    <a:pos x="30" y="11"/>
                  </a:cxn>
                  <a:cxn ang="0">
                    <a:pos x="30" y="11"/>
                  </a:cxn>
                  <a:cxn ang="0">
                    <a:pos x="30" y="11"/>
                  </a:cxn>
                  <a:cxn ang="0">
                    <a:pos x="0" y="5"/>
                  </a:cxn>
                  <a:cxn ang="0">
                    <a:pos x="0" y="5"/>
                  </a:cxn>
                  <a:cxn ang="0">
                    <a:pos x="0" y="5"/>
                  </a:cxn>
                </a:cxnLst>
                <a:rect l="0" t="0" r="r" b="b"/>
                <a:pathLst>
                  <a:path w="30" h="11">
                    <a:moveTo>
                      <a:pt x="0" y="5"/>
                    </a:moveTo>
                    <a:lnTo>
                      <a:pt x="6" y="0"/>
                    </a:lnTo>
                    <a:lnTo>
                      <a:pt x="30" y="5"/>
                    </a:lnTo>
                    <a:lnTo>
                      <a:pt x="30" y="5"/>
                    </a:lnTo>
                    <a:lnTo>
                      <a:pt x="30" y="11"/>
                    </a:lnTo>
                    <a:lnTo>
                      <a:pt x="30" y="11"/>
                    </a:lnTo>
                    <a:lnTo>
                      <a:pt x="30" y="11"/>
                    </a:lnTo>
                    <a:lnTo>
                      <a:pt x="30" y="11"/>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26974" name="Freeform 1022"/>
              <p:cNvSpPr>
                <a:spLocks/>
              </p:cNvSpPr>
              <p:nvPr/>
            </p:nvSpPr>
            <p:spPr bwMode="auto">
              <a:xfrm>
                <a:off x="1654" y="2701"/>
                <a:ext cx="6" cy="5"/>
              </a:xfrm>
              <a:custGeom>
                <a:avLst/>
                <a:gdLst/>
                <a:ahLst/>
                <a:cxnLst>
                  <a:cxn ang="0">
                    <a:pos x="0" y="5"/>
                  </a:cxn>
                  <a:cxn ang="0">
                    <a:pos x="6" y="0"/>
                  </a:cxn>
                  <a:cxn ang="0">
                    <a:pos x="6" y="0"/>
                  </a:cxn>
                  <a:cxn ang="0">
                    <a:pos x="6" y="0"/>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0"/>
                  </a:cxn>
                  <a:cxn ang="0">
                    <a:pos x="0" y="0"/>
                  </a:cxn>
                  <a:cxn ang="0">
                    <a:pos x="0" y="5"/>
                  </a:cxn>
                  <a:cxn ang="0">
                    <a:pos x="0" y="5"/>
                  </a:cxn>
                  <a:cxn ang="0">
                    <a:pos x="0" y="5"/>
                  </a:cxn>
                  <a:cxn ang="0">
                    <a:pos x="0" y="5"/>
                  </a:cxn>
                  <a:cxn ang="0">
                    <a:pos x="0" y="5"/>
                  </a:cxn>
                </a:cxnLst>
                <a:rect l="0" t="0" r="r" b="b"/>
                <a:pathLst>
                  <a:path w="6" h="5">
                    <a:moveTo>
                      <a:pt x="0" y="5"/>
                    </a:moveTo>
                    <a:lnTo>
                      <a:pt x="6" y="0"/>
                    </a:lnTo>
                    <a:lnTo>
                      <a:pt x="6" y="0"/>
                    </a:lnTo>
                    <a:lnTo>
                      <a:pt x="6" y="0"/>
                    </a:lnTo>
                    <a:lnTo>
                      <a:pt x="6" y="0"/>
                    </a:lnTo>
                    <a:lnTo>
                      <a:pt x="6" y="0"/>
                    </a:lnTo>
                    <a:lnTo>
                      <a:pt x="6" y="0"/>
                    </a:lnTo>
                    <a:lnTo>
                      <a:pt x="6" y="0"/>
                    </a:lnTo>
                    <a:lnTo>
                      <a:pt x="6" y="0"/>
                    </a:lnTo>
                    <a:lnTo>
                      <a:pt x="6" y="0"/>
                    </a:lnTo>
                    <a:lnTo>
                      <a:pt x="6" y="0"/>
                    </a:lnTo>
                    <a:lnTo>
                      <a:pt x="0" y="0"/>
                    </a:lnTo>
                    <a:lnTo>
                      <a:pt x="0" y="0"/>
                    </a:lnTo>
                    <a:lnTo>
                      <a:pt x="0" y="0"/>
                    </a:lnTo>
                    <a:lnTo>
                      <a:pt x="0" y="0"/>
                    </a:lnTo>
                    <a:lnTo>
                      <a:pt x="0" y="0"/>
                    </a:lnTo>
                    <a:lnTo>
                      <a:pt x="0" y="5"/>
                    </a:lnTo>
                    <a:lnTo>
                      <a:pt x="0" y="5"/>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26975" name="Freeform 1023"/>
              <p:cNvSpPr>
                <a:spLocks/>
              </p:cNvSpPr>
              <p:nvPr/>
            </p:nvSpPr>
            <p:spPr bwMode="auto">
              <a:xfrm>
                <a:off x="1654" y="2701"/>
                <a:ext cx="30" cy="11"/>
              </a:xfrm>
              <a:custGeom>
                <a:avLst/>
                <a:gdLst/>
                <a:ahLst/>
                <a:cxnLst>
                  <a:cxn ang="0">
                    <a:pos x="6" y="0"/>
                  </a:cxn>
                  <a:cxn ang="0">
                    <a:pos x="6" y="0"/>
                  </a:cxn>
                  <a:cxn ang="0">
                    <a:pos x="0" y="5"/>
                  </a:cxn>
                  <a:cxn ang="0">
                    <a:pos x="0" y="5"/>
                  </a:cxn>
                  <a:cxn ang="0">
                    <a:pos x="0" y="5"/>
                  </a:cxn>
                  <a:cxn ang="0">
                    <a:pos x="6" y="0"/>
                  </a:cxn>
                  <a:cxn ang="0">
                    <a:pos x="12" y="0"/>
                  </a:cxn>
                  <a:cxn ang="0">
                    <a:pos x="18" y="5"/>
                  </a:cxn>
                  <a:cxn ang="0">
                    <a:pos x="30" y="5"/>
                  </a:cxn>
                  <a:cxn ang="0">
                    <a:pos x="30" y="11"/>
                  </a:cxn>
                  <a:cxn ang="0">
                    <a:pos x="30" y="11"/>
                  </a:cxn>
                </a:cxnLst>
                <a:rect l="0" t="0" r="r" b="b"/>
                <a:pathLst>
                  <a:path w="30" h="11">
                    <a:moveTo>
                      <a:pt x="6" y="0"/>
                    </a:moveTo>
                    <a:lnTo>
                      <a:pt x="6" y="0"/>
                    </a:lnTo>
                    <a:lnTo>
                      <a:pt x="0" y="5"/>
                    </a:lnTo>
                    <a:lnTo>
                      <a:pt x="0" y="5"/>
                    </a:lnTo>
                    <a:lnTo>
                      <a:pt x="0" y="5"/>
                    </a:lnTo>
                    <a:lnTo>
                      <a:pt x="6" y="0"/>
                    </a:lnTo>
                    <a:lnTo>
                      <a:pt x="12" y="0"/>
                    </a:lnTo>
                    <a:lnTo>
                      <a:pt x="18" y="5"/>
                    </a:lnTo>
                    <a:lnTo>
                      <a:pt x="30" y="5"/>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87392" name="Freeform 0"/>
              <p:cNvSpPr>
                <a:spLocks/>
              </p:cNvSpPr>
              <p:nvPr/>
            </p:nvSpPr>
            <p:spPr bwMode="auto">
              <a:xfrm>
                <a:off x="1654" y="2645"/>
                <a:ext cx="136" cy="50"/>
              </a:xfrm>
              <a:custGeom>
                <a:avLst/>
                <a:gdLst/>
                <a:ahLst/>
                <a:cxnLst>
                  <a:cxn ang="0">
                    <a:pos x="0" y="0"/>
                  </a:cxn>
                  <a:cxn ang="0">
                    <a:pos x="0" y="12"/>
                  </a:cxn>
                  <a:cxn ang="0">
                    <a:pos x="130" y="50"/>
                  </a:cxn>
                  <a:cxn ang="0">
                    <a:pos x="136" y="45"/>
                  </a:cxn>
                  <a:cxn ang="0">
                    <a:pos x="136" y="28"/>
                  </a:cxn>
                  <a:cxn ang="0">
                    <a:pos x="6" y="0"/>
                  </a:cxn>
                  <a:cxn ang="0">
                    <a:pos x="0" y="0"/>
                  </a:cxn>
                  <a:cxn ang="0">
                    <a:pos x="0" y="0"/>
                  </a:cxn>
                </a:cxnLst>
                <a:rect l="0" t="0" r="r" b="b"/>
                <a:pathLst>
                  <a:path w="136" h="50">
                    <a:moveTo>
                      <a:pt x="0" y="0"/>
                    </a:moveTo>
                    <a:lnTo>
                      <a:pt x="0" y="12"/>
                    </a:lnTo>
                    <a:lnTo>
                      <a:pt x="130" y="50"/>
                    </a:lnTo>
                    <a:lnTo>
                      <a:pt x="136" y="45"/>
                    </a:lnTo>
                    <a:lnTo>
                      <a:pt x="136" y="28"/>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87393" name="Freeform 1"/>
              <p:cNvSpPr>
                <a:spLocks/>
              </p:cNvSpPr>
              <p:nvPr/>
            </p:nvSpPr>
            <p:spPr bwMode="auto">
              <a:xfrm>
                <a:off x="1654" y="2645"/>
                <a:ext cx="136" cy="50"/>
              </a:xfrm>
              <a:custGeom>
                <a:avLst/>
                <a:gdLst/>
                <a:ahLst/>
                <a:cxnLst>
                  <a:cxn ang="0">
                    <a:pos x="0" y="0"/>
                  </a:cxn>
                  <a:cxn ang="0">
                    <a:pos x="0" y="12"/>
                  </a:cxn>
                  <a:cxn ang="0">
                    <a:pos x="130" y="50"/>
                  </a:cxn>
                  <a:cxn ang="0">
                    <a:pos x="136" y="45"/>
                  </a:cxn>
                  <a:cxn ang="0">
                    <a:pos x="136" y="28"/>
                  </a:cxn>
                  <a:cxn ang="0">
                    <a:pos x="6" y="0"/>
                  </a:cxn>
                  <a:cxn ang="0">
                    <a:pos x="0" y="0"/>
                  </a:cxn>
                  <a:cxn ang="0">
                    <a:pos x="0" y="0"/>
                  </a:cxn>
                </a:cxnLst>
                <a:rect l="0" t="0" r="r" b="b"/>
                <a:pathLst>
                  <a:path w="136" h="50">
                    <a:moveTo>
                      <a:pt x="0" y="0"/>
                    </a:moveTo>
                    <a:lnTo>
                      <a:pt x="0" y="12"/>
                    </a:lnTo>
                    <a:lnTo>
                      <a:pt x="130" y="50"/>
                    </a:lnTo>
                    <a:lnTo>
                      <a:pt x="136" y="45"/>
                    </a:lnTo>
                    <a:lnTo>
                      <a:pt x="136" y="28"/>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394" name="Freeform 2"/>
              <p:cNvSpPr>
                <a:spLocks/>
              </p:cNvSpPr>
              <p:nvPr/>
            </p:nvSpPr>
            <p:spPr bwMode="auto">
              <a:xfrm>
                <a:off x="1784" y="2673"/>
                <a:ext cx="6" cy="17"/>
              </a:xfrm>
              <a:custGeom>
                <a:avLst/>
                <a:gdLst/>
                <a:ahLst/>
                <a:cxnLst>
                  <a:cxn ang="0">
                    <a:pos x="0" y="6"/>
                  </a:cxn>
                  <a:cxn ang="0">
                    <a:pos x="0" y="17"/>
                  </a:cxn>
                  <a:cxn ang="0">
                    <a:pos x="6" y="17"/>
                  </a:cxn>
                  <a:cxn ang="0">
                    <a:pos x="6" y="0"/>
                  </a:cxn>
                  <a:cxn ang="0">
                    <a:pos x="0" y="6"/>
                  </a:cxn>
                  <a:cxn ang="0">
                    <a:pos x="0" y="6"/>
                  </a:cxn>
                </a:cxnLst>
                <a:rect l="0" t="0" r="r" b="b"/>
                <a:pathLst>
                  <a:path w="6" h="17">
                    <a:moveTo>
                      <a:pt x="0" y="6"/>
                    </a:moveTo>
                    <a:lnTo>
                      <a:pt x="0" y="17"/>
                    </a:lnTo>
                    <a:lnTo>
                      <a:pt x="6" y="17"/>
                    </a:lnTo>
                    <a:lnTo>
                      <a:pt x="6" y="0"/>
                    </a:lnTo>
                    <a:lnTo>
                      <a:pt x="0" y="6"/>
                    </a:lnTo>
                    <a:lnTo>
                      <a:pt x="0" y="6"/>
                    </a:lnTo>
                    <a:close/>
                  </a:path>
                </a:pathLst>
              </a:custGeom>
              <a:solidFill>
                <a:srgbClr val="000000"/>
              </a:solidFill>
              <a:ln w="9525">
                <a:noFill/>
                <a:round/>
                <a:headEnd/>
                <a:tailEnd/>
              </a:ln>
            </p:spPr>
            <p:txBody>
              <a:bodyPr/>
              <a:lstStyle/>
              <a:p>
                <a:endParaRPr lang="en-US" dirty="0"/>
              </a:p>
            </p:txBody>
          </p:sp>
          <p:sp>
            <p:nvSpPr>
              <p:cNvPr id="187395" name="Freeform 3"/>
              <p:cNvSpPr>
                <a:spLocks/>
              </p:cNvSpPr>
              <p:nvPr/>
            </p:nvSpPr>
            <p:spPr bwMode="auto">
              <a:xfrm>
                <a:off x="1784" y="2673"/>
                <a:ext cx="6" cy="17"/>
              </a:xfrm>
              <a:custGeom>
                <a:avLst/>
                <a:gdLst/>
                <a:ahLst/>
                <a:cxnLst>
                  <a:cxn ang="0">
                    <a:pos x="0" y="6"/>
                  </a:cxn>
                  <a:cxn ang="0">
                    <a:pos x="0" y="17"/>
                  </a:cxn>
                  <a:cxn ang="0">
                    <a:pos x="6" y="17"/>
                  </a:cxn>
                  <a:cxn ang="0">
                    <a:pos x="6" y="0"/>
                  </a:cxn>
                  <a:cxn ang="0">
                    <a:pos x="0" y="6"/>
                  </a:cxn>
                  <a:cxn ang="0">
                    <a:pos x="0" y="6"/>
                  </a:cxn>
                </a:cxnLst>
                <a:rect l="0" t="0" r="r" b="b"/>
                <a:pathLst>
                  <a:path w="6" h="17">
                    <a:moveTo>
                      <a:pt x="0" y="6"/>
                    </a:moveTo>
                    <a:lnTo>
                      <a:pt x="0" y="17"/>
                    </a:lnTo>
                    <a:lnTo>
                      <a:pt x="6" y="17"/>
                    </a:lnTo>
                    <a:lnTo>
                      <a:pt x="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396" name="Freeform 4"/>
              <p:cNvSpPr>
                <a:spLocks/>
              </p:cNvSpPr>
              <p:nvPr/>
            </p:nvSpPr>
            <p:spPr bwMode="auto">
              <a:xfrm>
                <a:off x="1654" y="2645"/>
                <a:ext cx="136" cy="34"/>
              </a:xfrm>
              <a:custGeom>
                <a:avLst/>
                <a:gdLst/>
                <a:ahLst/>
                <a:cxnLst>
                  <a:cxn ang="0">
                    <a:pos x="0" y="0"/>
                  </a:cxn>
                  <a:cxn ang="0">
                    <a:pos x="130" y="34"/>
                  </a:cxn>
                  <a:cxn ang="0">
                    <a:pos x="136" y="28"/>
                  </a:cxn>
                  <a:cxn ang="0">
                    <a:pos x="6" y="0"/>
                  </a:cxn>
                  <a:cxn ang="0">
                    <a:pos x="0" y="0"/>
                  </a:cxn>
                  <a:cxn ang="0">
                    <a:pos x="0" y="0"/>
                  </a:cxn>
                </a:cxnLst>
                <a:rect l="0" t="0" r="r" b="b"/>
                <a:pathLst>
                  <a:path w="136" h="34">
                    <a:moveTo>
                      <a:pt x="0" y="0"/>
                    </a:moveTo>
                    <a:lnTo>
                      <a:pt x="130" y="34"/>
                    </a:lnTo>
                    <a:lnTo>
                      <a:pt x="136" y="28"/>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87397" name="Freeform 5"/>
              <p:cNvSpPr>
                <a:spLocks/>
              </p:cNvSpPr>
              <p:nvPr/>
            </p:nvSpPr>
            <p:spPr bwMode="auto">
              <a:xfrm>
                <a:off x="1654" y="2645"/>
                <a:ext cx="136" cy="34"/>
              </a:xfrm>
              <a:custGeom>
                <a:avLst/>
                <a:gdLst/>
                <a:ahLst/>
                <a:cxnLst>
                  <a:cxn ang="0">
                    <a:pos x="0" y="0"/>
                  </a:cxn>
                  <a:cxn ang="0">
                    <a:pos x="130" y="34"/>
                  </a:cxn>
                  <a:cxn ang="0">
                    <a:pos x="136" y="28"/>
                  </a:cxn>
                  <a:cxn ang="0">
                    <a:pos x="6" y="0"/>
                  </a:cxn>
                  <a:cxn ang="0">
                    <a:pos x="0" y="0"/>
                  </a:cxn>
                  <a:cxn ang="0">
                    <a:pos x="0" y="0"/>
                  </a:cxn>
                </a:cxnLst>
                <a:rect l="0" t="0" r="r" b="b"/>
                <a:pathLst>
                  <a:path w="136" h="34">
                    <a:moveTo>
                      <a:pt x="0" y="0"/>
                    </a:moveTo>
                    <a:lnTo>
                      <a:pt x="130" y="34"/>
                    </a:lnTo>
                    <a:lnTo>
                      <a:pt x="136" y="28"/>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398" name="Freeform 6"/>
              <p:cNvSpPr>
                <a:spLocks/>
              </p:cNvSpPr>
              <p:nvPr/>
            </p:nvSpPr>
            <p:spPr bwMode="auto">
              <a:xfrm>
                <a:off x="1672" y="2657"/>
                <a:ext cx="24" cy="11"/>
              </a:xfrm>
              <a:custGeom>
                <a:avLst/>
                <a:gdLst/>
                <a:ahLst/>
                <a:cxnLst>
                  <a:cxn ang="0">
                    <a:pos x="0" y="5"/>
                  </a:cxn>
                  <a:cxn ang="0">
                    <a:pos x="0" y="0"/>
                  </a:cxn>
                  <a:cxn ang="0">
                    <a:pos x="0" y="0"/>
                  </a:cxn>
                  <a:cxn ang="0">
                    <a:pos x="0" y="0"/>
                  </a:cxn>
                  <a:cxn ang="0">
                    <a:pos x="0" y="0"/>
                  </a:cxn>
                  <a:cxn ang="0">
                    <a:pos x="0" y="0"/>
                  </a:cxn>
                  <a:cxn ang="0">
                    <a:pos x="0" y="0"/>
                  </a:cxn>
                  <a:cxn ang="0">
                    <a:pos x="6" y="0"/>
                  </a:cxn>
                  <a:cxn ang="0">
                    <a:pos x="6" y="0"/>
                  </a:cxn>
                  <a:cxn ang="0">
                    <a:pos x="12" y="5"/>
                  </a:cxn>
                  <a:cxn ang="0">
                    <a:pos x="12" y="5"/>
                  </a:cxn>
                  <a:cxn ang="0">
                    <a:pos x="18" y="5"/>
                  </a:cxn>
                  <a:cxn ang="0">
                    <a:pos x="18" y="5"/>
                  </a:cxn>
                  <a:cxn ang="0">
                    <a:pos x="24" y="5"/>
                  </a:cxn>
                  <a:cxn ang="0">
                    <a:pos x="24" y="5"/>
                  </a:cxn>
                  <a:cxn ang="0">
                    <a:pos x="24" y="5"/>
                  </a:cxn>
                  <a:cxn ang="0">
                    <a:pos x="24" y="5"/>
                  </a:cxn>
                  <a:cxn ang="0">
                    <a:pos x="24" y="5"/>
                  </a:cxn>
                  <a:cxn ang="0">
                    <a:pos x="24" y="5"/>
                  </a:cxn>
                  <a:cxn ang="0">
                    <a:pos x="24" y="11"/>
                  </a:cxn>
                  <a:cxn ang="0">
                    <a:pos x="24" y="11"/>
                  </a:cxn>
                  <a:cxn ang="0">
                    <a:pos x="0" y="5"/>
                  </a:cxn>
                  <a:cxn ang="0">
                    <a:pos x="0" y="5"/>
                  </a:cxn>
                  <a:cxn ang="0">
                    <a:pos x="0" y="5"/>
                  </a:cxn>
                </a:cxnLst>
                <a:rect l="0" t="0" r="r" b="b"/>
                <a:pathLst>
                  <a:path w="24" h="11">
                    <a:moveTo>
                      <a:pt x="0" y="5"/>
                    </a:moveTo>
                    <a:lnTo>
                      <a:pt x="0" y="0"/>
                    </a:lnTo>
                    <a:lnTo>
                      <a:pt x="0" y="0"/>
                    </a:lnTo>
                    <a:lnTo>
                      <a:pt x="0" y="0"/>
                    </a:lnTo>
                    <a:lnTo>
                      <a:pt x="0" y="0"/>
                    </a:lnTo>
                    <a:lnTo>
                      <a:pt x="0" y="0"/>
                    </a:lnTo>
                    <a:lnTo>
                      <a:pt x="0" y="0"/>
                    </a:lnTo>
                    <a:lnTo>
                      <a:pt x="6" y="0"/>
                    </a:lnTo>
                    <a:lnTo>
                      <a:pt x="6" y="0"/>
                    </a:lnTo>
                    <a:lnTo>
                      <a:pt x="12" y="5"/>
                    </a:lnTo>
                    <a:lnTo>
                      <a:pt x="12" y="5"/>
                    </a:lnTo>
                    <a:lnTo>
                      <a:pt x="18" y="5"/>
                    </a:lnTo>
                    <a:lnTo>
                      <a:pt x="18" y="5"/>
                    </a:lnTo>
                    <a:lnTo>
                      <a:pt x="24" y="5"/>
                    </a:lnTo>
                    <a:lnTo>
                      <a:pt x="24" y="5"/>
                    </a:lnTo>
                    <a:lnTo>
                      <a:pt x="24" y="5"/>
                    </a:lnTo>
                    <a:lnTo>
                      <a:pt x="24" y="5"/>
                    </a:lnTo>
                    <a:lnTo>
                      <a:pt x="24" y="5"/>
                    </a:lnTo>
                    <a:lnTo>
                      <a:pt x="24" y="5"/>
                    </a:lnTo>
                    <a:lnTo>
                      <a:pt x="24" y="11"/>
                    </a:lnTo>
                    <a:lnTo>
                      <a:pt x="24" y="11"/>
                    </a:lnTo>
                    <a:lnTo>
                      <a:pt x="0" y="5"/>
                    </a:lnTo>
                    <a:lnTo>
                      <a:pt x="0" y="5"/>
                    </a:lnTo>
                    <a:lnTo>
                      <a:pt x="0" y="5"/>
                    </a:lnTo>
                    <a:close/>
                  </a:path>
                </a:pathLst>
              </a:custGeom>
              <a:solidFill>
                <a:srgbClr val="FFFFFF"/>
              </a:solidFill>
              <a:ln w="9525">
                <a:noFill/>
                <a:round/>
                <a:headEnd/>
                <a:tailEnd/>
              </a:ln>
            </p:spPr>
            <p:txBody>
              <a:bodyPr/>
              <a:lstStyle/>
              <a:p>
                <a:endParaRPr lang="en-US" dirty="0"/>
              </a:p>
            </p:txBody>
          </p:sp>
          <p:sp>
            <p:nvSpPr>
              <p:cNvPr id="187399" name="Freeform 7"/>
              <p:cNvSpPr>
                <a:spLocks/>
              </p:cNvSpPr>
              <p:nvPr/>
            </p:nvSpPr>
            <p:spPr bwMode="auto">
              <a:xfrm>
                <a:off x="1672" y="2662"/>
                <a:ext cx="24" cy="6"/>
              </a:xfrm>
              <a:custGeom>
                <a:avLst/>
                <a:gdLst/>
                <a:ahLst/>
                <a:cxnLst>
                  <a:cxn ang="0">
                    <a:pos x="0" y="0"/>
                  </a:cxn>
                  <a:cxn ang="0">
                    <a:pos x="0" y="0"/>
                  </a:cxn>
                  <a:cxn ang="0">
                    <a:pos x="24"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24"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87400" name="Freeform 8"/>
              <p:cNvSpPr>
                <a:spLocks/>
              </p:cNvSpPr>
              <p:nvPr/>
            </p:nvSpPr>
            <p:spPr bwMode="auto">
              <a:xfrm>
                <a:off x="1666" y="2657"/>
                <a:ext cx="6" cy="5"/>
              </a:xfrm>
              <a:custGeom>
                <a:avLst/>
                <a:gdLst/>
                <a:ahLst/>
                <a:cxnLst>
                  <a:cxn ang="0">
                    <a:pos x="6" y="5"/>
                  </a:cxn>
                  <a:cxn ang="0">
                    <a:pos x="6" y="5"/>
                  </a:cxn>
                  <a:cxn ang="0">
                    <a:pos x="6" y="5"/>
                  </a:cxn>
                  <a:cxn ang="0">
                    <a:pos x="6" y="0"/>
                  </a:cxn>
                  <a:cxn ang="0">
                    <a:pos x="6" y="0"/>
                  </a:cxn>
                  <a:cxn ang="0">
                    <a:pos x="6" y="0"/>
                  </a:cxn>
                  <a:cxn ang="0">
                    <a:pos x="6" y="0"/>
                  </a:cxn>
                  <a:cxn ang="0">
                    <a:pos x="6" y="0"/>
                  </a:cxn>
                  <a:cxn ang="0">
                    <a:pos x="6" y="0"/>
                  </a:cxn>
                  <a:cxn ang="0">
                    <a:pos x="6" y="0"/>
                  </a:cxn>
                  <a:cxn ang="0">
                    <a:pos x="6" y="0"/>
                  </a:cxn>
                  <a:cxn ang="0">
                    <a:pos x="6" y="0"/>
                  </a:cxn>
                  <a:cxn ang="0">
                    <a:pos x="6" y="0"/>
                  </a:cxn>
                  <a:cxn ang="0">
                    <a:pos x="6" y="0"/>
                  </a:cxn>
                  <a:cxn ang="0">
                    <a:pos x="6" y="5"/>
                  </a:cxn>
                  <a:cxn ang="0">
                    <a:pos x="6" y="5"/>
                  </a:cxn>
                  <a:cxn ang="0">
                    <a:pos x="0" y="5"/>
                  </a:cxn>
                  <a:cxn ang="0">
                    <a:pos x="6" y="5"/>
                  </a:cxn>
                  <a:cxn ang="0">
                    <a:pos x="6" y="5"/>
                  </a:cxn>
                  <a:cxn ang="0">
                    <a:pos x="6" y="5"/>
                  </a:cxn>
                  <a:cxn ang="0">
                    <a:pos x="6" y="5"/>
                  </a:cxn>
                </a:cxnLst>
                <a:rect l="0" t="0" r="r" b="b"/>
                <a:pathLst>
                  <a:path w="6" h="5">
                    <a:moveTo>
                      <a:pt x="6" y="5"/>
                    </a:moveTo>
                    <a:lnTo>
                      <a:pt x="6" y="5"/>
                    </a:lnTo>
                    <a:lnTo>
                      <a:pt x="6" y="5"/>
                    </a:lnTo>
                    <a:lnTo>
                      <a:pt x="6" y="0"/>
                    </a:lnTo>
                    <a:lnTo>
                      <a:pt x="6" y="0"/>
                    </a:lnTo>
                    <a:lnTo>
                      <a:pt x="6" y="0"/>
                    </a:lnTo>
                    <a:lnTo>
                      <a:pt x="6" y="0"/>
                    </a:lnTo>
                    <a:lnTo>
                      <a:pt x="6" y="0"/>
                    </a:lnTo>
                    <a:lnTo>
                      <a:pt x="6" y="0"/>
                    </a:lnTo>
                    <a:lnTo>
                      <a:pt x="6" y="0"/>
                    </a:lnTo>
                    <a:lnTo>
                      <a:pt x="6" y="0"/>
                    </a:lnTo>
                    <a:lnTo>
                      <a:pt x="6" y="0"/>
                    </a:lnTo>
                    <a:lnTo>
                      <a:pt x="6" y="0"/>
                    </a:lnTo>
                    <a:lnTo>
                      <a:pt x="6" y="0"/>
                    </a:lnTo>
                    <a:lnTo>
                      <a:pt x="6" y="5"/>
                    </a:lnTo>
                    <a:lnTo>
                      <a:pt x="6" y="5"/>
                    </a:lnTo>
                    <a:lnTo>
                      <a:pt x="0" y="5"/>
                    </a:lnTo>
                    <a:lnTo>
                      <a:pt x="6" y="5"/>
                    </a:lnTo>
                    <a:lnTo>
                      <a:pt x="6" y="5"/>
                    </a:lnTo>
                    <a:lnTo>
                      <a:pt x="6" y="5"/>
                    </a:lnTo>
                    <a:lnTo>
                      <a:pt x="6" y="5"/>
                    </a:lnTo>
                    <a:close/>
                  </a:path>
                </a:pathLst>
              </a:custGeom>
              <a:solidFill>
                <a:srgbClr val="FFFFFF"/>
              </a:solidFill>
              <a:ln w="9525">
                <a:noFill/>
                <a:round/>
                <a:headEnd/>
                <a:tailEnd/>
              </a:ln>
            </p:spPr>
            <p:txBody>
              <a:bodyPr/>
              <a:lstStyle/>
              <a:p>
                <a:endParaRPr lang="en-US" dirty="0"/>
              </a:p>
            </p:txBody>
          </p:sp>
          <p:sp>
            <p:nvSpPr>
              <p:cNvPr id="187401" name="Freeform 9"/>
              <p:cNvSpPr>
                <a:spLocks/>
              </p:cNvSpPr>
              <p:nvPr/>
            </p:nvSpPr>
            <p:spPr bwMode="auto">
              <a:xfrm>
                <a:off x="1666" y="2657"/>
                <a:ext cx="30" cy="11"/>
              </a:xfrm>
              <a:custGeom>
                <a:avLst/>
                <a:gdLst/>
                <a:ahLst/>
                <a:cxnLst>
                  <a:cxn ang="0">
                    <a:pos x="6" y="0"/>
                  </a:cxn>
                  <a:cxn ang="0">
                    <a:pos x="6" y="0"/>
                  </a:cxn>
                  <a:cxn ang="0">
                    <a:pos x="6" y="5"/>
                  </a:cxn>
                  <a:cxn ang="0">
                    <a:pos x="6" y="5"/>
                  </a:cxn>
                  <a:cxn ang="0">
                    <a:pos x="6" y="5"/>
                  </a:cxn>
                  <a:cxn ang="0">
                    <a:pos x="0" y="5"/>
                  </a:cxn>
                  <a:cxn ang="0">
                    <a:pos x="6" y="0"/>
                  </a:cxn>
                  <a:cxn ang="0">
                    <a:pos x="12" y="0"/>
                  </a:cxn>
                  <a:cxn ang="0">
                    <a:pos x="18" y="5"/>
                  </a:cxn>
                  <a:cxn ang="0">
                    <a:pos x="24" y="5"/>
                  </a:cxn>
                  <a:cxn ang="0">
                    <a:pos x="30" y="5"/>
                  </a:cxn>
                  <a:cxn ang="0">
                    <a:pos x="30" y="11"/>
                  </a:cxn>
                  <a:cxn ang="0">
                    <a:pos x="30" y="11"/>
                  </a:cxn>
                </a:cxnLst>
                <a:rect l="0" t="0" r="r" b="b"/>
                <a:pathLst>
                  <a:path w="30" h="11">
                    <a:moveTo>
                      <a:pt x="6" y="0"/>
                    </a:moveTo>
                    <a:lnTo>
                      <a:pt x="6" y="0"/>
                    </a:lnTo>
                    <a:lnTo>
                      <a:pt x="6" y="5"/>
                    </a:lnTo>
                    <a:lnTo>
                      <a:pt x="6" y="5"/>
                    </a:lnTo>
                    <a:lnTo>
                      <a:pt x="6" y="5"/>
                    </a:lnTo>
                    <a:lnTo>
                      <a:pt x="0" y="5"/>
                    </a:lnTo>
                    <a:lnTo>
                      <a:pt x="6" y="0"/>
                    </a:lnTo>
                    <a:lnTo>
                      <a:pt x="12" y="0"/>
                    </a:lnTo>
                    <a:lnTo>
                      <a:pt x="18" y="5"/>
                    </a:lnTo>
                    <a:lnTo>
                      <a:pt x="24" y="5"/>
                    </a:lnTo>
                    <a:lnTo>
                      <a:pt x="30" y="5"/>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87402" name="Line 10"/>
              <p:cNvSpPr>
                <a:spLocks noChangeShapeType="1"/>
              </p:cNvSpPr>
              <p:nvPr/>
            </p:nvSpPr>
            <p:spPr bwMode="auto">
              <a:xfrm>
                <a:off x="1672" y="2662"/>
                <a:ext cx="24" cy="6"/>
              </a:xfrm>
              <a:prstGeom prst="line">
                <a:avLst/>
              </a:prstGeom>
              <a:noFill/>
              <a:ln w="0">
                <a:solidFill>
                  <a:srgbClr val="000000"/>
                </a:solidFill>
                <a:round/>
                <a:headEnd/>
                <a:tailEnd/>
              </a:ln>
            </p:spPr>
            <p:txBody>
              <a:bodyPr/>
              <a:lstStyle/>
              <a:p>
                <a:endParaRPr lang="en-US" dirty="0"/>
              </a:p>
            </p:txBody>
          </p:sp>
          <p:sp>
            <p:nvSpPr>
              <p:cNvPr id="187403" name="Freeform 11"/>
              <p:cNvSpPr>
                <a:spLocks/>
              </p:cNvSpPr>
              <p:nvPr/>
            </p:nvSpPr>
            <p:spPr bwMode="auto">
              <a:xfrm>
                <a:off x="1583" y="2673"/>
                <a:ext cx="24" cy="6"/>
              </a:xfrm>
              <a:custGeom>
                <a:avLst/>
                <a:gdLst/>
                <a:ahLst/>
                <a:cxnLst>
                  <a:cxn ang="0">
                    <a:pos x="0" y="0"/>
                  </a:cxn>
                  <a:cxn ang="0">
                    <a:pos x="24" y="6"/>
                  </a:cxn>
                  <a:cxn ang="0">
                    <a:pos x="24" y="6"/>
                  </a:cxn>
                  <a:cxn ang="0">
                    <a:pos x="0" y="0"/>
                  </a:cxn>
                  <a:cxn ang="0">
                    <a:pos x="0" y="0"/>
                  </a:cxn>
                  <a:cxn ang="0">
                    <a:pos x="0" y="0"/>
                  </a:cxn>
                </a:cxnLst>
                <a:rect l="0" t="0" r="r" b="b"/>
                <a:pathLst>
                  <a:path w="24" h="6">
                    <a:moveTo>
                      <a:pt x="0" y="0"/>
                    </a:moveTo>
                    <a:lnTo>
                      <a:pt x="24" y="6"/>
                    </a:lnTo>
                    <a:lnTo>
                      <a:pt x="24" y="6"/>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404" name="Freeform 12"/>
              <p:cNvSpPr>
                <a:spLocks/>
              </p:cNvSpPr>
              <p:nvPr/>
            </p:nvSpPr>
            <p:spPr bwMode="auto">
              <a:xfrm>
                <a:off x="1583" y="2673"/>
                <a:ext cx="24" cy="6"/>
              </a:xfrm>
              <a:custGeom>
                <a:avLst/>
                <a:gdLst/>
                <a:ahLst/>
                <a:cxnLst>
                  <a:cxn ang="0">
                    <a:pos x="0" y="0"/>
                  </a:cxn>
                  <a:cxn ang="0">
                    <a:pos x="24" y="6"/>
                  </a:cxn>
                  <a:cxn ang="0">
                    <a:pos x="24" y="6"/>
                  </a:cxn>
                  <a:cxn ang="0">
                    <a:pos x="0" y="0"/>
                  </a:cxn>
                  <a:cxn ang="0">
                    <a:pos x="0" y="0"/>
                  </a:cxn>
                  <a:cxn ang="0">
                    <a:pos x="0" y="0"/>
                  </a:cxn>
                </a:cxnLst>
                <a:rect l="0" t="0" r="r" b="b"/>
                <a:pathLst>
                  <a:path w="24" h="6">
                    <a:moveTo>
                      <a:pt x="0" y="0"/>
                    </a:moveTo>
                    <a:lnTo>
                      <a:pt x="24" y="6"/>
                    </a:lnTo>
                    <a:lnTo>
                      <a:pt x="24" y="6"/>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405" name="Freeform 13"/>
              <p:cNvSpPr>
                <a:spLocks/>
              </p:cNvSpPr>
              <p:nvPr/>
            </p:nvSpPr>
            <p:spPr bwMode="auto">
              <a:xfrm>
                <a:off x="1607" y="2645"/>
                <a:ext cx="89" cy="34"/>
              </a:xfrm>
              <a:custGeom>
                <a:avLst/>
                <a:gdLst/>
                <a:ahLst/>
                <a:cxnLst>
                  <a:cxn ang="0">
                    <a:pos x="0" y="34"/>
                  </a:cxn>
                  <a:cxn ang="0">
                    <a:pos x="89" y="0"/>
                  </a:cxn>
                  <a:cxn ang="0">
                    <a:pos x="89" y="0"/>
                  </a:cxn>
                  <a:cxn ang="0">
                    <a:pos x="0" y="34"/>
                  </a:cxn>
                  <a:cxn ang="0">
                    <a:pos x="0" y="34"/>
                  </a:cxn>
                  <a:cxn ang="0">
                    <a:pos x="0" y="34"/>
                  </a:cxn>
                  <a:cxn ang="0">
                    <a:pos x="0" y="34"/>
                  </a:cxn>
                </a:cxnLst>
                <a:rect l="0" t="0" r="r" b="b"/>
                <a:pathLst>
                  <a:path w="89" h="34">
                    <a:moveTo>
                      <a:pt x="0" y="34"/>
                    </a:moveTo>
                    <a:lnTo>
                      <a:pt x="89" y="0"/>
                    </a:lnTo>
                    <a:lnTo>
                      <a:pt x="89" y="0"/>
                    </a:lnTo>
                    <a:lnTo>
                      <a:pt x="0" y="34"/>
                    </a:lnTo>
                    <a:lnTo>
                      <a:pt x="0" y="34"/>
                    </a:lnTo>
                    <a:lnTo>
                      <a:pt x="0" y="34"/>
                    </a:lnTo>
                    <a:lnTo>
                      <a:pt x="0" y="34"/>
                    </a:lnTo>
                    <a:close/>
                  </a:path>
                </a:pathLst>
              </a:custGeom>
              <a:solidFill>
                <a:srgbClr val="000000"/>
              </a:solidFill>
              <a:ln w="9525">
                <a:noFill/>
                <a:round/>
                <a:headEnd/>
                <a:tailEnd/>
              </a:ln>
            </p:spPr>
            <p:txBody>
              <a:bodyPr/>
              <a:lstStyle/>
              <a:p>
                <a:endParaRPr lang="en-US" dirty="0"/>
              </a:p>
            </p:txBody>
          </p:sp>
          <p:sp>
            <p:nvSpPr>
              <p:cNvPr id="187406" name="Freeform 14"/>
              <p:cNvSpPr>
                <a:spLocks/>
              </p:cNvSpPr>
              <p:nvPr/>
            </p:nvSpPr>
            <p:spPr bwMode="auto">
              <a:xfrm>
                <a:off x="1607" y="2645"/>
                <a:ext cx="89" cy="34"/>
              </a:xfrm>
              <a:custGeom>
                <a:avLst/>
                <a:gdLst/>
                <a:ahLst/>
                <a:cxnLst>
                  <a:cxn ang="0">
                    <a:pos x="0" y="34"/>
                  </a:cxn>
                  <a:cxn ang="0">
                    <a:pos x="89" y="0"/>
                  </a:cxn>
                  <a:cxn ang="0">
                    <a:pos x="89" y="0"/>
                  </a:cxn>
                  <a:cxn ang="0">
                    <a:pos x="0" y="34"/>
                  </a:cxn>
                  <a:cxn ang="0">
                    <a:pos x="0" y="34"/>
                  </a:cxn>
                </a:cxnLst>
                <a:rect l="0" t="0" r="r" b="b"/>
                <a:pathLst>
                  <a:path w="89" h="34">
                    <a:moveTo>
                      <a:pt x="0" y="34"/>
                    </a:moveTo>
                    <a:lnTo>
                      <a:pt x="89" y="0"/>
                    </a:lnTo>
                    <a:lnTo>
                      <a:pt x="89"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407" name="Freeform 15"/>
              <p:cNvSpPr>
                <a:spLocks/>
              </p:cNvSpPr>
              <p:nvPr/>
            </p:nvSpPr>
            <p:spPr bwMode="auto">
              <a:xfrm>
                <a:off x="1583" y="2640"/>
                <a:ext cx="113" cy="39"/>
              </a:xfrm>
              <a:custGeom>
                <a:avLst/>
                <a:gdLst/>
                <a:ahLst/>
                <a:cxnLst>
                  <a:cxn ang="0">
                    <a:pos x="0" y="33"/>
                  </a:cxn>
                  <a:cxn ang="0">
                    <a:pos x="24" y="39"/>
                  </a:cxn>
                  <a:cxn ang="0">
                    <a:pos x="113" y="5"/>
                  </a:cxn>
                  <a:cxn ang="0">
                    <a:pos x="95" y="0"/>
                  </a:cxn>
                  <a:cxn ang="0">
                    <a:pos x="0" y="33"/>
                  </a:cxn>
                  <a:cxn ang="0">
                    <a:pos x="0" y="33"/>
                  </a:cxn>
                </a:cxnLst>
                <a:rect l="0" t="0" r="r" b="b"/>
                <a:pathLst>
                  <a:path w="113" h="39">
                    <a:moveTo>
                      <a:pt x="0" y="33"/>
                    </a:moveTo>
                    <a:lnTo>
                      <a:pt x="24" y="39"/>
                    </a:lnTo>
                    <a:lnTo>
                      <a:pt x="113" y="5"/>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87408" name="Freeform 16"/>
              <p:cNvSpPr>
                <a:spLocks/>
              </p:cNvSpPr>
              <p:nvPr/>
            </p:nvSpPr>
            <p:spPr bwMode="auto">
              <a:xfrm>
                <a:off x="1583" y="2640"/>
                <a:ext cx="113" cy="39"/>
              </a:xfrm>
              <a:custGeom>
                <a:avLst/>
                <a:gdLst/>
                <a:ahLst/>
                <a:cxnLst>
                  <a:cxn ang="0">
                    <a:pos x="0" y="33"/>
                  </a:cxn>
                  <a:cxn ang="0">
                    <a:pos x="24" y="39"/>
                  </a:cxn>
                  <a:cxn ang="0">
                    <a:pos x="113" y="5"/>
                  </a:cxn>
                  <a:cxn ang="0">
                    <a:pos x="95" y="0"/>
                  </a:cxn>
                  <a:cxn ang="0">
                    <a:pos x="0" y="33"/>
                  </a:cxn>
                  <a:cxn ang="0">
                    <a:pos x="0" y="33"/>
                  </a:cxn>
                </a:cxnLst>
                <a:rect l="0" t="0" r="r" b="b"/>
                <a:pathLst>
                  <a:path w="113" h="39">
                    <a:moveTo>
                      <a:pt x="0" y="33"/>
                    </a:moveTo>
                    <a:lnTo>
                      <a:pt x="24" y="39"/>
                    </a:lnTo>
                    <a:lnTo>
                      <a:pt x="113" y="5"/>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09" name="Freeform 17"/>
              <p:cNvSpPr>
                <a:spLocks/>
              </p:cNvSpPr>
              <p:nvPr/>
            </p:nvSpPr>
            <p:spPr bwMode="auto">
              <a:xfrm>
                <a:off x="1619" y="2679"/>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87410" name="Freeform 18"/>
              <p:cNvSpPr>
                <a:spLocks/>
              </p:cNvSpPr>
              <p:nvPr/>
            </p:nvSpPr>
            <p:spPr bwMode="auto">
              <a:xfrm>
                <a:off x="1619" y="2679"/>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411" name="Freeform 19"/>
              <p:cNvSpPr>
                <a:spLocks/>
              </p:cNvSpPr>
              <p:nvPr/>
            </p:nvSpPr>
            <p:spPr bwMode="auto">
              <a:xfrm>
                <a:off x="1637" y="2651"/>
                <a:ext cx="94" cy="39"/>
              </a:xfrm>
              <a:custGeom>
                <a:avLst/>
                <a:gdLst/>
                <a:ahLst/>
                <a:cxnLst>
                  <a:cxn ang="0">
                    <a:pos x="0" y="39"/>
                  </a:cxn>
                  <a:cxn ang="0">
                    <a:pos x="94" y="6"/>
                  </a:cxn>
                  <a:cxn ang="0">
                    <a:pos x="94" y="0"/>
                  </a:cxn>
                  <a:cxn ang="0">
                    <a:pos x="0" y="33"/>
                  </a:cxn>
                  <a:cxn ang="0">
                    <a:pos x="0" y="33"/>
                  </a:cxn>
                  <a:cxn ang="0">
                    <a:pos x="0" y="39"/>
                  </a:cxn>
                  <a:cxn ang="0">
                    <a:pos x="0" y="39"/>
                  </a:cxn>
                </a:cxnLst>
                <a:rect l="0" t="0" r="r" b="b"/>
                <a:pathLst>
                  <a:path w="94" h="39">
                    <a:moveTo>
                      <a:pt x="0" y="39"/>
                    </a:moveTo>
                    <a:lnTo>
                      <a:pt x="94" y="6"/>
                    </a:lnTo>
                    <a:lnTo>
                      <a:pt x="94" y="0"/>
                    </a:lnTo>
                    <a:lnTo>
                      <a:pt x="0" y="33"/>
                    </a:lnTo>
                    <a:lnTo>
                      <a:pt x="0" y="33"/>
                    </a:lnTo>
                    <a:lnTo>
                      <a:pt x="0" y="39"/>
                    </a:lnTo>
                    <a:lnTo>
                      <a:pt x="0" y="39"/>
                    </a:lnTo>
                    <a:close/>
                  </a:path>
                </a:pathLst>
              </a:custGeom>
              <a:solidFill>
                <a:srgbClr val="000000"/>
              </a:solidFill>
              <a:ln w="9525">
                <a:noFill/>
                <a:round/>
                <a:headEnd/>
                <a:tailEnd/>
              </a:ln>
            </p:spPr>
            <p:txBody>
              <a:bodyPr/>
              <a:lstStyle/>
              <a:p>
                <a:endParaRPr lang="en-US" dirty="0"/>
              </a:p>
            </p:txBody>
          </p:sp>
          <p:sp>
            <p:nvSpPr>
              <p:cNvPr id="187412" name="Freeform 20"/>
              <p:cNvSpPr>
                <a:spLocks/>
              </p:cNvSpPr>
              <p:nvPr/>
            </p:nvSpPr>
            <p:spPr bwMode="auto">
              <a:xfrm>
                <a:off x="1637" y="2651"/>
                <a:ext cx="94" cy="39"/>
              </a:xfrm>
              <a:custGeom>
                <a:avLst/>
                <a:gdLst/>
                <a:ahLst/>
                <a:cxnLst>
                  <a:cxn ang="0">
                    <a:pos x="0" y="39"/>
                  </a:cxn>
                  <a:cxn ang="0">
                    <a:pos x="94" y="6"/>
                  </a:cxn>
                  <a:cxn ang="0">
                    <a:pos x="94" y="0"/>
                  </a:cxn>
                  <a:cxn ang="0">
                    <a:pos x="0" y="33"/>
                  </a:cxn>
                  <a:cxn ang="0">
                    <a:pos x="0" y="33"/>
                  </a:cxn>
                </a:cxnLst>
                <a:rect l="0" t="0" r="r" b="b"/>
                <a:pathLst>
                  <a:path w="94" h="39">
                    <a:moveTo>
                      <a:pt x="0" y="39"/>
                    </a:moveTo>
                    <a:lnTo>
                      <a:pt x="94" y="6"/>
                    </a:lnTo>
                    <a:lnTo>
                      <a:pt x="94"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13" name="Freeform 21"/>
              <p:cNvSpPr>
                <a:spLocks/>
              </p:cNvSpPr>
              <p:nvPr/>
            </p:nvSpPr>
            <p:spPr bwMode="auto">
              <a:xfrm>
                <a:off x="1619" y="2645"/>
                <a:ext cx="112" cy="39"/>
              </a:xfrm>
              <a:custGeom>
                <a:avLst/>
                <a:gdLst/>
                <a:ahLst/>
                <a:cxnLst>
                  <a:cxn ang="0">
                    <a:pos x="0" y="34"/>
                  </a:cxn>
                  <a:cxn ang="0">
                    <a:pos x="18" y="39"/>
                  </a:cxn>
                  <a:cxn ang="0">
                    <a:pos x="112" y="6"/>
                  </a:cxn>
                  <a:cxn ang="0">
                    <a:pos x="88" y="0"/>
                  </a:cxn>
                  <a:cxn ang="0">
                    <a:pos x="0" y="34"/>
                  </a:cxn>
                  <a:cxn ang="0">
                    <a:pos x="0" y="34"/>
                  </a:cxn>
                </a:cxnLst>
                <a:rect l="0" t="0" r="r" b="b"/>
                <a:pathLst>
                  <a:path w="112" h="39">
                    <a:moveTo>
                      <a:pt x="0" y="34"/>
                    </a:moveTo>
                    <a:lnTo>
                      <a:pt x="18" y="39"/>
                    </a:lnTo>
                    <a:lnTo>
                      <a:pt x="112" y="6"/>
                    </a:lnTo>
                    <a:lnTo>
                      <a:pt x="88" y="0"/>
                    </a:lnTo>
                    <a:lnTo>
                      <a:pt x="0" y="34"/>
                    </a:lnTo>
                    <a:lnTo>
                      <a:pt x="0" y="34"/>
                    </a:lnTo>
                    <a:close/>
                  </a:path>
                </a:pathLst>
              </a:custGeom>
              <a:solidFill>
                <a:srgbClr val="FFFFFF"/>
              </a:solidFill>
              <a:ln w="9525">
                <a:noFill/>
                <a:round/>
                <a:headEnd/>
                <a:tailEnd/>
              </a:ln>
            </p:spPr>
            <p:txBody>
              <a:bodyPr/>
              <a:lstStyle/>
              <a:p>
                <a:endParaRPr lang="en-US" dirty="0"/>
              </a:p>
            </p:txBody>
          </p:sp>
          <p:sp>
            <p:nvSpPr>
              <p:cNvPr id="187414" name="Freeform 22"/>
              <p:cNvSpPr>
                <a:spLocks/>
              </p:cNvSpPr>
              <p:nvPr/>
            </p:nvSpPr>
            <p:spPr bwMode="auto">
              <a:xfrm>
                <a:off x="1619" y="2645"/>
                <a:ext cx="112" cy="39"/>
              </a:xfrm>
              <a:custGeom>
                <a:avLst/>
                <a:gdLst/>
                <a:ahLst/>
                <a:cxnLst>
                  <a:cxn ang="0">
                    <a:pos x="0" y="34"/>
                  </a:cxn>
                  <a:cxn ang="0">
                    <a:pos x="18" y="39"/>
                  </a:cxn>
                  <a:cxn ang="0">
                    <a:pos x="112" y="6"/>
                  </a:cxn>
                  <a:cxn ang="0">
                    <a:pos x="88" y="0"/>
                  </a:cxn>
                  <a:cxn ang="0">
                    <a:pos x="0" y="34"/>
                  </a:cxn>
                  <a:cxn ang="0">
                    <a:pos x="0" y="34"/>
                  </a:cxn>
                </a:cxnLst>
                <a:rect l="0" t="0" r="r" b="b"/>
                <a:pathLst>
                  <a:path w="112" h="39">
                    <a:moveTo>
                      <a:pt x="0" y="34"/>
                    </a:moveTo>
                    <a:lnTo>
                      <a:pt x="18" y="39"/>
                    </a:lnTo>
                    <a:lnTo>
                      <a:pt x="112" y="6"/>
                    </a:lnTo>
                    <a:lnTo>
                      <a:pt x="88"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415" name="Freeform 23"/>
              <p:cNvSpPr>
                <a:spLocks/>
              </p:cNvSpPr>
              <p:nvPr/>
            </p:nvSpPr>
            <p:spPr bwMode="auto">
              <a:xfrm>
                <a:off x="1648" y="2684"/>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87416" name="Freeform 24"/>
              <p:cNvSpPr>
                <a:spLocks/>
              </p:cNvSpPr>
              <p:nvPr/>
            </p:nvSpPr>
            <p:spPr bwMode="auto">
              <a:xfrm>
                <a:off x="1648" y="2684"/>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17" name="Freeform 25"/>
              <p:cNvSpPr>
                <a:spLocks/>
              </p:cNvSpPr>
              <p:nvPr/>
            </p:nvSpPr>
            <p:spPr bwMode="auto">
              <a:xfrm>
                <a:off x="1666" y="2662"/>
                <a:ext cx="95" cy="33"/>
              </a:xfrm>
              <a:custGeom>
                <a:avLst/>
                <a:gdLst/>
                <a:ahLst/>
                <a:cxnLst>
                  <a:cxn ang="0">
                    <a:pos x="0" y="33"/>
                  </a:cxn>
                  <a:cxn ang="0">
                    <a:pos x="95" y="0"/>
                  </a:cxn>
                  <a:cxn ang="0">
                    <a:pos x="95" y="0"/>
                  </a:cxn>
                  <a:cxn ang="0">
                    <a:pos x="0" y="28"/>
                  </a:cxn>
                  <a:cxn ang="0">
                    <a:pos x="0" y="33"/>
                  </a:cxn>
                  <a:cxn ang="0">
                    <a:pos x="0" y="33"/>
                  </a:cxn>
                  <a:cxn ang="0">
                    <a:pos x="0" y="33"/>
                  </a:cxn>
                </a:cxnLst>
                <a:rect l="0" t="0" r="r" b="b"/>
                <a:pathLst>
                  <a:path w="95" h="33">
                    <a:moveTo>
                      <a:pt x="0" y="33"/>
                    </a:moveTo>
                    <a:lnTo>
                      <a:pt x="95" y="0"/>
                    </a:lnTo>
                    <a:lnTo>
                      <a:pt x="95"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418" name="Freeform 26"/>
              <p:cNvSpPr>
                <a:spLocks/>
              </p:cNvSpPr>
              <p:nvPr/>
            </p:nvSpPr>
            <p:spPr bwMode="auto">
              <a:xfrm>
                <a:off x="1666" y="2662"/>
                <a:ext cx="95" cy="33"/>
              </a:xfrm>
              <a:custGeom>
                <a:avLst/>
                <a:gdLst/>
                <a:ahLst/>
                <a:cxnLst>
                  <a:cxn ang="0">
                    <a:pos x="0" y="33"/>
                  </a:cxn>
                  <a:cxn ang="0">
                    <a:pos x="95" y="0"/>
                  </a:cxn>
                  <a:cxn ang="0">
                    <a:pos x="95" y="0"/>
                  </a:cxn>
                  <a:cxn ang="0">
                    <a:pos x="0" y="28"/>
                  </a:cxn>
                  <a:cxn ang="0">
                    <a:pos x="0" y="33"/>
                  </a:cxn>
                </a:cxnLst>
                <a:rect l="0" t="0" r="r" b="b"/>
                <a:pathLst>
                  <a:path w="95" h="33">
                    <a:moveTo>
                      <a:pt x="0" y="33"/>
                    </a:moveTo>
                    <a:lnTo>
                      <a:pt x="95" y="0"/>
                    </a:lnTo>
                    <a:lnTo>
                      <a:pt x="95"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87419" name="Freeform 27"/>
              <p:cNvSpPr>
                <a:spLocks/>
              </p:cNvSpPr>
              <p:nvPr/>
            </p:nvSpPr>
            <p:spPr bwMode="auto">
              <a:xfrm>
                <a:off x="1648" y="2657"/>
                <a:ext cx="113" cy="33"/>
              </a:xfrm>
              <a:custGeom>
                <a:avLst/>
                <a:gdLst/>
                <a:ahLst/>
                <a:cxnLst>
                  <a:cxn ang="0">
                    <a:pos x="0" y="27"/>
                  </a:cxn>
                  <a:cxn ang="0">
                    <a:pos x="18" y="33"/>
                  </a:cxn>
                  <a:cxn ang="0">
                    <a:pos x="113" y="5"/>
                  </a:cxn>
                  <a:cxn ang="0">
                    <a:pos x="95" y="0"/>
                  </a:cxn>
                  <a:cxn ang="0">
                    <a:pos x="0" y="27"/>
                  </a:cxn>
                  <a:cxn ang="0">
                    <a:pos x="0" y="27"/>
                  </a:cxn>
                </a:cxnLst>
                <a:rect l="0" t="0" r="r" b="b"/>
                <a:pathLst>
                  <a:path w="113" h="33">
                    <a:moveTo>
                      <a:pt x="0" y="27"/>
                    </a:moveTo>
                    <a:lnTo>
                      <a:pt x="18" y="33"/>
                    </a:lnTo>
                    <a:lnTo>
                      <a:pt x="113" y="5"/>
                    </a:lnTo>
                    <a:lnTo>
                      <a:pt x="95" y="0"/>
                    </a:lnTo>
                    <a:lnTo>
                      <a:pt x="0" y="27"/>
                    </a:lnTo>
                    <a:lnTo>
                      <a:pt x="0" y="27"/>
                    </a:lnTo>
                    <a:close/>
                  </a:path>
                </a:pathLst>
              </a:custGeom>
              <a:solidFill>
                <a:srgbClr val="FFFFFF"/>
              </a:solidFill>
              <a:ln w="9525">
                <a:noFill/>
                <a:round/>
                <a:headEnd/>
                <a:tailEnd/>
              </a:ln>
            </p:spPr>
            <p:txBody>
              <a:bodyPr/>
              <a:lstStyle/>
              <a:p>
                <a:endParaRPr lang="en-US" dirty="0"/>
              </a:p>
            </p:txBody>
          </p:sp>
          <p:sp>
            <p:nvSpPr>
              <p:cNvPr id="187420" name="Freeform 28"/>
              <p:cNvSpPr>
                <a:spLocks/>
              </p:cNvSpPr>
              <p:nvPr/>
            </p:nvSpPr>
            <p:spPr bwMode="auto">
              <a:xfrm>
                <a:off x="1648" y="2657"/>
                <a:ext cx="113" cy="33"/>
              </a:xfrm>
              <a:custGeom>
                <a:avLst/>
                <a:gdLst/>
                <a:ahLst/>
                <a:cxnLst>
                  <a:cxn ang="0">
                    <a:pos x="0" y="27"/>
                  </a:cxn>
                  <a:cxn ang="0">
                    <a:pos x="18" y="33"/>
                  </a:cxn>
                  <a:cxn ang="0">
                    <a:pos x="113" y="5"/>
                  </a:cxn>
                  <a:cxn ang="0">
                    <a:pos x="95" y="0"/>
                  </a:cxn>
                  <a:cxn ang="0">
                    <a:pos x="0" y="27"/>
                  </a:cxn>
                  <a:cxn ang="0">
                    <a:pos x="0" y="27"/>
                  </a:cxn>
                </a:cxnLst>
                <a:rect l="0" t="0" r="r" b="b"/>
                <a:pathLst>
                  <a:path w="113" h="33">
                    <a:moveTo>
                      <a:pt x="0" y="27"/>
                    </a:moveTo>
                    <a:lnTo>
                      <a:pt x="18" y="33"/>
                    </a:lnTo>
                    <a:lnTo>
                      <a:pt x="113" y="5"/>
                    </a:lnTo>
                    <a:lnTo>
                      <a:pt x="95" y="0"/>
                    </a:lnTo>
                    <a:lnTo>
                      <a:pt x="0" y="27"/>
                    </a:lnTo>
                    <a:lnTo>
                      <a:pt x="0" y="27"/>
                    </a:lnTo>
                  </a:path>
                </a:pathLst>
              </a:custGeom>
              <a:noFill/>
              <a:ln w="0">
                <a:solidFill>
                  <a:srgbClr val="000000"/>
                </a:solidFill>
                <a:prstDash val="solid"/>
                <a:round/>
                <a:headEnd/>
                <a:tailEnd/>
              </a:ln>
            </p:spPr>
            <p:txBody>
              <a:bodyPr/>
              <a:lstStyle/>
              <a:p>
                <a:endParaRPr lang="en-US" dirty="0"/>
              </a:p>
            </p:txBody>
          </p:sp>
          <p:sp>
            <p:nvSpPr>
              <p:cNvPr id="187421" name="Freeform 29"/>
              <p:cNvSpPr>
                <a:spLocks/>
              </p:cNvSpPr>
              <p:nvPr/>
            </p:nvSpPr>
            <p:spPr bwMode="auto">
              <a:xfrm>
                <a:off x="1678" y="2695"/>
                <a:ext cx="24" cy="6"/>
              </a:xfrm>
              <a:custGeom>
                <a:avLst/>
                <a:gdLst/>
                <a:ahLst/>
                <a:cxnLst>
                  <a:cxn ang="0">
                    <a:pos x="0" y="6"/>
                  </a:cxn>
                  <a:cxn ang="0">
                    <a:pos x="24" y="6"/>
                  </a:cxn>
                  <a:cxn ang="0">
                    <a:pos x="24" y="6"/>
                  </a:cxn>
                  <a:cxn ang="0">
                    <a:pos x="0" y="0"/>
                  </a:cxn>
                  <a:cxn ang="0">
                    <a:pos x="0" y="6"/>
                  </a:cxn>
                  <a:cxn ang="0">
                    <a:pos x="0" y="6"/>
                  </a:cxn>
                </a:cxnLst>
                <a:rect l="0" t="0" r="r" b="b"/>
                <a:pathLst>
                  <a:path w="24" h="6">
                    <a:moveTo>
                      <a:pt x="0" y="6"/>
                    </a:moveTo>
                    <a:lnTo>
                      <a:pt x="24" y="6"/>
                    </a:lnTo>
                    <a:lnTo>
                      <a:pt x="24"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87422" name="Freeform 30"/>
              <p:cNvSpPr>
                <a:spLocks/>
              </p:cNvSpPr>
              <p:nvPr/>
            </p:nvSpPr>
            <p:spPr bwMode="auto">
              <a:xfrm>
                <a:off x="1678" y="2695"/>
                <a:ext cx="24" cy="6"/>
              </a:xfrm>
              <a:custGeom>
                <a:avLst/>
                <a:gdLst/>
                <a:ahLst/>
                <a:cxnLst>
                  <a:cxn ang="0">
                    <a:pos x="0" y="6"/>
                  </a:cxn>
                  <a:cxn ang="0">
                    <a:pos x="24" y="6"/>
                  </a:cxn>
                  <a:cxn ang="0">
                    <a:pos x="24" y="6"/>
                  </a:cxn>
                  <a:cxn ang="0">
                    <a:pos x="0" y="0"/>
                  </a:cxn>
                  <a:cxn ang="0">
                    <a:pos x="0" y="6"/>
                  </a:cxn>
                  <a:cxn ang="0">
                    <a:pos x="0" y="6"/>
                  </a:cxn>
                </a:cxnLst>
                <a:rect l="0" t="0" r="r" b="b"/>
                <a:pathLst>
                  <a:path w="24" h="6">
                    <a:moveTo>
                      <a:pt x="0" y="6"/>
                    </a:moveTo>
                    <a:lnTo>
                      <a:pt x="24" y="6"/>
                    </a:lnTo>
                    <a:lnTo>
                      <a:pt x="24"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23" name="Freeform 31"/>
              <p:cNvSpPr>
                <a:spLocks/>
              </p:cNvSpPr>
              <p:nvPr/>
            </p:nvSpPr>
            <p:spPr bwMode="auto">
              <a:xfrm>
                <a:off x="1702" y="2668"/>
                <a:ext cx="88" cy="33"/>
              </a:xfrm>
              <a:custGeom>
                <a:avLst/>
                <a:gdLst/>
                <a:ahLst/>
                <a:cxnLst>
                  <a:cxn ang="0">
                    <a:pos x="0" y="33"/>
                  </a:cxn>
                  <a:cxn ang="0">
                    <a:pos x="88" y="5"/>
                  </a:cxn>
                  <a:cxn ang="0">
                    <a:pos x="88" y="0"/>
                  </a:cxn>
                  <a:cxn ang="0">
                    <a:pos x="0" y="33"/>
                  </a:cxn>
                  <a:cxn ang="0">
                    <a:pos x="0" y="33"/>
                  </a:cxn>
                  <a:cxn ang="0">
                    <a:pos x="0" y="33"/>
                  </a:cxn>
                  <a:cxn ang="0">
                    <a:pos x="0" y="33"/>
                  </a:cxn>
                </a:cxnLst>
                <a:rect l="0" t="0" r="r" b="b"/>
                <a:pathLst>
                  <a:path w="88" h="33">
                    <a:moveTo>
                      <a:pt x="0" y="33"/>
                    </a:moveTo>
                    <a:lnTo>
                      <a:pt x="88" y="5"/>
                    </a:lnTo>
                    <a:lnTo>
                      <a:pt x="88" y="0"/>
                    </a:lnTo>
                    <a:lnTo>
                      <a:pt x="0" y="33"/>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424" name="Freeform 32"/>
              <p:cNvSpPr>
                <a:spLocks/>
              </p:cNvSpPr>
              <p:nvPr/>
            </p:nvSpPr>
            <p:spPr bwMode="auto">
              <a:xfrm>
                <a:off x="1702" y="2668"/>
                <a:ext cx="88" cy="33"/>
              </a:xfrm>
              <a:custGeom>
                <a:avLst/>
                <a:gdLst/>
                <a:ahLst/>
                <a:cxnLst>
                  <a:cxn ang="0">
                    <a:pos x="0" y="33"/>
                  </a:cxn>
                  <a:cxn ang="0">
                    <a:pos x="88" y="5"/>
                  </a:cxn>
                  <a:cxn ang="0">
                    <a:pos x="88" y="0"/>
                  </a:cxn>
                  <a:cxn ang="0">
                    <a:pos x="0" y="33"/>
                  </a:cxn>
                  <a:cxn ang="0">
                    <a:pos x="0" y="33"/>
                  </a:cxn>
                </a:cxnLst>
                <a:rect l="0" t="0" r="r" b="b"/>
                <a:pathLst>
                  <a:path w="88" h="33">
                    <a:moveTo>
                      <a:pt x="0" y="33"/>
                    </a:moveTo>
                    <a:lnTo>
                      <a:pt x="88" y="5"/>
                    </a:lnTo>
                    <a:lnTo>
                      <a:pt x="88"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25" name="Freeform 33"/>
              <p:cNvSpPr>
                <a:spLocks/>
              </p:cNvSpPr>
              <p:nvPr/>
            </p:nvSpPr>
            <p:spPr bwMode="auto">
              <a:xfrm>
                <a:off x="1678" y="2662"/>
                <a:ext cx="112" cy="39"/>
              </a:xfrm>
              <a:custGeom>
                <a:avLst/>
                <a:gdLst/>
                <a:ahLst/>
                <a:cxnLst>
                  <a:cxn ang="0">
                    <a:pos x="0" y="33"/>
                  </a:cxn>
                  <a:cxn ang="0">
                    <a:pos x="24" y="39"/>
                  </a:cxn>
                  <a:cxn ang="0">
                    <a:pos x="112" y="6"/>
                  </a:cxn>
                  <a:cxn ang="0">
                    <a:pos x="94" y="0"/>
                  </a:cxn>
                  <a:cxn ang="0">
                    <a:pos x="0" y="33"/>
                  </a:cxn>
                  <a:cxn ang="0">
                    <a:pos x="0" y="33"/>
                  </a:cxn>
                </a:cxnLst>
                <a:rect l="0" t="0" r="r" b="b"/>
                <a:pathLst>
                  <a:path w="112" h="39">
                    <a:moveTo>
                      <a:pt x="0" y="33"/>
                    </a:moveTo>
                    <a:lnTo>
                      <a:pt x="24" y="39"/>
                    </a:lnTo>
                    <a:lnTo>
                      <a:pt x="112" y="6"/>
                    </a:lnTo>
                    <a:lnTo>
                      <a:pt x="94" y="0"/>
                    </a:lnTo>
                    <a:lnTo>
                      <a:pt x="0" y="33"/>
                    </a:lnTo>
                    <a:lnTo>
                      <a:pt x="0" y="33"/>
                    </a:lnTo>
                    <a:close/>
                  </a:path>
                </a:pathLst>
              </a:custGeom>
              <a:solidFill>
                <a:srgbClr val="FFFFFF"/>
              </a:solidFill>
              <a:ln w="9525">
                <a:noFill/>
                <a:round/>
                <a:headEnd/>
                <a:tailEnd/>
              </a:ln>
            </p:spPr>
            <p:txBody>
              <a:bodyPr/>
              <a:lstStyle/>
              <a:p>
                <a:endParaRPr lang="en-US" dirty="0"/>
              </a:p>
            </p:txBody>
          </p:sp>
          <p:sp>
            <p:nvSpPr>
              <p:cNvPr id="187426" name="Freeform 34"/>
              <p:cNvSpPr>
                <a:spLocks/>
              </p:cNvSpPr>
              <p:nvPr/>
            </p:nvSpPr>
            <p:spPr bwMode="auto">
              <a:xfrm>
                <a:off x="1678" y="2662"/>
                <a:ext cx="112" cy="39"/>
              </a:xfrm>
              <a:custGeom>
                <a:avLst/>
                <a:gdLst/>
                <a:ahLst/>
                <a:cxnLst>
                  <a:cxn ang="0">
                    <a:pos x="0" y="33"/>
                  </a:cxn>
                  <a:cxn ang="0">
                    <a:pos x="24" y="39"/>
                  </a:cxn>
                  <a:cxn ang="0">
                    <a:pos x="112" y="6"/>
                  </a:cxn>
                  <a:cxn ang="0">
                    <a:pos x="94" y="0"/>
                  </a:cxn>
                  <a:cxn ang="0">
                    <a:pos x="0" y="33"/>
                  </a:cxn>
                  <a:cxn ang="0">
                    <a:pos x="0" y="33"/>
                  </a:cxn>
                </a:cxnLst>
                <a:rect l="0" t="0" r="r" b="b"/>
                <a:pathLst>
                  <a:path w="112" h="39">
                    <a:moveTo>
                      <a:pt x="0" y="33"/>
                    </a:moveTo>
                    <a:lnTo>
                      <a:pt x="24" y="39"/>
                    </a:lnTo>
                    <a:lnTo>
                      <a:pt x="112" y="6"/>
                    </a:lnTo>
                    <a:lnTo>
                      <a:pt x="94"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27" name="Freeform 35"/>
              <p:cNvSpPr>
                <a:spLocks/>
              </p:cNvSpPr>
              <p:nvPr/>
            </p:nvSpPr>
            <p:spPr bwMode="auto">
              <a:xfrm>
                <a:off x="1660" y="2623"/>
                <a:ext cx="36" cy="50"/>
              </a:xfrm>
              <a:custGeom>
                <a:avLst/>
                <a:gdLst/>
                <a:ahLst/>
                <a:cxnLst>
                  <a:cxn ang="0">
                    <a:pos x="0" y="39"/>
                  </a:cxn>
                  <a:cxn ang="0">
                    <a:pos x="36" y="50"/>
                  </a:cxn>
                  <a:cxn ang="0">
                    <a:pos x="36" y="6"/>
                  </a:cxn>
                  <a:cxn ang="0">
                    <a:pos x="0" y="0"/>
                  </a:cxn>
                  <a:cxn ang="0">
                    <a:pos x="0" y="39"/>
                  </a:cxn>
                  <a:cxn ang="0">
                    <a:pos x="0" y="39"/>
                  </a:cxn>
                </a:cxnLst>
                <a:rect l="0" t="0" r="r" b="b"/>
                <a:pathLst>
                  <a:path w="36" h="50">
                    <a:moveTo>
                      <a:pt x="0" y="39"/>
                    </a:moveTo>
                    <a:lnTo>
                      <a:pt x="36" y="50"/>
                    </a:lnTo>
                    <a:lnTo>
                      <a:pt x="36" y="6"/>
                    </a:lnTo>
                    <a:lnTo>
                      <a:pt x="0" y="0"/>
                    </a:lnTo>
                    <a:lnTo>
                      <a:pt x="0" y="39"/>
                    </a:lnTo>
                    <a:lnTo>
                      <a:pt x="0" y="39"/>
                    </a:lnTo>
                    <a:close/>
                  </a:path>
                </a:pathLst>
              </a:custGeom>
              <a:solidFill>
                <a:srgbClr val="FFFFFF"/>
              </a:solidFill>
              <a:ln w="9525">
                <a:noFill/>
                <a:round/>
                <a:headEnd/>
                <a:tailEnd/>
              </a:ln>
            </p:spPr>
            <p:txBody>
              <a:bodyPr/>
              <a:lstStyle/>
              <a:p>
                <a:endParaRPr lang="en-US" dirty="0"/>
              </a:p>
            </p:txBody>
          </p:sp>
          <p:sp>
            <p:nvSpPr>
              <p:cNvPr id="187428" name="Freeform 36"/>
              <p:cNvSpPr>
                <a:spLocks/>
              </p:cNvSpPr>
              <p:nvPr/>
            </p:nvSpPr>
            <p:spPr bwMode="auto">
              <a:xfrm>
                <a:off x="1660" y="2623"/>
                <a:ext cx="36" cy="50"/>
              </a:xfrm>
              <a:custGeom>
                <a:avLst/>
                <a:gdLst/>
                <a:ahLst/>
                <a:cxnLst>
                  <a:cxn ang="0">
                    <a:pos x="0" y="39"/>
                  </a:cxn>
                  <a:cxn ang="0">
                    <a:pos x="36" y="50"/>
                  </a:cxn>
                  <a:cxn ang="0">
                    <a:pos x="36" y="6"/>
                  </a:cxn>
                  <a:cxn ang="0">
                    <a:pos x="0" y="0"/>
                  </a:cxn>
                  <a:cxn ang="0">
                    <a:pos x="0" y="39"/>
                  </a:cxn>
                  <a:cxn ang="0">
                    <a:pos x="0" y="39"/>
                  </a:cxn>
                </a:cxnLst>
                <a:rect l="0" t="0" r="r" b="b"/>
                <a:pathLst>
                  <a:path w="36" h="50">
                    <a:moveTo>
                      <a:pt x="0" y="39"/>
                    </a:moveTo>
                    <a:lnTo>
                      <a:pt x="36" y="50"/>
                    </a:lnTo>
                    <a:lnTo>
                      <a:pt x="36"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429" name="Freeform 37"/>
              <p:cNvSpPr>
                <a:spLocks/>
              </p:cNvSpPr>
              <p:nvPr/>
            </p:nvSpPr>
            <p:spPr bwMode="auto">
              <a:xfrm>
                <a:off x="1696" y="2623"/>
                <a:ext cx="29" cy="50"/>
              </a:xfrm>
              <a:custGeom>
                <a:avLst/>
                <a:gdLst/>
                <a:ahLst/>
                <a:cxnLst>
                  <a:cxn ang="0">
                    <a:pos x="0" y="50"/>
                  </a:cxn>
                  <a:cxn ang="0">
                    <a:pos x="29" y="39"/>
                  </a:cxn>
                  <a:cxn ang="0">
                    <a:pos x="29" y="0"/>
                  </a:cxn>
                  <a:cxn ang="0">
                    <a:pos x="0" y="6"/>
                  </a:cxn>
                  <a:cxn ang="0">
                    <a:pos x="0" y="50"/>
                  </a:cxn>
                  <a:cxn ang="0">
                    <a:pos x="0" y="50"/>
                  </a:cxn>
                  <a:cxn ang="0">
                    <a:pos x="0" y="50"/>
                  </a:cxn>
                </a:cxnLst>
                <a:rect l="0" t="0" r="r" b="b"/>
                <a:pathLst>
                  <a:path w="29" h="50">
                    <a:moveTo>
                      <a:pt x="0" y="50"/>
                    </a:moveTo>
                    <a:lnTo>
                      <a:pt x="29" y="39"/>
                    </a:lnTo>
                    <a:lnTo>
                      <a:pt x="29" y="0"/>
                    </a:lnTo>
                    <a:lnTo>
                      <a:pt x="0" y="6"/>
                    </a:lnTo>
                    <a:lnTo>
                      <a:pt x="0" y="50"/>
                    </a:lnTo>
                    <a:lnTo>
                      <a:pt x="0" y="50"/>
                    </a:lnTo>
                    <a:lnTo>
                      <a:pt x="0" y="50"/>
                    </a:lnTo>
                    <a:close/>
                  </a:path>
                </a:pathLst>
              </a:custGeom>
              <a:solidFill>
                <a:srgbClr val="FFFFFF"/>
              </a:solidFill>
              <a:ln w="9525">
                <a:noFill/>
                <a:round/>
                <a:headEnd/>
                <a:tailEnd/>
              </a:ln>
            </p:spPr>
            <p:txBody>
              <a:bodyPr/>
              <a:lstStyle/>
              <a:p>
                <a:endParaRPr lang="en-US" dirty="0"/>
              </a:p>
            </p:txBody>
          </p:sp>
          <p:sp>
            <p:nvSpPr>
              <p:cNvPr id="187430" name="Freeform 38"/>
              <p:cNvSpPr>
                <a:spLocks/>
              </p:cNvSpPr>
              <p:nvPr/>
            </p:nvSpPr>
            <p:spPr bwMode="auto">
              <a:xfrm>
                <a:off x="1696" y="2623"/>
                <a:ext cx="29" cy="50"/>
              </a:xfrm>
              <a:custGeom>
                <a:avLst/>
                <a:gdLst/>
                <a:ahLst/>
                <a:cxnLst>
                  <a:cxn ang="0">
                    <a:pos x="0" y="50"/>
                  </a:cxn>
                  <a:cxn ang="0">
                    <a:pos x="29" y="39"/>
                  </a:cxn>
                  <a:cxn ang="0">
                    <a:pos x="29" y="0"/>
                  </a:cxn>
                  <a:cxn ang="0">
                    <a:pos x="0" y="6"/>
                  </a:cxn>
                  <a:cxn ang="0">
                    <a:pos x="0" y="50"/>
                  </a:cxn>
                </a:cxnLst>
                <a:rect l="0" t="0" r="r" b="b"/>
                <a:pathLst>
                  <a:path w="29" h="50">
                    <a:moveTo>
                      <a:pt x="0" y="50"/>
                    </a:moveTo>
                    <a:lnTo>
                      <a:pt x="29" y="39"/>
                    </a:lnTo>
                    <a:lnTo>
                      <a:pt x="29" y="0"/>
                    </a:lnTo>
                    <a:lnTo>
                      <a:pt x="0" y="6"/>
                    </a:lnTo>
                    <a:lnTo>
                      <a:pt x="0" y="50"/>
                    </a:lnTo>
                  </a:path>
                </a:pathLst>
              </a:custGeom>
              <a:noFill/>
              <a:ln w="0">
                <a:solidFill>
                  <a:srgbClr val="000000"/>
                </a:solidFill>
                <a:prstDash val="solid"/>
                <a:round/>
                <a:headEnd/>
                <a:tailEnd/>
              </a:ln>
            </p:spPr>
            <p:txBody>
              <a:bodyPr/>
              <a:lstStyle/>
              <a:p>
                <a:endParaRPr lang="en-US" dirty="0"/>
              </a:p>
            </p:txBody>
          </p:sp>
          <p:sp>
            <p:nvSpPr>
              <p:cNvPr id="187431" name="Freeform 39"/>
              <p:cNvSpPr>
                <a:spLocks/>
              </p:cNvSpPr>
              <p:nvPr/>
            </p:nvSpPr>
            <p:spPr bwMode="auto">
              <a:xfrm>
                <a:off x="1660" y="2618"/>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close/>
                  </a:path>
                </a:pathLst>
              </a:custGeom>
              <a:solidFill>
                <a:srgbClr val="FFFFFF"/>
              </a:solidFill>
              <a:ln w="9525">
                <a:noFill/>
                <a:round/>
                <a:headEnd/>
                <a:tailEnd/>
              </a:ln>
            </p:spPr>
            <p:txBody>
              <a:bodyPr/>
              <a:lstStyle/>
              <a:p>
                <a:endParaRPr lang="en-US" dirty="0"/>
              </a:p>
            </p:txBody>
          </p:sp>
          <p:sp>
            <p:nvSpPr>
              <p:cNvPr id="187432" name="Freeform 40"/>
              <p:cNvSpPr>
                <a:spLocks/>
              </p:cNvSpPr>
              <p:nvPr/>
            </p:nvSpPr>
            <p:spPr bwMode="auto">
              <a:xfrm>
                <a:off x="1660" y="2618"/>
                <a:ext cx="65" cy="11"/>
              </a:xfrm>
              <a:custGeom>
                <a:avLst/>
                <a:gdLst/>
                <a:ahLst/>
                <a:cxnLst>
                  <a:cxn ang="0">
                    <a:pos x="0" y="5"/>
                  </a:cxn>
                  <a:cxn ang="0">
                    <a:pos x="36" y="11"/>
                  </a:cxn>
                  <a:cxn ang="0">
                    <a:pos x="65" y="5"/>
                  </a:cxn>
                  <a:cxn ang="0">
                    <a:pos x="30" y="0"/>
                  </a:cxn>
                  <a:cxn ang="0">
                    <a:pos x="0" y="5"/>
                  </a:cxn>
                  <a:cxn ang="0">
                    <a:pos x="0" y="5"/>
                  </a:cxn>
                </a:cxnLst>
                <a:rect l="0" t="0" r="r" b="b"/>
                <a:pathLst>
                  <a:path w="65" h="11">
                    <a:moveTo>
                      <a:pt x="0" y="5"/>
                    </a:moveTo>
                    <a:lnTo>
                      <a:pt x="36" y="11"/>
                    </a:lnTo>
                    <a:lnTo>
                      <a:pt x="65"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433" name="Freeform 41"/>
              <p:cNvSpPr>
                <a:spLocks/>
              </p:cNvSpPr>
              <p:nvPr/>
            </p:nvSpPr>
            <p:spPr bwMode="auto">
              <a:xfrm>
                <a:off x="1702" y="2629"/>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434" name="Freeform 42"/>
              <p:cNvSpPr>
                <a:spLocks/>
              </p:cNvSpPr>
              <p:nvPr/>
            </p:nvSpPr>
            <p:spPr bwMode="auto">
              <a:xfrm>
                <a:off x="1702" y="2629"/>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435" name="Freeform 43"/>
              <p:cNvSpPr>
                <a:spLocks/>
              </p:cNvSpPr>
              <p:nvPr/>
            </p:nvSpPr>
            <p:spPr bwMode="auto">
              <a:xfrm>
                <a:off x="1737" y="2629"/>
                <a:ext cx="30" cy="50"/>
              </a:xfrm>
              <a:custGeom>
                <a:avLst/>
                <a:gdLst/>
                <a:ahLst/>
                <a:cxnLst>
                  <a:cxn ang="0">
                    <a:pos x="0" y="50"/>
                  </a:cxn>
                  <a:cxn ang="0">
                    <a:pos x="30" y="39"/>
                  </a:cxn>
                  <a:cxn ang="0">
                    <a:pos x="30" y="0"/>
                  </a:cxn>
                  <a:cxn ang="0">
                    <a:pos x="0" y="5"/>
                  </a:cxn>
                  <a:cxn ang="0">
                    <a:pos x="0" y="44"/>
                  </a:cxn>
                  <a:cxn ang="0">
                    <a:pos x="0" y="50"/>
                  </a:cxn>
                  <a:cxn ang="0">
                    <a:pos x="0" y="50"/>
                  </a:cxn>
                </a:cxnLst>
                <a:rect l="0" t="0" r="r" b="b"/>
                <a:pathLst>
                  <a:path w="30" h="50">
                    <a:moveTo>
                      <a:pt x="0" y="50"/>
                    </a:moveTo>
                    <a:lnTo>
                      <a:pt x="30" y="39"/>
                    </a:lnTo>
                    <a:lnTo>
                      <a:pt x="30" y="0"/>
                    </a:lnTo>
                    <a:lnTo>
                      <a:pt x="0" y="5"/>
                    </a:lnTo>
                    <a:lnTo>
                      <a:pt x="0" y="44"/>
                    </a:lnTo>
                    <a:lnTo>
                      <a:pt x="0" y="50"/>
                    </a:lnTo>
                    <a:lnTo>
                      <a:pt x="0" y="50"/>
                    </a:lnTo>
                    <a:close/>
                  </a:path>
                </a:pathLst>
              </a:custGeom>
              <a:solidFill>
                <a:srgbClr val="999999"/>
              </a:solidFill>
              <a:ln w="9525">
                <a:noFill/>
                <a:round/>
                <a:headEnd/>
                <a:tailEnd/>
              </a:ln>
            </p:spPr>
            <p:txBody>
              <a:bodyPr/>
              <a:lstStyle/>
              <a:p>
                <a:endParaRPr lang="en-US" dirty="0"/>
              </a:p>
            </p:txBody>
          </p:sp>
          <p:sp>
            <p:nvSpPr>
              <p:cNvPr id="187436" name="Freeform 44"/>
              <p:cNvSpPr>
                <a:spLocks/>
              </p:cNvSpPr>
              <p:nvPr/>
            </p:nvSpPr>
            <p:spPr bwMode="auto">
              <a:xfrm>
                <a:off x="1737" y="2629"/>
                <a:ext cx="30" cy="50"/>
              </a:xfrm>
              <a:custGeom>
                <a:avLst/>
                <a:gdLst/>
                <a:ahLst/>
                <a:cxnLst>
                  <a:cxn ang="0">
                    <a:pos x="0" y="50"/>
                  </a:cxn>
                  <a:cxn ang="0">
                    <a:pos x="30" y="39"/>
                  </a:cxn>
                  <a:cxn ang="0">
                    <a:pos x="30" y="0"/>
                  </a:cxn>
                  <a:cxn ang="0">
                    <a:pos x="0" y="5"/>
                  </a:cxn>
                  <a:cxn ang="0">
                    <a:pos x="0" y="44"/>
                  </a:cxn>
                </a:cxnLst>
                <a:rect l="0" t="0" r="r" b="b"/>
                <a:pathLst>
                  <a:path w="30" h="50">
                    <a:moveTo>
                      <a:pt x="0" y="50"/>
                    </a:moveTo>
                    <a:lnTo>
                      <a:pt x="30" y="39"/>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87437" name="Freeform 45"/>
              <p:cNvSpPr>
                <a:spLocks/>
              </p:cNvSpPr>
              <p:nvPr/>
            </p:nvSpPr>
            <p:spPr bwMode="auto">
              <a:xfrm>
                <a:off x="1702" y="2623"/>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close/>
                  </a:path>
                </a:pathLst>
              </a:custGeom>
              <a:solidFill>
                <a:srgbClr val="FFFFFF"/>
              </a:solidFill>
              <a:ln w="9525">
                <a:noFill/>
                <a:round/>
                <a:headEnd/>
                <a:tailEnd/>
              </a:ln>
            </p:spPr>
            <p:txBody>
              <a:bodyPr/>
              <a:lstStyle/>
              <a:p>
                <a:endParaRPr lang="en-US" dirty="0"/>
              </a:p>
            </p:txBody>
          </p:sp>
          <p:sp>
            <p:nvSpPr>
              <p:cNvPr id="187438" name="Freeform 46"/>
              <p:cNvSpPr>
                <a:spLocks/>
              </p:cNvSpPr>
              <p:nvPr/>
            </p:nvSpPr>
            <p:spPr bwMode="auto">
              <a:xfrm>
                <a:off x="1702" y="2623"/>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39" name="Freeform 47"/>
              <p:cNvSpPr>
                <a:spLocks/>
              </p:cNvSpPr>
              <p:nvPr/>
            </p:nvSpPr>
            <p:spPr bwMode="auto">
              <a:xfrm>
                <a:off x="1613" y="2634"/>
                <a:ext cx="35" cy="45"/>
              </a:xfrm>
              <a:custGeom>
                <a:avLst/>
                <a:gdLst/>
                <a:ahLst/>
                <a:cxnLst>
                  <a:cxn ang="0">
                    <a:pos x="0" y="39"/>
                  </a:cxn>
                  <a:cxn ang="0">
                    <a:pos x="35" y="45"/>
                  </a:cxn>
                  <a:cxn ang="0">
                    <a:pos x="35" y="6"/>
                  </a:cxn>
                  <a:cxn ang="0">
                    <a:pos x="0" y="0"/>
                  </a:cxn>
                  <a:cxn ang="0">
                    <a:pos x="0" y="39"/>
                  </a:cxn>
                  <a:cxn ang="0">
                    <a:pos x="0" y="39"/>
                  </a:cxn>
                </a:cxnLst>
                <a:rect l="0" t="0" r="r" b="b"/>
                <a:pathLst>
                  <a:path w="35" h="45">
                    <a:moveTo>
                      <a:pt x="0" y="39"/>
                    </a:moveTo>
                    <a:lnTo>
                      <a:pt x="35" y="45"/>
                    </a:lnTo>
                    <a:lnTo>
                      <a:pt x="35"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440" name="Freeform 48"/>
              <p:cNvSpPr>
                <a:spLocks/>
              </p:cNvSpPr>
              <p:nvPr/>
            </p:nvSpPr>
            <p:spPr bwMode="auto">
              <a:xfrm>
                <a:off x="1613" y="2634"/>
                <a:ext cx="35" cy="45"/>
              </a:xfrm>
              <a:custGeom>
                <a:avLst/>
                <a:gdLst/>
                <a:ahLst/>
                <a:cxnLst>
                  <a:cxn ang="0">
                    <a:pos x="0" y="39"/>
                  </a:cxn>
                  <a:cxn ang="0">
                    <a:pos x="35" y="45"/>
                  </a:cxn>
                  <a:cxn ang="0">
                    <a:pos x="35" y="6"/>
                  </a:cxn>
                  <a:cxn ang="0">
                    <a:pos x="0" y="0"/>
                  </a:cxn>
                  <a:cxn ang="0">
                    <a:pos x="0" y="39"/>
                  </a:cxn>
                  <a:cxn ang="0">
                    <a:pos x="0" y="39"/>
                  </a:cxn>
                </a:cxnLst>
                <a:rect l="0" t="0" r="r" b="b"/>
                <a:pathLst>
                  <a:path w="35" h="45">
                    <a:moveTo>
                      <a:pt x="0" y="39"/>
                    </a:moveTo>
                    <a:lnTo>
                      <a:pt x="35" y="45"/>
                    </a:lnTo>
                    <a:lnTo>
                      <a:pt x="35"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441" name="Freeform 49"/>
              <p:cNvSpPr>
                <a:spLocks/>
              </p:cNvSpPr>
              <p:nvPr/>
            </p:nvSpPr>
            <p:spPr bwMode="auto">
              <a:xfrm>
                <a:off x="1648" y="2634"/>
                <a:ext cx="30" cy="45"/>
              </a:xfrm>
              <a:custGeom>
                <a:avLst/>
                <a:gdLst/>
                <a:ahLst/>
                <a:cxnLst>
                  <a:cxn ang="0">
                    <a:pos x="0" y="45"/>
                  </a:cxn>
                  <a:cxn ang="0">
                    <a:pos x="30" y="34"/>
                  </a:cxn>
                  <a:cxn ang="0">
                    <a:pos x="30" y="0"/>
                  </a:cxn>
                  <a:cxn ang="0">
                    <a:pos x="0" y="6"/>
                  </a:cxn>
                  <a:cxn ang="0">
                    <a:pos x="0" y="45"/>
                  </a:cxn>
                  <a:cxn ang="0">
                    <a:pos x="0" y="45"/>
                  </a:cxn>
                  <a:cxn ang="0">
                    <a:pos x="0" y="45"/>
                  </a:cxn>
                </a:cxnLst>
                <a:rect l="0" t="0" r="r" b="b"/>
                <a:pathLst>
                  <a:path w="30" h="45">
                    <a:moveTo>
                      <a:pt x="0" y="45"/>
                    </a:moveTo>
                    <a:lnTo>
                      <a:pt x="30" y="34"/>
                    </a:lnTo>
                    <a:lnTo>
                      <a:pt x="30" y="0"/>
                    </a:lnTo>
                    <a:lnTo>
                      <a:pt x="0" y="6"/>
                    </a:lnTo>
                    <a:lnTo>
                      <a:pt x="0" y="45"/>
                    </a:lnTo>
                    <a:lnTo>
                      <a:pt x="0" y="45"/>
                    </a:lnTo>
                    <a:lnTo>
                      <a:pt x="0" y="45"/>
                    </a:lnTo>
                    <a:close/>
                  </a:path>
                </a:pathLst>
              </a:custGeom>
              <a:solidFill>
                <a:srgbClr val="999999"/>
              </a:solidFill>
              <a:ln w="9525">
                <a:noFill/>
                <a:round/>
                <a:headEnd/>
                <a:tailEnd/>
              </a:ln>
            </p:spPr>
            <p:txBody>
              <a:bodyPr/>
              <a:lstStyle/>
              <a:p>
                <a:endParaRPr lang="en-US" dirty="0"/>
              </a:p>
            </p:txBody>
          </p:sp>
          <p:sp>
            <p:nvSpPr>
              <p:cNvPr id="187442" name="Freeform 50"/>
              <p:cNvSpPr>
                <a:spLocks/>
              </p:cNvSpPr>
              <p:nvPr/>
            </p:nvSpPr>
            <p:spPr bwMode="auto">
              <a:xfrm>
                <a:off x="1648" y="2634"/>
                <a:ext cx="30" cy="45"/>
              </a:xfrm>
              <a:custGeom>
                <a:avLst/>
                <a:gdLst/>
                <a:ahLst/>
                <a:cxnLst>
                  <a:cxn ang="0">
                    <a:pos x="0" y="45"/>
                  </a:cxn>
                  <a:cxn ang="0">
                    <a:pos x="30" y="34"/>
                  </a:cxn>
                  <a:cxn ang="0">
                    <a:pos x="30" y="0"/>
                  </a:cxn>
                  <a:cxn ang="0">
                    <a:pos x="0" y="6"/>
                  </a:cxn>
                  <a:cxn ang="0">
                    <a:pos x="0" y="45"/>
                  </a:cxn>
                </a:cxnLst>
                <a:rect l="0" t="0" r="r" b="b"/>
                <a:pathLst>
                  <a:path w="30" h="45">
                    <a:moveTo>
                      <a:pt x="0" y="45"/>
                    </a:moveTo>
                    <a:lnTo>
                      <a:pt x="30" y="34"/>
                    </a:lnTo>
                    <a:lnTo>
                      <a:pt x="30" y="0"/>
                    </a:lnTo>
                    <a:lnTo>
                      <a:pt x="0" y="6"/>
                    </a:lnTo>
                    <a:lnTo>
                      <a:pt x="0" y="45"/>
                    </a:lnTo>
                  </a:path>
                </a:pathLst>
              </a:custGeom>
              <a:noFill/>
              <a:ln w="0">
                <a:solidFill>
                  <a:srgbClr val="000000"/>
                </a:solidFill>
                <a:prstDash val="solid"/>
                <a:round/>
                <a:headEnd/>
                <a:tailEnd/>
              </a:ln>
            </p:spPr>
            <p:txBody>
              <a:bodyPr/>
              <a:lstStyle/>
              <a:p>
                <a:endParaRPr lang="en-US" dirty="0"/>
              </a:p>
            </p:txBody>
          </p:sp>
          <p:sp>
            <p:nvSpPr>
              <p:cNvPr id="187443" name="Freeform 51"/>
              <p:cNvSpPr>
                <a:spLocks/>
              </p:cNvSpPr>
              <p:nvPr/>
            </p:nvSpPr>
            <p:spPr bwMode="auto">
              <a:xfrm>
                <a:off x="1613" y="2629"/>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close/>
                  </a:path>
                </a:pathLst>
              </a:custGeom>
              <a:solidFill>
                <a:srgbClr val="CCCCCC"/>
              </a:solidFill>
              <a:ln w="9525">
                <a:noFill/>
                <a:round/>
                <a:headEnd/>
                <a:tailEnd/>
              </a:ln>
            </p:spPr>
            <p:txBody>
              <a:bodyPr/>
              <a:lstStyle/>
              <a:p>
                <a:endParaRPr lang="en-US" dirty="0"/>
              </a:p>
            </p:txBody>
          </p:sp>
          <p:sp>
            <p:nvSpPr>
              <p:cNvPr id="187444" name="Freeform 52"/>
              <p:cNvSpPr>
                <a:spLocks/>
              </p:cNvSpPr>
              <p:nvPr/>
            </p:nvSpPr>
            <p:spPr bwMode="auto">
              <a:xfrm>
                <a:off x="1613" y="2629"/>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445" name="Freeform 53"/>
              <p:cNvSpPr>
                <a:spLocks/>
              </p:cNvSpPr>
              <p:nvPr/>
            </p:nvSpPr>
            <p:spPr bwMode="auto">
              <a:xfrm>
                <a:off x="1660" y="2645"/>
                <a:ext cx="36" cy="45"/>
              </a:xfrm>
              <a:custGeom>
                <a:avLst/>
                <a:gdLst/>
                <a:ahLst/>
                <a:cxnLst>
                  <a:cxn ang="0">
                    <a:pos x="0" y="39"/>
                  </a:cxn>
                  <a:cxn ang="0">
                    <a:pos x="36" y="45"/>
                  </a:cxn>
                  <a:cxn ang="0">
                    <a:pos x="36" y="0"/>
                  </a:cxn>
                  <a:cxn ang="0">
                    <a:pos x="0" y="0"/>
                  </a:cxn>
                  <a:cxn ang="0">
                    <a:pos x="0" y="39"/>
                  </a:cxn>
                  <a:cxn ang="0">
                    <a:pos x="0" y="39"/>
                  </a:cxn>
                </a:cxnLst>
                <a:rect l="0" t="0" r="r" b="b"/>
                <a:pathLst>
                  <a:path w="36" h="45">
                    <a:moveTo>
                      <a:pt x="0" y="39"/>
                    </a:moveTo>
                    <a:lnTo>
                      <a:pt x="36" y="45"/>
                    </a:lnTo>
                    <a:lnTo>
                      <a:pt x="36" y="0"/>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446" name="Freeform 54"/>
              <p:cNvSpPr>
                <a:spLocks/>
              </p:cNvSpPr>
              <p:nvPr/>
            </p:nvSpPr>
            <p:spPr bwMode="auto">
              <a:xfrm>
                <a:off x="1660" y="2645"/>
                <a:ext cx="36" cy="45"/>
              </a:xfrm>
              <a:custGeom>
                <a:avLst/>
                <a:gdLst/>
                <a:ahLst/>
                <a:cxnLst>
                  <a:cxn ang="0">
                    <a:pos x="0" y="39"/>
                  </a:cxn>
                  <a:cxn ang="0">
                    <a:pos x="36" y="45"/>
                  </a:cxn>
                  <a:cxn ang="0">
                    <a:pos x="36" y="0"/>
                  </a:cxn>
                  <a:cxn ang="0">
                    <a:pos x="0" y="0"/>
                  </a:cxn>
                  <a:cxn ang="0">
                    <a:pos x="0" y="39"/>
                  </a:cxn>
                  <a:cxn ang="0">
                    <a:pos x="0" y="39"/>
                  </a:cxn>
                </a:cxnLst>
                <a:rect l="0" t="0" r="r" b="b"/>
                <a:pathLst>
                  <a:path w="36" h="45">
                    <a:moveTo>
                      <a:pt x="0" y="39"/>
                    </a:moveTo>
                    <a:lnTo>
                      <a:pt x="36" y="45"/>
                    </a:lnTo>
                    <a:lnTo>
                      <a:pt x="36" y="0"/>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447" name="Freeform 55"/>
              <p:cNvSpPr>
                <a:spLocks/>
              </p:cNvSpPr>
              <p:nvPr/>
            </p:nvSpPr>
            <p:spPr bwMode="auto">
              <a:xfrm>
                <a:off x="1696" y="2640"/>
                <a:ext cx="35" cy="50"/>
              </a:xfrm>
              <a:custGeom>
                <a:avLst/>
                <a:gdLst/>
                <a:ahLst/>
                <a:cxnLst>
                  <a:cxn ang="0">
                    <a:pos x="0" y="50"/>
                  </a:cxn>
                  <a:cxn ang="0">
                    <a:pos x="35" y="39"/>
                  </a:cxn>
                  <a:cxn ang="0">
                    <a:pos x="35" y="0"/>
                  </a:cxn>
                  <a:cxn ang="0">
                    <a:pos x="0" y="5"/>
                  </a:cxn>
                  <a:cxn ang="0">
                    <a:pos x="0" y="50"/>
                  </a:cxn>
                  <a:cxn ang="0">
                    <a:pos x="0" y="50"/>
                  </a:cxn>
                  <a:cxn ang="0">
                    <a:pos x="0" y="50"/>
                  </a:cxn>
                </a:cxnLst>
                <a:rect l="0" t="0" r="r" b="b"/>
                <a:pathLst>
                  <a:path w="35" h="50">
                    <a:moveTo>
                      <a:pt x="0" y="50"/>
                    </a:moveTo>
                    <a:lnTo>
                      <a:pt x="35" y="39"/>
                    </a:lnTo>
                    <a:lnTo>
                      <a:pt x="35" y="0"/>
                    </a:lnTo>
                    <a:lnTo>
                      <a:pt x="0" y="5"/>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87448" name="Freeform 56"/>
              <p:cNvSpPr>
                <a:spLocks/>
              </p:cNvSpPr>
              <p:nvPr/>
            </p:nvSpPr>
            <p:spPr bwMode="auto">
              <a:xfrm>
                <a:off x="1696" y="2640"/>
                <a:ext cx="35" cy="50"/>
              </a:xfrm>
              <a:custGeom>
                <a:avLst/>
                <a:gdLst/>
                <a:ahLst/>
                <a:cxnLst>
                  <a:cxn ang="0">
                    <a:pos x="0" y="50"/>
                  </a:cxn>
                  <a:cxn ang="0">
                    <a:pos x="35" y="39"/>
                  </a:cxn>
                  <a:cxn ang="0">
                    <a:pos x="35" y="0"/>
                  </a:cxn>
                  <a:cxn ang="0">
                    <a:pos x="0" y="5"/>
                  </a:cxn>
                  <a:cxn ang="0">
                    <a:pos x="0" y="50"/>
                  </a:cxn>
                </a:cxnLst>
                <a:rect l="0" t="0" r="r" b="b"/>
                <a:pathLst>
                  <a:path w="35" h="50">
                    <a:moveTo>
                      <a:pt x="0" y="50"/>
                    </a:moveTo>
                    <a:lnTo>
                      <a:pt x="35" y="39"/>
                    </a:lnTo>
                    <a:lnTo>
                      <a:pt x="35" y="0"/>
                    </a:lnTo>
                    <a:lnTo>
                      <a:pt x="0" y="5"/>
                    </a:lnTo>
                    <a:lnTo>
                      <a:pt x="0" y="50"/>
                    </a:lnTo>
                  </a:path>
                </a:pathLst>
              </a:custGeom>
              <a:noFill/>
              <a:ln w="0">
                <a:solidFill>
                  <a:srgbClr val="000000"/>
                </a:solidFill>
                <a:prstDash val="solid"/>
                <a:round/>
                <a:headEnd/>
                <a:tailEnd/>
              </a:ln>
            </p:spPr>
            <p:txBody>
              <a:bodyPr/>
              <a:lstStyle/>
              <a:p>
                <a:endParaRPr lang="en-US" dirty="0"/>
              </a:p>
            </p:txBody>
          </p:sp>
          <p:sp>
            <p:nvSpPr>
              <p:cNvPr id="187449" name="Freeform 57"/>
              <p:cNvSpPr>
                <a:spLocks/>
              </p:cNvSpPr>
              <p:nvPr/>
            </p:nvSpPr>
            <p:spPr bwMode="auto">
              <a:xfrm>
                <a:off x="1660" y="2634"/>
                <a:ext cx="71" cy="11"/>
              </a:xfrm>
              <a:custGeom>
                <a:avLst/>
                <a:gdLst/>
                <a:ahLst/>
                <a:cxnLst>
                  <a:cxn ang="0">
                    <a:pos x="0" y="11"/>
                  </a:cxn>
                  <a:cxn ang="0">
                    <a:pos x="36" y="11"/>
                  </a:cxn>
                  <a:cxn ang="0">
                    <a:pos x="71" y="6"/>
                  </a:cxn>
                  <a:cxn ang="0">
                    <a:pos x="36" y="0"/>
                  </a:cxn>
                  <a:cxn ang="0">
                    <a:pos x="0" y="11"/>
                  </a:cxn>
                  <a:cxn ang="0">
                    <a:pos x="0" y="11"/>
                  </a:cxn>
                </a:cxnLst>
                <a:rect l="0" t="0" r="r" b="b"/>
                <a:pathLst>
                  <a:path w="71" h="11">
                    <a:moveTo>
                      <a:pt x="0" y="11"/>
                    </a:moveTo>
                    <a:lnTo>
                      <a:pt x="36" y="11"/>
                    </a:lnTo>
                    <a:lnTo>
                      <a:pt x="71" y="6"/>
                    </a:lnTo>
                    <a:lnTo>
                      <a:pt x="36" y="0"/>
                    </a:lnTo>
                    <a:lnTo>
                      <a:pt x="0" y="11"/>
                    </a:lnTo>
                    <a:lnTo>
                      <a:pt x="0" y="11"/>
                    </a:lnTo>
                    <a:close/>
                  </a:path>
                </a:pathLst>
              </a:custGeom>
              <a:solidFill>
                <a:srgbClr val="CCCCCC"/>
              </a:solidFill>
              <a:ln w="9525">
                <a:noFill/>
                <a:round/>
                <a:headEnd/>
                <a:tailEnd/>
              </a:ln>
            </p:spPr>
            <p:txBody>
              <a:bodyPr/>
              <a:lstStyle/>
              <a:p>
                <a:endParaRPr lang="en-US" dirty="0"/>
              </a:p>
            </p:txBody>
          </p:sp>
          <p:sp>
            <p:nvSpPr>
              <p:cNvPr id="187450" name="Freeform 58"/>
              <p:cNvSpPr>
                <a:spLocks/>
              </p:cNvSpPr>
              <p:nvPr/>
            </p:nvSpPr>
            <p:spPr bwMode="auto">
              <a:xfrm>
                <a:off x="1660" y="2634"/>
                <a:ext cx="71" cy="11"/>
              </a:xfrm>
              <a:custGeom>
                <a:avLst/>
                <a:gdLst/>
                <a:ahLst/>
                <a:cxnLst>
                  <a:cxn ang="0">
                    <a:pos x="0" y="11"/>
                  </a:cxn>
                  <a:cxn ang="0">
                    <a:pos x="36" y="11"/>
                  </a:cxn>
                  <a:cxn ang="0">
                    <a:pos x="71" y="6"/>
                  </a:cxn>
                  <a:cxn ang="0">
                    <a:pos x="36" y="0"/>
                  </a:cxn>
                  <a:cxn ang="0">
                    <a:pos x="0" y="11"/>
                  </a:cxn>
                  <a:cxn ang="0">
                    <a:pos x="0" y="11"/>
                  </a:cxn>
                </a:cxnLst>
                <a:rect l="0" t="0" r="r" b="b"/>
                <a:pathLst>
                  <a:path w="71" h="11">
                    <a:moveTo>
                      <a:pt x="0" y="11"/>
                    </a:moveTo>
                    <a:lnTo>
                      <a:pt x="36" y="11"/>
                    </a:lnTo>
                    <a:lnTo>
                      <a:pt x="71" y="6"/>
                    </a:lnTo>
                    <a:lnTo>
                      <a:pt x="36"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451" name="Freeform 59"/>
              <p:cNvSpPr>
                <a:spLocks/>
              </p:cNvSpPr>
              <p:nvPr/>
            </p:nvSpPr>
            <p:spPr bwMode="auto">
              <a:xfrm>
                <a:off x="1660" y="2590"/>
                <a:ext cx="30" cy="39"/>
              </a:xfrm>
              <a:custGeom>
                <a:avLst/>
                <a:gdLst/>
                <a:ahLst/>
                <a:cxnLst>
                  <a:cxn ang="0">
                    <a:pos x="0" y="33"/>
                  </a:cxn>
                  <a:cxn ang="0">
                    <a:pos x="30" y="39"/>
                  </a:cxn>
                  <a:cxn ang="0">
                    <a:pos x="30" y="6"/>
                  </a:cxn>
                  <a:cxn ang="0">
                    <a:pos x="0" y="0"/>
                  </a:cxn>
                  <a:cxn ang="0">
                    <a:pos x="0" y="33"/>
                  </a:cxn>
                  <a:cxn ang="0">
                    <a:pos x="0" y="33"/>
                  </a:cxn>
                </a:cxnLst>
                <a:rect l="0" t="0" r="r" b="b"/>
                <a:pathLst>
                  <a:path w="30" h="39">
                    <a:moveTo>
                      <a:pt x="0" y="33"/>
                    </a:moveTo>
                    <a:lnTo>
                      <a:pt x="30" y="39"/>
                    </a:lnTo>
                    <a:lnTo>
                      <a:pt x="30" y="6"/>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87452" name="Freeform 60"/>
              <p:cNvSpPr>
                <a:spLocks/>
              </p:cNvSpPr>
              <p:nvPr/>
            </p:nvSpPr>
            <p:spPr bwMode="auto">
              <a:xfrm>
                <a:off x="1660" y="2590"/>
                <a:ext cx="30" cy="39"/>
              </a:xfrm>
              <a:custGeom>
                <a:avLst/>
                <a:gdLst/>
                <a:ahLst/>
                <a:cxnLst>
                  <a:cxn ang="0">
                    <a:pos x="0" y="33"/>
                  </a:cxn>
                  <a:cxn ang="0">
                    <a:pos x="30" y="39"/>
                  </a:cxn>
                  <a:cxn ang="0">
                    <a:pos x="30" y="6"/>
                  </a:cxn>
                  <a:cxn ang="0">
                    <a:pos x="0" y="0"/>
                  </a:cxn>
                  <a:cxn ang="0">
                    <a:pos x="0" y="33"/>
                  </a:cxn>
                  <a:cxn ang="0">
                    <a:pos x="0" y="33"/>
                  </a:cxn>
                </a:cxnLst>
                <a:rect l="0" t="0" r="r" b="b"/>
                <a:pathLst>
                  <a:path w="30" h="39">
                    <a:moveTo>
                      <a:pt x="0" y="33"/>
                    </a:moveTo>
                    <a:lnTo>
                      <a:pt x="30" y="39"/>
                    </a:lnTo>
                    <a:lnTo>
                      <a:pt x="30"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53" name="Freeform 61"/>
              <p:cNvSpPr>
                <a:spLocks/>
              </p:cNvSpPr>
              <p:nvPr/>
            </p:nvSpPr>
            <p:spPr bwMode="auto">
              <a:xfrm>
                <a:off x="1690" y="2590"/>
                <a:ext cx="29" cy="39"/>
              </a:xfrm>
              <a:custGeom>
                <a:avLst/>
                <a:gdLst/>
                <a:ahLst/>
                <a:cxnLst>
                  <a:cxn ang="0">
                    <a:pos x="0" y="39"/>
                  </a:cxn>
                  <a:cxn ang="0">
                    <a:pos x="29" y="33"/>
                  </a:cxn>
                  <a:cxn ang="0">
                    <a:pos x="29" y="0"/>
                  </a:cxn>
                  <a:cxn ang="0">
                    <a:pos x="0" y="6"/>
                  </a:cxn>
                  <a:cxn ang="0">
                    <a:pos x="0" y="39"/>
                  </a:cxn>
                  <a:cxn ang="0">
                    <a:pos x="0" y="39"/>
                  </a:cxn>
                  <a:cxn ang="0">
                    <a:pos x="0" y="39"/>
                  </a:cxn>
                </a:cxnLst>
                <a:rect l="0" t="0" r="r" b="b"/>
                <a:pathLst>
                  <a:path w="29" h="39">
                    <a:moveTo>
                      <a:pt x="0" y="39"/>
                    </a:moveTo>
                    <a:lnTo>
                      <a:pt x="29" y="33"/>
                    </a:lnTo>
                    <a:lnTo>
                      <a:pt x="29"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454" name="Freeform 62"/>
              <p:cNvSpPr>
                <a:spLocks/>
              </p:cNvSpPr>
              <p:nvPr/>
            </p:nvSpPr>
            <p:spPr bwMode="auto">
              <a:xfrm>
                <a:off x="1690" y="2590"/>
                <a:ext cx="29" cy="39"/>
              </a:xfrm>
              <a:custGeom>
                <a:avLst/>
                <a:gdLst/>
                <a:ahLst/>
                <a:cxnLst>
                  <a:cxn ang="0">
                    <a:pos x="0" y="39"/>
                  </a:cxn>
                  <a:cxn ang="0">
                    <a:pos x="29" y="33"/>
                  </a:cxn>
                  <a:cxn ang="0">
                    <a:pos x="29" y="0"/>
                  </a:cxn>
                  <a:cxn ang="0">
                    <a:pos x="0" y="6"/>
                  </a:cxn>
                  <a:cxn ang="0">
                    <a:pos x="0" y="39"/>
                  </a:cxn>
                </a:cxnLst>
                <a:rect l="0" t="0" r="r" b="b"/>
                <a:pathLst>
                  <a:path w="29" h="39">
                    <a:moveTo>
                      <a:pt x="0" y="39"/>
                    </a:moveTo>
                    <a:lnTo>
                      <a:pt x="29" y="33"/>
                    </a:lnTo>
                    <a:lnTo>
                      <a:pt x="29"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455" name="Freeform 63"/>
              <p:cNvSpPr>
                <a:spLocks/>
              </p:cNvSpPr>
              <p:nvPr/>
            </p:nvSpPr>
            <p:spPr bwMode="auto">
              <a:xfrm>
                <a:off x="1660" y="2585"/>
                <a:ext cx="59" cy="11"/>
              </a:xfrm>
              <a:custGeom>
                <a:avLst/>
                <a:gdLst/>
                <a:ahLst/>
                <a:cxnLst>
                  <a:cxn ang="0">
                    <a:pos x="0" y="5"/>
                  </a:cxn>
                  <a:cxn ang="0">
                    <a:pos x="30" y="11"/>
                  </a:cxn>
                  <a:cxn ang="0">
                    <a:pos x="59" y="5"/>
                  </a:cxn>
                  <a:cxn ang="0">
                    <a:pos x="30" y="0"/>
                  </a:cxn>
                  <a:cxn ang="0">
                    <a:pos x="0" y="5"/>
                  </a:cxn>
                  <a:cxn ang="0">
                    <a:pos x="0" y="5"/>
                  </a:cxn>
                </a:cxnLst>
                <a:rect l="0" t="0" r="r" b="b"/>
                <a:pathLst>
                  <a:path w="59" h="11">
                    <a:moveTo>
                      <a:pt x="0" y="5"/>
                    </a:moveTo>
                    <a:lnTo>
                      <a:pt x="30" y="11"/>
                    </a:lnTo>
                    <a:lnTo>
                      <a:pt x="59" y="5"/>
                    </a:lnTo>
                    <a:lnTo>
                      <a:pt x="30" y="0"/>
                    </a:lnTo>
                    <a:lnTo>
                      <a:pt x="0" y="5"/>
                    </a:lnTo>
                    <a:lnTo>
                      <a:pt x="0" y="5"/>
                    </a:lnTo>
                    <a:close/>
                  </a:path>
                </a:pathLst>
              </a:custGeom>
              <a:solidFill>
                <a:srgbClr val="CCCCCC"/>
              </a:solidFill>
              <a:ln w="9525">
                <a:noFill/>
                <a:round/>
                <a:headEnd/>
                <a:tailEnd/>
              </a:ln>
            </p:spPr>
            <p:txBody>
              <a:bodyPr/>
              <a:lstStyle/>
              <a:p>
                <a:endParaRPr lang="en-US" dirty="0"/>
              </a:p>
            </p:txBody>
          </p:sp>
          <p:sp>
            <p:nvSpPr>
              <p:cNvPr id="187456" name="Freeform 64"/>
              <p:cNvSpPr>
                <a:spLocks/>
              </p:cNvSpPr>
              <p:nvPr/>
            </p:nvSpPr>
            <p:spPr bwMode="auto">
              <a:xfrm>
                <a:off x="1660" y="2585"/>
                <a:ext cx="59" cy="11"/>
              </a:xfrm>
              <a:custGeom>
                <a:avLst/>
                <a:gdLst/>
                <a:ahLst/>
                <a:cxnLst>
                  <a:cxn ang="0">
                    <a:pos x="0" y="5"/>
                  </a:cxn>
                  <a:cxn ang="0">
                    <a:pos x="30" y="11"/>
                  </a:cxn>
                  <a:cxn ang="0">
                    <a:pos x="59" y="5"/>
                  </a:cxn>
                  <a:cxn ang="0">
                    <a:pos x="30" y="0"/>
                  </a:cxn>
                  <a:cxn ang="0">
                    <a:pos x="0" y="5"/>
                  </a:cxn>
                  <a:cxn ang="0">
                    <a:pos x="0" y="5"/>
                  </a:cxn>
                </a:cxnLst>
                <a:rect l="0" t="0" r="r" b="b"/>
                <a:pathLst>
                  <a:path w="59" h="11">
                    <a:moveTo>
                      <a:pt x="0" y="5"/>
                    </a:moveTo>
                    <a:lnTo>
                      <a:pt x="30" y="11"/>
                    </a:lnTo>
                    <a:lnTo>
                      <a:pt x="59" y="5"/>
                    </a:lnTo>
                    <a:lnTo>
                      <a:pt x="3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457" name="Freeform 65"/>
              <p:cNvSpPr>
                <a:spLocks/>
              </p:cNvSpPr>
              <p:nvPr/>
            </p:nvSpPr>
            <p:spPr bwMode="auto">
              <a:xfrm>
                <a:off x="1702" y="2596"/>
                <a:ext cx="29" cy="38"/>
              </a:xfrm>
              <a:custGeom>
                <a:avLst/>
                <a:gdLst/>
                <a:ahLst/>
                <a:cxnLst>
                  <a:cxn ang="0">
                    <a:pos x="0" y="38"/>
                  </a:cxn>
                  <a:cxn ang="0">
                    <a:pos x="29" y="38"/>
                  </a:cxn>
                  <a:cxn ang="0">
                    <a:pos x="29" y="5"/>
                  </a:cxn>
                  <a:cxn ang="0">
                    <a:pos x="0" y="0"/>
                  </a:cxn>
                  <a:cxn ang="0">
                    <a:pos x="0" y="38"/>
                  </a:cxn>
                  <a:cxn ang="0">
                    <a:pos x="0" y="38"/>
                  </a:cxn>
                </a:cxnLst>
                <a:rect l="0" t="0" r="r" b="b"/>
                <a:pathLst>
                  <a:path w="29" h="38">
                    <a:moveTo>
                      <a:pt x="0" y="38"/>
                    </a:moveTo>
                    <a:lnTo>
                      <a:pt x="29" y="38"/>
                    </a:lnTo>
                    <a:lnTo>
                      <a:pt x="29" y="5"/>
                    </a:lnTo>
                    <a:lnTo>
                      <a:pt x="0" y="0"/>
                    </a:lnTo>
                    <a:lnTo>
                      <a:pt x="0" y="38"/>
                    </a:lnTo>
                    <a:lnTo>
                      <a:pt x="0" y="38"/>
                    </a:lnTo>
                    <a:close/>
                  </a:path>
                </a:pathLst>
              </a:custGeom>
              <a:solidFill>
                <a:srgbClr val="FFFFFF"/>
              </a:solidFill>
              <a:ln w="9525">
                <a:noFill/>
                <a:round/>
                <a:headEnd/>
                <a:tailEnd/>
              </a:ln>
            </p:spPr>
            <p:txBody>
              <a:bodyPr/>
              <a:lstStyle/>
              <a:p>
                <a:endParaRPr lang="en-US" dirty="0"/>
              </a:p>
            </p:txBody>
          </p:sp>
          <p:sp>
            <p:nvSpPr>
              <p:cNvPr id="187458" name="Freeform 66"/>
              <p:cNvSpPr>
                <a:spLocks/>
              </p:cNvSpPr>
              <p:nvPr/>
            </p:nvSpPr>
            <p:spPr bwMode="auto">
              <a:xfrm>
                <a:off x="1702" y="2596"/>
                <a:ext cx="29" cy="38"/>
              </a:xfrm>
              <a:custGeom>
                <a:avLst/>
                <a:gdLst/>
                <a:ahLst/>
                <a:cxnLst>
                  <a:cxn ang="0">
                    <a:pos x="0" y="38"/>
                  </a:cxn>
                  <a:cxn ang="0">
                    <a:pos x="29" y="38"/>
                  </a:cxn>
                  <a:cxn ang="0">
                    <a:pos x="29" y="5"/>
                  </a:cxn>
                  <a:cxn ang="0">
                    <a:pos x="0" y="0"/>
                  </a:cxn>
                  <a:cxn ang="0">
                    <a:pos x="0" y="38"/>
                  </a:cxn>
                  <a:cxn ang="0">
                    <a:pos x="0" y="38"/>
                  </a:cxn>
                </a:cxnLst>
                <a:rect l="0" t="0" r="r" b="b"/>
                <a:pathLst>
                  <a:path w="29" h="38">
                    <a:moveTo>
                      <a:pt x="0" y="38"/>
                    </a:moveTo>
                    <a:lnTo>
                      <a:pt x="29" y="38"/>
                    </a:lnTo>
                    <a:lnTo>
                      <a:pt x="29"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87459" name="Freeform 67"/>
              <p:cNvSpPr>
                <a:spLocks/>
              </p:cNvSpPr>
              <p:nvPr/>
            </p:nvSpPr>
            <p:spPr bwMode="auto">
              <a:xfrm>
                <a:off x="1731" y="2596"/>
                <a:ext cx="30" cy="38"/>
              </a:xfrm>
              <a:custGeom>
                <a:avLst/>
                <a:gdLst/>
                <a:ahLst/>
                <a:cxnLst>
                  <a:cxn ang="0">
                    <a:pos x="0" y="38"/>
                  </a:cxn>
                  <a:cxn ang="0">
                    <a:pos x="30" y="33"/>
                  </a:cxn>
                  <a:cxn ang="0">
                    <a:pos x="30" y="0"/>
                  </a:cxn>
                  <a:cxn ang="0">
                    <a:pos x="0" y="5"/>
                  </a:cxn>
                  <a:cxn ang="0">
                    <a:pos x="0" y="38"/>
                  </a:cxn>
                  <a:cxn ang="0">
                    <a:pos x="0" y="38"/>
                  </a:cxn>
                  <a:cxn ang="0">
                    <a:pos x="0" y="38"/>
                  </a:cxn>
                </a:cxnLst>
                <a:rect l="0" t="0" r="r" b="b"/>
                <a:pathLst>
                  <a:path w="30" h="38">
                    <a:moveTo>
                      <a:pt x="0" y="38"/>
                    </a:moveTo>
                    <a:lnTo>
                      <a:pt x="30" y="33"/>
                    </a:lnTo>
                    <a:lnTo>
                      <a:pt x="30" y="0"/>
                    </a:lnTo>
                    <a:lnTo>
                      <a:pt x="0" y="5"/>
                    </a:lnTo>
                    <a:lnTo>
                      <a:pt x="0" y="38"/>
                    </a:lnTo>
                    <a:lnTo>
                      <a:pt x="0" y="38"/>
                    </a:lnTo>
                    <a:lnTo>
                      <a:pt x="0" y="38"/>
                    </a:lnTo>
                    <a:close/>
                  </a:path>
                </a:pathLst>
              </a:custGeom>
              <a:solidFill>
                <a:srgbClr val="999999"/>
              </a:solidFill>
              <a:ln w="9525">
                <a:noFill/>
                <a:round/>
                <a:headEnd/>
                <a:tailEnd/>
              </a:ln>
            </p:spPr>
            <p:txBody>
              <a:bodyPr/>
              <a:lstStyle/>
              <a:p>
                <a:endParaRPr lang="en-US" dirty="0"/>
              </a:p>
            </p:txBody>
          </p:sp>
          <p:sp>
            <p:nvSpPr>
              <p:cNvPr id="187460" name="Freeform 68"/>
              <p:cNvSpPr>
                <a:spLocks/>
              </p:cNvSpPr>
              <p:nvPr/>
            </p:nvSpPr>
            <p:spPr bwMode="auto">
              <a:xfrm>
                <a:off x="1731" y="2596"/>
                <a:ext cx="30" cy="38"/>
              </a:xfrm>
              <a:custGeom>
                <a:avLst/>
                <a:gdLst/>
                <a:ahLst/>
                <a:cxnLst>
                  <a:cxn ang="0">
                    <a:pos x="0" y="38"/>
                  </a:cxn>
                  <a:cxn ang="0">
                    <a:pos x="30" y="33"/>
                  </a:cxn>
                  <a:cxn ang="0">
                    <a:pos x="30" y="0"/>
                  </a:cxn>
                  <a:cxn ang="0">
                    <a:pos x="0" y="5"/>
                  </a:cxn>
                  <a:cxn ang="0">
                    <a:pos x="0" y="38"/>
                  </a:cxn>
                </a:cxnLst>
                <a:rect l="0" t="0" r="r" b="b"/>
                <a:pathLst>
                  <a:path w="30" h="38">
                    <a:moveTo>
                      <a:pt x="0" y="38"/>
                    </a:moveTo>
                    <a:lnTo>
                      <a:pt x="30" y="33"/>
                    </a:lnTo>
                    <a:lnTo>
                      <a:pt x="30" y="0"/>
                    </a:lnTo>
                    <a:lnTo>
                      <a:pt x="0" y="5"/>
                    </a:lnTo>
                    <a:lnTo>
                      <a:pt x="0" y="38"/>
                    </a:lnTo>
                  </a:path>
                </a:pathLst>
              </a:custGeom>
              <a:noFill/>
              <a:ln w="0">
                <a:solidFill>
                  <a:srgbClr val="000000"/>
                </a:solidFill>
                <a:prstDash val="solid"/>
                <a:round/>
                <a:headEnd/>
                <a:tailEnd/>
              </a:ln>
            </p:spPr>
            <p:txBody>
              <a:bodyPr/>
              <a:lstStyle/>
              <a:p>
                <a:endParaRPr lang="en-US" dirty="0"/>
              </a:p>
            </p:txBody>
          </p:sp>
          <p:sp>
            <p:nvSpPr>
              <p:cNvPr id="187461" name="Freeform 69"/>
              <p:cNvSpPr>
                <a:spLocks/>
              </p:cNvSpPr>
              <p:nvPr/>
            </p:nvSpPr>
            <p:spPr bwMode="auto">
              <a:xfrm>
                <a:off x="1702" y="2590"/>
                <a:ext cx="59" cy="11"/>
              </a:xfrm>
              <a:custGeom>
                <a:avLst/>
                <a:gdLst/>
                <a:ahLst/>
                <a:cxnLst>
                  <a:cxn ang="0">
                    <a:pos x="0" y="6"/>
                  </a:cxn>
                  <a:cxn ang="0">
                    <a:pos x="29" y="11"/>
                  </a:cxn>
                  <a:cxn ang="0">
                    <a:pos x="59" y="6"/>
                  </a:cxn>
                  <a:cxn ang="0">
                    <a:pos x="29" y="0"/>
                  </a:cxn>
                  <a:cxn ang="0">
                    <a:pos x="0" y="6"/>
                  </a:cxn>
                  <a:cxn ang="0">
                    <a:pos x="0" y="6"/>
                  </a:cxn>
                </a:cxnLst>
                <a:rect l="0" t="0" r="r" b="b"/>
                <a:pathLst>
                  <a:path w="59" h="11">
                    <a:moveTo>
                      <a:pt x="0" y="6"/>
                    </a:moveTo>
                    <a:lnTo>
                      <a:pt x="29" y="11"/>
                    </a:lnTo>
                    <a:lnTo>
                      <a:pt x="59" y="6"/>
                    </a:lnTo>
                    <a:lnTo>
                      <a:pt x="29" y="0"/>
                    </a:lnTo>
                    <a:lnTo>
                      <a:pt x="0" y="6"/>
                    </a:lnTo>
                    <a:lnTo>
                      <a:pt x="0" y="6"/>
                    </a:lnTo>
                    <a:close/>
                  </a:path>
                </a:pathLst>
              </a:custGeom>
              <a:solidFill>
                <a:srgbClr val="CCCCCC"/>
              </a:solidFill>
              <a:ln w="9525">
                <a:noFill/>
                <a:round/>
                <a:headEnd/>
                <a:tailEnd/>
              </a:ln>
            </p:spPr>
            <p:txBody>
              <a:bodyPr/>
              <a:lstStyle/>
              <a:p>
                <a:endParaRPr lang="en-US" dirty="0"/>
              </a:p>
            </p:txBody>
          </p:sp>
        </p:grpSp>
        <p:grpSp>
          <p:nvGrpSpPr>
            <p:cNvPr id="6" name="Group 271"/>
            <p:cNvGrpSpPr>
              <a:grpSpLocks/>
            </p:cNvGrpSpPr>
            <p:nvPr/>
          </p:nvGrpSpPr>
          <p:grpSpPr bwMode="auto">
            <a:xfrm>
              <a:off x="1312" y="2585"/>
              <a:ext cx="449" cy="182"/>
              <a:chOff x="1312" y="2585"/>
              <a:chExt cx="449" cy="182"/>
            </a:xfrm>
          </p:grpSpPr>
          <p:sp>
            <p:nvSpPr>
              <p:cNvPr id="187463" name="Freeform 71"/>
              <p:cNvSpPr>
                <a:spLocks/>
              </p:cNvSpPr>
              <p:nvPr/>
            </p:nvSpPr>
            <p:spPr bwMode="auto">
              <a:xfrm>
                <a:off x="1702" y="2590"/>
                <a:ext cx="59" cy="11"/>
              </a:xfrm>
              <a:custGeom>
                <a:avLst/>
                <a:gdLst/>
                <a:ahLst/>
                <a:cxnLst>
                  <a:cxn ang="0">
                    <a:pos x="0" y="6"/>
                  </a:cxn>
                  <a:cxn ang="0">
                    <a:pos x="29" y="11"/>
                  </a:cxn>
                  <a:cxn ang="0">
                    <a:pos x="59" y="6"/>
                  </a:cxn>
                  <a:cxn ang="0">
                    <a:pos x="29" y="0"/>
                  </a:cxn>
                  <a:cxn ang="0">
                    <a:pos x="0" y="6"/>
                  </a:cxn>
                  <a:cxn ang="0">
                    <a:pos x="0" y="6"/>
                  </a:cxn>
                </a:cxnLst>
                <a:rect l="0" t="0" r="r" b="b"/>
                <a:pathLst>
                  <a:path w="59" h="11">
                    <a:moveTo>
                      <a:pt x="0" y="6"/>
                    </a:moveTo>
                    <a:lnTo>
                      <a:pt x="29" y="11"/>
                    </a:lnTo>
                    <a:lnTo>
                      <a:pt x="59" y="6"/>
                    </a:lnTo>
                    <a:lnTo>
                      <a:pt x="29"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64" name="Freeform 72"/>
              <p:cNvSpPr>
                <a:spLocks/>
              </p:cNvSpPr>
              <p:nvPr/>
            </p:nvSpPr>
            <p:spPr bwMode="auto">
              <a:xfrm>
                <a:off x="1619" y="2596"/>
                <a:ext cx="35" cy="44"/>
              </a:xfrm>
              <a:custGeom>
                <a:avLst/>
                <a:gdLst/>
                <a:ahLst/>
                <a:cxnLst>
                  <a:cxn ang="0">
                    <a:pos x="6" y="38"/>
                  </a:cxn>
                  <a:cxn ang="0">
                    <a:pos x="35" y="44"/>
                  </a:cxn>
                  <a:cxn ang="0">
                    <a:pos x="35" y="5"/>
                  </a:cxn>
                  <a:cxn ang="0">
                    <a:pos x="0" y="0"/>
                  </a:cxn>
                  <a:cxn ang="0">
                    <a:pos x="6" y="38"/>
                  </a:cxn>
                  <a:cxn ang="0">
                    <a:pos x="6" y="38"/>
                  </a:cxn>
                </a:cxnLst>
                <a:rect l="0" t="0" r="r" b="b"/>
                <a:pathLst>
                  <a:path w="35" h="44">
                    <a:moveTo>
                      <a:pt x="6" y="38"/>
                    </a:moveTo>
                    <a:lnTo>
                      <a:pt x="35" y="44"/>
                    </a:lnTo>
                    <a:lnTo>
                      <a:pt x="35" y="5"/>
                    </a:lnTo>
                    <a:lnTo>
                      <a:pt x="0" y="0"/>
                    </a:lnTo>
                    <a:lnTo>
                      <a:pt x="6" y="38"/>
                    </a:lnTo>
                    <a:lnTo>
                      <a:pt x="6" y="38"/>
                    </a:lnTo>
                    <a:close/>
                  </a:path>
                </a:pathLst>
              </a:custGeom>
              <a:solidFill>
                <a:srgbClr val="000000"/>
              </a:solidFill>
              <a:ln w="9525">
                <a:noFill/>
                <a:round/>
                <a:headEnd/>
                <a:tailEnd/>
              </a:ln>
            </p:spPr>
            <p:txBody>
              <a:bodyPr/>
              <a:lstStyle/>
              <a:p>
                <a:endParaRPr lang="en-US" dirty="0"/>
              </a:p>
            </p:txBody>
          </p:sp>
          <p:sp>
            <p:nvSpPr>
              <p:cNvPr id="187465" name="Freeform 73"/>
              <p:cNvSpPr>
                <a:spLocks/>
              </p:cNvSpPr>
              <p:nvPr/>
            </p:nvSpPr>
            <p:spPr bwMode="auto">
              <a:xfrm>
                <a:off x="1619" y="2596"/>
                <a:ext cx="35" cy="44"/>
              </a:xfrm>
              <a:custGeom>
                <a:avLst/>
                <a:gdLst/>
                <a:ahLst/>
                <a:cxnLst>
                  <a:cxn ang="0">
                    <a:pos x="6" y="38"/>
                  </a:cxn>
                  <a:cxn ang="0">
                    <a:pos x="35" y="44"/>
                  </a:cxn>
                  <a:cxn ang="0">
                    <a:pos x="35" y="5"/>
                  </a:cxn>
                  <a:cxn ang="0">
                    <a:pos x="0" y="0"/>
                  </a:cxn>
                  <a:cxn ang="0">
                    <a:pos x="6" y="38"/>
                  </a:cxn>
                  <a:cxn ang="0">
                    <a:pos x="6" y="38"/>
                  </a:cxn>
                </a:cxnLst>
                <a:rect l="0" t="0" r="r" b="b"/>
                <a:pathLst>
                  <a:path w="35" h="44">
                    <a:moveTo>
                      <a:pt x="6" y="38"/>
                    </a:moveTo>
                    <a:lnTo>
                      <a:pt x="35" y="44"/>
                    </a:lnTo>
                    <a:lnTo>
                      <a:pt x="35" y="5"/>
                    </a:lnTo>
                    <a:lnTo>
                      <a:pt x="0" y="0"/>
                    </a:lnTo>
                    <a:lnTo>
                      <a:pt x="6" y="38"/>
                    </a:lnTo>
                    <a:lnTo>
                      <a:pt x="6" y="38"/>
                    </a:lnTo>
                  </a:path>
                </a:pathLst>
              </a:custGeom>
              <a:noFill/>
              <a:ln w="0">
                <a:solidFill>
                  <a:srgbClr val="000000"/>
                </a:solidFill>
                <a:prstDash val="solid"/>
                <a:round/>
                <a:headEnd/>
                <a:tailEnd/>
              </a:ln>
            </p:spPr>
            <p:txBody>
              <a:bodyPr/>
              <a:lstStyle/>
              <a:p>
                <a:endParaRPr lang="en-US" dirty="0"/>
              </a:p>
            </p:txBody>
          </p:sp>
          <p:sp>
            <p:nvSpPr>
              <p:cNvPr id="187466" name="Freeform 74"/>
              <p:cNvSpPr>
                <a:spLocks/>
              </p:cNvSpPr>
              <p:nvPr/>
            </p:nvSpPr>
            <p:spPr bwMode="auto">
              <a:xfrm>
                <a:off x="1654" y="2596"/>
                <a:ext cx="30" cy="38"/>
              </a:xfrm>
              <a:custGeom>
                <a:avLst/>
                <a:gdLst/>
                <a:ahLst/>
                <a:cxnLst>
                  <a:cxn ang="0">
                    <a:pos x="0" y="38"/>
                  </a:cxn>
                  <a:cxn ang="0">
                    <a:pos x="30" y="33"/>
                  </a:cxn>
                  <a:cxn ang="0">
                    <a:pos x="30" y="0"/>
                  </a:cxn>
                  <a:cxn ang="0">
                    <a:pos x="0" y="5"/>
                  </a:cxn>
                  <a:cxn ang="0">
                    <a:pos x="0" y="38"/>
                  </a:cxn>
                  <a:cxn ang="0">
                    <a:pos x="0" y="38"/>
                  </a:cxn>
                  <a:cxn ang="0">
                    <a:pos x="0" y="38"/>
                  </a:cxn>
                </a:cxnLst>
                <a:rect l="0" t="0" r="r" b="b"/>
                <a:pathLst>
                  <a:path w="30" h="38">
                    <a:moveTo>
                      <a:pt x="0" y="38"/>
                    </a:moveTo>
                    <a:lnTo>
                      <a:pt x="30" y="33"/>
                    </a:lnTo>
                    <a:lnTo>
                      <a:pt x="30" y="0"/>
                    </a:lnTo>
                    <a:lnTo>
                      <a:pt x="0" y="5"/>
                    </a:lnTo>
                    <a:lnTo>
                      <a:pt x="0" y="38"/>
                    </a:lnTo>
                    <a:lnTo>
                      <a:pt x="0" y="38"/>
                    </a:lnTo>
                    <a:lnTo>
                      <a:pt x="0" y="38"/>
                    </a:lnTo>
                    <a:close/>
                  </a:path>
                </a:pathLst>
              </a:custGeom>
              <a:solidFill>
                <a:srgbClr val="999999"/>
              </a:solidFill>
              <a:ln w="9525">
                <a:noFill/>
                <a:round/>
                <a:headEnd/>
                <a:tailEnd/>
              </a:ln>
            </p:spPr>
            <p:txBody>
              <a:bodyPr/>
              <a:lstStyle/>
              <a:p>
                <a:endParaRPr lang="en-US" dirty="0"/>
              </a:p>
            </p:txBody>
          </p:sp>
          <p:sp>
            <p:nvSpPr>
              <p:cNvPr id="187467" name="Freeform 75"/>
              <p:cNvSpPr>
                <a:spLocks/>
              </p:cNvSpPr>
              <p:nvPr/>
            </p:nvSpPr>
            <p:spPr bwMode="auto">
              <a:xfrm>
                <a:off x="1654" y="2596"/>
                <a:ext cx="30" cy="38"/>
              </a:xfrm>
              <a:custGeom>
                <a:avLst/>
                <a:gdLst/>
                <a:ahLst/>
                <a:cxnLst>
                  <a:cxn ang="0">
                    <a:pos x="0" y="38"/>
                  </a:cxn>
                  <a:cxn ang="0">
                    <a:pos x="30" y="33"/>
                  </a:cxn>
                  <a:cxn ang="0">
                    <a:pos x="30" y="0"/>
                  </a:cxn>
                  <a:cxn ang="0">
                    <a:pos x="0" y="5"/>
                  </a:cxn>
                  <a:cxn ang="0">
                    <a:pos x="0" y="38"/>
                  </a:cxn>
                </a:cxnLst>
                <a:rect l="0" t="0" r="r" b="b"/>
                <a:pathLst>
                  <a:path w="30" h="38">
                    <a:moveTo>
                      <a:pt x="0" y="38"/>
                    </a:moveTo>
                    <a:lnTo>
                      <a:pt x="30" y="33"/>
                    </a:lnTo>
                    <a:lnTo>
                      <a:pt x="30" y="0"/>
                    </a:lnTo>
                    <a:lnTo>
                      <a:pt x="0" y="5"/>
                    </a:lnTo>
                    <a:lnTo>
                      <a:pt x="0" y="38"/>
                    </a:lnTo>
                  </a:path>
                </a:pathLst>
              </a:custGeom>
              <a:noFill/>
              <a:ln w="0">
                <a:solidFill>
                  <a:srgbClr val="000000"/>
                </a:solidFill>
                <a:prstDash val="solid"/>
                <a:round/>
                <a:headEnd/>
                <a:tailEnd/>
              </a:ln>
            </p:spPr>
            <p:txBody>
              <a:bodyPr/>
              <a:lstStyle/>
              <a:p>
                <a:endParaRPr lang="en-US" dirty="0"/>
              </a:p>
            </p:txBody>
          </p:sp>
          <p:sp>
            <p:nvSpPr>
              <p:cNvPr id="187468" name="Freeform 76"/>
              <p:cNvSpPr>
                <a:spLocks/>
              </p:cNvSpPr>
              <p:nvPr/>
            </p:nvSpPr>
            <p:spPr bwMode="auto">
              <a:xfrm>
                <a:off x="1619" y="2590"/>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close/>
                  </a:path>
                </a:pathLst>
              </a:custGeom>
              <a:solidFill>
                <a:srgbClr val="CCCCCC"/>
              </a:solidFill>
              <a:ln w="9525">
                <a:noFill/>
                <a:round/>
                <a:headEnd/>
                <a:tailEnd/>
              </a:ln>
            </p:spPr>
            <p:txBody>
              <a:bodyPr/>
              <a:lstStyle/>
              <a:p>
                <a:endParaRPr lang="en-US" dirty="0"/>
              </a:p>
            </p:txBody>
          </p:sp>
          <p:sp>
            <p:nvSpPr>
              <p:cNvPr id="187469" name="Freeform 77"/>
              <p:cNvSpPr>
                <a:spLocks/>
              </p:cNvSpPr>
              <p:nvPr/>
            </p:nvSpPr>
            <p:spPr bwMode="auto">
              <a:xfrm>
                <a:off x="1619" y="2590"/>
                <a:ext cx="65" cy="11"/>
              </a:xfrm>
              <a:custGeom>
                <a:avLst/>
                <a:gdLst/>
                <a:ahLst/>
                <a:cxnLst>
                  <a:cxn ang="0">
                    <a:pos x="0" y="6"/>
                  </a:cxn>
                  <a:cxn ang="0">
                    <a:pos x="35" y="11"/>
                  </a:cxn>
                  <a:cxn ang="0">
                    <a:pos x="65" y="6"/>
                  </a:cxn>
                  <a:cxn ang="0">
                    <a:pos x="35" y="0"/>
                  </a:cxn>
                  <a:cxn ang="0">
                    <a:pos x="0" y="6"/>
                  </a:cxn>
                  <a:cxn ang="0">
                    <a:pos x="0" y="6"/>
                  </a:cxn>
                </a:cxnLst>
                <a:rect l="0" t="0" r="r" b="b"/>
                <a:pathLst>
                  <a:path w="65" h="11">
                    <a:moveTo>
                      <a:pt x="0" y="6"/>
                    </a:moveTo>
                    <a:lnTo>
                      <a:pt x="35" y="11"/>
                    </a:lnTo>
                    <a:lnTo>
                      <a:pt x="65"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70" name="Freeform 78"/>
              <p:cNvSpPr>
                <a:spLocks/>
              </p:cNvSpPr>
              <p:nvPr/>
            </p:nvSpPr>
            <p:spPr bwMode="auto">
              <a:xfrm>
                <a:off x="1666" y="2607"/>
                <a:ext cx="36" cy="38"/>
              </a:xfrm>
              <a:custGeom>
                <a:avLst/>
                <a:gdLst/>
                <a:ahLst/>
                <a:cxnLst>
                  <a:cxn ang="0">
                    <a:pos x="0" y="33"/>
                  </a:cxn>
                  <a:cxn ang="0">
                    <a:pos x="36" y="38"/>
                  </a:cxn>
                  <a:cxn ang="0">
                    <a:pos x="36" y="5"/>
                  </a:cxn>
                  <a:cxn ang="0">
                    <a:pos x="0" y="0"/>
                  </a:cxn>
                  <a:cxn ang="0">
                    <a:pos x="0" y="33"/>
                  </a:cxn>
                  <a:cxn ang="0">
                    <a:pos x="0" y="33"/>
                  </a:cxn>
                </a:cxnLst>
                <a:rect l="0" t="0" r="r" b="b"/>
                <a:pathLst>
                  <a:path w="36" h="38">
                    <a:moveTo>
                      <a:pt x="0" y="33"/>
                    </a:moveTo>
                    <a:lnTo>
                      <a:pt x="36" y="38"/>
                    </a:lnTo>
                    <a:lnTo>
                      <a:pt x="36" y="5"/>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87471" name="Freeform 79"/>
              <p:cNvSpPr>
                <a:spLocks/>
              </p:cNvSpPr>
              <p:nvPr/>
            </p:nvSpPr>
            <p:spPr bwMode="auto">
              <a:xfrm>
                <a:off x="1666" y="2607"/>
                <a:ext cx="36" cy="38"/>
              </a:xfrm>
              <a:custGeom>
                <a:avLst/>
                <a:gdLst/>
                <a:ahLst/>
                <a:cxnLst>
                  <a:cxn ang="0">
                    <a:pos x="0" y="33"/>
                  </a:cxn>
                  <a:cxn ang="0">
                    <a:pos x="36" y="38"/>
                  </a:cxn>
                  <a:cxn ang="0">
                    <a:pos x="36" y="5"/>
                  </a:cxn>
                  <a:cxn ang="0">
                    <a:pos x="0" y="0"/>
                  </a:cxn>
                  <a:cxn ang="0">
                    <a:pos x="0" y="33"/>
                  </a:cxn>
                  <a:cxn ang="0">
                    <a:pos x="0" y="33"/>
                  </a:cxn>
                </a:cxnLst>
                <a:rect l="0" t="0" r="r" b="b"/>
                <a:pathLst>
                  <a:path w="36" h="38">
                    <a:moveTo>
                      <a:pt x="0" y="33"/>
                    </a:moveTo>
                    <a:lnTo>
                      <a:pt x="36" y="38"/>
                    </a:lnTo>
                    <a:lnTo>
                      <a:pt x="36" y="5"/>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472" name="Freeform 80"/>
              <p:cNvSpPr>
                <a:spLocks/>
              </p:cNvSpPr>
              <p:nvPr/>
            </p:nvSpPr>
            <p:spPr bwMode="auto">
              <a:xfrm>
                <a:off x="1702" y="2601"/>
                <a:ext cx="29" cy="44"/>
              </a:xfrm>
              <a:custGeom>
                <a:avLst/>
                <a:gdLst/>
                <a:ahLst/>
                <a:cxnLst>
                  <a:cxn ang="0">
                    <a:pos x="0" y="44"/>
                  </a:cxn>
                  <a:cxn ang="0">
                    <a:pos x="29" y="39"/>
                  </a:cxn>
                  <a:cxn ang="0">
                    <a:pos x="29" y="0"/>
                  </a:cxn>
                  <a:cxn ang="0">
                    <a:pos x="0" y="11"/>
                  </a:cxn>
                  <a:cxn ang="0">
                    <a:pos x="0" y="44"/>
                  </a:cxn>
                  <a:cxn ang="0">
                    <a:pos x="0" y="44"/>
                  </a:cxn>
                  <a:cxn ang="0">
                    <a:pos x="0" y="44"/>
                  </a:cxn>
                </a:cxnLst>
                <a:rect l="0" t="0" r="r" b="b"/>
                <a:pathLst>
                  <a:path w="29" h="44">
                    <a:moveTo>
                      <a:pt x="0" y="44"/>
                    </a:moveTo>
                    <a:lnTo>
                      <a:pt x="29" y="39"/>
                    </a:lnTo>
                    <a:lnTo>
                      <a:pt x="29" y="0"/>
                    </a:lnTo>
                    <a:lnTo>
                      <a:pt x="0" y="11"/>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87473" name="Freeform 81"/>
              <p:cNvSpPr>
                <a:spLocks/>
              </p:cNvSpPr>
              <p:nvPr/>
            </p:nvSpPr>
            <p:spPr bwMode="auto">
              <a:xfrm>
                <a:off x="1702" y="2601"/>
                <a:ext cx="29" cy="44"/>
              </a:xfrm>
              <a:custGeom>
                <a:avLst/>
                <a:gdLst/>
                <a:ahLst/>
                <a:cxnLst>
                  <a:cxn ang="0">
                    <a:pos x="0" y="44"/>
                  </a:cxn>
                  <a:cxn ang="0">
                    <a:pos x="29" y="39"/>
                  </a:cxn>
                  <a:cxn ang="0">
                    <a:pos x="29" y="0"/>
                  </a:cxn>
                  <a:cxn ang="0">
                    <a:pos x="0" y="11"/>
                  </a:cxn>
                  <a:cxn ang="0">
                    <a:pos x="0" y="44"/>
                  </a:cxn>
                </a:cxnLst>
                <a:rect l="0" t="0" r="r" b="b"/>
                <a:pathLst>
                  <a:path w="29" h="44">
                    <a:moveTo>
                      <a:pt x="0" y="44"/>
                    </a:moveTo>
                    <a:lnTo>
                      <a:pt x="29" y="39"/>
                    </a:lnTo>
                    <a:lnTo>
                      <a:pt x="29" y="0"/>
                    </a:lnTo>
                    <a:lnTo>
                      <a:pt x="0" y="11"/>
                    </a:lnTo>
                    <a:lnTo>
                      <a:pt x="0" y="44"/>
                    </a:lnTo>
                  </a:path>
                </a:pathLst>
              </a:custGeom>
              <a:noFill/>
              <a:ln w="0">
                <a:solidFill>
                  <a:srgbClr val="000000"/>
                </a:solidFill>
                <a:prstDash val="solid"/>
                <a:round/>
                <a:headEnd/>
                <a:tailEnd/>
              </a:ln>
            </p:spPr>
            <p:txBody>
              <a:bodyPr/>
              <a:lstStyle/>
              <a:p>
                <a:endParaRPr lang="en-US" dirty="0"/>
              </a:p>
            </p:txBody>
          </p:sp>
          <p:sp>
            <p:nvSpPr>
              <p:cNvPr id="187474" name="Freeform 82"/>
              <p:cNvSpPr>
                <a:spLocks/>
              </p:cNvSpPr>
              <p:nvPr/>
            </p:nvSpPr>
            <p:spPr bwMode="auto">
              <a:xfrm>
                <a:off x="1666" y="2596"/>
                <a:ext cx="65" cy="16"/>
              </a:xfrm>
              <a:custGeom>
                <a:avLst/>
                <a:gdLst/>
                <a:ahLst/>
                <a:cxnLst>
                  <a:cxn ang="0">
                    <a:pos x="0" y="11"/>
                  </a:cxn>
                  <a:cxn ang="0">
                    <a:pos x="36" y="16"/>
                  </a:cxn>
                  <a:cxn ang="0">
                    <a:pos x="65" y="5"/>
                  </a:cxn>
                  <a:cxn ang="0">
                    <a:pos x="36" y="0"/>
                  </a:cxn>
                  <a:cxn ang="0">
                    <a:pos x="0" y="11"/>
                  </a:cxn>
                  <a:cxn ang="0">
                    <a:pos x="0" y="11"/>
                  </a:cxn>
                </a:cxnLst>
                <a:rect l="0" t="0" r="r" b="b"/>
                <a:pathLst>
                  <a:path w="65" h="16">
                    <a:moveTo>
                      <a:pt x="0" y="11"/>
                    </a:moveTo>
                    <a:lnTo>
                      <a:pt x="36" y="16"/>
                    </a:lnTo>
                    <a:lnTo>
                      <a:pt x="65" y="5"/>
                    </a:lnTo>
                    <a:lnTo>
                      <a:pt x="36" y="0"/>
                    </a:lnTo>
                    <a:lnTo>
                      <a:pt x="0" y="11"/>
                    </a:lnTo>
                    <a:lnTo>
                      <a:pt x="0" y="11"/>
                    </a:lnTo>
                    <a:close/>
                  </a:path>
                </a:pathLst>
              </a:custGeom>
              <a:solidFill>
                <a:srgbClr val="CCCCCC"/>
              </a:solidFill>
              <a:ln w="9525">
                <a:noFill/>
                <a:round/>
                <a:headEnd/>
                <a:tailEnd/>
              </a:ln>
            </p:spPr>
            <p:txBody>
              <a:bodyPr/>
              <a:lstStyle/>
              <a:p>
                <a:endParaRPr lang="en-US" dirty="0"/>
              </a:p>
            </p:txBody>
          </p:sp>
          <p:sp>
            <p:nvSpPr>
              <p:cNvPr id="187475" name="Freeform 83"/>
              <p:cNvSpPr>
                <a:spLocks/>
              </p:cNvSpPr>
              <p:nvPr/>
            </p:nvSpPr>
            <p:spPr bwMode="auto">
              <a:xfrm>
                <a:off x="1666" y="2596"/>
                <a:ext cx="65" cy="16"/>
              </a:xfrm>
              <a:custGeom>
                <a:avLst/>
                <a:gdLst/>
                <a:ahLst/>
                <a:cxnLst>
                  <a:cxn ang="0">
                    <a:pos x="0" y="11"/>
                  </a:cxn>
                  <a:cxn ang="0">
                    <a:pos x="36" y="16"/>
                  </a:cxn>
                  <a:cxn ang="0">
                    <a:pos x="65" y="5"/>
                  </a:cxn>
                  <a:cxn ang="0">
                    <a:pos x="36" y="0"/>
                  </a:cxn>
                  <a:cxn ang="0">
                    <a:pos x="0" y="11"/>
                  </a:cxn>
                  <a:cxn ang="0">
                    <a:pos x="0" y="11"/>
                  </a:cxn>
                </a:cxnLst>
                <a:rect l="0" t="0" r="r" b="b"/>
                <a:pathLst>
                  <a:path w="65" h="16">
                    <a:moveTo>
                      <a:pt x="0" y="11"/>
                    </a:moveTo>
                    <a:lnTo>
                      <a:pt x="36" y="16"/>
                    </a:lnTo>
                    <a:lnTo>
                      <a:pt x="65" y="5"/>
                    </a:lnTo>
                    <a:lnTo>
                      <a:pt x="36"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476" name="Freeform 84"/>
              <p:cNvSpPr>
                <a:spLocks/>
              </p:cNvSpPr>
              <p:nvPr/>
            </p:nvSpPr>
            <p:spPr bwMode="auto">
              <a:xfrm>
                <a:off x="1312" y="2673"/>
                <a:ext cx="135" cy="50"/>
              </a:xfrm>
              <a:custGeom>
                <a:avLst/>
                <a:gdLst/>
                <a:ahLst/>
                <a:cxnLst>
                  <a:cxn ang="0">
                    <a:pos x="0" y="0"/>
                  </a:cxn>
                  <a:cxn ang="0">
                    <a:pos x="0" y="17"/>
                  </a:cxn>
                  <a:cxn ang="0">
                    <a:pos x="130" y="50"/>
                  </a:cxn>
                  <a:cxn ang="0">
                    <a:pos x="135" y="50"/>
                  </a:cxn>
                  <a:cxn ang="0">
                    <a:pos x="135" y="33"/>
                  </a:cxn>
                  <a:cxn ang="0">
                    <a:pos x="5" y="0"/>
                  </a:cxn>
                  <a:cxn ang="0">
                    <a:pos x="0" y="0"/>
                  </a:cxn>
                  <a:cxn ang="0">
                    <a:pos x="0" y="0"/>
                  </a:cxn>
                </a:cxnLst>
                <a:rect l="0" t="0" r="r" b="b"/>
                <a:pathLst>
                  <a:path w="135" h="50">
                    <a:moveTo>
                      <a:pt x="0" y="0"/>
                    </a:moveTo>
                    <a:lnTo>
                      <a:pt x="0" y="17"/>
                    </a:lnTo>
                    <a:lnTo>
                      <a:pt x="130" y="50"/>
                    </a:lnTo>
                    <a:lnTo>
                      <a:pt x="135" y="50"/>
                    </a:lnTo>
                    <a:lnTo>
                      <a:pt x="135" y="33"/>
                    </a:lnTo>
                    <a:lnTo>
                      <a:pt x="5" y="0"/>
                    </a:lnTo>
                    <a:lnTo>
                      <a:pt x="0" y="0"/>
                    </a:lnTo>
                    <a:lnTo>
                      <a:pt x="0" y="0"/>
                    </a:lnTo>
                    <a:close/>
                  </a:path>
                </a:pathLst>
              </a:custGeom>
              <a:solidFill>
                <a:srgbClr val="FFFFFF"/>
              </a:solidFill>
              <a:ln w="9525">
                <a:noFill/>
                <a:round/>
                <a:headEnd/>
                <a:tailEnd/>
              </a:ln>
            </p:spPr>
            <p:txBody>
              <a:bodyPr/>
              <a:lstStyle/>
              <a:p>
                <a:endParaRPr lang="en-US" dirty="0"/>
              </a:p>
            </p:txBody>
          </p:sp>
          <p:sp>
            <p:nvSpPr>
              <p:cNvPr id="187477" name="Freeform 85"/>
              <p:cNvSpPr>
                <a:spLocks/>
              </p:cNvSpPr>
              <p:nvPr/>
            </p:nvSpPr>
            <p:spPr bwMode="auto">
              <a:xfrm>
                <a:off x="1312" y="2673"/>
                <a:ext cx="135" cy="50"/>
              </a:xfrm>
              <a:custGeom>
                <a:avLst/>
                <a:gdLst/>
                <a:ahLst/>
                <a:cxnLst>
                  <a:cxn ang="0">
                    <a:pos x="0" y="0"/>
                  </a:cxn>
                  <a:cxn ang="0">
                    <a:pos x="0" y="17"/>
                  </a:cxn>
                  <a:cxn ang="0">
                    <a:pos x="130" y="50"/>
                  </a:cxn>
                  <a:cxn ang="0">
                    <a:pos x="135" y="50"/>
                  </a:cxn>
                  <a:cxn ang="0">
                    <a:pos x="135" y="33"/>
                  </a:cxn>
                  <a:cxn ang="0">
                    <a:pos x="5" y="0"/>
                  </a:cxn>
                  <a:cxn ang="0">
                    <a:pos x="0" y="0"/>
                  </a:cxn>
                  <a:cxn ang="0">
                    <a:pos x="0" y="0"/>
                  </a:cxn>
                </a:cxnLst>
                <a:rect l="0" t="0" r="r" b="b"/>
                <a:pathLst>
                  <a:path w="135" h="50">
                    <a:moveTo>
                      <a:pt x="0" y="0"/>
                    </a:moveTo>
                    <a:lnTo>
                      <a:pt x="0" y="17"/>
                    </a:lnTo>
                    <a:lnTo>
                      <a:pt x="130" y="50"/>
                    </a:lnTo>
                    <a:lnTo>
                      <a:pt x="135" y="50"/>
                    </a:lnTo>
                    <a:lnTo>
                      <a:pt x="135" y="33"/>
                    </a:lnTo>
                    <a:lnTo>
                      <a:pt x="5"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478" name="Freeform 86"/>
              <p:cNvSpPr>
                <a:spLocks/>
              </p:cNvSpPr>
              <p:nvPr/>
            </p:nvSpPr>
            <p:spPr bwMode="auto">
              <a:xfrm>
                <a:off x="1442" y="2706"/>
                <a:ext cx="5" cy="17"/>
              </a:xfrm>
              <a:custGeom>
                <a:avLst/>
                <a:gdLst/>
                <a:ahLst/>
                <a:cxnLst>
                  <a:cxn ang="0">
                    <a:pos x="0" y="0"/>
                  </a:cxn>
                  <a:cxn ang="0">
                    <a:pos x="0" y="17"/>
                  </a:cxn>
                  <a:cxn ang="0">
                    <a:pos x="5" y="17"/>
                  </a:cxn>
                  <a:cxn ang="0">
                    <a:pos x="5" y="0"/>
                  </a:cxn>
                  <a:cxn ang="0">
                    <a:pos x="0" y="0"/>
                  </a:cxn>
                  <a:cxn ang="0">
                    <a:pos x="0" y="0"/>
                  </a:cxn>
                </a:cxnLst>
                <a:rect l="0" t="0" r="r" b="b"/>
                <a:pathLst>
                  <a:path w="5" h="17">
                    <a:moveTo>
                      <a:pt x="0" y="0"/>
                    </a:moveTo>
                    <a:lnTo>
                      <a:pt x="0" y="17"/>
                    </a:lnTo>
                    <a:lnTo>
                      <a:pt x="5" y="17"/>
                    </a:lnTo>
                    <a:lnTo>
                      <a:pt x="5" y="0"/>
                    </a:lnTo>
                    <a:lnTo>
                      <a:pt x="0" y="0"/>
                    </a:lnTo>
                    <a:lnTo>
                      <a:pt x="0" y="0"/>
                    </a:lnTo>
                    <a:close/>
                  </a:path>
                </a:pathLst>
              </a:custGeom>
              <a:solidFill>
                <a:srgbClr val="000000"/>
              </a:solidFill>
              <a:ln w="9525">
                <a:noFill/>
                <a:round/>
                <a:headEnd/>
                <a:tailEnd/>
              </a:ln>
            </p:spPr>
            <p:txBody>
              <a:bodyPr/>
              <a:lstStyle/>
              <a:p>
                <a:endParaRPr lang="en-US" dirty="0"/>
              </a:p>
            </p:txBody>
          </p:sp>
          <p:sp>
            <p:nvSpPr>
              <p:cNvPr id="187479" name="Freeform 87"/>
              <p:cNvSpPr>
                <a:spLocks/>
              </p:cNvSpPr>
              <p:nvPr/>
            </p:nvSpPr>
            <p:spPr bwMode="auto">
              <a:xfrm>
                <a:off x="1442" y="2706"/>
                <a:ext cx="5" cy="17"/>
              </a:xfrm>
              <a:custGeom>
                <a:avLst/>
                <a:gdLst/>
                <a:ahLst/>
                <a:cxnLst>
                  <a:cxn ang="0">
                    <a:pos x="0" y="0"/>
                  </a:cxn>
                  <a:cxn ang="0">
                    <a:pos x="0" y="17"/>
                  </a:cxn>
                  <a:cxn ang="0">
                    <a:pos x="5" y="17"/>
                  </a:cxn>
                  <a:cxn ang="0">
                    <a:pos x="5" y="0"/>
                  </a:cxn>
                  <a:cxn ang="0">
                    <a:pos x="0" y="0"/>
                  </a:cxn>
                  <a:cxn ang="0">
                    <a:pos x="0" y="0"/>
                  </a:cxn>
                </a:cxnLst>
                <a:rect l="0" t="0" r="r" b="b"/>
                <a:pathLst>
                  <a:path w="5" h="17">
                    <a:moveTo>
                      <a:pt x="0" y="0"/>
                    </a:moveTo>
                    <a:lnTo>
                      <a:pt x="0" y="17"/>
                    </a:lnTo>
                    <a:lnTo>
                      <a:pt x="5" y="17"/>
                    </a:lnTo>
                    <a:lnTo>
                      <a:pt x="5"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480" name="Freeform 88"/>
              <p:cNvSpPr>
                <a:spLocks/>
              </p:cNvSpPr>
              <p:nvPr/>
            </p:nvSpPr>
            <p:spPr bwMode="auto">
              <a:xfrm>
                <a:off x="1312" y="2673"/>
                <a:ext cx="135" cy="33"/>
              </a:xfrm>
              <a:custGeom>
                <a:avLst/>
                <a:gdLst/>
                <a:ahLst/>
                <a:cxnLst>
                  <a:cxn ang="0">
                    <a:pos x="0" y="0"/>
                  </a:cxn>
                  <a:cxn ang="0">
                    <a:pos x="130" y="33"/>
                  </a:cxn>
                  <a:cxn ang="0">
                    <a:pos x="135" y="33"/>
                  </a:cxn>
                  <a:cxn ang="0">
                    <a:pos x="5" y="0"/>
                  </a:cxn>
                  <a:cxn ang="0">
                    <a:pos x="0" y="0"/>
                  </a:cxn>
                  <a:cxn ang="0">
                    <a:pos x="0" y="0"/>
                  </a:cxn>
                </a:cxnLst>
                <a:rect l="0" t="0" r="r" b="b"/>
                <a:pathLst>
                  <a:path w="135" h="33">
                    <a:moveTo>
                      <a:pt x="0" y="0"/>
                    </a:moveTo>
                    <a:lnTo>
                      <a:pt x="130" y="33"/>
                    </a:lnTo>
                    <a:lnTo>
                      <a:pt x="135" y="33"/>
                    </a:lnTo>
                    <a:lnTo>
                      <a:pt x="5" y="0"/>
                    </a:lnTo>
                    <a:lnTo>
                      <a:pt x="0" y="0"/>
                    </a:lnTo>
                    <a:lnTo>
                      <a:pt x="0" y="0"/>
                    </a:lnTo>
                    <a:close/>
                  </a:path>
                </a:pathLst>
              </a:custGeom>
              <a:solidFill>
                <a:srgbClr val="000000"/>
              </a:solidFill>
              <a:ln w="9525">
                <a:noFill/>
                <a:round/>
                <a:headEnd/>
                <a:tailEnd/>
              </a:ln>
            </p:spPr>
            <p:txBody>
              <a:bodyPr/>
              <a:lstStyle/>
              <a:p>
                <a:endParaRPr lang="en-US" dirty="0"/>
              </a:p>
            </p:txBody>
          </p:sp>
          <p:sp>
            <p:nvSpPr>
              <p:cNvPr id="187481" name="Freeform 89"/>
              <p:cNvSpPr>
                <a:spLocks/>
              </p:cNvSpPr>
              <p:nvPr/>
            </p:nvSpPr>
            <p:spPr bwMode="auto">
              <a:xfrm>
                <a:off x="1329" y="2690"/>
                <a:ext cx="30" cy="5"/>
              </a:xfrm>
              <a:custGeom>
                <a:avLst/>
                <a:gdLst/>
                <a:ahLst/>
                <a:cxnLst>
                  <a:cxn ang="0">
                    <a:pos x="0" y="0"/>
                  </a:cxn>
                  <a:cxn ang="0">
                    <a:pos x="0" y="0"/>
                  </a:cxn>
                  <a:cxn ang="0">
                    <a:pos x="0" y="0"/>
                  </a:cxn>
                  <a:cxn ang="0">
                    <a:pos x="0" y="0"/>
                  </a:cxn>
                  <a:cxn ang="0">
                    <a:pos x="0" y="0"/>
                  </a:cxn>
                  <a:cxn ang="0">
                    <a:pos x="6" y="0"/>
                  </a:cxn>
                  <a:cxn ang="0">
                    <a:pos x="6" y="0"/>
                  </a:cxn>
                  <a:cxn ang="0">
                    <a:pos x="6" y="0"/>
                  </a:cxn>
                  <a:cxn ang="0">
                    <a:pos x="6" y="0"/>
                  </a:cxn>
                  <a:cxn ang="0">
                    <a:pos x="12" y="0"/>
                  </a:cxn>
                  <a:cxn ang="0">
                    <a:pos x="18" y="0"/>
                  </a:cxn>
                  <a:cxn ang="0">
                    <a:pos x="18" y="0"/>
                  </a:cxn>
                  <a:cxn ang="0">
                    <a:pos x="24" y="5"/>
                  </a:cxn>
                  <a:cxn ang="0">
                    <a:pos x="24" y="5"/>
                  </a:cxn>
                  <a:cxn ang="0">
                    <a:pos x="24" y="5"/>
                  </a:cxn>
                  <a:cxn ang="0">
                    <a:pos x="24" y="5"/>
                  </a:cxn>
                  <a:cxn ang="0">
                    <a:pos x="24" y="5"/>
                  </a:cxn>
                  <a:cxn ang="0">
                    <a:pos x="24" y="5"/>
                  </a:cxn>
                  <a:cxn ang="0">
                    <a:pos x="30" y="5"/>
                  </a:cxn>
                  <a:cxn ang="0">
                    <a:pos x="30" y="5"/>
                  </a:cxn>
                  <a:cxn ang="0">
                    <a:pos x="30" y="5"/>
                  </a:cxn>
                  <a:cxn ang="0">
                    <a:pos x="6" y="0"/>
                  </a:cxn>
                  <a:cxn ang="0">
                    <a:pos x="0" y="0"/>
                  </a:cxn>
                  <a:cxn ang="0">
                    <a:pos x="0" y="0"/>
                  </a:cxn>
                </a:cxnLst>
                <a:rect l="0" t="0" r="r" b="b"/>
                <a:pathLst>
                  <a:path w="30" h="5">
                    <a:moveTo>
                      <a:pt x="0" y="0"/>
                    </a:moveTo>
                    <a:lnTo>
                      <a:pt x="0" y="0"/>
                    </a:lnTo>
                    <a:lnTo>
                      <a:pt x="0" y="0"/>
                    </a:lnTo>
                    <a:lnTo>
                      <a:pt x="0" y="0"/>
                    </a:lnTo>
                    <a:lnTo>
                      <a:pt x="0" y="0"/>
                    </a:lnTo>
                    <a:lnTo>
                      <a:pt x="6" y="0"/>
                    </a:lnTo>
                    <a:lnTo>
                      <a:pt x="6" y="0"/>
                    </a:lnTo>
                    <a:lnTo>
                      <a:pt x="6" y="0"/>
                    </a:lnTo>
                    <a:lnTo>
                      <a:pt x="6" y="0"/>
                    </a:lnTo>
                    <a:lnTo>
                      <a:pt x="12" y="0"/>
                    </a:lnTo>
                    <a:lnTo>
                      <a:pt x="18" y="0"/>
                    </a:lnTo>
                    <a:lnTo>
                      <a:pt x="18" y="0"/>
                    </a:lnTo>
                    <a:lnTo>
                      <a:pt x="24" y="5"/>
                    </a:lnTo>
                    <a:lnTo>
                      <a:pt x="24" y="5"/>
                    </a:lnTo>
                    <a:lnTo>
                      <a:pt x="24" y="5"/>
                    </a:lnTo>
                    <a:lnTo>
                      <a:pt x="24" y="5"/>
                    </a:lnTo>
                    <a:lnTo>
                      <a:pt x="24" y="5"/>
                    </a:lnTo>
                    <a:lnTo>
                      <a:pt x="24" y="5"/>
                    </a:lnTo>
                    <a:lnTo>
                      <a:pt x="30" y="5"/>
                    </a:lnTo>
                    <a:lnTo>
                      <a:pt x="30" y="5"/>
                    </a:lnTo>
                    <a:lnTo>
                      <a:pt x="30" y="5"/>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87482" name="Freeform 90"/>
              <p:cNvSpPr>
                <a:spLocks/>
              </p:cNvSpPr>
              <p:nvPr/>
            </p:nvSpPr>
            <p:spPr bwMode="auto">
              <a:xfrm>
                <a:off x="1329" y="2690"/>
                <a:ext cx="30" cy="11"/>
              </a:xfrm>
              <a:custGeom>
                <a:avLst/>
                <a:gdLst/>
                <a:ahLst/>
                <a:cxnLst>
                  <a:cxn ang="0">
                    <a:pos x="0" y="5"/>
                  </a:cxn>
                  <a:cxn ang="0">
                    <a:pos x="6" y="0"/>
                  </a:cxn>
                  <a:cxn ang="0">
                    <a:pos x="30" y="5"/>
                  </a:cxn>
                  <a:cxn ang="0">
                    <a:pos x="30" y="5"/>
                  </a:cxn>
                  <a:cxn ang="0">
                    <a:pos x="30" y="5"/>
                  </a:cxn>
                  <a:cxn ang="0">
                    <a:pos x="30" y="5"/>
                  </a:cxn>
                  <a:cxn ang="0">
                    <a:pos x="30" y="11"/>
                  </a:cxn>
                  <a:cxn ang="0">
                    <a:pos x="30" y="11"/>
                  </a:cxn>
                  <a:cxn ang="0">
                    <a:pos x="0" y="5"/>
                  </a:cxn>
                  <a:cxn ang="0">
                    <a:pos x="0" y="5"/>
                  </a:cxn>
                  <a:cxn ang="0">
                    <a:pos x="0" y="5"/>
                  </a:cxn>
                </a:cxnLst>
                <a:rect l="0" t="0" r="r" b="b"/>
                <a:pathLst>
                  <a:path w="30" h="11">
                    <a:moveTo>
                      <a:pt x="0" y="5"/>
                    </a:moveTo>
                    <a:lnTo>
                      <a:pt x="6" y="0"/>
                    </a:lnTo>
                    <a:lnTo>
                      <a:pt x="30" y="5"/>
                    </a:lnTo>
                    <a:lnTo>
                      <a:pt x="30" y="5"/>
                    </a:lnTo>
                    <a:lnTo>
                      <a:pt x="30" y="5"/>
                    </a:lnTo>
                    <a:lnTo>
                      <a:pt x="30" y="5"/>
                    </a:lnTo>
                    <a:lnTo>
                      <a:pt x="30" y="11"/>
                    </a:lnTo>
                    <a:lnTo>
                      <a:pt x="30" y="11"/>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87483" name="Freeform 91"/>
              <p:cNvSpPr>
                <a:spLocks/>
              </p:cNvSpPr>
              <p:nvPr/>
            </p:nvSpPr>
            <p:spPr bwMode="auto">
              <a:xfrm>
                <a:off x="1329" y="2690"/>
                <a:ext cx="6" cy="1"/>
              </a:xfrm>
              <a:custGeom>
                <a:avLst/>
                <a:gdLst/>
                <a:ahLst/>
                <a:cxnLst>
                  <a:cxn ang="0">
                    <a:pos x="0" y="0"/>
                  </a:cxn>
                  <a:cxn ang="0">
                    <a:pos x="6" y="0"/>
                  </a:cxn>
                  <a:cxn ang="0">
                    <a:pos x="0" y="0"/>
                  </a:cxn>
                  <a:cxn ang="0">
                    <a:pos x="0" y="0"/>
                  </a:cxn>
                  <a:cxn ang="0">
                    <a:pos x="0" y="0"/>
                  </a:cxn>
                  <a:cxn ang="0">
                    <a:pos x="0" y="0"/>
                  </a:cxn>
                  <a:cxn ang="0">
                    <a:pos x="0"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w="6">
                    <a:moveTo>
                      <a:pt x="0" y="0"/>
                    </a:moveTo>
                    <a:lnTo>
                      <a:pt x="6" y="0"/>
                    </a:lnTo>
                    <a:lnTo>
                      <a:pt x="0" y="0"/>
                    </a:lnTo>
                    <a:lnTo>
                      <a:pt x="0" y="0"/>
                    </a:lnTo>
                    <a:lnTo>
                      <a:pt x="0" y="0"/>
                    </a:lnTo>
                    <a:lnTo>
                      <a:pt x="0" y="0"/>
                    </a:lnTo>
                    <a:lnTo>
                      <a:pt x="0" y="0"/>
                    </a:lnTo>
                    <a:lnTo>
                      <a:pt x="6"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484" name="Freeform 92"/>
              <p:cNvSpPr>
                <a:spLocks/>
              </p:cNvSpPr>
              <p:nvPr/>
            </p:nvSpPr>
            <p:spPr bwMode="auto">
              <a:xfrm>
                <a:off x="1329" y="2690"/>
                <a:ext cx="30" cy="11"/>
              </a:xfrm>
              <a:custGeom>
                <a:avLst/>
                <a:gdLst/>
                <a:ahLst/>
                <a:cxnLst>
                  <a:cxn ang="0">
                    <a:pos x="6" y="0"/>
                  </a:cxn>
                  <a:cxn ang="0">
                    <a:pos x="6" y="0"/>
                  </a:cxn>
                  <a:cxn ang="0">
                    <a:pos x="0" y="0"/>
                  </a:cxn>
                  <a:cxn ang="0">
                    <a:pos x="0" y="5"/>
                  </a:cxn>
                  <a:cxn ang="0">
                    <a:pos x="0" y="5"/>
                  </a:cxn>
                  <a:cxn ang="0">
                    <a:pos x="0" y="0"/>
                  </a:cxn>
                  <a:cxn ang="0">
                    <a:pos x="0" y="0"/>
                  </a:cxn>
                  <a:cxn ang="0">
                    <a:pos x="12" y="5"/>
                  </a:cxn>
                  <a:cxn ang="0">
                    <a:pos x="24" y="5"/>
                  </a:cxn>
                  <a:cxn ang="0">
                    <a:pos x="24" y="5"/>
                  </a:cxn>
                  <a:cxn ang="0">
                    <a:pos x="30" y="11"/>
                  </a:cxn>
                  <a:cxn ang="0">
                    <a:pos x="30" y="11"/>
                  </a:cxn>
                </a:cxnLst>
                <a:rect l="0" t="0" r="r" b="b"/>
                <a:pathLst>
                  <a:path w="30" h="11">
                    <a:moveTo>
                      <a:pt x="6" y="0"/>
                    </a:moveTo>
                    <a:lnTo>
                      <a:pt x="6" y="0"/>
                    </a:lnTo>
                    <a:lnTo>
                      <a:pt x="0" y="0"/>
                    </a:lnTo>
                    <a:lnTo>
                      <a:pt x="0" y="5"/>
                    </a:lnTo>
                    <a:lnTo>
                      <a:pt x="0" y="5"/>
                    </a:lnTo>
                    <a:lnTo>
                      <a:pt x="0" y="0"/>
                    </a:lnTo>
                    <a:lnTo>
                      <a:pt x="0" y="0"/>
                    </a:lnTo>
                    <a:lnTo>
                      <a:pt x="12" y="5"/>
                    </a:lnTo>
                    <a:lnTo>
                      <a:pt x="24" y="5"/>
                    </a:lnTo>
                    <a:lnTo>
                      <a:pt x="24" y="5"/>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87485" name="Freeform 93"/>
              <p:cNvSpPr>
                <a:spLocks/>
              </p:cNvSpPr>
              <p:nvPr/>
            </p:nvSpPr>
            <p:spPr bwMode="auto">
              <a:xfrm>
                <a:off x="1394" y="2706"/>
                <a:ext cx="24" cy="6"/>
              </a:xfrm>
              <a:custGeom>
                <a:avLst/>
                <a:gdLst/>
                <a:ahLst/>
                <a:cxnLst>
                  <a:cxn ang="0">
                    <a:pos x="0" y="0"/>
                  </a:cxn>
                  <a:cxn ang="0">
                    <a:pos x="0" y="0"/>
                  </a:cxn>
                  <a:cxn ang="0">
                    <a:pos x="0" y="0"/>
                  </a:cxn>
                  <a:cxn ang="0">
                    <a:pos x="0" y="0"/>
                  </a:cxn>
                  <a:cxn ang="0">
                    <a:pos x="0" y="0"/>
                  </a:cxn>
                  <a:cxn ang="0">
                    <a:pos x="0" y="0"/>
                  </a:cxn>
                  <a:cxn ang="0">
                    <a:pos x="0" y="0"/>
                  </a:cxn>
                  <a:cxn ang="0">
                    <a:pos x="0" y="0"/>
                  </a:cxn>
                  <a:cxn ang="0">
                    <a:pos x="6" y="0"/>
                  </a:cxn>
                  <a:cxn ang="0">
                    <a:pos x="6" y="0"/>
                  </a:cxn>
                  <a:cxn ang="0">
                    <a:pos x="12" y="0"/>
                  </a:cxn>
                  <a:cxn ang="0">
                    <a:pos x="12" y="0"/>
                  </a:cxn>
                  <a:cxn ang="0">
                    <a:pos x="18" y="0"/>
                  </a:cxn>
                  <a:cxn ang="0">
                    <a:pos x="18" y="6"/>
                  </a:cxn>
                  <a:cxn ang="0">
                    <a:pos x="18" y="6"/>
                  </a:cxn>
                  <a:cxn ang="0">
                    <a:pos x="18"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0" y="0"/>
                    </a:lnTo>
                    <a:lnTo>
                      <a:pt x="0" y="0"/>
                    </a:lnTo>
                    <a:lnTo>
                      <a:pt x="0" y="0"/>
                    </a:lnTo>
                    <a:lnTo>
                      <a:pt x="0" y="0"/>
                    </a:lnTo>
                    <a:lnTo>
                      <a:pt x="0" y="0"/>
                    </a:lnTo>
                    <a:lnTo>
                      <a:pt x="0" y="0"/>
                    </a:lnTo>
                    <a:lnTo>
                      <a:pt x="6" y="0"/>
                    </a:lnTo>
                    <a:lnTo>
                      <a:pt x="6" y="0"/>
                    </a:lnTo>
                    <a:lnTo>
                      <a:pt x="12" y="0"/>
                    </a:lnTo>
                    <a:lnTo>
                      <a:pt x="12" y="0"/>
                    </a:lnTo>
                    <a:lnTo>
                      <a:pt x="18" y="0"/>
                    </a:lnTo>
                    <a:lnTo>
                      <a:pt x="18" y="6"/>
                    </a:lnTo>
                    <a:lnTo>
                      <a:pt x="18" y="6"/>
                    </a:lnTo>
                    <a:lnTo>
                      <a:pt x="18"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87486" name="Freeform 94"/>
              <p:cNvSpPr>
                <a:spLocks/>
              </p:cNvSpPr>
              <p:nvPr/>
            </p:nvSpPr>
            <p:spPr bwMode="auto">
              <a:xfrm>
                <a:off x="1388" y="2706"/>
                <a:ext cx="30" cy="12"/>
              </a:xfrm>
              <a:custGeom>
                <a:avLst/>
                <a:gdLst/>
                <a:ahLst/>
                <a:cxnLst>
                  <a:cxn ang="0">
                    <a:pos x="0" y="0"/>
                  </a:cxn>
                  <a:cxn ang="0">
                    <a:pos x="6" y="0"/>
                  </a:cxn>
                  <a:cxn ang="0">
                    <a:pos x="30" y="6"/>
                  </a:cxn>
                  <a:cxn ang="0">
                    <a:pos x="30" y="6"/>
                  </a:cxn>
                  <a:cxn ang="0">
                    <a:pos x="30" y="6"/>
                  </a:cxn>
                  <a:cxn ang="0">
                    <a:pos x="30" y="6"/>
                  </a:cxn>
                  <a:cxn ang="0">
                    <a:pos x="30" y="12"/>
                  </a:cxn>
                  <a:cxn ang="0">
                    <a:pos x="30" y="12"/>
                  </a:cxn>
                  <a:cxn ang="0">
                    <a:pos x="0" y="0"/>
                  </a:cxn>
                  <a:cxn ang="0">
                    <a:pos x="0" y="0"/>
                  </a:cxn>
                  <a:cxn ang="0">
                    <a:pos x="0" y="0"/>
                  </a:cxn>
                </a:cxnLst>
                <a:rect l="0" t="0" r="r" b="b"/>
                <a:pathLst>
                  <a:path w="30" h="12">
                    <a:moveTo>
                      <a:pt x="0" y="0"/>
                    </a:moveTo>
                    <a:lnTo>
                      <a:pt x="6" y="0"/>
                    </a:lnTo>
                    <a:lnTo>
                      <a:pt x="30" y="6"/>
                    </a:lnTo>
                    <a:lnTo>
                      <a:pt x="30" y="6"/>
                    </a:lnTo>
                    <a:lnTo>
                      <a:pt x="30" y="6"/>
                    </a:lnTo>
                    <a:lnTo>
                      <a:pt x="30" y="6"/>
                    </a:lnTo>
                    <a:lnTo>
                      <a:pt x="30" y="12"/>
                    </a:lnTo>
                    <a:lnTo>
                      <a:pt x="30" y="12"/>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487" name="Freeform 95"/>
              <p:cNvSpPr>
                <a:spLocks/>
              </p:cNvSpPr>
              <p:nvPr/>
            </p:nvSpPr>
            <p:spPr bwMode="auto">
              <a:xfrm>
                <a:off x="1388" y="2706"/>
                <a:ext cx="6" cy="1"/>
              </a:xfrm>
              <a:custGeom>
                <a:avLst/>
                <a:gdLst/>
                <a:ahLst/>
                <a:cxnLst>
                  <a:cxn ang="0">
                    <a:pos x="0" y="0"/>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w="6">
                    <a:moveTo>
                      <a:pt x="0" y="0"/>
                    </a:moveTo>
                    <a:lnTo>
                      <a:pt x="6" y="0"/>
                    </a:lnTo>
                    <a:lnTo>
                      <a:pt x="6" y="0"/>
                    </a:lnTo>
                    <a:lnTo>
                      <a:pt x="6" y="0"/>
                    </a:lnTo>
                    <a:lnTo>
                      <a:pt x="6" y="0"/>
                    </a:lnTo>
                    <a:lnTo>
                      <a:pt x="6" y="0"/>
                    </a:lnTo>
                    <a:lnTo>
                      <a:pt x="6" y="0"/>
                    </a:lnTo>
                    <a:lnTo>
                      <a:pt x="6"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488" name="Freeform 96"/>
              <p:cNvSpPr>
                <a:spLocks/>
              </p:cNvSpPr>
              <p:nvPr/>
            </p:nvSpPr>
            <p:spPr bwMode="auto">
              <a:xfrm>
                <a:off x="1388" y="2706"/>
                <a:ext cx="30" cy="12"/>
              </a:xfrm>
              <a:custGeom>
                <a:avLst/>
                <a:gdLst/>
                <a:ahLst/>
                <a:cxnLst>
                  <a:cxn ang="0">
                    <a:pos x="6" y="0"/>
                  </a:cxn>
                  <a:cxn ang="0">
                    <a:pos x="6" y="0"/>
                  </a:cxn>
                  <a:cxn ang="0">
                    <a:pos x="6" y="0"/>
                  </a:cxn>
                  <a:cxn ang="0">
                    <a:pos x="0" y="0"/>
                  </a:cxn>
                  <a:cxn ang="0">
                    <a:pos x="0" y="0"/>
                  </a:cxn>
                  <a:cxn ang="0">
                    <a:pos x="0" y="0"/>
                  </a:cxn>
                  <a:cxn ang="0">
                    <a:pos x="12" y="0"/>
                  </a:cxn>
                  <a:cxn ang="0">
                    <a:pos x="24" y="0"/>
                  </a:cxn>
                  <a:cxn ang="0">
                    <a:pos x="24" y="6"/>
                  </a:cxn>
                  <a:cxn ang="0">
                    <a:pos x="30" y="12"/>
                  </a:cxn>
                  <a:cxn ang="0">
                    <a:pos x="30" y="12"/>
                  </a:cxn>
                </a:cxnLst>
                <a:rect l="0" t="0" r="r" b="b"/>
                <a:pathLst>
                  <a:path w="30" h="12">
                    <a:moveTo>
                      <a:pt x="6" y="0"/>
                    </a:moveTo>
                    <a:lnTo>
                      <a:pt x="6" y="0"/>
                    </a:lnTo>
                    <a:lnTo>
                      <a:pt x="6" y="0"/>
                    </a:lnTo>
                    <a:lnTo>
                      <a:pt x="0" y="0"/>
                    </a:lnTo>
                    <a:lnTo>
                      <a:pt x="0" y="0"/>
                    </a:lnTo>
                    <a:lnTo>
                      <a:pt x="0" y="0"/>
                    </a:lnTo>
                    <a:lnTo>
                      <a:pt x="12" y="0"/>
                    </a:lnTo>
                    <a:lnTo>
                      <a:pt x="24" y="0"/>
                    </a:lnTo>
                    <a:lnTo>
                      <a:pt x="24" y="6"/>
                    </a:lnTo>
                    <a:lnTo>
                      <a:pt x="30" y="12"/>
                    </a:lnTo>
                    <a:lnTo>
                      <a:pt x="30" y="12"/>
                    </a:lnTo>
                  </a:path>
                </a:pathLst>
              </a:custGeom>
              <a:noFill/>
              <a:ln w="0">
                <a:solidFill>
                  <a:srgbClr val="000000"/>
                </a:solidFill>
                <a:prstDash val="solid"/>
                <a:round/>
                <a:headEnd/>
                <a:tailEnd/>
              </a:ln>
            </p:spPr>
            <p:txBody>
              <a:bodyPr/>
              <a:lstStyle/>
              <a:p>
                <a:endParaRPr lang="en-US" dirty="0"/>
              </a:p>
            </p:txBody>
          </p:sp>
          <p:sp>
            <p:nvSpPr>
              <p:cNvPr id="187489" name="Freeform 97"/>
              <p:cNvSpPr>
                <a:spLocks/>
              </p:cNvSpPr>
              <p:nvPr/>
            </p:nvSpPr>
            <p:spPr bwMode="auto">
              <a:xfrm>
                <a:off x="1388" y="2645"/>
                <a:ext cx="136" cy="50"/>
              </a:xfrm>
              <a:custGeom>
                <a:avLst/>
                <a:gdLst/>
                <a:ahLst/>
                <a:cxnLst>
                  <a:cxn ang="0">
                    <a:pos x="0" y="6"/>
                  </a:cxn>
                  <a:cxn ang="0">
                    <a:pos x="0" y="17"/>
                  </a:cxn>
                  <a:cxn ang="0">
                    <a:pos x="130" y="50"/>
                  </a:cxn>
                  <a:cxn ang="0">
                    <a:pos x="136" y="50"/>
                  </a:cxn>
                  <a:cxn ang="0">
                    <a:pos x="136" y="34"/>
                  </a:cxn>
                  <a:cxn ang="0">
                    <a:pos x="6" y="0"/>
                  </a:cxn>
                  <a:cxn ang="0">
                    <a:pos x="0" y="6"/>
                  </a:cxn>
                  <a:cxn ang="0">
                    <a:pos x="0" y="6"/>
                  </a:cxn>
                </a:cxnLst>
                <a:rect l="0" t="0" r="r" b="b"/>
                <a:pathLst>
                  <a:path w="136" h="50">
                    <a:moveTo>
                      <a:pt x="0" y="6"/>
                    </a:moveTo>
                    <a:lnTo>
                      <a:pt x="0" y="17"/>
                    </a:lnTo>
                    <a:lnTo>
                      <a:pt x="130" y="50"/>
                    </a:lnTo>
                    <a:lnTo>
                      <a:pt x="136" y="50"/>
                    </a:lnTo>
                    <a:lnTo>
                      <a:pt x="136" y="34"/>
                    </a:lnTo>
                    <a:lnTo>
                      <a:pt x="6" y="0"/>
                    </a:lnTo>
                    <a:lnTo>
                      <a:pt x="0" y="6"/>
                    </a:lnTo>
                    <a:lnTo>
                      <a:pt x="0" y="6"/>
                    </a:lnTo>
                    <a:close/>
                  </a:path>
                </a:pathLst>
              </a:custGeom>
              <a:solidFill>
                <a:srgbClr val="FFFFFF"/>
              </a:solidFill>
              <a:ln w="9525">
                <a:noFill/>
                <a:round/>
                <a:headEnd/>
                <a:tailEnd/>
              </a:ln>
            </p:spPr>
            <p:txBody>
              <a:bodyPr/>
              <a:lstStyle/>
              <a:p>
                <a:endParaRPr lang="en-US" dirty="0"/>
              </a:p>
            </p:txBody>
          </p:sp>
          <p:sp>
            <p:nvSpPr>
              <p:cNvPr id="187490" name="Freeform 98"/>
              <p:cNvSpPr>
                <a:spLocks/>
              </p:cNvSpPr>
              <p:nvPr/>
            </p:nvSpPr>
            <p:spPr bwMode="auto">
              <a:xfrm>
                <a:off x="1388" y="2645"/>
                <a:ext cx="136" cy="50"/>
              </a:xfrm>
              <a:custGeom>
                <a:avLst/>
                <a:gdLst/>
                <a:ahLst/>
                <a:cxnLst>
                  <a:cxn ang="0">
                    <a:pos x="0" y="6"/>
                  </a:cxn>
                  <a:cxn ang="0">
                    <a:pos x="0" y="17"/>
                  </a:cxn>
                  <a:cxn ang="0">
                    <a:pos x="130" y="50"/>
                  </a:cxn>
                  <a:cxn ang="0">
                    <a:pos x="136" y="50"/>
                  </a:cxn>
                  <a:cxn ang="0">
                    <a:pos x="136" y="34"/>
                  </a:cxn>
                  <a:cxn ang="0">
                    <a:pos x="6" y="0"/>
                  </a:cxn>
                  <a:cxn ang="0">
                    <a:pos x="0" y="6"/>
                  </a:cxn>
                  <a:cxn ang="0">
                    <a:pos x="0" y="6"/>
                  </a:cxn>
                </a:cxnLst>
                <a:rect l="0" t="0" r="r" b="b"/>
                <a:pathLst>
                  <a:path w="136" h="50">
                    <a:moveTo>
                      <a:pt x="0" y="6"/>
                    </a:moveTo>
                    <a:lnTo>
                      <a:pt x="0" y="17"/>
                    </a:lnTo>
                    <a:lnTo>
                      <a:pt x="130" y="50"/>
                    </a:lnTo>
                    <a:lnTo>
                      <a:pt x="136" y="50"/>
                    </a:lnTo>
                    <a:lnTo>
                      <a:pt x="136" y="34"/>
                    </a:lnTo>
                    <a:lnTo>
                      <a:pt x="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91" name="Freeform 99"/>
              <p:cNvSpPr>
                <a:spLocks/>
              </p:cNvSpPr>
              <p:nvPr/>
            </p:nvSpPr>
            <p:spPr bwMode="auto">
              <a:xfrm>
                <a:off x="1518" y="2679"/>
                <a:ext cx="6" cy="16"/>
              </a:xfrm>
              <a:custGeom>
                <a:avLst/>
                <a:gdLst/>
                <a:ahLst/>
                <a:cxnLst>
                  <a:cxn ang="0">
                    <a:pos x="0" y="0"/>
                  </a:cxn>
                  <a:cxn ang="0">
                    <a:pos x="0" y="16"/>
                  </a:cxn>
                  <a:cxn ang="0">
                    <a:pos x="6" y="16"/>
                  </a:cxn>
                  <a:cxn ang="0">
                    <a:pos x="6" y="0"/>
                  </a:cxn>
                  <a:cxn ang="0">
                    <a:pos x="0" y="0"/>
                  </a:cxn>
                  <a:cxn ang="0">
                    <a:pos x="0" y="0"/>
                  </a:cxn>
                </a:cxnLst>
                <a:rect l="0" t="0" r="r" b="b"/>
                <a:pathLst>
                  <a:path w="6" h="16">
                    <a:moveTo>
                      <a:pt x="0" y="0"/>
                    </a:moveTo>
                    <a:lnTo>
                      <a:pt x="0" y="16"/>
                    </a:lnTo>
                    <a:lnTo>
                      <a:pt x="6" y="16"/>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87492" name="Freeform 100"/>
              <p:cNvSpPr>
                <a:spLocks/>
              </p:cNvSpPr>
              <p:nvPr/>
            </p:nvSpPr>
            <p:spPr bwMode="auto">
              <a:xfrm>
                <a:off x="1518" y="2679"/>
                <a:ext cx="6" cy="16"/>
              </a:xfrm>
              <a:custGeom>
                <a:avLst/>
                <a:gdLst/>
                <a:ahLst/>
                <a:cxnLst>
                  <a:cxn ang="0">
                    <a:pos x="0" y="0"/>
                  </a:cxn>
                  <a:cxn ang="0">
                    <a:pos x="0" y="16"/>
                  </a:cxn>
                  <a:cxn ang="0">
                    <a:pos x="6" y="16"/>
                  </a:cxn>
                  <a:cxn ang="0">
                    <a:pos x="6" y="0"/>
                  </a:cxn>
                  <a:cxn ang="0">
                    <a:pos x="0" y="0"/>
                  </a:cxn>
                  <a:cxn ang="0">
                    <a:pos x="0" y="0"/>
                  </a:cxn>
                </a:cxnLst>
                <a:rect l="0" t="0" r="r" b="b"/>
                <a:pathLst>
                  <a:path w="6" h="16">
                    <a:moveTo>
                      <a:pt x="0" y="0"/>
                    </a:moveTo>
                    <a:lnTo>
                      <a:pt x="0" y="16"/>
                    </a:lnTo>
                    <a:lnTo>
                      <a:pt x="6" y="16"/>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493" name="Freeform 101"/>
              <p:cNvSpPr>
                <a:spLocks/>
              </p:cNvSpPr>
              <p:nvPr/>
            </p:nvSpPr>
            <p:spPr bwMode="auto">
              <a:xfrm>
                <a:off x="1388" y="2645"/>
                <a:ext cx="130" cy="34"/>
              </a:xfrm>
              <a:custGeom>
                <a:avLst/>
                <a:gdLst/>
                <a:ahLst/>
                <a:cxnLst>
                  <a:cxn ang="0">
                    <a:pos x="0" y="6"/>
                  </a:cxn>
                  <a:cxn ang="0">
                    <a:pos x="124" y="34"/>
                  </a:cxn>
                  <a:cxn ang="0">
                    <a:pos x="130" y="34"/>
                  </a:cxn>
                  <a:cxn ang="0">
                    <a:pos x="6" y="0"/>
                  </a:cxn>
                  <a:cxn ang="0">
                    <a:pos x="0" y="6"/>
                  </a:cxn>
                  <a:cxn ang="0">
                    <a:pos x="0" y="6"/>
                  </a:cxn>
                </a:cxnLst>
                <a:rect l="0" t="0" r="r" b="b"/>
                <a:pathLst>
                  <a:path w="130" h="34">
                    <a:moveTo>
                      <a:pt x="0" y="6"/>
                    </a:moveTo>
                    <a:lnTo>
                      <a:pt x="124" y="34"/>
                    </a:lnTo>
                    <a:lnTo>
                      <a:pt x="130" y="34"/>
                    </a:lnTo>
                    <a:lnTo>
                      <a:pt x="6" y="0"/>
                    </a:lnTo>
                    <a:lnTo>
                      <a:pt x="0" y="6"/>
                    </a:lnTo>
                    <a:lnTo>
                      <a:pt x="0" y="6"/>
                    </a:lnTo>
                    <a:close/>
                  </a:path>
                </a:pathLst>
              </a:custGeom>
              <a:solidFill>
                <a:srgbClr val="000000"/>
              </a:solidFill>
              <a:ln w="9525">
                <a:noFill/>
                <a:round/>
                <a:headEnd/>
                <a:tailEnd/>
              </a:ln>
            </p:spPr>
            <p:txBody>
              <a:bodyPr/>
              <a:lstStyle/>
              <a:p>
                <a:endParaRPr lang="en-US" dirty="0"/>
              </a:p>
            </p:txBody>
          </p:sp>
          <p:sp>
            <p:nvSpPr>
              <p:cNvPr id="187494" name="Freeform 102"/>
              <p:cNvSpPr>
                <a:spLocks/>
              </p:cNvSpPr>
              <p:nvPr/>
            </p:nvSpPr>
            <p:spPr bwMode="auto">
              <a:xfrm>
                <a:off x="1388" y="2645"/>
                <a:ext cx="130" cy="34"/>
              </a:xfrm>
              <a:custGeom>
                <a:avLst/>
                <a:gdLst/>
                <a:ahLst/>
                <a:cxnLst>
                  <a:cxn ang="0">
                    <a:pos x="0" y="6"/>
                  </a:cxn>
                  <a:cxn ang="0">
                    <a:pos x="124" y="34"/>
                  </a:cxn>
                  <a:cxn ang="0">
                    <a:pos x="130" y="34"/>
                  </a:cxn>
                  <a:cxn ang="0">
                    <a:pos x="6" y="0"/>
                  </a:cxn>
                  <a:cxn ang="0">
                    <a:pos x="0" y="6"/>
                  </a:cxn>
                  <a:cxn ang="0">
                    <a:pos x="0" y="6"/>
                  </a:cxn>
                </a:cxnLst>
                <a:rect l="0" t="0" r="r" b="b"/>
                <a:pathLst>
                  <a:path w="130" h="34">
                    <a:moveTo>
                      <a:pt x="0" y="6"/>
                    </a:moveTo>
                    <a:lnTo>
                      <a:pt x="124" y="34"/>
                    </a:lnTo>
                    <a:lnTo>
                      <a:pt x="130" y="34"/>
                    </a:lnTo>
                    <a:lnTo>
                      <a:pt x="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495" name="Freeform 103"/>
              <p:cNvSpPr>
                <a:spLocks/>
              </p:cNvSpPr>
              <p:nvPr/>
            </p:nvSpPr>
            <p:spPr bwMode="auto">
              <a:xfrm>
                <a:off x="1406" y="2662"/>
                <a:ext cx="24" cy="6"/>
              </a:xfrm>
              <a:custGeom>
                <a:avLst/>
                <a:gdLst/>
                <a:ahLst/>
                <a:cxnLst>
                  <a:cxn ang="0">
                    <a:pos x="0" y="0"/>
                  </a:cxn>
                  <a:cxn ang="0">
                    <a:pos x="0" y="0"/>
                  </a:cxn>
                  <a:cxn ang="0">
                    <a:pos x="0" y="0"/>
                  </a:cxn>
                  <a:cxn ang="0">
                    <a:pos x="0" y="0"/>
                  </a:cxn>
                  <a:cxn ang="0">
                    <a:pos x="0" y="0"/>
                  </a:cxn>
                  <a:cxn ang="0">
                    <a:pos x="0" y="0"/>
                  </a:cxn>
                  <a:cxn ang="0">
                    <a:pos x="0" y="0"/>
                  </a:cxn>
                  <a:cxn ang="0">
                    <a:pos x="0" y="0"/>
                  </a:cxn>
                  <a:cxn ang="0">
                    <a:pos x="6" y="0"/>
                  </a:cxn>
                  <a:cxn ang="0">
                    <a:pos x="6" y="0"/>
                  </a:cxn>
                  <a:cxn ang="0">
                    <a:pos x="12" y="0"/>
                  </a:cxn>
                  <a:cxn ang="0">
                    <a:pos x="12" y="6"/>
                  </a:cxn>
                  <a:cxn ang="0">
                    <a:pos x="18" y="6"/>
                  </a:cxn>
                  <a:cxn ang="0">
                    <a:pos x="18" y="6"/>
                  </a:cxn>
                  <a:cxn ang="0">
                    <a:pos x="18" y="6"/>
                  </a:cxn>
                  <a:cxn ang="0">
                    <a:pos x="24" y="6"/>
                  </a:cxn>
                  <a:cxn ang="0">
                    <a:pos x="24" y="6"/>
                  </a:cxn>
                  <a:cxn ang="0">
                    <a:pos x="24" y="6"/>
                  </a:cxn>
                  <a:cxn ang="0">
                    <a:pos x="24" y="6"/>
                  </a:cxn>
                  <a:cxn ang="0">
                    <a:pos x="24" y="6"/>
                  </a:cxn>
                  <a:cxn ang="0">
                    <a:pos x="24" y="6"/>
                  </a:cxn>
                  <a:cxn ang="0">
                    <a:pos x="0" y="0"/>
                  </a:cxn>
                  <a:cxn ang="0">
                    <a:pos x="0" y="0"/>
                  </a:cxn>
                  <a:cxn ang="0">
                    <a:pos x="0" y="0"/>
                  </a:cxn>
                </a:cxnLst>
                <a:rect l="0" t="0" r="r" b="b"/>
                <a:pathLst>
                  <a:path w="24" h="6">
                    <a:moveTo>
                      <a:pt x="0" y="0"/>
                    </a:moveTo>
                    <a:lnTo>
                      <a:pt x="0" y="0"/>
                    </a:lnTo>
                    <a:lnTo>
                      <a:pt x="0" y="0"/>
                    </a:lnTo>
                    <a:lnTo>
                      <a:pt x="0" y="0"/>
                    </a:lnTo>
                    <a:lnTo>
                      <a:pt x="0" y="0"/>
                    </a:lnTo>
                    <a:lnTo>
                      <a:pt x="0" y="0"/>
                    </a:lnTo>
                    <a:lnTo>
                      <a:pt x="0" y="0"/>
                    </a:lnTo>
                    <a:lnTo>
                      <a:pt x="0" y="0"/>
                    </a:lnTo>
                    <a:lnTo>
                      <a:pt x="6" y="0"/>
                    </a:lnTo>
                    <a:lnTo>
                      <a:pt x="6" y="0"/>
                    </a:lnTo>
                    <a:lnTo>
                      <a:pt x="12" y="0"/>
                    </a:lnTo>
                    <a:lnTo>
                      <a:pt x="12" y="6"/>
                    </a:lnTo>
                    <a:lnTo>
                      <a:pt x="18" y="6"/>
                    </a:lnTo>
                    <a:lnTo>
                      <a:pt x="18" y="6"/>
                    </a:lnTo>
                    <a:lnTo>
                      <a:pt x="18" y="6"/>
                    </a:lnTo>
                    <a:lnTo>
                      <a:pt x="24" y="6"/>
                    </a:lnTo>
                    <a:lnTo>
                      <a:pt x="24" y="6"/>
                    </a:lnTo>
                    <a:lnTo>
                      <a:pt x="24" y="6"/>
                    </a:lnTo>
                    <a:lnTo>
                      <a:pt x="24" y="6"/>
                    </a:lnTo>
                    <a:lnTo>
                      <a:pt x="24" y="6"/>
                    </a:lnTo>
                    <a:lnTo>
                      <a:pt x="24"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87496" name="Freeform 104"/>
              <p:cNvSpPr>
                <a:spLocks/>
              </p:cNvSpPr>
              <p:nvPr/>
            </p:nvSpPr>
            <p:spPr bwMode="auto">
              <a:xfrm>
                <a:off x="1400" y="2662"/>
                <a:ext cx="30" cy="11"/>
              </a:xfrm>
              <a:custGeom>
                <a:avLst/>
                <a:gdLst/>
                <a:ahLst/>
                <a:cxnLst>
                  <a:cxn ang="0">
                    <a:pos x="0" y="6"/>
                  </a:cxn>
                  <a:cxn ang="0">
                    <a:pos x="6" y="0"/>
                  </a:cxn>
                  <a:cxn ang="0">
                    <a:pos x="30" y="6"/>
                  </a:cxn>
                  <a:cxn ang="0">
                    <a:pos x="30" y="6"/>
                  </a:cxn>
                  <a:cxn ang="0">
                    <a:pos x="30" y="6"/>
                  </a:cxn>
                  <a:cxn ang="0">
                    <a:pos x="30" y="11"/>
                  </a:cxn>
                  <a:cxn ang="0">
                    <a:pos x="30" y="11"/>
                  </a:cxn>
                  <a:cxn ang="0">
                    <a:pos x="30" y="11"/>
                  </a:cxn>
                  <a:cxn ang="0">
                    <a:pos x="0" y="6"/>
                  </a:cxn>
                  <a:cxn ang="0">
                    <a:pos x="0" y="6"/>
                  </a:cxn>
                  <a:cxn ang="0">
                    <a:pos x="0" y="6"/>
                  </a:cxn>
                </a:cxnLst>
                <a:rect l="0" t="0" r="r" b="b"/>
                <a:pathLst>
                  <a:path w="30" h="11">
                    <a:moveTo>
                      <a:pt x="0" y="6"/>
                    </a:moveTo>
                    <a:lnTo>
                      <a:pt x="6" y="0"/>
                    </a:lnTo>
                    <a:lnTo>
                      <a:pt x="30" y="6"/>
                    </a:lnTo>
                    <a:lnTo>
                      <a:pt x="30" y="6"/>
                    </a:lnTo>
                    <a:lnTo>
                      <a:pt x="30" y="6"/>
                    </a:lnTo>
                    <a:lnTo>
                      <a:pt x="30" y="11"/>
                    </a:lnTo>
                    <a:lnTo>
                      <a:pt x="30" y="11"/>
                    </a:lnTo>
                    <a:lnTo>
                      <a:pt x="30" y="11"/>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87497" name="Freeform 105"/>
              <p:cNvSpPr>
                <a:spLocks/>
              </p:cNvSpPr>
              <p:nvPr/>
            </p:nvSpPr>
            <p:spPr bwMode="auto">
              <a:xfrm>
                <a:off x="1400" y="2662"/>
                <a:ext cx="6" cy="6"/>
              </a:xfrm>
              <a:custGeom>
                <a:avLst/>
                <a:gdLst/>
                <a:ahLst/>
                <a:cxnLst>
                  <a:cxn ang="0">
                    <a:pos x="0" y="6"/>
                  </a:cxn>
                  <a:cxn ang="0">
                    <a:pos x="6" y="0"/>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0"/>
                  </a:cxn>
                  <a:cxn ang="0">
                    <a:pos x="0" y="0"/>
                  </a:cxn>
                  <a:cxn ang="0">
                    <a:pos x="0" y="0"/>
                  </a:cxn>
                  <a:cxn ang="0">
                    <a:pos x="0" y="0"/>
                  </a:cxn>
                  <a:cxn ang="0">
                    <a:pos x="0" y="0"/>
                  </a:cxn>
                  <a:cxn ang="0">
                    <a:pos x="0" y="0"/>
                  </a:cxn>
                  <a:cxn ang="0">
                    <a:pos x="0" y="6"/>
                  </a:cxn>
                  <a:cxn ang="0">
                    <a:pos x="0" y="6"/>
                  </a:cxn>
                  <a:cxn ang="0">
                    <a:pos x="0" y="6"/>
                  </a:cxn>
                </a:cxnLst>
                <a:rect l="0" t="0" r="r" b="b"/>
                <a:pathLst>
                  <a:path w="6" h="6">
                    <a:moveTo>
                      <a:pt x="0" y="6"/>
                    </a:moveTo>
                    <a:lnTo>
                      <a:pt x="6" y="0"/>
                    </a:lnTo>
                    <a:lnTo>
                      <a:pt x="6" y="0"/>
                    </a:lnTo>
                    <a:lnTo>
                      <a:pt x="6" y="0"/>
                    </a:lnTo>
                    <a:lnTo>
                      <a:pt x="6" y="0"/>
                    </a:lnTo>
                    <a:lnTo>
                      <a:pt x="6" y="0"/>
                    </a:lnTo>
                    <a:lnTo>
                      <a:pt x="6" y="0"/>
                    </a:lnTo>
                    <a:lnTo>
                      <a:pt x="6" y="0"/>
                    </a:lnTo>
                    <a:lnTo>
                      <a:pt x="6" y="0"/>
                    </a:lnTo>
                    <a:lnTo>
                      <a:pt x="0" y="0"/>
                    </a:lnTo>
                    <a:lnTo>
                      <a:pt x="0" y="0"/>
                    </a:lnTo>
                    <a:lnTo>
                      <a:pt x="0" y="0"/>
                    </a:lnTo>
                    <a:lnTo>
                      <a:pt x="0" y="0"/>
                    </a:lnTo>
                    <a:lnTo>
                      <a:pt x="0" y="0"/>
                    </a:lnTo>
                    <a:lnTo>
                      <a:pt x="0" y="0"/>
                    </a:lnTo>
                    <a:lnTo>
                      <a:pt x="0" y="0"/>
                    </a:lnTo>
                    <a:lnTo>
                      <a:pt x="0" y="0"/>
                    </a:lnTo>
                    <a:lnTo>
                      <a:pt x="0" y="0"/>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87498" name="Freeform 106"/>
              <p:cNvSpPr>
                <a:spLocks/>
              </p:cNvSpPr>
              <p:nvPr/>
            </p:nvSpPr>
            <p:spPr bwMode="auto">
              <a:xfrm>
                <a:off x="1400" y="2662"/>
                <a:ext cx="30" cy="11"/>
              </a:xfrm>
              <a:custGeom>
                <a:avLst/>
                <a:gdLst/>
                <a:ahLst/>
                <a:cxnLst>
                  <a:cxn ang="0">
                    <a:pos x="6" y="0"/>
                  </a:cxn>
                  <a:cxn ang="0">
                    <a:pos x="6" y="0"/>
                  </a:cxn>
                  <a:cxn ang="0">
                    <a:pos x="0" y="6"/>
                  </a:cxn>
                  <a:cxn ang="0">
                    <a:pos x="0" y="6"/>
                  </a:cxn>
                  <a:cxn ang="0">
                    <a:pos x="0" y="0"/>
                  </a:cxn>
                  <a:cxn ang="0">
                    <a:pos x="0" y="0"/>
                  </a:cxn>
                  <a:cxn ang="0">
                    <a:pos x="18" y="6"/>
                  </a:cxn>
                  <a:cxn ang="0">
                    <a:pos x="30" y="6"/>
                  </a:cxn>
                  <a:cxn ang="0">
                    <a:pos x="30" y="11"/>
                  </a:cxn>
                  <a:cxn ang="0">
                    <a:pos x="30" y="11"/>
                  </a:cxn>
                </a:cxnLst>
                <a:rect l="0" t="0" r="r" b="b"/>
                <a:pathLst>
                  <a:path w="30" h="11">
                    <a:moveTo>
                      <a:pt x="6" y="0"/>
                    </a:moveTo>
                    <a:lnTo>
                      <a:pt x="6" y="0"/>
                    </a:lnTo>
                    <a:lnTo>
                      <a:pt x="0" y="6"/>
                    </a:lnTo>
                    <a:lnTo>
                      <a:pt x="0" y="6"/>
                    </a:lnTo>
                    <a:lnTo>
                      <a:pt x="0" y="0"/>
                    </a:lnTo>
                    <a:lnTo>
                      <a:pt x="0" y="0"/>
                    </a:lnTo>
                    <a:lnTo>
                      <a:pt x="18" y="6"/>
                    </a:lnTo>
                    <a:lnTo>
                      <a:pt x="30" y="6"/>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87499" name="Line 107"/>
              <p:cNvSpPr>
                <a:spLocks noChangeShapeType="1"/>
              </p:cNvSpPr>
              <p:nvPr/>
            </p:nvSpPr>
            <p:spPr bwMode="auto">
              <a:xfrm>
                <a:off x="1406" y="2662"/>
                <a:ext cx="24" cy="6"/>
              </a:xfrm>
              <a:prstGeom prst="line">
                <a:avLst/>
              </a:prstGeom>
              <a:noFill/>
              <a:ln w="0">
                <a:solidFill>
                  <a:srgbClr val="000000"/>
                </a:solidFill>
                <a:round/>
                <a:headEnd/>
                <a:tailEnd/>
              </a:ln>
            </p:spPr>
            <p:txBody>
              <a:bodyPr/>
              <a:lstStyle/>
              <a:p>
                <a:endParaRPr lang="en-US" dirty="0"/>
              </a:p>
            </p:txBody>
          </p:sp>
          <p:sp>
            <p:nvSpPr>
              <p:cNvPr id="187500" name="Freeform 108"/>
              <p:cNvSpPr>
                <a:spLocks/>
              </p:cNvSpPr>
              <p:nvPr/>
            </p:nvSpPr>
            <p:spPr bwMode="auto">
              <a:xfrm>
                <a:off x="1317" y="2673"/>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87501" name="Freeform 109"/>
              <p:cNvSpPr>
                <a:spLocks/>
              </p:cNvSpPr>
              <p:nvPr/>
            </p:nvSpPr>
            <p:spPr bwMode="auto">
              <a:xfrm>
                <a:off x="1317" y="2673"/>
                <a:ext cx="18" cy="11"/>
              </a:xfrm>
              <a:custGeom>
                <a:avLst/>
                <a:gdLst/>
                <a:ahLst/>
                <a:cxnLst>
                  <a:cxn ang="0">
                    <a:pos x="0" y="6"/>
                  </a:cxn>
                  <a:cxn ang="0">
                    <a:pos x="18" y="11"/>
                  </a:cxn>
                  <a:cxn ang="0">
                    <a:pos x="18" y="6"/>
                  </a:cxn>
                  <a:cxn ang="0">
                    <a:pos x="0" y="0"/>
                  </a:cxn>
                  <a:cxn ang="0">
                    <a:pos x="0" y="6"/>
                  </a:cxn>
                  <a:cxn ang="0">
                    <a:pos x="0" y="6"/>
                  </a:cxn>
                </a:cxnLst>
                <a:rect l="0" t="0" r="r" b="b"/>
                <a:pathLst>
                  <a:path w="18" h="11">
                    <a:moveTo>
                      <a:pt x="0" y="6"/>
                    </a:moveTo>
                    <a:lnTo>
                      <a:pt x="18" y="11"/>
                    </a:lnTo>
                    <a:lnTo>
                      <a:pt x="18"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502" name="Freeform 110"/>
              <p:cNvSpPr>
                <a:spLocks/>
              </p:cNvSpPr>
              <p:nvPr/>
            </p:nvSpPr>
            <p:spPr bwMode="auto">
              <a:xfrm>
                <a:off x="1335" y="2651"/>
                <a:ext cx="95" cy="33"/>
              </a:xfrm>
              <a:custGeom>
                <a:avLst/>
                <a:gdLst/>
                <a:ahLst/>
                <a:cxnLst>
                  <a:cxn ang="0">
                    <a:pos x="0" y="33"/>
                  </a:cxn>
                  <a:cxn ang="0">
                    <a:pos x="95" y="0"/>
                  </a:cxn>
                  <a:cxn ang="0">
                    <a:pos x="95" y="0"/>
                  </a:cxn>
                  <a:cxn ang="0">
                    <a:pos x="0" y="28"/>
                  </a:cxn>
                  <a:cxn ang="0">
                    <a:pos x="0" y="33"/>
                  </a:cxn>
                  <a:cxn ang="0">
                    <a:pos x="0" y="33"/>
                  </a:cxn>
                  <a:cxn ang="0">
                    <a:pos x="0" y="33"/>
                  </a:cxn>
                </a:cxnLst>
                <a:rect l="0" t="0" r="r" b="b"/>
                <a:pathLst>
                  <a:path w="95" h="33">
                    <a:moveTo>
                      <a:pt x="0" y="33"/>
                    </a:moveTo>
                    <a:lnTo>
                      <a:pt x="95" y="0"/>
                    </a:lnTo>
                    <a:lnTo>
                      <a:pt x="95"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503" name="Freeform 111"/>
              <p:cNvSpPr>
                <a:spLocks/>
              </p:cNvSpPr>
              <p:nvPr/>
            </p:nvSpPr>
            <p:spPr bwMode="auto">
              <a:xfrm>
                <a:off x="1335" y="2651"/>
                <a:ext cx="95" cy="33"/>
              </a:xfrm>
              <a:custGeom>
                <a:avLst/>
                <a:gdLst/>
                <a:ahLst/>
                <a:cxnLst>
                  <a:cxn ang="0">
                    <a:pos x="0" y="33"/>
                  </a:cxn>
                  <a:cxn ang="0">
                    <a:pos x="95" y="0"/>
                  </a:cxn>
                  <a:cxn ang="0">
                    <a:pos x="95" y="0"/>
                  </a:cxn>
                  <a:cxn ang="0">
                    <a:pos x="0" y="28"/>
                  </a:cxn>
                  <a:cxn ang="0">
                    <a:pos x="0" y="33"/>
                  </a:cxn>
                </a:cxnLst>
                <a:rect l="0" t="0" r="r" b="b"/>
                <a:pathLst>
                  <a:path w="95" h="33">
                    <a:moveTo>
                      <a:pt x="0" y="33"/>
                    </a:moveTo>
                    <a:lnTo>
                      <a:pt x="95" y="0"/>
                    </a:lnTo>
                    <a:lnTo>
                      <a:pt x="95"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87504" name="Freeform 112"/>
              <p:cNvSpPr>
                <a:spLocks/>
              </p:cNvSpPr>
              <p:nvPr/>
            </p:nvSpPr>
            <p:spPr bwMode="auto">
              <a:xfrm>
                <a:off x="1317" y="2645"/>
                <a:ext cx="113" cy="34"/>
              </a:xfrm>
              <a:custGeom>
                <a:avLst/>
                <a:gdLst/>
                <a:ahLst/>
                <a:cxnLst>
                  <a:cxn ang="0">
                    <a:pos x="0" y="28"/>
                  </a:cxn>
                  <a:cxn ang="0">
                    <a:pos x="18" y="34"/>
                  </a:cxn>
                  <a:cxn ang="0">
                    <a:pos x="113" y="6"/>
                  </a:cxn>
                  <a:cxn ang="0">
                    <a:pos x="89" y="0"/>
                  </a:cxn>
                  <a:cxn ang="0">
                    <a:pos x="0" y="28"/>
                  </a:cxn>
                  <a:cxn ang="0">
                    <a:pos x="0" y="28"/>
                  </a:cxn>
                </a:cxnLst>
                <a:rect l="0" t="0" r="r" b="b"/>
                <a:pathLst>
                  <a:path w="113" h="34">
                    <a:moveTo>
                      <a:pt x="0" y="28"/>
                    </a:moveTo>
                    <a:lnTo>
                      <a:pt x="18" y="34"/>
                    </a:lnTo>
                    <a:lnTo>
                      <a:pt x="113" y="6"/>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87505" name="Freeform 113"/>
              <p:cNvSpPr>
                <a:spLocks/>
              </p:cNvSpPr>
              <p:nvPr/>
            </p:nvSpPr>
            <p:spPr bwMode="auto">
              <a:xfrm>
                <a:off x="1317" y="2645"/>
                <a:ext cx="113" cy="34"/>
              </a:xfrm>
              <a:custGeom>
                <a:avLst/>
                <a:gdLst/>
                <a:ahLst/>
                <a:cxnLst>
                  <a:cxn ang="0">
                    <a:pos x="0" y="28"/>
                  </a:cxn>
                  <a:cxn ang="0">
                    <a:pos x="18" y="34"/>
                  </a:cxn>
                  <a:cxn ang="0">
                    <a:pos x="113" y="6"/>
                  </a:cxn>
                  <a:cxn ang="0">
                    <a:pos x="89" y="0"/>
                  </a:cxn>
                  <a:cxn ang="0">
                    <a:pos x="0" y="28"/>
                  </a:cxn>
                  <a:cxn ang="0">
                    <a:pos x="0" y="28"/>
                  </a:cxn>
                </a:cxnLst>
                <a:rect l="0" t="0" r="r" b="b"/>
                <a:pathLst>
                  <a:path w="113" h="34">
                    <a:moveTo>
                      <a:pt x="0" y="28"/>
                    </a:moveTo>
                    <a:lnTo>
                      <a:pt x="18" y="34"/>
                    </a:lnTo>
                    <a:lnTo>
                      <a:pt x="113" y="6"/>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87506" name="Freeform 114"/>
              <p:cNvSpPr>
                <a:spLocks/>
              </p:cNvSpPr>
              <p:nvPr/>
            </p:nvSpPr>
            <p:spPr bwMode="auto">
              <a:xfrm>
                <a:off x="1347" y="2684"/>
                <a:ext cx="24" cy="6"/>
              </a:xfrm>
              <a:custGeom>
                <a:avLst/>
                <a:gdLst/>
                <a:ahLst/>
                <a:cxnLst>
                  <a:cxn ang="0">
                    <a:pos x="0" y="0"/>
                  </a:cxn>
                  <a:cxn ang="0">
                    <a:pos x="24" y="6"/>
                  </a:cxn>
                  <a:cxn ang="0">
                    <a:pos x="24" y="6"/>
                  </a:cxn>
                  <a:cxn ang="0">
                    <a:pos x="0" y="0"/>
                  </a:cxn>
                  <a:cxn ang="0">
                    <a:pos x="0" y="0"/>
                  </a:cxn>
                  <a:cxn ang="0">
                    <a:pos x="0" y="0"/>
                  </a:cxn>
                </a:cxnLst>
                <a:rect l="0" t="0" r="r" b="b"/>
                <a:pathLst>
                  <a:path w="24" h="6">
                    <a:moveTo>
                      <a:pt x="0" y="0"/>
                    </a:moveTo>
                    <a:lnTo>
                      <a:pt x="24" y="6"/>
                    </a:lnTo>
                    <a:lnTo>
                      <a:pt x="24" y="6"/>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507" name="Freeform 115"/>
              <p:cNvSpPr>
                <a:spLocks/>
              </p:cNvSpPr>
              <p:nvPr/>
            </p:nvSpPr>
            <p:spPr bwMode="auto">
              <a:xfrm>
                <a:off x="1347" y="2684"/>
                <a:ext cx="24" cy="6"/>
              </a:xfrm>
              <a:custGeom>
                <a:avLst/>
                <a:gdLst/>
                <a:ahLst/>
                <a:cxnLst>
                  <a:cxn ang="0">
                    <a:pos x="0" y="0"/>
                  </a:cxn>
                  <a:cxn ang="0">
                    <a:pos x="24" y="6"/>
                  </a:cxn>
                  <a:cxn ang="0">
                    <a:pos x="24" y="6"/>
                  </a:cxn>
                  <a:cxn ang="0">
                    <a:pos x="0" y="0"/>
                  </a:cxn>
                  <a:cxn ang="0">
                    <a:pos x="0" y="0"/>
                  </a:cxn>
                  <a:cxn ang="0">
                    <a:pos x="0" y="0"/>
                  </a:cxn>
                </a:cxnLst>
                <a:rect l="0" t="0" r="r" b="b"/>
                <a:pathLst>
                  <a:path w="24" h="6">
                    <a:moveTo>
                      <a:pt x="0" y="0"/>
                    </a:moveTo>
                    <a:lnTo>
                      <a:pt x="24" y="6"/>
                    </a:lnTo>
                    <a:lnTo>
                      <a:pt x="24" y="6"/>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08" name="Freeform 116"/>
              <p:cNvSpPr>
                <a:spLocks/>
              </p:cNvSpPr>
              <p:nvPr/>
            </p:nvSpPr>
            <p:spPr bwMode="auto">
              <a:xfrm>
                <a:off x="1371" y="2657"/>
                <a:ext cx="88" cy="33"/>
              </a:xfrm>
              <a:custGeom>
                <a:avLst/>
                <a:gdLst/>
                <a:ahLst/>
                <a:cxnLst>
                  <a:cxn ang="0">
                    <a:pos x="0" y="33"/>
                  </a:cxn>
                  <a:cxn ang="0">
                    <a:pos x="88" y="5"/>
                  </a:cxn>
                  <a:cxn ang="0">
                    <a:pos x="88" y="0"/>
                  </a:cxn>
                  <a:cxn ang="0">
                    <a:pos x="0" y="33"/>
                  </a:cxn>
                  <a:cxn ang="0">
                    <a:pos x="0" y="33"/>
                  </a:cxn>
                  <a:cxn ang="0">
                    <a:pos x="0" y="33"/>
                  </a:cxn>
                  <a:cxn ang="0">
                    <a:pos x="0" y="33"/>
                  </a:cxn>
                </a:cxnLst>
                <a:rect l="0" t="0" r="r" b="b"/>
                <a:pathLst>
                  <a:path w="88" h="33">
                    <a:moveTo>
                      <a:pt x="0" y="33"/>
                    </a:moveTo>
                    <a:lnTo>
                      <a:pt x="88" y="5"/>
                    </a:lnTo>
                    <a:lnTo>
                      <a:pt x="88" y="0"/>
                    </a:lnTo>
                    <a:lnTo>
                      <a:pt x="0" y="33"/>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509" name="Freeform 117"/>
              <p:cNvSpPr>
                <a:spLocks/>
              </p:cNvSpPr>
              <p:nvPr/>
            </p:nvSpPr>
            <p:spPr bwMode="auto">
              <a:xfrm>
                <a:off x="1371" y="2657"/>
                <a:ext cx="88" cy="33"/>
              </a:xfrm>
              <a:custGeom>
                <a:avLst/>
                <a:gdLst/>
                <a:ahLst/>
                <a:cxnLst>
                  <a:cxn ang="0">
                    <a:pos x="0" y="33"/>
                  </a:cxn>
                  <a:cxn ang="0">
                    <a:pos x="88" y="5"/>
                  </a:cxn>
                  <a:cxn ang="0">
                    <a:pos x="88" y="0"/>
                  </a:cxn>
                  <a:cxn ang="0">
                    <a:pos x="0" y="33"/>
                  </a:cxn>
                  <a:cxn ang="0">
                    <a:pos x="0" y="33"/>
                  </a:cxn>
                </a:cxnLst>
                <a:rect l="0" t="0" r="r" b="b"/>
                <a:pathLst>
                  <a:path w="88" h="33">
                    <a:moveTo>
                      <a:pt x="0" y="33"/>
                    </a:moveTo>
                    <a:lnTo>
                      <a:pt x="88" y="5"/>
                    </a:lnTo>
                    <a:lnTo>
                      <a:pt x="88"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10" name="Freeform 118"/>
              <p:cNvSpPr>
                <a:spLocks/>
              </p:cNvSpPr>
              <p:nvPr/>
            </p:nvSpPr>
            <p:spPr bwMode="auto">
              <a:xfrm>
                <a:off x="1347" y="2651"/>
                <a:ext cx="112" cy="39"/>
              </a:xfrm>
              <a:custGeom>
                <a:avLst/>
                <a:gdLst/>
                <a:ahLst/>
                <a:cxnLst>
                  <a:cxn ang="0">
                    <a:pos x="0" y="33"/>
                  </a:cxn>
                  <a:cxn ang="0">
                    <a:pos x="24" y="39"/>
                  </a:cxn>
                  <a:cxn ang="0">
                    <a:pos x="112" y="6"/>
                  </a:cxn>
                  <a:cxn ang="0">
                    <a:pos x="95" y="0"/>
                  </a:cxn>
                  <a:cxn ang="0">
                    <a:pos x="0" y="33"/>
                  </a:cxn>
                  <a:cxn ang="0">
                    <a:pos x="0" y="33"/>
                  </a:cxn>
                </a:cxnLst>
                <a:rect l="0" t="0" r="r" b="b"/>
                <a:pathLst>
                  <a:path w="112" h="39">
                    <a:moveTo>
                      <a:pt x="0" y="33"/>
                    </a:moveTo>
                    <a:lnTo>
                      <a:pt x="24" y="39"/>
                    </a:lnTo>
                    <a:lnTo>
                      <a:pt x="112" y="6"/>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87511" name="Freeform 119"/>
              <p:cNvSpPr>
                <a:spLocks/>
              </p:cNvSpPr>
              <p:nvPr/>
            </p:nvSpPr>
            <p:spPr bwMode="auto">
              <a:xfrm>
                <a:off x="1347" y="2651"/>
                <a:ext cx="112" cy="39"/>
              </a:xfrm>
              <a:custGeom>
                <a:avLst/>
                <a:gdLst/>
                <a:ahLst/>
                <a:cxnLst>
                  <a:cxn ang="0">
                    <a:pos x="0" y="33"/>
                  </a:cxn>
                  <a:cxn ang="0">
                    <a:pos x="24" y="39"/>
                  </a:cxn>
                  <a:cxn ang="0">
                    <a:pos x="112" y="6"/>
                  </a:cxn>
                  <a:cxn ang="0">
                    <a:pos x="95" y="0"/>
                  </a:cxn>
                  <a:cxn ang="0">
                    <a:pos x="0" y="33"/>
                  </a:cxn>
                  <a:cxn ang="0">
                    <a:pos x="0" y="33"/>
                  </a:cxn>
                </a:cxnLst>
                <a:rect l="0" t="0" r="r" b="b"/>
                <a:pathLst>
                  <a:path w="112" h="39">
                    <a:moveTo>
                      <a:pt x="0" y="33"/>
                    </a:moveTo>
                    <a:lnTo>
                      <a:pt x="24" y="39"/>
                    </a:lnTo>
                    <a:lnTo>
                      <a:pt x="112" y="6"/>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12" name="Freeform 120"/>
              <p:cNvSpPr>
                <a:spLocks/>
              </p:cNvSpPr>
              <p:nvPr/>
            </p:nvSpPr>
            <p:spPr bwMode="auto">
              <a:xfrm>
                <a:off x="1382" y="2690"/>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87513" name="Freeform 121"/>
              <p:cNvSpPr>
                <a:spLocks/>
              </p:cNvSpPr>
              <p:nvPr/>
            </p:nvSpPr>
            <p:spPr bwMode="auto">
              <a:xfrm>
                <a:off x="1382" y="2690"/>
                <a:ext cx="18" cy="11"/>
              </a:xfrm>
              <a:custGeom>
                <a:avLst/>
                <a:gdLst/>
                <a:ahLst/>
                <a:cxnLst>
                  <a:cxn ang="0">
                    <a:pos x="0" y="5"/>
                  </a:cxn>
                  <a:cxn ang="0">
                    <a:pos x="18" y="11"/>
                  </a:cxn>
                  <a:cxn ang="0">
                    <a:pos x="18" y="5"/>
                  </a:cxn>
                  <a:cxn ang="0">
                    <a:pos x="0" y="0"/>
                  </a:cxn>
                  <a:cxn ang="0">
                    <a:pos x="0" y="5"/>
                  </a:cxn>
                  <a:cxn ang="0">
                    <a:pos x="0" y="5"/>
                  </a:cxn>
                </a:cxnLst>
                <a:rect l="0" t="0" r="r" b="b"/>
                <a:pathLst>
                  <a:path w="18" h="11">
                    <a:moveTo>
                      <a:pt x="0" y="5"/>
                    </a:moveTo>
                    <a:lnTo>
                      <a:pt x="18" y="11"/>
                    </a:lnTo>
                    <a:lnTo>
                      <a:pt x="18"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14" name="Freeform 122"/>
              <p:cNvSpPr>
                <a:spLocks/>
              </p:cNvSpPr>
              <p:nvPr/>
            </p:nvSpPr>
            <p:spPr bwMode="auto">
              <a:xfrm>
                <a:off x="1400" y="2662"/>
                <a:ext cx="95" cy="39"/>
              </a:xfrm>
              <a:custGeom>
                <a:avLst/>
                <a:gdLst/>
                <a:ahLst/>
                <a:cxnLst>
                  <a:cxn ang="0">
                    <a:pos x="0" y="39"/>
                  </a:cxn>
                  <a:cxn ang="0">
                    <a:pos x="95" y="6"/>
                  </a:cxn>
                  <a:cxn ang="0">
                    <a:pos x="95" y="0"/>
                  </a:cxn>
                  <a:cxn ang="0">
                    <a:pos x="0" y="33"/>
                  </a:cxn>
                  <a:cxn ang="0">
                    <a:pos x="0" y="39"/>
                  </a:cxn>
                  <a:cxn ang="0">
                    <a:pos x="0" y="39"/>
                  </a:cxn>
                  <a:cxn ang="0">
                    <a:pos x="0" y="39"/>
                  </a:cxn>
                </a:cxnLst>
                <a:rect l="0" t="0" r="r" b="b"/>
                <a:pathLst>
                  <a:path w="95" h="39">
                    <a:moveTo>
                      <a:pt x="0" y="39"/>
                    </a:moveTo>
                    <a:lnTo>
                      <a:pt x="95" y="6"/>
                    </a:lnTo>
                    <a:lnTo>
                      <a:pt x="95" y="0"/>
                    </a:lnTo>
                    <a:lnTo>
                      <a:pt x="0" y="33"/>
                    </a:lnTo>
                    <a:lnTo>
                      <a:pt x="0" y="39"/>
                    </a:lnTo>
                    <a:lnTo>
                      <a:pt x="0" y="39"/>
                    </a:lnTo>
                    <a:lnTo>
                      <a:pt x="0" y="39"/>
                    </a:lnTo>
                    <a:close/>
                  </a:path>
                </a:pathLst>
              </a:custGeom>
              <a:solidFill>
                <a:srgbClr val="000000"/>
              </a:solidFill>
              <a:ln w="9525">
                <a:noFill/>
                <a:round/>
                <a:headEnd/>
                <a:tailEnd/>
              </a:ln>
            </p:spPr>
            <p:txBody>
              <a:bodyPr/>
              <a:lstStyle/>
              <a:p>
                <a:endParaRPr lang="en-US" dirty="0"/>
              </a:p>
            </p:txBody>
          </p:sp>
          <p:sp>
            <p:nvSpPr>
              <p:cNvPr id="187515" name="Freeform 123"/>
              <p:cNvSpPr>
                <a:spLocks/>
              </p:cNvSpPr>
              <p:nvPr/>
            </p:nvSpPr>
            <p:spPr bwMode="auto">
              <a:xfrm>
                <a:off x="1400" y="2662"/>
                <a:ext cx="95" cy="39"/>
              </a:xfrm>
              <a:custGeom>
                <a:avLst/>
                <a:gdLst/>
                <a:ahLst/>
                <a:cxnLst>
                  <a:cxn ang="0">
                    <a:pos x="0" y="39"/>
                  </a:cxn>
                  <a:cxn ang="0">
                    <a:pos x="95" y="6"/>
                  </a:cxn>
                  <a:cxn ang="0">
                    <a:pos x="95" y="0"/>
                  </a:cxn>
                  <a:cxn ang="0">
                    <a:pos x="0" y="33"/>
                  </a:cxn>
                  <a:cxn ang="0">
                    <a:pos x="0" y="39"/>
                  </a:cxn>
                </a:cxnLst>
                <a:rect l="0" t="0" r="r" b="b"/>
                <a:pathLst>
                  <a:path w="95" h="39">
                    <a:moveTo>
                      <a:pt x="0" y="39"/>
                    </a:moveTo>
                    <a:lnTo>
                      <a:pt x="95" y="6"/>
                    </a:lnTo>
                    <a:lnTo>
                      <a:pt x="95" y="0"/>
                    </a:lnTo>
                    <a:lnTo>
                      <a:pt x="0" y="33"/>
                    </a:lnTo>
                    <a:lnTo>
                      <a:pt x="0" y="39"/>
                    </a:lnTo>
                  </a:path>
                </a:pathLst>
              </a:custGeom>
              <a:noFill/>
              <a:ln w="0">
                <a:solidFill>
                  <a:srgbClr val="000000"/>
                </a:solidFill>
                <a:prstDash val="solid"/>
                <a:round/>
                <a:headEnd/>
                <a:tailEnd/>
              </a:ln>
            </p:spPr>
            <p:txBody>
              <a:bodyPr/>
              <a:lstStyle/>
              <a:p>
                <a:endParaRPr lang="en-US" dirty="0"/>
              </a:p>
            </p:txBody>
          </p:sp>
          <p:sp>
            <p:nvSpPr>
              <p:cNvPr id="187516" name="Freeform 124"/>
              <p:cNvSpPr>
                <a:spLocks/>
              </p:cNvSpPr>
              <p:nvPr/>
            </p:nvSpPr>
            <p:spPr bwMode="auto">
              <a:xfrm>
                <a:off x="1382" y="2662"/>
                <a:ext cx="113" cy="33"/>
              </a:xfrm>
              <a:custGeom>
                <a:avLst/>
                <a:gdLst/>
                <a:ahLst/>
                <a:cxnLst>
                  <a:cxn ang="0">
                    <a:pos x="0" y="28"/>
                  </a:cxn>
                  <a:cxn ang="0">
                    <a:pos x="18" y="33"/>
                  </a:cxn>
                  <a:cxn ang="0">
                    <a:pos x="113" y="0"/>
                  </a:cxn>
                  <a:cxn ang="0">
                    <a:pos x="89" y="0"/>
                  </a:cxn>
                  <a:cxn ang="0">
                    <a:pos x="0" y="28"/>
                  </a:cxn>
                  <a:cxn ang="0">
                    <a:pos x="0" y="28"/>
                  </a:cxn>
                </a:cxnLst>
                <a:rect l="0" t="0" r="r" b="b"/>
                <a:pathLst>
                  <a:path w="113" h="33">
                    <a:moveTo>
                      <a:pt x="0" y="28"/>
                    </a:moveTo>
                    <a:lnTo>
                      <a:pt x="18" y="33"/>
                    </a:lnTo>
                    <a:lnTo>
                      <a:pt x="113" y="0"/>
                    </a:lnTo>
                    <a:lnTo>
                      <a:pt x="89" y="0"/>
                    </a:lnTo>
                    <a:lnTo>
                      <a:pt x="0" y="28"/>
                    </a:lnTo>
                    <a:lnTo>
                      <a:pt x="0" y="28"/>
                    </a:lnTo>
                    <a:close/>
                  </a:path>
                </a:pathLst>
              </a:custGeom>
              <a:solidFill>
                <a:srgbClr val="FFFFFF"/>
              </a:solidFill>
              <a:ln w="9525">
                <a:noFill/>
                <a:round/>
                <a:headEnd/>
                <a:tailEnd/>
              </a:ln>
            </p:spPr>
            <p:txBody>
              <a:bodyPr/>
              <a:lstStyle/>
              <a:p>
                <a:endParaRPr lang="en-US" dirty="0"/>
              </a:p>
            </p:txBody>
          </p:sp>
          <p:sp>
            <p:nvSpPr>
              <p:cNvPr id="187517" name="Freeform 125"/>
              <p:cNvSpPr>
                <a:spLocks/>
              </p:cNvSpPr>
              <p:nvPr/>
            </p:nvSpPr>
            <p:spPr bwMode="auto">
              <a:xfrm>
                <a:off x="1382" y="2662"/>
                <a:ext cx="113" cy="33"/>
              </a:xfrm>
              <a:custGeom>
                <a:avLst/>
                <a:gdLst/>
                <a:ahLst/>
                <a:cxnLst>
                  <a:cxn ang="0">
                    <a:pos x="0" y="28"/>
                  </a:cxn>
                  <a:cxn ang="0">
                    <a:pos x="18" y="33"/>
                  </a:cxn>
                  <a:cxn ang="0">
                    <a:pos x="113" y="0"/>
                  </a:cxn>
                  <a:cxn ang="0">
                    <a:pos x="89" y="0"/>
                  </a:cxn>
                  <a:cxn ang="0">
                    <a:pos x="0" y="28"/>
                  </a:cxn>
                  <a:cxn ang="0">
                    <a:pos x="0" y="28"/>
                  </a:cxn>
                </a:cxnLst>
                <a:rect l="0" t="0" r="r" b="b"/>
                <a:pathLst>
                  <a:path w="113" h="33">
                    <a:moveTo>
                      <a:pt x="0" y="28"/>
                    </a:moveTo>
                    <a:lnTo>
                      <a:pt x="18" y="33"/>
                    </a:lnTo>
                    <a:lnTo>
                      <a:pt x="113" y="0"/>
                    </a:lnTo>
                    <a:lnTo>
                      <a:pt x="89"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87518" name="Freeform 126"/>
              <p:cNvSpPr>
                <a:spLocks/>
              </p:cNvSpPr>
              <p:nvPr/>
            </p:nvSpPr>
            <p:spPr bwMode="auto">
              <a:xfrm>
                <a:off x="1412" y="2701"/>
                <a:ext cx="18" cy="5"/>
              </a:xfrm>
              <a:custGeom>
                <a:avLst/>
                <a:gdLst/>
                <a:ahLst/>
                <a:cxnLst>
                  <a:cxn ang="0">
                    <a:pos x="0" y="0"/>
                  </a:cxn>
                  <a:cxn ang="0">
                    <a:pos x="18" y="5"/>
                  </a:cxn>
                  <a:cxn ang="0">
                    <a:pos x="18" y="0"/>
                  </a:cxn>
                  <a:cxn ang="0">
                    <a:pos x="0" y="0"/>
                  </a:cxn>
                  <a:cxn ang="0">
                    <a:pos x="0" y="0"/>
                  </a:cxn>
                  <a:cxn ang="0">
                    <a:pos x="0" y="0"/>
                  </a:cxn>
                </a:cxnLst>
                <a:rect l="0" t="0" r="r" b="b"/>
                <a:pathLst>
                  <a:path w="18" h="5">
                    <a:moveTo>
                      <a:pt x="0" y="0"/>
                    </a:moveTo>
                    <a:lnTo>
                      <a:pt x="18" y="5"/>
                    </a:lnTo>
                    <a:lnTo>
                      <a:pt x="18"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519" name="Freeform 127"/>
              <p:cNvSpPr>
                <a:spLocks/>
              </p:cNvSpPr>
              <p:nvPr/>
            </p:nvSpPr>
            <p:spPr bwMode="auto">
              <a:xfrm>
                <a:off x="1412" y="2701"/>
                <a:ext cx="18" cy="5"/>
              </a:xfrm>
              <a:custGeom>
                <a:avLst/>
                <a:gdLst/>
                <a:ahLst/>
                <a:cxnLst>
                  <a:cxn ang="0">
                    <a:pos x="0" y="0"/>
                  </a:cxn>
                  <a:cxn ang="0">
                    <a:pos x="18" y="5"/>
                  </a:cxn>
                  <a:cxn ang="0">
                    <a:pos x="18" y="0"/>
                  </a:cxn>
                  <a:cxn ang="0">
                    <a:pos x="0" y="0"/>
                  </a:cxn>
                  <a:cxn ang="0">
                    <a:pos x="0" y="0"/>
                  </a:cxn>
                  <a:cxn ang="0">
                    <a:pos x="0" y="0"/>
                  </a:cxn>
                </a:cxnLst>
                <a:rect l="0" t="0" r="r" b="b"/>
                <a:pathLst>
                  <a:path w="18" h="5">
                    <a:moveTo>
                      <a:pt x="0" y="0"/>
                    </a:moveTo>
                    <a:lnTo>
                      <a:pt x="18" y="5"/>
                    </a:lnTo>
                    <a:lnTo>
                      <a:pt x="18"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20" name="Freeform 128"/>
              <p:cNvSpPr>
                <a:spLocks/>
              </p:cNvSpPr>
              <p:nvPr/>
            </p:nvSpPr>
            <p:spPr bwMode="auto">
              <a:xfrm>
                <a:off x="1430" y="2673"/>
                <a:ext cx="94" cy="33"/>
              </a:xfrm>
              <a:custGeom>
                <a:avLst/>
                <a:gdLst/>
                <a:ahLst/>
                <a:cxnLst>
                  <a:cxn ang="0">
                    <a:pos x="0" y="33"/>
                  </a:cxn>
                  <a:cxn ang="0">
                    <a:pos x="94" y="0"/>
                  </a:cxn>
                  <a:cxn ang="0">
                    <a:pos x="94" y="0"/>
                  </a:cxn>
                  <a:cxn ang="0">
                    <a:pos x="0" y="28"/>
                  </a:cxn>
                  <a:cxn ang="0">
                    <a:pos x="0" y="33"/>
                  </a:cxn>
                  <a:cxn ang="0">
                    <a:pos x="0" y="33"/>
                  </a:cxn>
                  <a:cxn ang="0">
                    <a:pos x="0" y="33"/>
                  </a:cxn>
                </a:cxnLst>
                <a:rect l="0" t="0" r="r" b="b"/>
                <a:pathLst>
                  <a:path w="94" h="33">
                    <a:moveTo>
                      <a:pt x="0" y="33"/>
                    </a:moveTo>
                    <a:lnTo>
                      <a:pt x="94" y="0"/>
                    </a:lnTo>
                    <a:lnTo>
                      <a:pt x="94" y="0"/>
                    </a:lnTo>
                    <a:lnTo>
                      <a:pt x="0" y="28"/>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521" name="Freeform 129"/>
              <p:cNvSpPr>
                <a:spLocks/>
              </p:cNvSpPr>
              <p:nvPr/>
            </p:nvSpPr>
            <p:spPr bwMode="auto">
              <a:xfrm>
                <a:off x="1430" y="2673"/>
                <a:ext cx="94" cy="33"/>
              </a:xfrm>
              <a:custGeom>
                <a:avLst/>
                <a:gdLst/>
                <a:ahLst/>
                <a:cxnLst>
                  <a:cxn ang="0">
                    <a:pos x="0" y="33"/>
                  </a:cxn>
                  <a:cxn ang="0">
                    <a:pos x="94" y="0"/>
                  </a:cxn>
                  <a:cxn ang="0">
                    <a:pos x="94" y="0"/>
                  </a:cxn>
                  <a:cxn ang="0">
                    <a:pos x="0" y="28"/>
                  </a:cxn>
                  <a:cxn ang="0">
                    <a:pos x="0" y="33"/>
                  </a:cxn>
                </a:cxnLst>
                <a:rect l="0" t="0" r="r" b="b"/>
                <a:pathLst>
                  <a:path w="94" h="33">
                    <a:moveTo>
                      <a:pt x="0" y="33"/>
                    </a:moveTo>
                    <a:lnTo>
                      <a:pt x="94" y="0"/>
                    </a:lnTo>
                    <a:lnTo>
                      <a:pt x="94" y="0"/>
                    </a:lnTo>
                    <a:lnTo>
                      <a:pt x="0" y="28"/>
                    </a:lnTo>
                    <a:lnTo>
                      <a:pt x="0" y="33"/>
                    </a:lnTo>
                  </a:path>
                </a:pathLst>
              </a:custGeom>
              <a:noFill/>
              <a:ln w="0">
                <a:solidFill>
                  <a:srgbClr val="000000"/>
                </a:solidFill>
                <a:prstDash val="solid"/>
                <a:round/>
                <a:headEnd/>
                <a:tailEnd/>
              </a:ln>
            </p:spPr>
            <p:txBody>
              <a:bodyPr/>
              <a:lstStyle/>
              <a:p>
                <a:endParaRPr lang="en-US" dirty="0"/>
              </a:p>
            </p:txBody>
          </p:sp>
          <p:sp>
            <p:nvSpPr>
              <p:cNvPr id="187522" name="Freeform 130"/>
              <p:cNvSpPr>
                <a:spLocks/>
              </p:cNvSpPr>
              <p:nvPr/>
            </p:nvSpPr>
            <p:spPr bwMode="auto">
              <a:xfrm>
                <a:off x="1412" y="2668"/>
                <a:ext cx="112" cy="33"/>
              </a:xfrm>
              <a:custGeom>
                <a:avLst/>
                <a:gdLst/>
                <a:ahLst/>
                <a:cxnLst>
                  <a:cxn ang="0">
                    <a:pos x="0" y="33"/>
                  </a:cxn>
                  <a:cxn ang="0">
                    <a:pos x="18" y="33"/>
                  </a:cxn>
                  <a:cxn ang="0">
                    <a:pos x="112" y="5"/>
                  </a:cxn>
                  <a:cxn ang="0">
                    <a:pos x="89" y="0"/>
                  </a:cxn>
                  <a:cxn ang="0">
                    <a:pos x="0" y="33"/>
                  </a:cxn>
                  <a:cxn ang="0">
                    <a:pos x="0" y="33"/>
                  </a:cxn>
                </a:cxnLst>
                <a:rect l="0" t="0" r="r" b="b"/>
                <a:pathLst>
                  <a:path w="112" h="33">
                    <a:moveTo>
                      <a:pt x="0" y="33"/>
                    </a:moveTo>
                    <a:lnTo>
                      <a:pt x="18" y="33"/>
                    </a:lnTo>
                    <a:lnTo>
                      <a:pt x="112" y="5"/>
                    </a:lnTo>
                    <a:lnTo>
                      <a:pt x="89" y="0"/>
                    </a:lnTo>
                    <a:lnTo>
                      <a:pt x="0" y="33"/>
                    </a:lnTo>
                    <a:lnTo>
                      <a:pt x="0" y="33"/>
                    </a:lnTo>
                    <a:close/>
                  </a:path>
                </a:pathLst>
              </a:custGeom>
              <a:solidFill>
                <a:srgbClr val="FFFFFF"/>
              </a:solidFill>
              <a:ln w="9525">
                <a:noFill/>
                <a:round/>
                <a:headEnd/>
                <a:tailEnd/>
              </a:ln>
            </p:spPr>
            <p:txBody>
              <a:bodyPr/>
              <a:lstStyle/>
              <a:p>
                <a:endParaRPr lang="en-US" dirty="0"/>
              </a:p>
            </p:txBody>
          </p:sp>
          <p:sp>
            <p:nvSpPr>
              <p:cNvPr id="187523" name="Freeform 131"/>
              <p:cNvSpPr>
                <a:spLocks/>
              </p:cNvSpPr>
              <p:nvPr/>
            </p:nvSpPr>
            <p:spPr bwMode="auto">
              <a:xfrm>
                <a:off x="1412" y="2668"/>
                <a:ext cx="112" cy="33"/>
              </a:xfrm>
              <a:custGeom>
                <a:avLst/>
                <a:gdLst/>
                <a:ahLst/>
                <a:cxnLst>
                  <a:cxn ang="0">
                    <a:pos x="0" y="33"/>
                  </a:cxn>
                  <a:cxn ang="0">
                    <a:pos x="18" y="33"/>
                  </a:cxn>
                  <a:cxn ang="0">
                    <a:pos x="112" y="5"/>
                  </a:cxn>
                  <a:cxn ang="0">
                    <a:pos x="89" y="0"/>
                  </a:cxn>
                  <a:cxn ang="0">
                    <a:pos x="0" y="33"/>
                  </a:cxn>
                  <a:cxn ang="0">
                    <a:pos x="0" y="33"/>
                  </a:cxn>
                </a:cxnLst>
                <a:rect l="0" t="0" r="r" b="b"/>
                <a:pathLst>
                  <a:path w="112" h="33">
                    <a:moveTo>
                      <a:pt x="0" y="33"/>
                    </a:moveTo>
                    <a:lnTo>
                      <a:pt x="18" y="33"/>
                    </a:lnTo>
                    <a:lnTo>
                      <a:pt x="112" y="5"/>
                    </a:lnTo>
                    <a:lnTo>
                      <a:pt x="89"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24" name="Freeform 132"/>
              <p:cNvSpPr>
                <a:spLocks/>
              </p:cNvSpPr>
              <p:nvPr/>
            </p:nvSpPr>
            <p:spPr bwMode="auto">
              <a:xfrm>
                <a:off x="1388" y="2629"/>
                <a:ext cx="36" cy="44"/>
              </a:xfrm>
              <a:custGeom>
                <a:avLst/>
                <a:gdLst/>
                <a:ahLst/>
                <a:cxnLst>
                  <a:cxn ang="0">
                    <a:pos x="0" y="39"/>
                  </a:cxn>
                  <a:cxn ang="0">
                    <a:pos x="36" y="44"/>
                  </a:cxn>
                  <a:cxn ang="0">
                    <a:pos x="36" y="5"/>
                  </a:cxn>
                  <a:cxn ang="0">
                    <a:pos x="0" y="0"/>
                  </a:cxn>
                  <a:cxn ang="0">
                    <a:pos x="0" y="39"/>
                  </a:cxn>
                  <a:cxn ang="0">
                    <a:pos x="0" y="39"/>
                  </a:cxn>
                </a:cxnLst>
                <a:rect l="0" t="0" r="r" b="b"/>
                <a:pathLst>
                  <a:path w="36" h="44">
                    <a:moveTo>
                      <a:pt x="0" y="39"/>
                    </a:moveTo>
                    <a:lnTo>
                      <a:pt x="36" y="44"/>
                    </a:lnTo>
                    <a:lnTo>
                      <a:pt x="36" y="5"/>
                    </a:lnTo>
                    <a:lnTo>
                      <a:pt x="0" y="0"/>
                    </a:lnTo>
                    <a:lnTo>
                      <a:pt x="0" y="39"/>
                    </a:lnTo>
                    <a:lnTo>
                      <a:pt x="0" y="39"/>
                    </a:lnTo>
                    <a:close/>
                  </a:path>
                </a:pathLst>
              </a:custGeom>
              <a:solidFill>
                <a:srgbClr val="FFFFFF"/>
              </a:solidFill>
              <a:ln w="9525">
                <a:noFill/>
                <a:round/>
                <a:headEnd/>
                <a:tailEnd/>
              </a:ln>
            </p:spPr>
            <p:txBody>
              <a:bodyPr/>
              <a:lstStyle/>
              <a:p>
                <a:endParaRPr lang="en-US" dirty="0"/>
              </a:p>
            </p:txBody>
          </p:sp>
          <p:sp>
            <p:nvSpPr>
              <p:cNvPr id="187525" name="Freeform 133"/>
              <p:cNvSpPr>
                <a:spLocks/>
              </p:cNvSpPr>
              <p:nvPr/>
            </p:nvSpPr>
            <p:spPr bwMode="auto">
              <a:xfrm>
                <a:off x="1388" y="2629"/>
                <a:ext cx="36" cy="44"/>
              </a:xfrm>
              <a:custGeom>
                <a:avLst/>
                <a:gdLst/>
                <a:ahLst/>
                <a:cxnLst>
                  <a:cxn ang="0">
                    <a:pos x="0" y="39"/>
                  </a:cxn>
                  <a:cxn ang="0">
                    <a:pos x="36" y="44"/>
                  </a:cxn>
                  <a:cxn ang="0">
                    <a:pos x="36" y="5"/>
                  </a:cxn>
                  <a:cxn ang="0">
                    <a:pos x="0" y="0"/>
                  </a:cxn>
                  <a:cxn ang="0">
                    <a:pos x="0" y="39"/>
                  </a:cxn>
                  <a:cxn ang="0">
                    <a:pos x="0" y="39"/>
                  </a:cxn>
                </a:cxnLst>
                <a:rect l="0" t="0" r="r" b="b"/>
                <a:pathLst>
                  <a:path w="36" h="44">
                    <a:moveTo>
                      <a:pt x="0" y="39"/>
                    </a:moveTo>
                    <a:lnTo>
                      <a:pt x="36" y="44"/>
                    </a:lnTo>
                    <a:lnTo>
                      <a:pt x="36"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526" name="Freeform 134"/>
              <p:cNvSpPr>
                <a:spLocks/>
              </p:cNvSpPr>
              <p:nvPr/>
            </p:nvSpPr>
            <p:spPr bwMode="auto">
              <a:xfrm>
                <a:off x="1424" y="2629"/>
                <a:ext cx="35" cy="44"/>
              </a:xfrm>
              <a:custGeom>
                <a:avLst/>
                <a:gdLst/>
                <a:ahLst/>
                <a:cxnLst>
                  <a:cxn ang="0">
                    <a:pos x="0" y="44"/>
                  </a:cxn>
                  <a:cxn ang="0">
                    <a:pos x="35" y="33"/>
                  </a:cxn>
                  <a:cxn ang="0">
                    <a:pos x="29" y="0"/>
                  </a:cxn>
                  <a:cxn ang="0">
                    <a:pos x="0" y="5"/>
                  </a:cxn>
                  <a:cxn ang="0">
                    <a:pos x="0" y="44"/>
                  </a:cxn>
                  <a:cxn ang="0">
                    <a:pos x="0" y="44"/>
                  </a:cxn>
                  <a:cxn ang="0">
                    <a:pos x="0" y="44"/>
                  </a:cxn>
                </a:cxnLst>
                <a:rect l="0" t="0" r="r" b="b"/>
                <a:pathLst>
                  <a:path w="35" h="44">
                    <a:moveTo>
                      <a:pt x="0" y="44"/>
                    </a:moveTo>
                    <a:lnTo>
                      <a:pt x="35" y="33"/>
                    </a:lnTo>
                    <a:lnTo>
                      <a:pt x="29" y="0"/>
                    </a:lnTo>
                    <a:lnTo>
                      <a:pt x="0" y="5"/>
                    </a:lnTo>
                    <a:lnTo>
                      <a:pt x="0" y="44"/>
                    </a:lnTo>
                    <a:lnTo>
                      <a:pt x="0" y="44"/>
                    </a:lnTo>
                    <a:lnTo>
                      <a:pt x="0" y="44"/>
                    </a:lnTo>
                    <a:close/>
                  </a:path>
                </a:pathLst>
              </a:custGeom>
              <a:solidFill>
                <a:srgbClr val="FFFFFF"/>
              </a:solidFill>
              <a:ln w="9525">
                <a:noFill/>
                <a:round/>
                <a:headEnd/>
                <a:tailEnd/>
              </a:ln>
            </p:spPr>
            <p:txBody>
              <a:bodyPr/>
              <a:lstStyle/>
              <a:p>
                <a:endParaRPr lang="en-US" dirty="0"/>
              </a:p>
            </p:txBody>
          </p:sp>
          <p:sp>
            <p:nvSpPr>
              <p:cNvPr id="187527" name="Freeform 135"/>
              <p:cNvSpPr>
                <a:spLocks/>
              </p:cNvSpPr>
              <p:nvPr/>
            </p:nvSpPr>
            <p:spPr bwMode="auto">
              <a:xfrm>
                <a:off x="1424" y="2629"/>
                <a:ext cx="35" cy="44"/>
              </a:xfrm>
              <a:custGeom>
                <a:avLst/>
                <a:gdLst/>
                <a:ahLst/>
                <a:cxnLst>
                  <a:cxn ang="0">
                    <a:pos x="0" y="44"/>
                  </a:cxn>
                  <a:cxn ang="0">
                    <a:pos x="35" y="33"/>
                  </a:cxn>
                  <a:cxn ang="0">
                    <a:pos x="29" y="0"/>
                  </a:cxn>
                  <a:cxn ang="0">
                    <a:pos x="0" y="5"/>
                  </a:cxn>
                  <a:cxn ang="0">
                    <a:pos x="0" y="44"/>
                  </a:cxn>
                </a:cxnLst>
                <a:rect l="0" t="0" r="r" b="b"/>
                <a:pathLst>
                  <a:path w="35" h="44">
                    <a:moveTo>
                      <a:pt x="0" y="44"/>
                    </a:moveTo>
                    <a:lnTo>
                      <a:pt x="35" y="33"/>
                    </a:lnTo>
                    <a:lnTo>
                      <a:pt x="29"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87528" name="Freeform 136"/>
              <p:cNvSpPr>
                <a:spLocks/>
              </p:cNvSpPr>
              <p:nvPr/>
            </p:nvSpPr>
            <p:spPr bwMode="auto">
              <a:xfrm>
                <a:off x="1388" y="2623"/>
                <a:ext cx="65" cy="11"/>
              </a:xfrm>
              <a:custGeom>
                <a:avLst/>
                <a:gdLst/>
                <a:ahLst/>
                <a:cxnLst>
                  <a:cxn ang="0">
                    <a:pos x="0" y="6"/>
                  </a:cxn>
                  <a:cxn ang="0">
                    <a:pos x="36" y="11"/>
                  </a:cxn>
                  <a:cxn ang="0">
                    <a:pos x="65" y="6"/>
                  </a:cxn>
                  <a:cxn ang="0">
                    <a:pos x="36" y="0"/>
                  </a:cxn>
                  <a:cxn ang="0">
                    <a:pos x="0" y="6"/>
                  </a:cxn>
                  <a:cxn ang="0">
                    <a:pos x="0" y="6"/>
                  </a:cxn>
                </a:cxnLst>
                <a:rect l="0" t="0" r="r" b="b"/>
                <a:pathLst>
                  <a:path w="65" h="11">
                    <a:moveTo>
                      <a:pt x="0" y="6"/>
                    </a:moveTo>
                    <a:lnTo>
                      <a:pt x="36" y="11"/>
                    </a:lnTo>
                    <a:lnTo>
                      <a:pt x="65" y="6"/>
                    </a:lnTo>
                    <a:lnTo>
                      <a:pt x="36" y="0"/>
                    </a:lnTo>
                    <a:lnTo>
                      <a:pt x="0" y="6"/>
                    </a:lnTo>
                    <a:lnTo>
                      <a:pt x="0" y="6"/>
                    </a:lnTo>
                    <a:close/>
                  </a:path>
                </a:pathLst>
              </a:custGeom>
              <a:solidFill>
                <a:srgbClr val="FFFFFF"/>
              </a:solidFill>
              <a:ln w="9525">
                <a:noFill/>
                <a:round/>
                <a:headEnd/>
                <a:tailEnd/>
              </a:ln>
            </p:spPr>
            <p:txBody>
              <a:bodyPr/>
              <a:lstStyle/>
              <a:p>
                <a:endParaRPr lang="en-US" dirty="0"/>
              </a:p>
            </p:txBody>
          </p:sp>
          <p:sp>
            <p:nvSpPr>
              <p:cNvPr id="187529" name="Freeform 137"/>
              <p:cNvSpPr>
                <a:spLocks/>
              </p:cNvSpPr>
              <p:nvPr/>
            </p:nvSpPr>
            <p:spPr bwMode="auto">
              <a:xfrm>
                <a:off x="1388" y="2623"/>
                <a:ext cx="65" cy="11"/>
              </a:xfrm>
              <a:custGeom>
                <a:avLst/>
                <a:gdLst/>
                <a:ahLst/>
                <a:cxnLst>
                  <a:cxn ang="0">
                    <a:pos x="0" y="6"/>
                  </a:cxn>
                  <a:cxn ang="0">
                    <a:pos x="36" y="11"/>
                  </a:cxn>
                  <a:cxn ang="0">
                    <a:pos x="65" y="6"/>
                  </a:cxn>
                  <a:cxn ang="0">
                    <a:pos x="36" y="0"/>
                  </a:cxn>
                  <a:cxn ang="0">
                    <a:pos x="0" y="6"/>
                  </a:cxn>
                  <a:cxn ang="0">
                    <a:pos x="0" y="6"/>
                  </a:cxn>
                </a:cxnLst>
                <a:rect l="0" t="0" r="r" b="b"/>
                <a:pathLst>
                  <a:path w="65" h="11">
                    <a:moveTo>
                      <a:pt x="0" y="6"/>
                    </a:moveTo>
                    <a:lnTo>
                      <a:pt x="36" y="11"/>
                    </a:lnTo>
                    <a:lnTo>
                      <a:pt x="65" y="6"/>
                    </a:lnTo>
                    <a:lnTo>
                      <a:pt x="36"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530" name="Freeform 138"/>
              <p:cNvSpPr>
                <a:spLocks/>
              </p:cNvSpPr>
              <p:nvPr/>
            </p:nvSpPr>
            <p:spPr bwMode="auto">
              <a:xfrm>
                <a:off x="1436" y="2634"/>
                <a:ext cx="35" cy="45"/>
              </a:xfrm>
              <a:custGeom>
                <a:avLst/>
                <a:gdLst/>
                <a:ahLst/>
                <a:cxnLst>
                  <a:cxn ang="0">
                    <a:pos x="0" y="39"/>
                  </a:cxn>
                  <a:cxn ang="0">
                    <a:pos x="35" y="45"/>
                  </a:cxn>
                  <a:cxn ang="0">
                    <a:pos x="35" y="6"/>
                  </a:cxn>
                  <a:cxn ang="0">
                    <a:pos x="0" y="0"/>
                  </a:cxn>
                  <a:cxn ang="0">
                    <a:pos x="0" y="39"/>
                  </a:cxn>
                  <a:cxn ang="0">
                    <a:pos x="0" y="39"/>
                  </a:cxn>
                </a:cxnLst>
                <a:rect l="0" t="0" r="r" b="b"/>
                <a:pathLst>
                  <a:path w="35" h="45">
                    <a:moveTo>
                      <a:pt x="0" y="39"/>
                    </a:moveTo>
                    <a:lnTo>
                      <a:pt x="35" y="45"/>
                    </a:lnTo>
                    <a:lnTo>
                      <a:pt x="35" y="6"/>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531" name="Freeform 139"/>
              <p:cNvSpPr>
                <a:spLocks/>
              </p:cNvSpPr>
              <p:nvPr/>
            </p:nvSpPr>
            <p:spPr bwMode="auto">
              <a:xfrm>
                <a:off x="1436" y="2634"/>
                <a:ext cx="35" cy="45"/>
              </a:xfrm>
              <a:custGeom>
                <a:avLst/>
                <a:gdLst/>
                <a:ahLst/>
                <a:cxnLst>
                  <a:cxn ang="0">
                    <a:pos x="0" y="39"/>
                  </a:cxn>
                  <a:cxn ang="0">
                    <a:pos x="35" y="45"/>
                  </a:cxn>
                  <a:cxn ang="0">
                    <a:pos x="35" y="6"/>
                  </a:cxn>
                  <a:cxn ang="0">
                    <a:pos x="0" y="0"/>
                  </a:cxn>
                  <a:cxn ang="0">
                    <a:pos x="0" y="39"/>
                  </a:cxn>
                  <a:cxn ang="0">
                    <a:pos x="0" y="39"/>
                  </a:cxn>
                </a:cxnLst>
                <a:rect l="0" t="0" r="r" b="b"/>
                <a:pathLst>
                  <a:path w="35" h="45">
                    <a:moveTo>
                      <a:pt x="0" y="39"/>
                    </a:moveTo>
                    <a:lnTo>
                      <a:pt x="35" y="45"/>
                    </a:lnTo>
                    <a:lnTo>
                      <a:pt x="35"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532" name="Freeform 140"/>
              <p:cNvSpPr>
                <a:spLocks/>
              </p:cNvSpPr>
              <p:nvPr/>
            </p:nvSpPr>
            <p:spPr bwMode="auto">
              <a:xfrm>
                <a:off x="1471" y="2634"/>
                <a:ext cx="30" cy="45"/>
              </a:xfrm>
              <a:custGeom>
                <a:avLst/>
                <a:gdLst/>
                <a:ahLst/>
                <a:cxnLst>
                  <a:cxn ang="0">
                    <a:pos x="0" y="45"/>
                  </a:cxn>
                  <a:cxn ang="0">
                    <a:pos x="30" y="34"/>
                  </a:cxn>
                  <a:cxn ang="0">
                    <a:pos x="30" y="0"/>
                  </a:cxn>
                  <a:cxn ang="0">
                    <a:pos x="0" y="6"/>
                  </a:cxn>
                  <a:cxn ang="0">
                    <a:pos x="0" y="45"/>
                  </a:cxn>
                  <a:cxn ang="0">
                    <a:pos x="0" y="45"/>
                  </a:cxn>
                  <a:cxn ang="0">
                    <a:pos x="0" y="45"/>
                  </a:cxn>
                </a:cxnLst>
                <a:rect l="0" t="0" r="r" b="b"/>
                <a:pathLst>
                  <a:path w="30" h="45">
                    <a:moveTo>
                      <a:pt x="0" y="45"/>
                    </a:moveTo>
                    <a:lnTo>
                      <a:pt x="30" y="34"/>
                    </a:lnTo>
                    <a:lnTo>
                      <a:pt x="30" y="0"/>
                    </a:lnTo>
                    <a:lnTo>
                      <a:pt x="0" y="6"/>
                    </a:lnTo>
                    <a:lnTo>
                      <a:pt x="0" y="45"/>
                    </a:lnTo>
                    <a:lnTo>
                      <a:pt x="0" y="45"/>
                    </a:lnTo>
                    <a:lnTo>
                      <a:pt x="0" y="45"/>
                    </a:lnTo>
                    <a:close/>
                  </a:path>
                </a:pathLst>
              </a:custGeom>
              <a:solidFill>
                <a:srgbClr val="999999"/>
              </a:solidFill>
              <a:ln w="9525">
                <a:noFill/>
                <a:round/>
                <a:headEnd/>
                <a:tailEnd/>
              </a:ln>
            </p:spPr>
            <p:txBody>
              <a:bodyPr/>
              <a:lstStyle/>
              <a:p>
                <a:endParaRPr lang="en-US" dirty="0"/>
              </a:p>
            </p:txBody>
          </p:sp>
          <p:sp>
            <p:nvSpPr>
              <p:cNvPr id="187533" name="Freeform 141"/>
              <p:cNvSpPr>
                <a:spLocks/>
              </p:cNvSpPr>
              <p:nvPr/>
            </p:nvSpPr>
            <p:spPr bwMode="auto">
              <a:xfrm>
                <a:off x="1471" y="2634"/>
                <a:ext cx="30" cy="45"/>
              </a:xfrm>
              <a:custGeom>
                <a:avLst/>
                <a:gdLst/>
                <a:ahLst/>
                <a:cxnLst>
                  <a:cxn ang="0">
                    <a:pos x="0" y="45"/>
                  </a:cxn>
                  <a:cxn ang="0">
                    <a:pos x="30" y="34"/>
                  </a:cxn>
                  <a:cxn ang="0">
                    <a:pos x="30" y="0"/>
                  </a:cxn>
                  <a:cxn ang="0">
                    <a:pos x="0" y="6"/>
                  </a:cxn>
                  <a:cxn ang="0">
                    <a:pos x="0" y="45"/>
                  </a:cxn>
                </a:cxnLst>
                <a:rect l="0" t="0" r="r" b="b"/>
                <a:pathLst>
                  <a:path w="30" h="45">
                    <a:moveTo>
                      <a:pt x="0" y="45"/>
                    </a:moveTo>
                    <a:lnTo>
                      <a:pt x="30" y="34"/>
                    </a:lnTo>
                    <a:lnTo>
                      <a:pt x="30" y="0"/>
                    </a:lnTo>
                    <a:lnTo>
                      <a:pt x="0" y="6"/>
                    </a:lnTo>
                    <a:lnTo>
                      <a:pt x="0" y="45"/>
                    </a:lnTo>
                  </a:path>
                </a:pathLst>
              </a:custGeom>
              <a:noFill/>
              <a:ln w="0">
                <a:solidFill>
                  <a:srgbClr val="000000"/>
                </a:solidFill>
                <a:prstDash val="solid"/>
                <a:round/>
                <a:headEnd/>
                <a:tailEnd/>
              </a:ln>
            </p:spPr>
            <p:txBody>
              <a:bodyPr/>
              <a:lstStyle/>
              <a:p>
                <a:endParaRPr lang="en-US" dirty="0"/>
              </a:p>
            </p:txBody>
          </p:sp>
          <p:sp>
            <p:nvSpPr>
              <p:cNvPr id="187534" name="Freeform 142"/>
              <p:cNvSpPr>
                <a:spLocks/>
              </p:cNvSpPr>
              <p:nvPr/>
            </p:nvSpPr>
            <p:spPr bwMode="auto">
              <a:xfrm>
                <a:off x="1436" y="2629"/>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close/>
                  </a:path>
                </a:pathLst>
              </a:custGeom>
              <a:solidFill>
                <a:srgbClr val="FFFFFF"/>
              </a:solidFill>
              <a:ln w="9525">
                <a:noFill/>
                <a:round/>
                <a:headEnd/>
                <a:tailEnd/>
              </a:ln>
            </p:spPr>
            <p:txBody>
              <a:bodyPr/>
              <a:lstStyle/>
              <a:p>
                <a:endParaRPr lang="en-US" dirty="0"/>
              </a:p>
            </p:txBody>
          </p:sp>
          <p:sp>
            <p:nvSpPr>
              <p:cNvPr id="187535" name="Freeform 143"/>
              <p:cNvSpPr>
                <a:spLocks/>
              </p:cNvSpPr>
              <p:nvPr/>
            </p:nvSpPr>
            <p:spPr bwMode="auto">
              <a:xfrm>
                <a:off x="1436" y="2629"/>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36" name="Freeform 144"/>
              <p:cNvSpPr>
                <a:spLocks/>
              </p:cNvSpPr>
              <p:nvPr/>
            </p:nvSpPr>
            <p:spPr bwMode="auto">
              <a:xfrm>
                <a:off x="1347" y="2640"/>
                <a:ext cx="35" cy="44"/>
              </a:xfrm>
              <a:custGeom>
                <a:avLst/>
                <a:gdLst/>
                <a:ahLst/>
                <a:cxnLst>
                  <a:cxn ang="0">
                    <a:pos x="0" y="39"/>
                  </a:cxn>
                  <a:cxn ang="0">
                    <a:pos x="35" y="44"/>
                  </a:cxn>
                  <a:cxn ang="0">
                    <a:pos x="30" y="5"/>
                  </a:cxn>
                  <a:cxn ang="0">
                    <a:pos x="0" y="0"/>
                  </a:cxn>
                  <a:cxn ang="0">
                    <a:pos x="0" y="39"/>
                  </a:cxn>
                  <a:cxn ang="0">
                    <a:pos x="0" y="39"/>
                  </a:cxn>
                </a:cxnLst>
                <a:rect l="0" t="0" r="r" b="b"/>
                <a:pathLst>
                  <a:path w="35" h="44">
                    <a:moveTo>
                      <a:pt x="0" y="39"/>
                    </a:moveTo>
                    <a:lnTo>
                      <a:pt x="35" y="44"/>
                    </a:lnTo>
                    <a:lnTo>
                      <a:pt x="30"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537" name="Freeform 145"/>
              <p:cNvSpPr>
                <a:spLocks/>
              </p:cNvSpPr>
              <p:nvPr/>
            </p:nvSpPr>
            <p:spPr bwMode="auto">
              <a:xfrm>
                <a:off x="1347" y="2640"/>
                <a:ext cx="35" cy="44"/>
              </a:xfrm>
              <a:custGeom>
                <a:avLst/>
                <a:gdLst/>
                <a:ahLst/>
                <a:cxnLst>
                  <a:cxn ang="0">
                    <a:pos x="0" y="39"/>
                  </a:cxn>
                  <a:cxn ang="0">
                    <a:pos x="35" y="44"/>
                  </a:cxn>
                  <a:cxn ang="0">
                    <a:pos x="30" y="5"/>
                  </a:cxn>
                  <a:cxn ang="0">
                    <a:pos x="0" y="0"/>
                  </a:cxn>
                  <a:cxn ang="0">
                    <a:pos x="0" y="39"/>
                  </a:cxn>
                  <a:cxn ang="0">
                    <a:pos x="0" y="39"/>
                  </a:cxn>
                </a:cxnLst>
                <a:rect l="0" t="0" r="r" b="b"/>
                <a:pathLst>
                  <a:path w="35" h="44">
                    <a:moveTo>
                      <a:pt x="0" y="39"/>
                    </a:moveTo>
                    <a:lnTo>
                      <a:pt x="35" y="44"/>
                    </a:lnTo>
                    <a:lnTo>
                      <a:pt x="30"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538" name="Freeform 146"/>
              <p:cNvSpPr>
                <a:spLocks/>
              </p:cNvSpPr>
              <p:nvPr/>
            </p:nvSpPr>
            <p:spPr bwMode="auto">
              <a:xfrm>
                <a:off x="1377" y="2640"/>
                <a:ext cx="35" cy="44"/>
              </a:xfrm>
              <a:custGeom>
                <a:avLst/>
                <a:gdLst/>
                <a:ahLst/>
                <a:cxnLst>
                  <a:cxn ang="0">
                    <a:pos x="5" y="44"/>
                  </a:cxn>
                  <a:cxn ang="0">
                    <a:pos x="35" y="33"/>
                  </a:cxn>
                  <a:cxn ang="0">
                    <a:pos x="35" y="0"/>
                  </a:cxn>
                  <a:cxn ang="0">
                    <a:pos x="0" y="5"/>
                  </a:cxn>
                  <a:cxn ang="0">
                    <a:pos x="5" y="44"/>
                  </a:cxn>
                  <a:cxn ang="0">
                    <a:pos x="5" y="44"/>
                  </a:cxn>
                  <a:cxn ang="0">
                    <a:pos x="5" y="44"/>
                  </a:cxn>
                </a:cxnLst>
                <a:rect l="0" t="0" r="r" b="b"/>
                <a:pathLst>
                  <a:path w="35" h="44">
                    <a:moveTo>
                      <a:pt x="5" y="44"/>
                    </a:moveTo>
                    <a:lnTo>
                      <a:pt x="35" y="33"/>
                    </a:lnTo>
                    <a:lnTo>
                      <a:pt x="35" y="0"/>
                    </a:lnTo>
                    <a:lnTo>
                      <a:pt x="0" y="5"/>
                    </a:lnTo>
                    <a:lnTo>
                      <a:pt x="5" y="44"/>
                    </a:lnTo>
                    <a:lnTo>
                      <a:pt x="5" y="44"/>
                    </a:lnTo>
                    <a:lnTo>
                      <a:pt x="5" y="44"/>
                    </a:lnTo>
                    <a:close/>
                  </a:path>
                </a:pathLst>
              </a:custGeom>
              <a:solidFill>
                <a:srgbClr val="999999"/>
              </a:solidFill>
              <a:ln w="9525">
                <a:noFill/>
                <a:round/>
                <a:headEnd/>
                <a:tailEnd/>
              </a:ln>
            </p:spPr>
            <p:txBody>
              <a:bodyPr/>
              <a:lstStyle/>
              <a:p>
                <a:endParaRPr lang="en-US" dirty="0"/>
              </a:p>
            </p:txBody>
          </p:sp>
          <p:sp>
            <p:nvSpPr>
              <p:cNvPr id="187539" name="Freeform 147"/>
              <p:cNvSpPr>
                <a:spLocks/>
              </p:cNvSpPr>
              <p:nvPr/>
            </p:nvSpPr>
            <p:spPr bwMode="auto">
              <a:xfrm>
                <a:off x="1377" y="2640"/>
                <a:ext cx="35" cy="44"/>
              </a:xfrm>
              <a:custGeom>
                <a:avLst/>
                <a:gdLst/>
                <a:ahLst/>
                <a:cxnLst>
                  <a:cxn ang="0">
                    <a:pos x="5" y="44"/>
                  </a:cxn>
                  <a:cxn ang="0">
                    <a:pos x="35" y="33"/>
                  </a:cxn>
                  <a:cxn ang="0">
                    <a:pos x="35" y="0"/>
                  </a:cxn>
                  <a:cxn ang="0">
                    <a:pos x="0" y="5"/>
                  </a:cxn>
                  <a:cxn ang="0">
                    <a:pos x="5" y="44"/>
                  </a:cxn>
                </a:cxnLst>
                <a:rect l="0" t="0" r="r" b="b"/>
                <a:pathLst>
                  <a:path w="35" h="44">
                    <a:moveTo>
                      <a:pt x="5" y="44"/>
                    </a:moveTo>
                    <a:lnTo>
                      <a:pt x="35" y="33"/>
                    </a:lnTo>
                    <a:lnTo>
                      <a:pt x="35" y="0"/>
                    </a:lnTo>
                    <a:lnTo>
                      <a:pt x="0" y="5"/>
                    </a:lnTo>
                    <a:lnTo>
                      <a:pt x="5" y="44"/>
                    </a:lnTo>
                  </a:path>
                </a:pathLst>
              </a:custGeom>
              <a:noFill/>
              <a:ln w="0">
                <a:solidFill>
                  <a:srgbClr val="000000"/>
                </a:solidFill>
                <a:prstDash val="solid"/>
                <a:round/>
                <a:headEnd/>
                <a:tailEnd/>
              </a:ln>
            </p:spPr>
            <p:txBody>
              <a:bodyPr/>
              <a:lstStyle/>
              <a:p>
                <a:endParaRPr lang="en-US" dirty="0"/>
              </a:p>
            </p:txBody>
          </p:sp>
          <p:sp>
            <p:nvSpPr>
              <p:cNvPr id="187540" name="Freeform 148"/>
              <p:cNvSpPr>
                <a:spLocks/>
              </p:cNvSpPr>
              <p:nvPr/>
            </p:nvSpPr>
            <p:spPr bwMode="auto">
              <a:xfrm>
                <a:off x="1347" y="2634"/>
                <a:ext cx="65" cy="11"/>
              </a:xfrm>
              <a:custGeom>
                <a:avLst/>
                <a:gdLst/>
                <a:ahLst/>
                <a:cxnLst>
                  <a:cxn ang="0">
                    <a:pos x="0" y="6"/>
                  </a:cxn>
                  <a:cxn ang="0">
                    <a:pos x="30" y="11"/>
                  </a:cxn>
                  <a:cxn ang="0">
                    <a:pos x="65" y="6"/>
                  </a:cxn>
                  <a:cxn ang="0">
                    <a:pos x="30" y="0"/>
                  </a:cxn>
                  <a:cxn ang="0">
                    <a:pos x="0" y="6"/>
                  </a:cxn>
                  <a:cxn ang="0">
                    <a:pos x="0" y="6"/>
                  </a:cxn>
                </a:cxnLst>
                <a:rect l="0" t="0" r="r" b="b"/>
                <a:pathLst>
                  <a:path w="65" h="11">
                    <a:moveTo>
                      <a:pt x="0" y="6"/>
                    </a:moveTo>
                    <a:lnTo>
                      <a:pt x="30"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87541" name="Freeform 149"/>
              <p:cNvSpPr>
                <a:spLocks/>
              </p:cNvSpPr>
              <p:nvPr/>
            </p:nvSpPr>
            <p:spPr bwMode="auto">
              <a:xfrm>
                <a:off x="1347" y="2634"/>
                <a:ext cx="65" cy="11"/>
              </a:xfrm>
              <a:custGeom>
                <a:avLst/>
                <a:gdLst/>
                <a:ahLst/>
                <a:cxnLst>
                  <a:cxn ang="0">
                    <a:pos x="0" y="6"/>
                  </a:cxn>
                  <a:cxn ang="0">
                    <a:pos x="30" y="11"/>
                  </a:cxn>
                  <a:cxn ang="0">
                    <a:pos x="65" y="6"/>
                  </a:cxn>
                  <a:cxn ang="0">
                    <a:pos x="30" y="0"/>
                  </a:cxn>
                  <a:cxn ang="0">
                    <a:pos x="0" y="6"/>
                  </a:cxn>
                  <a:cxn ang="0">
                    <a:pos x="0" y="6"/>
                  </a:cxn>
                </a:cxnLst>
                <a:rect l="0" t="0" r="r" b="b"/>
                <a:pathLst>
                  <a:path w="65" h="11">
                    <a:moveTo>
                      <a:pt x="0" y="6"/>
                    </a:moveTo>
                    <a:lnTo>
                      <a:pt x="30"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542" name="Freeform 150"/>
              <p:cNvSpPr>
                <a:spLocks/>
              </p:cNvSpPr>
              <p:nvPr/>
            </p:nvSpPr>
            <p:spPr bwMode="auto">
              <a:xfrm>
                <a:off x="1388" y="2645"/>
                <a:ext cx="42" cy="50"/>
              </a:xfrm>
              <a:custGeom>
                <a:avLst/>
                <a:gdLst/>
                <a:ahLst/>
                <a:cxnLst>
                  <a:cxn ang="0">
                    <a:pos x="6" y="39"/>
                  </a:cxn>
                  <a:cxn ang="0">
                    <a:pos x="42" y="50"/>
                  </a:cxn>
                  <a:cxn ang="0">
                    <a:pos x="42" y="6"/>
                  </a:cxn>
                  <a:cxn ang="0">
                    <a:pos x="0" y="0"/>
                  </a:cxn>
                  <a:cxn ang="0">
                    <a:pos x="6" y="39"/>
                  </a:cxn>
                  <a:cxn ang="0">
                    <a:pos x="6" y="39"/>
                  </a:cxn>
                </a:cxnLst>
                <a:rect l="0" t="0" r="r" b="b"/>
                <a:pathLst>
                  <a:path w="42" h="50">
                    <a:moveTo>
                      <a:pt x="6" y="39"/>
                    </a:moveTo>
                    <a:lnTo>
                      <a:pt x="42" y="50"/>
                    </a:lnTo>
                    <a:lnTo>
                      <a:pt x="42" y="6"/>
                    </a:lnTo>
                    <a:lnTo>
                      <a:pt x="0" y="0"/>
                    </a:lnTo>
                    <a:lnTo>
                      <a:pt x="6" y="39"/>
                    </a:lnTo>
                    <a:lnTo>
                      <a:pt x="6" y="39"/>
                    </a:lnTo>
                    <a:close/>
                  </a:path>
                </a:pathLst>
              </a:custGeom>
              <a:solidFill>
                <a:srgbClr val="000000"/>
              </a:solidFill>
              <a:ln w="9525">
                <a:noFill/>
                <a:round/>
                <a:headEnd/>
                <a:tailEnd/>
              </a:ln>
            </p:spPr>
            <p:txBody>
              <a:bodyPr/>
              <a:lstStyle/>
              <a:p>
                <a:endParaRPr lang="en-US" dirty="0"/>
              </a:p>
            </p:txBody>
          </p:sp>
          <p:sp>
            <p:nvSpPr>
              <p:cNvPr id="187543" name="Freeform 151"/>
              <p:cNvSpPr>
                <a:spLocks/>
              </p:cNvSpPr>
              <p:nvPr/>
            </p:nvSpPr>
            <p:spPr bwMode="auto">
              <a:xfrm>
                <a:off x="1388" y="2645"/>
                <a:ext cx="42" cy="50"/>
              </a:xfrm>
              <a:custGeom>
                <a:avLst/>
                <a:gdLst/>
                <a:ahLst/>
                <a:cxnLst>
                  <a:cxn ang="0">
                    <a:pos x="6" y="39"/>
                  </a:cxn>
                  <a:cxn ang="0">
                    <a:pos x="42" y="50"/>
                  </a:cxn>
                  <a:cxn ang="0">
                    <a:pos x="42" y="6"/>
                  </a:cxn>
                  <a:cxn ang="0">
                    <a:pos x="0" y="0"/>
                  </a:cxn>
                  <a:cxn ang="0">
                    <a:pos x="6" y="39"/>
                  </a:cxn>
                  <a:cxn ang="0">
                    <a:pos x="6" y="39"/>
                  </a:cxn>
                </a:cxnLst>
                <a:rect l="0" t="0" r="r" b="b"/>
                <a:pathLst>
                  <a:path w="42" h="50">
                    <a:moveTo>
                      <a:pt x="6" y="39"/>
                    </a:moveTo>
                    <a:lnTo>
                      <a:pt x="42" y="50"/>
                    </a:lnTo>
                    <a:lnTo>
                      <a:pt x="42" y="6"/>
                    </a:lnTo>
                    <a:lnTo>
                      <a:pt x="0" y="0"/>
                    </a:lnTo>
                    <a:lnTo>
                      <a:pt x="6" y="39"/>
                    </a:lnTo>
                    <a:lnTo>
                      <a:pt x="6" y="39"/>
                    </a:lnTo>
                  </a:path>
                </a:pathLst>
              </a:custGeom>
              <a:noFill/>
              <a:ln w="0">
                <a:solidFill>
                  <a:srgbClr val="000000"/>
                </a:solidFill>
                <a:prstDash val="solid"/>
                <a:round/>
                <a:headEnd/>
                <a:tailEnd/>
              </a:ln>
            </p:spPr>
            <p:txBody>
              <a:bodyPr/>
              <a:lstStyle/>
              <a:p>
                <a:endParaRPr lang="en-US" dirty="0"/>
              </a:p>
            </p:txBody>
          </p:sp>
          <p:sp>
            <p:nvSpPr>
              <p:cNvPr id="187544" name="Freeform 152"/>
              <p:cNvSpPr>
                <a:spLocks/>
              </p:cNvSpPr>
              <p:nvPr/>
            </p:nvSpPr>
            <p:spPr bwMode="auto">
              <a:xfrm>
                <a:off x="1430" y="2645"/>
                <a:ext cx="35" cy="50"/>
              </a:xfrm>
              <a:custGeom>
                <a:avLst/>
                <a:gdLst/>
                <a:ahLst/>
                <a:cxnLst>
                  <a:cxn ang="0">
                    <a:pos x="0" y="50"/>
                  </a:cxn>
                  <a:cxn ang="0">
                    <a:pos x="35" y="39"/>
                  </a:cxn>
                  <a:cxn ang="0">
                    <a:pos x="29" y="0"/>
                  </a:cxn>
                  <a:cxn ang="0">
                    <a:pos x="0" y="6"/>
                  </a:cxn>
                  <a:cxn ang="0">
                    <a:pos x="0" y="50"/>
                  </a:cxn>
                  <a:cxn ang="0">
                    <a:pos x="0" y="50"/>
                  </a:cxn>
                  <a:cxn ang="0">
                    <a:pos x="0" y="50"/>
                  </a:cxn>
                </a:cxnLst>
                <a:rect l="0" t="0" r="r" b="b"/>
                <a:pathLst>
                  <a:path w="35" h="50">
                    <a:moveTo>
                      <a:pt x="0" y="50"/>
                    </a:moveTo>
                    <a:lnTo>
                      <a:pt x="35" y="39"/>
                    </a:lnTo>
                    <a:lnTo>
                      <a:pt x="29" y="0"/>
                    </a:lnTo>
                    <a:lnTo>
                      <a:pt x="0" y="6"/>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87545" name="Freeform 153"/>
              <p:cNvSpPr>
                <a:spLocks/>
              </p:cNvSpPr>
              <p:nvPr/>
            </p:nvSpPr>
            <p:spPr bwMode="auto">
              <a:xfrm>
                <a:off x="1430" y="2645"/>
                <a:ext cx="35" cy="50"/>
              </a:xfrm>
              <a:custGeom>
                <a:avLst/>
                <a:gdLst/>
                <a:ahLst/>
                <a:cxnLst>
                  <a:cxn ang="0">
                    <a:pos x="0" y="50"/>
                  </a:cxn>
                  <a:cxn ang="0">
                    <a:pos x="35" y="39"/>
                  </a:cxn>
                  <a:cxn ang="0">
                    <a:pos x="29" y="0"/>
                  </a:cxn>
                  <a:cxn ang="0">
                    <a:pos x="0" y="6"/>
                  </a:cxn>
                  <a:cxn ang="0">
                    <a:pos x="0" y="50"/>
                  </a:cxn>
                </a:cxnLst>
                <a:rect l="0" t="0" r="r" b="b"/>
                <a:pathLst>
                  <a:path w="35" h="50">
                    <a:moveTo>
                      <a:pt x="0" y="50"/>
                    </a:moveTo>
                    <a:lnTo>
                      <a:pt x="35" y="39"/>
                    </a:lnTo>
                    <a:lnTo>
                      <a:pt x="29" y="0"/>
                    </a:lnTo>
                    <a:lnTo>
                      <a:pt x="0" y="6"/>
                    </a:lnTo>
                    <a:lnTo>
                      <a:pt x="0" y="50"/>
                    </a:lnTo>
                  </a:path>
                </a:pathLst>
              </a:custGeom>
              <a:noFill/>
              <a:ln w="0">
                <a:solidFill>
                  <a:srgbClr val="000000"/>
                </a:solidFill>
                <a:prstDash val="solid"/>
                <a:round/>
                <a:headEnd/>
                <a:tailEnd/>
              </a:ln>
            </p:spPr>
            <p:txBody>
              <a:bodyPr/>
              <a:lstStyle/>
              <a:p>
                <a:endParaRPr lang="en-US" dirty="0"/>
              </a:p>
            </p:txBody>
          </p:sp>
          <p:sp>
            <p:nvSpPr>
              <p:cNvPr id="187546" name="Freeform 154"/>
              <p:cNvSpPr>
                <a:spLocks/>
              </p:cNvSpPr>
              <p:nvPr/>
            </p:nvSpPr>
            <p:spPr bwMode="auto">
              <a:xfrm>
                <a:off x="1388" y="2640"/>
                <a:ext cx="71" cy="11"/>
              </a:xfrm>
              <a:custGeom>
                <a:avLst/>
                <a:gdLst/>
                <a:ahLst/>
                <a:cxnLst>
                  <a:cxn ang="0">
                    <a:pos x="0" y="5"/>
                  </a:cxn>
                  <a:cxn ang="0">
                    <a:pos x="42" y="11"/>
                  </a:cxn>
                  <a:cxn ang="0">
                    <a:pos x="71" y="5"/>
                  </a:cxn>
                  <a:cxn ang="0">
                    <a:pos x="36" y="0"/>
                  </a:cxn>
                  <a:cxn ang="0">
                    <a:pos x="0" y="5"/>
                  </a:cxn>
                  <a:cxn ang="0">
                    <a:pos x="0" y="5"/>
                  </a:cxn>
                </a:cxnLst>
                <a:rect l="0" t="0" r="r" b="b"/>
                <a:pathLst>
                  <a:path w="71" h="11">
                    <a:moveTo>
                      <a:pt x="0" y="5"/>
                    </a:moveTo>
                    <a:lnTo>
                      <a:pt x="42" y="11"/>
                    </a:lnTo>
                    <a:lnTo>
                      <a:pt x="71" y="5"/>
                    </a:lnTo>
                    <a:lnTo>
                      <a:pt x="36" y="0"/>
                    </a:lnTo>
                    <a:lnTo>
                      <a:pt x="0" y="5"/>
                    </a:lnTo>
                    <a:lnTo>
                      <a:pt x="0" y="5"/>
                    </a:lnTo>
                    <a:close/>
                  </a:path>
                </a:pathLst>
              </a:custGeom>
              <a:solidFill>
                <a:srgbClr val="FFFFFF"/>
              </a:solidFill>
              <a:ln w="9525">
                <a:noFill/>
                <a:round/>
                <a:headEnd/>
                <a:tailEnd/>
              </a:ln>
            </p:spPr>
            <p:txBody>
              <a:bodyPr/>
              <a:lstStyle/>
              <a:p>
                <a:endParaRPr lang="en-US" dirty="0"/>
              </a:p>
            </p:txBody>
          </p:sp>
          <p:sp>
            <p:nvSpPr>
              <p:cNvPr id="187547" name="Freeform 155"/>
              <p:cNvSpPr>
                <a:spLocks/>
              </p:cNvSpPr>
              <p:nvPr/>
            </p:nvSpPr>
            <p:spPr bwMode="auto">
              <a:xfrm>
                <a:off x="1388" y="2640"/>
                <a:ext cx="71" cy="11"/>
              </a:xfrm>
              <a:custGeom>
                <a:avLst/>
                <a:gdLst/>
                <a:ahLst/>
                <a:cxnLst>
                  <a:cxn ang="0">
                    <a:pos x="0" y="5"/>
                  </a:cxn>
                  <a:cxn ang="0">
                    <a:pos x="42" y="11"/>
                  </a:cxn>
                  <a:cxn ang="0">
                    <a:pos x="71" y="5"/>
                  </a:cxn>
                  <a:cxn ang="0">
                    <a:pos x="36" y="0"/>
                  </a:cxn>
                  <a:cxn ang="0">
                    <a:pos x="0" y="5"/>
                  </a:cxn>
                  <a:cxn ang="0">
                    <a:pos x="0" y="5"/>
                  </a:cxn>
                </a:cxnLst>
                <a:rect l="0" t="0" r="r" b="b"/>
                <a:pathLst>
                  <a:path w="71" h="11">
                    <a:moveTo>
                      <a:pt x="0" y="5"/>
                    </a:moveTo>
                    <a:lnTo>
                      <a:pt x="42" y="11"/>
                    </a:lnTo>
                    <a:lnTo>
                      <a:pt x="71" y="5"/>
                    </a:lnTo>
                    <a:lnTo>
                      <a:pt x="36"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48" name="Freeform 156"/>
              <p:cNvSpPr>
                <a:spLocks/>
              </p:cNvSpPr>
              <p:nvPr/>
            </p:nvSpPr>
            <p:spPr bwMode="auto">
              <a:xfrm>
                <a:off x="1388" y="2596"/>
                <a:ext cx="36" cy="33"/>
              </a:xfrm>
              <a:custGeom>
                <a:avLst/>
                <a:gdLst/>
                <a:ahLst/>
                <a:cxnLst>
                  <a:cxn ang="0">
                    <a:pos x="0" y="33"/>
                  </a:cxn>
                  <a:cxn ang="0">
                    <a:pos x="36" y="33"/>
                  </a:cxn>
                  <a:cxn ang="0">
                    <a:pos x="36" y="0"/>
                  </a:cxn>
                  <a:cxn ang="0">
                    <a:pos x="0" y="0"/>
                  </a:cxn>
                  <a:cxn ang="0">
                    <a:pos x="0" y="33"/>
                  </a:cxn>
                  <a:cxn ang="0">
                    <a:pos x="0" y="33"/>
                  </a:cxn>
                </a:cxnLst>
                <a:rect l="0" t="0" r="r" b="b"/>
                <a:pathLst>
                  <a:path w="36" h="33">
                    <a:moveTo>
                      <a:pt x="0" y="33"/>
                    </a:moveTo>
                    <a:lnTo>
                      <a:pt x="36" y="33"/>
                    </a:lnTo>
                    <a:lnTo>
                      <a:pt x="36" y="0"/>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87549" name="Freeform 157"/>
              <p:cNvSpPr>
                <a:spLocks/>
              </p:cNvSpPr>
              <p:nvPr/>
            </p:nvSpPr>
            <p:spPr bwMode="auto">
              <a:xfrm>
                <a:off x="1388" y="2596"/>
                <a:ext cx="36" cy="33"/>
              </a:xfrm>
              <a:custGeom>
                <a:avLst/>
                <a:gdLst/>
                <a:ahLst/>
                <a:cxnLst>
                  <a:cxn ang="0">
                    <a:pos x="0" y="33"/>
                  </a:cxn>
                  <a:cxn ang="0">
                    <a:pos x="36" y="33"/>
                  </a:cxn>
                  <a:cxn ang="0">
                    <a:pos x="36" y="0"/>
                  </a:cxn>
                  <a:cxn ang="0">
                    <a:pos x="0" y="0"/>
                  </a:cxn>
                  <a:cxn ang="0">
                    <a:pos x="0" y="33"/>
                  </a:cxn>
                  <a:cxn ang="0">
                    <a:pos x="0" y="33"/>
                  </a:cxn>
                </a:cxnLst>
                <a:rect l="0" t="0" r="r" b="b"/>
                <a:pathLst>
                  <a:path w="36" h="33">
                    <a:moveTo>
                      <a:pt x="0" y="33"/>
                    </a:moveTo>
                    <a:lnTo>
                      <a:pt x="36" y="33"/>
                    </a:lnTo>
                    <a:lnTo>
                      <a:pt x="36" y="0"/>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50" name="Freeform 158"/>
              <p:cNvSpPr>
                <a:spLocks/>
              </p:cNvSpPr>
              <p:nvPr/>
            </p:nvSpPr>
            <p:spPr bwMode="auto">
              <a:xfrm>
                <a:off x="1424" y="2590"/>
                <a:ext cx="29" cy="39"/>
              </a:xfrm>
              <a:custGeom>
                <a:avLst/>
                <a:gdLst/>
                <a:ahLst/>
                <a:cxnLst>
                  <a:cxn ang="0">
                    <a:pos x="0" y="39"/>
                  </a:cxn>
                  <a:cxn ang="0">
                    <a:pos x="29" y="33"/>
                  </a:cxn>
                  <a:cxn ang="0">
                    <a:pos x="23" y="0"/>
                  </a:cxn>
                  <a:cxn ang="0">
                    <a:pos x="0" y="6"/>
                  </a:cxn>
                  <a:cxn ang="0">
                    <a:pos x="0" y="39"/>
                  </a:cxn>
                  <a:cxn ang="0">
                    <a:pos x="0" y="39"/>
                  </a:cxn>
                  <a:cxn ang="0">
                    <a:pos x="0" y="39"/>
                  </a:cxn>
                </a:cxnLst>
                <a:rect l="0" t="0" r="r" b="b"/>
                <a:pathLst>
                  <a:path w="29" h="39">
                    <a:moveTo>
                      <a:pt x="0" y="39"/>
                    </a:moveTo>
                    <a:lnTo>
                      <a:pt x="29" y="33"/>
                    </a:lnTo>
                    <a:lnTo>
                      <a:pt x="23"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551" name="Freeform 159"/>
              <p:cNvSpPr>
                <a:spLocks/>
              </p:cNvSpPr>
              <p:nvPr/>
            </p:nvSpPr>
            <p:spPr bwMode="auto">
              <a:xfrm>
                <a:off x="1424" y="2590"/>
                <a:ext cx="29" cy="39"/>
              </a:xfrm>
              <a:custGeom>
                <a:avLst/>
                <a:gdLst/>
                <a:ahLst/>
                <a:cxnLst>
                  <a:cxn ang="0">
                    <a:pos x="0" y="39"/>
                  </a:cxn>
                  <a:cxn ang="0">
                    <a:pos x="29" y="33"/>
                  </a:cxn>
                  <a:cxn ang="0">
                    <a:pos x="23" y="0"/>
                  </a:cxn>
                  <a:cxn ang="0">
                    <a:pos x="0" y="6"/>
                  </a:cxn>
                  <a:cxn ang="0">
                    <a:pos x="0" y="39"/>
                  </a:cxn>
                </a:cxnLst>
                <a:rect l="0" t="0" r="r" b="b"/>
                <a:pathLst>
                  <a:path w="29" h="39">
                    <a:moveTo>
                      <a:pt x="0" y="39"/>
                    </a:moveTo>
                    <a:lnTo>
                      <a:pt x="29" y="33"/>
                    </a:lnTo>
                    <a:lnTo>
                      <a:pt x="23"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552" name="Freeform 160"/>
              <p:cNvSpPr>
                <a:spLocks/>
              </p:cNvSpPr>
              <p:nvPr/>
            </p:nvSpPr>
            <p:spPr bwMode="auto">
              <a:xfrm>
                <a:off x="1388" y="2585"/>
                <a:ext cx="59" cy="11"/>
              </a:xfrm>
              <a:custGeom>
                <a:avLst/>
                <a:gdLst/>
                <a:ahLst/>
                <a:cxnLst>
                  <a:cxn ang="0">
                    <a:pos x="0" y="11"/>
                  </a:cxn>
                  <a:cxn ang="0">
                    <a:pos x="36" y="11"/>
                  </a:cxn>
                  <a:cxn ang="0">
                    <a:pos x="59" y="5"/>
                  </a:cxn>
                  <a:cxn ang="0">
                    <a:pos x="30" y="0"/>
                  </a:cxn>
                  <a:cxn ang="0">
                    <a:pos x="0" y="11"/>
                  </a:cxn>
                  <a:cxn ang="0">
                    <a:pos x="0" y="11"/>
                  </a:cxn>
                </a:cxnLst>
                <a:rect l="0" t="0" r="r" b="b"/>
                <a:pathLst>
                  <a:path w="59" h="11">
                    <a:moveTo>
                      <a:pt x="0" y="11"/>
                    </a:moveTo>
                    <a:lnTo>
                      <a:pt x="36" y="11"/>
                    </a:lnTo>
                    <a:lnTo>
                      <a:pt x="59" y="5"/>
                    </a:lnTo>
                    <a:lnTo>
                      <a:pt x="30" y="0"/>
                    </a:lnTo>
                    <a:lnTo>
                      <a:pt x="0" y="11"/>
                    </a:lnTo>
                    <a:lnTo>
                      <a:pt x="0" y="11"/>
                    </a:lnTo>
                    <a:close/>
                  </a:path>
                </a:pathLst>
              </a:custGeom>
              <a:solidFill>
                <a:srgbClr val="CCCCCC"/>
              </a:solidFill>
              <a:ln w="9525">
                <a:noFill/>
                <a:round/>
                <a:headEnd/>
                <a:tailEnd/>
              </a:ln>
            </p:spPr>
            <p:txBody>
              <a:bodyPr/>
              <a:lstStyle/>
              <a:p>
                <a:endParaRPr lang="en-US" dirty="0"/>
              </a:p>
            </p:txBody>
          </p:sp>
          <p:sp>
            <p:nvSpPr>
              <p:cNvPr id="187553" name="Freeform 161"/>
              <p:cNvSpPr>
                <a:spLocks/>
              </p:cNvSpPr>
              <p:nvPr/>
            </p:nvSpPr>
            <p:spPr bwMode="auto">
              <a:xfrm>
                <a:off x="1388" y="2585"/>
                <a:ext cx="59" cy="11"/>
              </a:xfrm>
              <a:custGeom>
                <a:avLst/>
                <a:gdLst/>
                <a:ahLst/>
                <a:cxnLst>
                  <a:cxn ang="0">
                    <a:pos x="0" y="11"/>
                  </a:cxn>
                  <a:cxn ang="0">
                    <a:pos x="36" y="11"/>
                  </a:cxn>
                  <a:cxn ang="0">
                    <a:pos x="59" y="5"/>
                  </a:cxn>
                  <a:cxn ang="0">
                    <a:pos x="30" y="0"/>
                  </a:cxn>
                  <a:cxn ang="0">
                    <a:pos x="0" y="11"/>
                  </a:cxn>
                  <a:cxn ang="0">
                    <a:pos x="0" y="11"/>
                  </a:cxn>
                </a:cxnLst>
                <a:rect l="0" t="0" r="r" b="b"/>
                <a:pathLst>
                  <a:path w="59" h="11">
                    <a:moveTo>
                      <a:pt x="0" y="11"/>
                    </a:moveTo>
                    <a:lnTo>
                      <a:pt x="36" y="11"/>
                    </a:lnTo>
                    <a:lnTo>
                      <a:pt x="59" y="5"/>
                    </a:lnTo>
                    <a:lnTo>
                      <a:pt x="30"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554" name="Freeform 162"/>
              <p:cNvSpPr>
                <a:spLocks/>
              </p:cNvSpPr>
              <p:nvPr/>
            </p:nvSpPr>
            <p:spPr bwMode="auto">
              <a:xfrm>
                <a:off x="1436" y="2601"/>
                <a:ext cx="29" cy="39"/>
              </a:xfrm>
              <a:custGeom>
                <a:avLst/>
                <a:gdLst/>
                <a:ahLst/>
                <a:cxnLst>
                  <a:cxn ang="0">
                    <a:pos x="0" y="33"/>
                  </a:cxn>
                  <a:cxn ang="0">
                    <a:pos x="29" y="39"/>
                  </a:cxn>
                  <a:cxn ang="0">
                    <a:pos x="29" y="6"/>
                  </a:cxn>
                  <a:cxn ang="0">
                    <a:pos x="0" y="0"/>
                  </a:cxn>
                  <a:cxn ang="0">
                    <a:pos x="0" y="33"/>
                  </a:cxn>
                  <a:cxn ang="0">
                    <a:pos x="0" y="33"/>
                  </a:cxn>
                </a:cxnLst>
                <a:rect l="0" t="0" r="r" b="b"/>
                <a:pathLst>
                  <a:path w="29" h="39">
                    <a:moveTo>
                      <a:pt x="0" y="33"/>
                    </a:moveTo>
                    <a:lnTo>
                      <a:pt x="29" y="39"/>
                    </a:lnTo>
                    <a:lnTo>
                      <a:pt x="29" y="6"/>
                    </a:lnTo>
                    <a:lnTo>
                      <a:pt x="0" y="0"/>
                    </a:lnTo>
                    <a:lnTo>
                      <a:pt x="0" y="33"/>
                    </a:lnTo>
                    <a:lnTo>
                      <a:pt x="0" y="33"/>
                    </a:lnTo>
                    <a:close/>
                  </a:path>
                </a:pathLst>
              </a:custGeom>
              <a:solidFill>
                <a:srgbClr val="FFFFFF"/>
              </a:solidFill>
              <a:ln w="9525">
                <a:noFill/>
                <a:round/>
                <a:headEnd/>
                <a:tailEnd/>
              </a:ln>
            </p:spPr>
            <p:txBody>
              <a:bodyPr/>
              <a:lstStyle/>
              <a:p>
                <a:endParaRPr lang="en-US" dirty="0"/>
              </a:p>
            </p:txBody>
          </p:sp>
          <p:sp>
            <p:nvSpPr>
              <p:cNvPr id="187555" name="Freeform 163"/>
              <p:cNvSpPr>
                <a:spLocks/>
              </p:cNvSpPr>
              <p:nvPr/>
            </p:nvSpPr>
            <p:spPr bwMode="auto">
              <a:xfrm>
                <a:off x="1436" y="2601"/>
                <a:ext cx="29" cy="39"/>
              </a:xfrm>
              <a:custGeom>
                <a:avLst/>
                <a:gdLst/>
                <a:ahLst/>
                <a:cxnLst>
                  <a:cxn ang="0">
                    <a:pos x="0" y="33"/>
                  </a:cxn>
                  <a:cxn ang="0">
                    <a:pos x="29" y="39"/>
                  </a:cxn>
                  <a:cxn ang="0">
                    <a:pos x="29" y="6"/>
                  </a:cxn>
                  <a:cxn ang="0">
                    <a:pos x="0" y="0"/>
                  </a:cxn>
                  <a:cxn ang="0">
                    <a:pos x="0" y="33"/>
                  </a:cxn>
                  <a:cxn ang="0">
                    <a:pos x="0" y="33"/>
                  </a:cxn>
                </a:cxnLst>
                <a:rect l="0" t="0" r="r" b="b"/>
                <a:pathLst>
                  <a:path w="29" h="39">
                    <a:moveTo>
                      <a:pt x="0" y="33"/>
                    </a:moveTo>
                    <a:lnTo>
                      <a:pt x="29" y="39"/>
                    </a:lnTo>
                    <a:lnTo>
                      <a:pt x="29"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56" name="Freeform 164"/>
              <p:cNvSpPr>
                <a:spLocks/>
              </p:cNvSpPr>
              <p:nvPr/>
            </p:nvSpPr>
            <p:spPr bwMode="auto">
              <a:xfrm>
                <a:off x="1465" y="2601"/>
                <a:ext cx="30" cy="39"/>
              </a:xfrm>
              <a:custGeom>
                <a:avLst/>
                <a:gdLst/>
                <a:ahLst/>
                <a:cxnLst>
                  <a:cxn ang="0">
                    <a:pos x="0" y="39"/>
                  </a:cxn>
                  <a:cxn ang="0">
                    <a:pos x="30" y="33"/>
                  </a:cxn>
                  <a:cxn ang="0">
                    <a:pos x="30" y="0"/>
                  </a:cxn>
                  <a:cxn ang="0">
                    <a:pos x="0" y="6"/>
                  </a:cxn>
                  <a:cxn ang="0">
                    <a:pos x="0" y="39"/>
                  </a:cxn>
                  <a:cxn ang="0">
                    <a:pos x="0" y="39"/>
                  </a:cxn>
                  <a:cxn ang="0">
                    <a:pos x="0" y="39"/>
                  </a:cxn>
                </a:cxnLst>
                <a:rect l="0" t="0" r="r" b="b"/>
                <a:pathLst>
                  <a:path w="30" h="39">
                    <a:moveTo>
                      <a:pt x="0" y="39"/>
                    </a:moveTo>
                    <a:lnTo>
                      <a:pt x="30" y="33"/>
                    </a:lnTo>
                    <a:lnTo>
                      <a:pt x="30"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557" name="Freeform 165"/>
              <p:cNvSpPr>
                <a:spLocks/>
              </p:cNvSpPr>
              <p:nvPr/>
            </p:nvSpPr>
            <p:spPr bwMode="auto">
              <a:xfrm>
                <a:off x="1465" y="2601"/>
                <a:ext cx="30" cy="39"/>
              </a:xfrm>
              <a:custGeom>
                <a:avLst/>
                <a:gdLst/>
                <a:ahLst/>
                <a:cxnLst>
                  <a:cxn ang="0">
                    <a:pos x="0" y="39"/>
                  </a:cxn>
                  <a:cxn ang="0">
                    <a:pos x="30" y="33"/>
                  </a:cxn>
                  <a:cxn ang="0">
                    <a:pos x="30" y="0"/>
                  </a:cxn>
                  <a:cxn ang="0">
                    <a:pos x="0" y="6"/>
                  </a:cxn>
                  <a:cxn ang="0">
                    <a:pos x="0" y="39"/>
                  </a:cxn>
                </a:cxnLst>
                <a:rect l="0" t="0" r="r" b="b"/>
                <a:pathLst>
                  <a:path w="30" h="39">
                    <a:moveTo>
                      <a:pt x="0" y="39"/>
                    </a:moveTo>
                    <a:lnTo>
                      <a:pt x="30" y="33"/>
                    </a:lnTo>
                    <a:lnTo>
                      <a:pt x="30"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558" name="Freeform 166"/>
              <p:cNvSpPr>
                <a:spLocks/>
              </p:cNvSpPr>
              <p:nvPr/>
            </p:nvSpPr>
            <p:spPr bwMode="auto">
              <a:xfrm>
                <a:off x="1436" y="2596"/>
                <a:ext cx="59" cy="11"/>
              </a:xfrm>
              <a:custGeom>
                <a:avLst/>
                <a:gdLst/>
                <a:ahLst/>
                <a:cxnLst>
                  <a:cxn ang="0">
                    <a:pos x="0" y="5"/>
                  </a:cxn>
                  <a:cxn ang="0">
                    <a:pos x="29" y="11"/>
                  </a:cxn>
                  <a:cxn ang="0">
                    <a:pos x="59" y="5"/>
                  </a:cxn>
                  <a:cxn ang="0">
                    <a:pos x="29" y="0"/>
                  </a:cxn>
                  <a:cxn ang="0">
                    <a:pos x="0" y="5"/>
                  </a:cxn>
                  <a:cxn ang="0">
                    <a:pos x="0" y="5"/>
                  </a:cxn>
                </a:cxnLst>
                <a:rect l="0" t="0" r="r" b="b"/>
                <a:pathLst>
                  <a:path w="59" h="11">
                    <a:moveTo>
                      <a:pt x="0" y="5"/>
                    </a:moveTo>
                    <a:lnTo>
                      <a:pt x="29" y="11"/>
                    </a:lnTo>
                    <a:lnTo>
                      <a:pt x="59" y="5"/>
                    </a:lnTo>
                    <a:lnTo>
                      <a:pt x="29" y="0"/>
                    </a:lnTo>
                    <a:lnTo>
                      <a:pt x="0" y="5"/>
                    </a:lnTo>
                    <a:lnTo>
                      <a:pt x="0" y="5"/>
                    </a:lnTo>
                    <a:close/>
                  </a:path>
                </a:pathLst>
              </a:custGeom>
              <a:solidFill>
                <a:srgbClr val="CCCCCC"/>
              </a:solidFill>
              <a:ln w="9525">
                <a:noFill/>
                <a:round/>
                <a:headEnd/>
                <a:tailEnd/>
              </a:ln>
            </p:spPr>
            <p:txBody>
              <a:bodyPr/>
              <a:lstStyle/>
              <a:p>
                <a:endParaRPr lang="en-US" dirty="0"/>
              </a:p>
            </p:txBody>
          </p:sp>
          <p:sp>
            <p:nvSpPr>
              <p:cNvPr id="187559" name="Freeform 167"/>
              <p:cNvSpPr>
                <a:spLocks/>
              </p:cNvSpPr>
              <p:nvPr/>
            </p:nvSpPr>
            <p:spPr bwMode="auto">
              <a:xfrm>
                <a:off x="1436" y="2596"/>
                <a:ext cx="59" cy="11"/>
              </a:xfrm>
              <a:custGeom>
                <a:avLst/>
                <a:gdLst/>
                <a:ahLst/>
                <a:cxnLst>
                  <a:cxn ang="0">
                    <a:pos x="0" y="5"/>
                  </a:cxn>
                  <a:cxn ang="0">
                    <a:pos x="29" y="11"/>
                  </a:cxn>
                  <a:cxn ang="0">
                    <a:pos x="59" y="5"/>
                  </a:cxn>
                  <a:cxn ang="0">
                    <a:pos x="29" y="0"/>
                  </a:cxn>
                  <a:cxn ang="0">
                    <a:pos x="0" y="5"/>
                  </a:cxn>
                  <a:cxn ang="0">
                    <a:pos x="0" y="5"/>
                  </a:cxn>
                </a:cxnLst>
                <a:rect l="0" t="0" r="r" b="b"/>
                <a:pathLst>
                  <a:path w="59" h="11">
                    <a:moveTo>
                      <a:pt x="0" y="5"/>
                    </a:moveTo>
                    <a:lnTo>
                      <a:pt x="29" y="11"/>
                    </a:lnTo>
                    <a:lnTo>
                      <a:pt x="59"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60" name="Freeform 168"/>
              <p:cNvSpPr>
                <a:spLocks/>
              </p:cNvSpPr>
              <p:nvPr/>
            </p:nvSpPr>
            <p:spPr bwMode="auto">
              <a:xfrm>
                <a:off x="1353" y="2601"/>
                <a:ext cx="35" cy="39"/>
              </a:xfrm>
              <a:custGeom>
                <a:avLst/>
                <a:gdLst/>
                <a:ahLst/>
                <a:cxnLst>
                  <a:cxn ang="0">
                    <a:pos x="0" y="33"/>
                  </a:cxn>
                  <a:cxn ang="0">
                    <a:pos x="35" y="39"/>
                  </a:cxn>
                  <a:cxn ang="0">
                    <a:pos x="35" y="6"/>
                  </a:cxn>
                  <a:cxn ang="0">
                    <a:pos x="0" y="0"/>
                  </a:cxn>
                  <a:cxn ang="0">
                    <a:pos x="0" y="33"/>
                  </a:cxn>
                  <a:cxn ang="0">
                    <a:pos x="0" y="33"/>
                  </a:cxn>
                </a:cxnLst>
                <a:rect l="0" t="0" r="r" b="b"/>
                <a:pathLst>
                  <a:path w="35" h="39">
                    <a:moveTo>
                      <a:pt x="0" y="33"/>
                    </a:moveTo>
                    <a:lnTo>
                      <a:pt x="35" y="39"/>
                    </a:lnTo>
                    <a:lnTo>
                      <a:pt x="35" y="6"/>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87561" name="Freeform 169"/>
              <p:cNvSpPr>
                <a:spLocks/>
              </p:cNvSpPr>
              <p:nvPr/>
            </p:nvSpPr>
            <p:spPr bwMode="auto">
              <a:xfrm>
                <a:off x="1353" y="2601"/>
                <a:ext cx="35" cy="39"/>
              </a:xfrm>
              <a:custGeom>
                <a:avLst/>
                <a:gdLst/>
                <a:ahLst/>
                <a:cxnLst>
                  <a:cxn ang="0">
                    <a:pos x="0" y="33"/>
                  </a:cxn>
                  <a:cxn ang="0">
                    <a:pos x="35" y="39"/>
                  </a:cxn>
                  <a:cxn ang="0">
                    <a:pos x="35" y="6"/>
                  </a:cxn>
                  <a:cxn ang="0">
                    <a:pos x="0" y="0"/>
                  </a:cxn>
                  <a:cxn ang="0">
                    <a:pos x="0" y="33"/>
                  </a:cxn>
                  <a:cxn ang="0">
                    <a:pos x="0" y="33"/>
                  </a:cxn>
                </a:cxnLst>
                <a:rect l="0" t="0" r="r" b="b"/>
                <a:pathLst>
                  <a:path w="35" h="39">
                    <a:moveTo>
                      <a:pt x="0" y="33"/>
                    </a:moveTo>
                    <a:lnTo>
                      <a:pt x="35" y="39"/>
                    </a:lnTo>
                    <a:lnTo>
                      <a:pt x="35" y="6"/>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562" name="Freeform 170"/>
              <p:cNvSpPr>
                <a:spLocks/>
              </p:cNvSpPr>
              <p:nvPr/>
            </p:nvSpPr>
            <p:spPr bwMode="auto">
              <a:xfrm>
                <a:off x="1388" y="2601"/>
                <a:ext cx="30" cy="39"/>
              </a:xfrm>
              <a:custGeom>
                <a:avLst/>
                <a:gdLst/>
                <a:ahLst/>
                <a:cxnLst>
                  <a:cxn ang="0">
                    <a:pos x="0" y="39"/>
                  </a:cxn>
                  <a:cxn ang="0">
                    <a:pos x="30" y="33"/>
                  </a:cxn>
                  <a:cxn ang="0">
                    <a:pos x="30" y="0"/>
                  </a:cxn>
                  <a:cxn ang="0">
                    <a:pos x="0" y="6"/>
                  </a:cxn>
                  <a:cxn ang="0">
                    <a:pos x="0" y="39"/>
                  </a:cxn>
                  <a:cxn ang="0">
                    <a:pos x="0" y="39"/>
                  </a:cxn>
                  <a:cxn ang="0">
                    <a:pos x="0" y="39"/>
                  </a:cxn>
                </a:cxnLst>
                <a:rect l="0" t="0" r="r" b="b"/>
                <a:pathLst>
                  <a:path w="30" h="39">
                    <a:moveTo>
                      <a:pt x="0" y="39"/>
                    </a:moveTo>
                    <a:lnTo>
                      <a:pt x="30" y="33"/>
                    </a:lnTo>
                    <a:lnTo>
                      <a:pt x="30"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563" name="Freeform 171"/>
              <p:cNvSpPr>
                <a:spLocks/>
              </p:cNvSpPr>
              <p:nvPr/>
            </p:nvSpPr>
            <p:spPr bwMode="auto">
              <a:xfrm>
                <a:off x="1388" y="2601"/>
                <a:ext cx="30" cy="39"/>
              </a:xfrm>
              <a:custGeom>
                <a:avLst/>
                <a:gdLst/>
                <a:ahLst/>
                <a:cxnLst>
                  <a:cxn ang="0">
                    <a:pos x="0" y="39"/>
                  </a:cxn>
                  <a:cxn ang="0">
                    <a:pos x="30" y="33"/>
                  </a:cxn>
                  <a:cxn ang="0">
                    <a:pos x="30" y="0"/>
                  </a:cxn>
                  <a:cxn ang="0">
                    <a:pos x="0" y="6"/>
                  </a:cxn>
                  <a:cxn ang="0">
                    <a:pos x="0" y="39"/>
                  </a:cxn>
                </a:cxnLst>
                <a:rect l="0" t="0" r="r" b="b"/>
                <a:pathLst>
                  <a:path w="30" h="39">
                    <a:moveTo>
                      <a:pt x="0" y="39"/>
                    </a:moveTo>
                    <a:lnTo>
                      <a:pt x="30" y="33"/>
                    </a:lnTo>
                    <a:lnTo>
                      <a:pt x="30"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564" name="Freeform 172"/>
              <p:cNvSpPr>
                <a:spLocks/>
              </p:cNvSpPr>
              <p:nvPr/>
            </p:nvSpPr>
            <p:spPr bwMode="auto">
              <a:xfrm>
                <a:off x="1353" y="2596"/>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close/>
                  </a:path>
                </a:pathLst>
              </a:custGeom>
              <a:solidFill>
                <a:srgbClr val="CCCCCC"/>
              </a:solidFill>
              <a:ln w="9525">
                <a:noFill/>
                <a:round/>
                <a:headEnd/>
                <a:tailEnd/>
              </a:ln>
            </p:spPr>
            <p:txBody>
              <a:bodyPr/>
              <a:lstStyle/>
              <a:p>
                <a:endParaRPr lang="en-US" dirty="0"/>
              </a:p>
            </p:txBody>
          </p:sp>
          <p:sp>
            <p:nvSpPr>
              <p:cNvPr id="187565" name="Freeform 173"/>
              <p:cNvSpPr>
                <a:spLocks/>
              </p:cNvSpPr>
              <p:nvPr/>
            </p:nvSpPr>
            <p:spPr bwMode="auto">
              <a:xfrm>
                <a:off x="1353" y="2596"/>
                <a:ext cx="65" cy="11"/>
              </a:xfrm>
              <a:custGeom>
                <a:avLst/>
                <a:gdLst/>
                <a:ahLst/>
                <a:cxnLst>
                  <a:cxn ang="0">
                    <a:pos x="0" y="5"/>
                  </a:cxn>
                  <a:cxn ang="0">
                    <a:pos x="35" y="11"/>
                  </a:cxn>
                  <a:cxn ang="0">
                    <a:pos x="65" y="5"/>
                  </a:cxn>
                  <a:cxn ang="0">
                    <a:pos x="29" y="0"/>
                  </a:cxn>
                  <a:cxn ang="0">
                    <a:pos x="0" y="5"/>
                  </a:cxn>
                  <a:cxn ang="0">
                    <a:pos x="0" y="5"/>
                  </a:cxn>
                </a:cxnLst>
                <a:rect l="0" t="0" r="r" b="b"/>
                <a:pathLst>
                  <a:path w="65" h="11">
                    <a:moveTo>
                      <a:pt x="0" y="5"/>
                    </a:moveTo>
                    <a:lnTo>
                      <a:pt x="35" y="11"/>
                    </a:lnTo>
                    <a:lnTo>
                      <a:pt x="65"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66" name="Freeform 174"/>
              <p:cNvSpPr>
                <a:spLocks/>
              </p:cNvSpPr>
              <p:nvPr/>
            </p:nvSpPr>
            <p:spPr bwMode="auto">
              <a:xfrm>
                <a:off x="1400" y="2607"/>
                <a:ext cx="36" cy="44"/>
              </a:xfrm>
              <a:custGeom>
                <a:avLst/>
                <a:gdLst/>
                <a:ahLst/>
                <a:cxnLst>
                  <a:cxn ang="0">
                    <a:pos x="0" y="38"/>
                  </a:cxn>
                  <a:cxn ang="0">
                    <a:pos x="36" y="44"/>
                  </a:cxn>
                  <a:cxn ang="0">
                    <a:pos x="36" y="5"/>
                  </a:cxn>
                  <a:cxn ang="0">
                    <a:pos x="0" y="0"/>
                  </a:cxn>
                  <a:cxn ang="0">
                    <a:pos x="0" y="38"/>
                  </a:cxn>
                  <a:cxn ang="0">
                    <a:pos x="0" y="38"/>
                  </a:cxn>
                </a:cxnLst>
                <a:rect l="0" t="0" r="r" b="b"/>
                <a:pathLst>
                  <a:path w="36" h="44">
                    <a:moveTo>
                      <a:pt x="0" y="38"/>
                    </a:moveTo>
                    <a:lnTo>
                      <a:pt x="36" y="44"/>
                    </a:lnTo>
                    <a:lnTo>
                      <a:pt x="36" y="5"/>
                    </a:lnTo>
                    <a:lnTo>
                      <a:pt x="0" y="0"/>
                    </a:lnTo>
                    <a:lnTo>
                      <a:pt x="0" y="38"/>
                    </a:lnTo>
                    <a:lnTo>
                      <a:pt x="0" y="38"/>
                    </a:lnTo>
                    <a:close/>
                  </a:path>
                </a:pathLst>
              </a:custGeom>
              <a:solidFill>
                <a:srgbClr val="000000"/>
              </a:solidFill>
              <a:ln w="9525">
                <a:noFill/>
                <a:round/>
                <a:headEnd/>
                <a:tailEnd/>
              </a:ln>
            </p:spPr>
            <p:txBody>
              <a:bodyPr/>
              <a:lstStyle/>
              <a:p>
                <a:endParaRPr lang="en-US" dirty="0"/>
              </a:p>
            </p:txBody>
          </p:sp>
          <p:sp>
            <p:nvSpPr>
              <p:cNvPr id="187567" name="Freeform 175"/>
              <p:cNvSpPr>
                <a:spLocks/>
              </p:cNvSpPr>
              <p:nvPr/>
            </p:nvSpPr>
            <p:spPr bwMode="auto">
              <a:xfrm>
                <a:off x="1400" y="2607"/>
                <a:ext cx="36" cy="44"/>
              </a:xfrm>
              <a:custGeom>
                <a:avLst/>
                <a:gdLst/>
                <a:ahLst/>
                <a:cxnLst>
                  <a:cxn ang="0">
                    <a:pos x="0" y="38"/>
                  </a:cxn>
                  <a:cxn ang="0">
                    <a:pos x="36" y="44"/>
                  </a:cxn>
                  <a:cxn ang="0">
                    <a:pos x="36" y="5"/>
                  </a:cxn>
                  <a:cxn ang="0">
                    <a:pos x="0" y="0"/>
                  </a:cxn>
                  <a:cxn ang="0">
                    <a:pos x="0" y="38"/>
                  </a:cxn>
                  <a:cxn ang="0">
                    <a:pos x="0" y="38"/>
                  </a:cxn>
                </a:cxnLst>
                <a:rect l="0" t="0" r="r" b="b"/>
                <a:pathLst>
                  <a:path w="36" h="44">
                    <a:moveTo>
                      <a:pt x="0" y="38"/>
                    </a:moveTo>
                    <a:lnTo>
                      <a:pt x="36" y="44"/>
                    </a:lnTo>
                    <a:lnTo>
                      <a:pt x="36" y="5"/>
                    </a:lnTo>
                    <a:lnTo>
                      <a:pt x="0" y="0"/>
                    </a:lnTo>
                    <a:lnTo>
                      <a:pt x="0" y="38"/>
                    </a:lnTo>
                    <a:lnTo>
                      <a:pt x="0" y="38"/>
                    </a:lnTo>
                  </a:path>
                </a:pathLst>
              </a:custGeom>
              <a:noFill/>
              <a:ln w="0">
                <a:solidFill>
                  <a:srgbClr val="000000"/>
                </a:solidFill>
                <a:prstDash val="solid"/>
                <a:round/>
                <a:headEnd/>
                <a:tailEnd/>
              </a:ln>
            </p:spPr>
            <p:txBody>
              <a:bodyPr/>
              <a:lstStyle/>
              <a:p>
                <a:endParaRPr lang="en-US" dirty="0"/>
              </a:p>
            </p:txBody>
          </p:sp>
          <p:sp>
            <p:nvSpPr>
              <p:cNvPr id="187568" name="Freeform 176"/>
              <p:cNvSpPr>
                <a:spLocks/>
              </p:cNvSpPr>
              <p:nvPr/>
            </p:nvSpPr>
            <p:spPr bwMode="auto">
              <a:xfrm>
                <a:off x="1436" y="2607"/>
                <a:ext cx="29" cy="44"/>
              </a:xfrm>
              <a:custGeom>
                <a:avLst/>
                <a:gdLst/>
                <a:ahLst/>
                <a:cxnLst>
                  <a:cxn ang="0">
                    <a:pos x="0" y="44"/>
                  </a:cxn>
                  <a:cxn ang="0">
                    <a:pos x="29" y="38"/>
                  </a:cxn>
                  <a:cxn ang="0">
                    <a:pos x="29" y="0"/>
                  </a:cxn>
                  <a:cxn ang="0">
                    <a:pos x="0" y="5"/>
                  </a:cxn>
                  <a:cxn ang="0">
                    <a:pos x="0" y="44"/>
                  </a:cxn>
                  <a:cxn ang="0">
                    <a:pos x="0" y="44"/>
                  </a:cxn>
                  <a:cxn ang="0">
                    <a:pos x="0" y="44"/>
                  </a:cxn>
                </a:cxnLst>
                <a:rect l="0" t="0" r="r" b="b"/>
                <a:pathLst>
                  <a:path w="29" h="44">
                    <a:moveTo>
                      <a:pt x="0" y="44"/>
                    </a:moveTo>
                    <a:lnTo>
                      <a:pt x="29" y="38"/>
                    </a:lnTo>
                    <a:lnTo>
                      <a:pt x="29" y="0"/>
                    </a:lnTo>
                    <a:lnTo>
                      <a:pt x="0" y="5"/>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87569" name="Freeform 177"/>
              <p:cNvSpPr>
                <a:spLocks/>
              </p:cNvSpPr>
              <p:nvPr/>
            </p:nvSpPr>
            <p:spPr bwMode="auto">
              <a:xfrm>
                <a:off x="1436" y="2607"/>
                <a:ext cx="29" cy="44"/>
              </a:xfrm>
              <a:custGeom>
                <a:avLst/>
                <a:gdLst/>
                <a:ahLst/>
                <a:cxnLst>
                  <a:cxn ang="0">
                    <a:pos x="0" y="44"/>
                  </a:cxn>
                  <a:cxn ang="0">
                    <a:pos x="29" y="38"/>
                  </a:cxn>
                  <a:cxn ang="0">
                    <a:pos x="29" y="0"/>
                  </a:cxn>
                  <a:cxn ang="0">
                    <a:pos x="0" y="5"/>
                  </a:cxn>
                  <a:cxn ang="0">
                    <a:pos x="0" y="44"/>
                  </a:cxn>
                </a:cxnLst>
                <a:rect l="0" t="0" r="r" b="b"/>
                <a:pathLst>
                  <a:path w="29" h="44">
                    <a:moveTo>
                      <a:pt x="0" y="44"/>
                    </a:moveTo>
                    <a:lnTo>
                      <a:pt x="29" y="38"/>
                    </a:lnTo>
                    <a:lnTo>
                      <a:pt x="29"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87570" name="Freeform 178"/>
              <p:cNvSpPr>
                <a:spLocks/>
              </p:cNvSpPr>
              <p:nvPr/>
            </p:nvSpPr>
            <p:spPr bwMode="auto">
              <a:xfrm>
                <a:off x="1400" y="2601"/>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87571" name="Freeform 179"/>
              <p:cNvSpPr>
                <a:spLocks/>
              </p:cNvSpPr>
              <p:nvPr/>
            </p:nvSpPr>
            <p:spPr bwMode="auto">
              <a:xfrm>
                <a:off x="1400" y="2601"/>
                <a:ext cx="65" cy="11"/>
              </a:xfrm>
              <a:custGeom>
                <a:avLst/>
                <a:gdLst/>
                <a:ahLst/>
                <a:cxnLst>
                  <a:cxn ang="0">
                    <a:pos x="0" y="6"/>
                  </a:cxn>
                  <a:cxn ang="0">
                    <a:pos x="36" y="11"/>
                  </a:cxn>
                  <a:cxn ang="0">
                    <a:pos x="65" y="6"/>
                  </a:cxn>
                  <a:cxn ang="0">
                    <a:pos x="30" y="0"/>
                  </a:cxn>
                  <a:cxn ang="0">
                    <a:pos x="0" y="6"/>
                  </a:cxn>
                  <a:cxn ang="0">
                    <a:pos x="0" y="6"/>
                  </a:cxn>
                </a:cxnLst>
                <a:rect l="0" t="0" r="r" b="b"/>
                <a:pathLst>
                  <a:path w="65" h="11">
                    <a:moveTo>
                      <a:pt x="0" y="6"/>
                    </a:moveTo>
                    <a:lnTo>
                      <a:pt x="36" y="11"/>
                    </a:lnTo>
                    <a:lnTo>
                      <a:pt x="65"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572" name="Freeform 180"/>
              <p:cNvSpPr>
                <a:spLocks/>
              </p:cNvSpPr>
              <p:nvPr/>
            </p:nvSpPr>
            <p:spPr bwMode="auto">
              <a:xfrm>
                <a:off x="1471" y="2718"/>
                <a:ext cx="136" cy="49"/>
              </a:xfrm>
              <a:custGeom>
                <a:avLst/>
                <a:gdLst/>
                <a:ahLst/>
                <a:cxnLst>
                  <a:cxn ang="0">
                    <a:pos x="0" y="0"/>
                  </a:cxn>
                  <a:cxn ang="0">
                    <a:pos x="0" y="11"/>
                  </a:cxn>
                  <a:cxn ang="0">
                    <a:pos x="130" y="49"/>
                  </a:cxn>
                  <a:cxn ang="0">
                    <a:pos x="136" y="44"/>
                  </a:cxn>
                  <a:cxn ang="0">
                    <a:pos x="130" y="27"/>
                  </a:cxn>
                  <a:cxn ang="0">
                    <a:pos x="0" y="0"/>
                  </a:cxn>
                  <a:cxn ang="0">
                    <a:pos x="0" y="0"/>
                  </a:cxn>
                  <a:cxn ang="0">
                    <a:pos x="0" y="0"/>
                  </a:cxn>
                </a:cxnLst>
                <a:rect l="0" t="0" r="r" b="b"/>
                <a:pathLst>
                  <a:path w="136" h="49">
                    <a:moveTo>
                      <a:pt x="0" y="0"/>
                    </a:moveTo>
                    <a:lnTo>
                      <a:pt x="0" y="11"/>
                    </a:lnTo>
                    <a:lnTo>
                      <a:pt x="130" y="49"/>
                    </a:lnTo>
                    <a:lnTo>
                      <a:pt x="136" y="44"/>
                    </a:lnTo>
                    <a:lnTo>
                      <a:pt x="130" y="27"/>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87573" name="Freeform 181"/>
              <p:cNvSpPr>
                <a:spLocks/>
              </p:cNvSpPr>
              <p:nvPr/>
            </p:nvSpPr>
            <p:spPr bwMode="auto">
              <a:xfrm>
                <a:off x="1471" y="2718"/>
                <a:ext cx="136" cy="49"/>
              </a:xfrm>
              <a:custGeom>
                <a:avLst/>
                <a:gdLst/>
                <a:ahLst/>
                <a:cxnLst>
                  <a:cxn ang="0">
                    <a:pos x="0" y="0"/>
                  </a:cxn>
                  <a:cxn ang="0">
                    <a:pos x="0" y="11"/>
                  </a:cxn>
                  <a:cxn ang="0">
                    <a:pos x="130" y="49"/>
                  </a:cxn>
                  <a:cxn ang="0">
                    <a:pos x="136" y="44"/>
                  </a:cxn>
                  <a:cxn ang="0">
                    <a:pos x="130" y="27"/>
                  </a:cxn>
                  <a:cxn ang="0">
                    <a:pos x="0" y="0"/>
                  </a:cxn>
                  <a:cxn ang="0">
                    <a:pos x="0" y="0"/>
                  </a:cxn>
                  <a:cxn ang="0">
                    <a:pos x="0" y="0"/>
                  </a:cxn>
                </a:cxnLst>
                <a:rect l="0" t="0" r="r" b="b"/>
                <a:pathLst>
                  <a:path w="136" h="49">
                    <a:moveTo>
                      <a:pt x="0" y="0"/>
                    </a:moveTo>
                    <a:lnTo>
                      <a:pt x="0" y="11"/>
                    </a:lnTo>
                    <a:lnTo>
                      <a:pt x="130" y="49"/>
                    </a:lnTo>
                    <a:lnTo>
                      <a:pt x="136" y="44"/>
                    </a:lnTo>
                    <a:lnTo>
                      <a:pt x="130" y="27"/>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74" name="Freeform 182"/>
              <p:cNvSpPr>
                <a:spLocks/>
              </p:cNvSpPr>
              <p:nvPr/>
            </p:nvSpPr>
            <p:spPr bwMode="auto">
              <a:xfrm>
                <a:off x="1601" y="2745"/>
                <a:ext cx="1" cy="17"/>
              </a:xfrm>
              <a:custGeom>
                <a:avLst/>
                <a:gdLst/>
                <a:ahLst/>
                <a:cxnLst>
                  <a:cxn ang="0">
                    <a:pos x="0" y="6"/>
                  </a:cxn>
                  <a:cxn ang="0">
                    <a:pos x="0" y="17"/>
                  </a:cxn>
                  <a:cxn ang="0">
                    <a:pos x="0" y="17"/>
                  </a:cxn>
                  <a:cxn ang="0">
                    <a:pos x="0" y="0"/>
                  </a:cxn>
                  <a:cxn ang="0">
                    <a:pos x="0" y="6"/>
                  </a:cxn>
                  <a:cxn ang="0">
                    <a:pos x="0" y="6"/>
                  </a:cxn>
                </a:cxnLst>
                <a:rect l="0" t="0" r="r" b="b"/>
                <a:pathLst>
                  <a:path h="17">
                    <a:moveTo>
                      <a:pt x="0" y="6"/>
                    </a:moveTo>
                    <a:lnTo>
                      <a:pt x="0" y="17"/>
                    </a:lnTo>
                    <a:lnTo>
                      <a:pt x="0" y="17"/>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87575" name="Freeform 183"/>
              <p:cNvSpPr>
                <a:spLocks/>
              </p:cNvSpPr>
              <p:nvPr/>
            </p:nvSpPr>
            <p:spPr bwMode="auto">
              <a:xfrm>
                <a:off x="1601" y="2745"/>
                <a:ext cx="1" cy="17"/>
              </a:xfrm>
              <a:custGeom>
                <a:avLst/>
                <a:gdLst/>
                <a:ahLst/>
                <a:cxnLst>
                  <a:cxn ang="0">
                    <a:pos x="0" y="6"/>
                  </a:cxn>
                  <a:cxn ang="0">
                    <a:pos x="0" y="17"/>
                  </a:cxn>
                  <a:cxn ang="0">
                    <a:pos x="0" y="17"/>
                  </a:cxn>
                  <a:cxn ang="0">
                    <a:pos x="0" y="0"/>
                  </a:cxn>
                  <a:cxn ang="0">
                    <a:pos x="0" y="6"/>
                  </a:cxn>
                  <a:cxn ang="0">
                    <a:pos x="0" y="6"/>
                  </a:cxn>
                </a:cxnLst>
                <a:rect l="0" t="0" r="r" b="b"/>
                <a:pathLst>
                  <a:path h="17">
                    <a:moveTo>
                      <a:pt x="0" y="6"/>
                    </a:moveTo>
                    <a:lnTo>
                      <a:pt x="0" y="17"/>
                    </a:lnTo>
                    <a:lnTo>
                      <a:pt x="0" y="17"/>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576" name="Freeform 184"/>
              <p:cNvSpPr>
                <a:spLocks/>
              </p:cNvSpPr>
              <p:nvPr/>
            </p:nvSpPr>
            <p:spPr bwMode="auto">
              <a:xfrm>
                <a:off x="1471" y="2718"/>
                <a:ext cx="130" cy="33"/>
              </a:xfrm>
              <a:custGeom>
                <a:avLst/>
                <a:gdLst/>
                <a:ahLst/>
                <a:cxnLst>
                  <a:cxn ang="0">
                    <a:pos x="0" y="0"/>
                  </a:cxn>
                  <a:cxn ang="0">
                    <a:pos x="124" y="33"/>
                  </a:cxn>
                  <a:cxn ang="0">
                    <a:pos x="130" y="27"/>
                  </a:cxn>
                  <a:cxn ang="0">
                    <a:pos x="0" y="0"/>
                  </a:cxn>
                  <a:cxn ang="0">
                    <a:pos x="0" y="0"/>
                  </a:cxn>
                  <a:cxn ang="0">
                    <a:pos x="0" y="0"/>
                  </a:cxn>
                </a:cxnLst>
                <a:rect l="0" t="0" r="r" b="b"/>
                <a:pathLst>
                  <a:path w="130" h="33">
                    <a:moveTo>
                      <a:pt x="0" y="0"/>
                    </a:moveTo>
                    <a:lnTo>
                      <a:pt x="124" y="33"/>
                    </a:lnTo>
                    <a:lnTo>
                      <a:pt x="130" y="27"/>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577" name="Freeform 185"/>
              <p:cNvSpPr>
                <a:spLocks/>
              </p:cNvSpPr>
              <p:nvPr/>
            </p:nvSpPr>
            <p:spPr bwMode="auto">
              <a:xfrm>
                <a:off x="1489" y="2729"/>
                <a:ext cx="23" cy="11"/>
              </a:xfrm>
              <a:custGeom>
                <a:avLst/>
                <a:gdLst/>
                <a:ahLst/>
                <a:cxnLst>
                  <a:cxn ang="0">
                    <a:pos x="0" y="5"/>
                  </a:cxn>
                  <a:cxn ang="0">
                    <a:pos x="0" y="5"/>
                  </a:cxn>
                  <a:cxn ang="0">
                    <a:pos x="0" y="0"/>
                  </a:cxn>
                  <a:cxn ang="0">
                    <a:pos x="0" y="0"/>
                  </a:cxn>
                  <a:cxn ang="0">
                    <a:pos x="0" y="0"/>
                  </a:cxn>
                  <a:cxn ang="0">
                    <a:pos x="0" y="0"/>
                  </a:cxn>
                  <a:cxn ang="0">
                    <a:pos x="0" y="0"/>
                  </a:cxn>
                  <a:cxn ang="0">
                    <a:pos x="0" y="0"/>
                  </a:cxn>
                  <a:cxn ang="0">
                    <a:pos x="6" y="0"/>
                  </a:cxn>
                  <a:cxn ang="0">
                    <a:pos x="12" y="5"/>
                  </a:cxn>
                  <a:cxn ang="0">
                    <a:pos x="12" y="5"/>
                  </a:cxn>
                  <a:cxn ang="0">
                    <a:pos x="18" y="5"/>
                  </a:cxn>
                  <a:cxn ang="0">
                    <a:pos x="18" y="5"/>
                  </a:cxn>
                  <a:cxn ang="0">
                    <a:pos x="18" y="5"/>
                  </a:cxn>
                  <a:cxn ang="0">
                    <a:pos x="23" y="5"/>
                  </a:cxn>
                  <a:cxn ang="0">
                    <a:pos x="23" y="5"/>
                  </a:cxn>
                  <a:cxn ang="0">
                    <a:pos x="23" y="5"/>
                  </a:cxn>
                  <a:cxn ang="0">
                    <a:pos x="23" y="5"/>
                  </a:cxn>
                  <a:cxn ang="0">
                    <a:pos x="23" y="11"/>
                  </a:cxn>
                  <a:cxn ang="0">
                    <a:pos x="23" y="11"/>
                  </a:cxn>
                  <a:cxn ang="0">
                    <a:pos x="23" y="11"/>
                  </a:cxn>
                  <a:cxn ang="0">
                    <a:pos x="0" y="5"/>
                  </a:cxn>
                  <a:cxn ang="0">
                    <a:pos x="0" y="5"/>
                  </a:cxn>
                  <a:cxn ang="0">
                    <a:pos x="0" y="5"/>
                  </a:cxn>
                </a:cxnLst>
                <a:rect l="0" t="0" r="r" b="b"/>
                <a:pathLst>
                  <a:path w="23" h="11">
                    <a:moveTo>
                      <a:pt x="0" y="5"/>
                    </a:moveTo>
                    <a:lnTo>
                      <a:pt x="0" y="5"/>
                    </a:lnTo>
                    <a:lnTo>
                      <a:pt x="0" y="0"/>
                    </a:lnTo>
                    <a:lnTo>
                      <a:pt x="0" y="0"/>
                    </a:lnTo>
                    <a:lnTo>
                      <a:pt x="0" y="0"/>
                    </a:lnTo>
                    <a:lnTo>
                      <a:pt x="0" y="0"/>
                    </a:lnTo>
                    <a:lnTo>
                      <a:pt x="0" y="0"/>
                    </a:lnTo>
                    <a:lnTo>
                      <a:pt x="0" y="0"/>
                    </a:lnTo>
                    <a:lnTo>
                      <a:pt x="6" y="0"/>
                    </a:lnTo>
                    <a:lnTo>
                      <a:pt x="12" y="5"/>
                    </a:lnTo>
                    <a:lnTo>
                      <a:pt x="12" y="5"/>
                    </a:lnTo>
                    <a:lnTo>
                      <a:pt x="18" y="5"/>
                    </a:lnTo>
                    <a:lnTo>
                      <a:pt x="18" y="5"/>
                    </a:lnTo>
                    <a:lnTo>
                      <a:pt x="18" y="5"/>
                    </a:lnTo>
                    <a:lnTo>
                      <a:pt x="23" y="5"/>
                    </a:lnTo>
                    <a:lnTo>
                      <a:pt x="23" y="5"/>
                    </a:lnTo>
                    <a:lnTo>
                      <a:pt x="23" y="5"/>
                    </a:lnTo>
                    <a:lnTo>
                      <a:pt x="23" y="5"/>
                    </a:lnTo>
                    <a:lnTo>
                      <a:pt x="23" y="11"/>
                    </a:lnTo>
                    <a:lnTo>
                      <a:pt x="23" y="11"/>
                    </a:lnTo>
                    <a:lnTo>
                      <a:pt x="23" y="11"/>
                    </a:lnTo>
                    <a:lnTo>
                      <a:pt x="0" y="5"/>
                    </a:lnTo>
                    <a:lnTo>
                      <a:pt x="0" y="5"/>
                    </a:lnTo>
                    <a:lnTo>
                      <a:pt x="0" y="5"/>
                    </a:lnTo>
                    <a:close/>
                  </a:path>
                </a:pathLst>
              </a:custGeom>
              <a:solidFill>
                <a:srgbClr val="FFFFFF"/>
              </a:solidFill>
              <a:ln w="9525">
                <a:noFill/>
                <a:round/>
                <a:headEnd/>
                <a:tailEnd/>
              </a:ln>
            </p:spPr>
            <p:txBody>
              <a:bodyPr/>
              <a:lstStyle/>
              <a:p>
                <a:endParaRPr lang="en-US" dirty="0"/>
              </a:p>
            </p:txBody>
          </p:sp>
          <p:sp>
            <p:nvSpPr>
              <p:cNvPr id="187578" name="Freeform 186"/>
              <p:cNvSpPr>
                <a:spLocks/>
              </p:cNvSpPr>
              <p:nvPr/>
            </p:nvSpPr>
            <p:spPr bwMode="auto">
              <a:xfrm>
                <a:off x="1483" y="2734"/>
                <a:ext cx="29" cy="6"/>
              </a:xfrm>
              <a:custGeom>
                <a:avLst/>
                <a:gdLst/>
                <a:ahLst/>
                <a:cxnLst>
                  <a:cxn ang="0">
                    <a:pos x="0" y="0"/>
                  </a:cxn>
                  <a:cxn ang="0">
                    <a:pos x="6" y="0"/>
                  </a:cxn>
                  <a:cxn ang="0">
                    <a:pos x="29" y="6"/>
                  </a:cxn>
                  <a:cxn ang="0">
                    <a:pos x="29" y="6"/>
                  </a:cxn>
                  <a:cxn ang="0">
                    <a:pos x="29" y="6"/>
                  </a:cxn>
                  <a:cxn ang="0">
                    <a:pos x="29" y="6"/>
                  </a:cxn>
                  <a:cxn ang="0">
                    <a:pos x="29" y="6"/>
                  </a:cxn>
                  <a:cxn ang="0">
                    <a:pos x="29" y="6"/>
                  </a:cxn>
                  <a:cxn ang="0">
                    <a:pos x="0" y="0"/>
                  </a:cxn>
                  <a:cxn ang="0">
                    <a:pos x="0" y="0"/>
                  </a:cxn>
                  <a:cxn ang="0">
                    <a:pos x="0" y="0"/>
                  </a:cxn>
                </a:cxnLst>
                <a:rect l="0" t="0" r="r" b="b"/>
                <a:pathLst>
                  <a:path w="29" h="6">
                    <a:moveTo>
                      <a:pt x="0" y="0"/>
                    </a:moveTo>
                    <a:lnTo>
                      <a:pt x="6" y="0"/>
                    </a:lnTo>
                    <a:lnTo>
                      <a:pt x="29" y="6"/>
                    </a:lnTo>
                    <a:lnTo>
                      <a:pt x="29" y="6"/>
                    </a:lnTo>
                    <a:lnTo>
                      <a:pt x="29" y="6"/>
                    </a:lnTo>
                    <a:lnTo>
                      <a:pt x="29" y="6"/>
                    </a:lnTo>
                    <a:lnTo>
                      <a:pt x="29" y="6"/>
                    </a:lnTo>
                    <a:lnTo>
                      <a:pt x="29" y="6"/>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579" name="Freeform 187"/>
              <p:cNvSpPr>
                <a:spLocks/>
              </p:cNvSpPr>
              <p:nvPr/>
            </p:nvSpPr>
            <p:spPr bwMode="auto">
              <a:xfrm>
                <a:off x="1483" y="2729"/>
                <a:ext cx="6" cy="5"/>
              </a:xfrm>
              <a:custGeom>
                <a:avLst/>
                <a:gdLst/>
                <a:ahLst/>
                <a:cxnLst>
                  <a:cxn ang="0">
                    <a:pos x="0" y="5"/>
                  </a:cxn>
                  <a:cxn ang="0">
                    <a:pos x="6" y="5"/>
                  </a:cxn>
                  <a:cxn ang="0">
                    <a:pos x="6" y="5"/>
                  </a:cxn>
                  <a:cxn ang="0">
                    <a:pos x="6" y="5"/>
                  </a:cxn>
                  <a:cxn ang="0">
                    <a:pos x="6" y="0"/>
                  </a:cxn>
                  <a:cxn ang="0">
                    <a:pos x="6" y="0"/>
                  </a:cxn>
                  <a:cxn ang="0">
                    <a:pos x="6" y="0"/>
                  </a:cxn>
                  <a:cxn ang="0">
                    <a:pos x="6" y="0"/>
                  </a:cxn>
                  <a:cxn ang="0">
                    <a:pos x="6" y="0"/>
                  </a:cxn>
                  <a:cxn ang="0">
                    <a:pos x="6" y="0"/>
                  </a:cxn>
                  <a:cxn ang="0">
                    <a:pos x="6" y="0"/>
                  </a:cxn>
                  <a:cxn ang="0">
                    <a:pos x="0" y="0"/>
                  </a:cxn>
                  <a:cxn ang="0">
                    <a:pos x="0" y="0"/>
                  </a:cxn>
                  <a:cxn ang="0">
                    <a:pos x="0" y="0"/>
                  </a:cxn>
                  <a:cxn ang="0">
                    <a:pos x="0" y="5"/>
                  </a:cxn>
                  <a:cxn ang="0">
                    <a:pos x="0" y="5"/>
                  </a:cxn>
                  <a:cxn ang="0">
                    <a:pos x="0" y="5"/>
                  </a:cxn>
                  <a:cxn ang="0">
                    <a:pos x="0" y="5"/>
                  </a:cxn>
                  <a:cxn ang="0">
                    <a:pos x="0" y="5"/>
                  </a:cxn>
                  <a:cxn ang="0">
                    <a:pos x="0" y="5"/>
                  </a:cxn>
                  <a:cxn ang="0">
                    <a:pos x="0" y="5"/>
                  </a:cxn>
                </a:cxnLst>
                <a:rect l="0" t="0" r="r" b="b"/>
                <a:pathLst>
                  <a:path w="6" h="5">
                    <a:moveTo>
                      <a:pt x="0" y="5"/>
                    </a:moveTo>
                    <a:lnTo>
                      <a:pt x="6" y="5"/>
                    </a:lnTo>
                    <a:lnTo>
                      <a:pt x="6" y="5"/>
                    </a:lnTo>
                    <a:lnTo>
                      <a:pt x="6" y="5"/>
                    </a:lnTo>
                    <a:lnTo>
                      <a:pt x="6" y="0"/>
                    </a:lnTo>
                    <a:lnTo>
                      <a:pt x="6" y="0"/>
                    </a:lnTo>
                    <a:lnTo>
                      <a:pt x="6" y="0"/>
                    </a:lnTo>
                    <a:lnTo>
                      <a:pt x="6" y="0"/>
                    </a:lnTo>
                    <a:lnTo>
                      <a:pt x="6" y="0"/>
                    </a:lnTo>
                    <a:lnTo>
                      <a:pt x="6" y="0"/>
                    </a:lnTo>
                    <a:lnTo>
                      <a:pt x="6" y="0"/>
                    </a:lnTo>
                    <a:lnTo>
                      <a:pt x="0" y="0"/>
                    </a:lnTo>
                    <a:lnTo>
                      <a:pt x="0" y="0"/>
                    </a:lnTo>
                    <a:lnTo>
                      <a:pt x="0" y="0"/>
                    </a:lnTo>
                    <a:lnTo>
                      <a:pt x="0" y="5"/>
                    </a:lnTo>
                    <a:lnTo>
                      <a:pt x="0" y="5"/>
                    </a:lnTo>
                    <a:lnTo>
                      <a:pt x="0" y="5"/>
                    </a:lnTo>
                    <a:lnTo>
                      <a:pt x="0" y="5"/>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87580" name="Freeform 188"/>
              <p:cNvSpPr>
                <a:spLocks/>
              </p:cNvSpPr>
              <p:nvPr/>
            </p:nvSpPr>
            <p:spPr bwMode="auto">
              <a:xfrm>
                <a:off x="1483" y="2729"/>
                <a:ext cx="29" cy="11"/>
              </a:xfrm>
              <a:custGeom>
                <a:avLst/>
                <a:gdLst/>
                <a:ahLst/>
                <a:cxnLst>
                  <a:cxn ang="0">
                    <a:pos x="6" y="0"/>
                  </a:cxn>
                  <a:cxn ang="0">
                    <a:pos x="6" y="0"/>
                  </a:cxn>
                  <a:cxn ang="0">
                    <a:pos x="6" y="5"/>
                  </a:cxn>
                  <a:cxn ang="0">
                    <a:pos x="0" y="5"/>
                  </a:cxn>
                  <a:cxn ang="0">
                    <a:pos x="0" y="5"/>
                  </a:cxn>
                  <a:cxn ang="0">
                    <a:pos x="0" y="5"/>
                  </a:cxn>
                  <a:cxn ang="0">
                    <a:pos x="6" y="0"/>
                  </a:cxn>
                  <a:cxn ang="0">
                    <a:pos x="12" y="0"/>
                  </a:cxn>
                  <a:cxn ang="0">
                    <a:pos x="18" y="5"/>
                  </a:cxn>
                  <a:cxn ang="0">
                    <a:pos x="29" y="5"/>
                  </a:cxn>
                  <a:cxn ang="0">
                    <a:pos x="29" y="11"/>
                  </a:cxn>
                  <a:cxn ang="0">
                    <a:pos x="29" y="11"/>
                  </a:cxn>
                </a:cxnLst>
                <a:rect l="0" t="0" r="r" b="b"/>
                <a:pathLst>
                  <a:path w="29" h="11">
                    <a:moveTo>
                      <a:pt x="6" y="0"/>
                    </a:moveTo>
                    <a:lnTo>
                      <a:pt x="6" y="0"/>
                    </a:lnTo>
                    <a:lnTo>
                      <a:pt x="6" y="5"/>
                    </a:lnTo>
                    <a:lnTo>
                      <a:pt x="0" y="5"/>
                    </a:lnTo>
                    <a:lnTo>
                      <a:pt x="0" y="5"/>
                    </a:lnTo>
                    <a:lnTo>
                      <a:pt x="0" y="5"/>
                    </a:lnTo>
                    <a:lnTo>
                      <a:pt x="6" y="0"/>
                    </a:lnTo>
                    <a:lnTo>
                      <a:pt x="12" y="0"/>
                    </a:lnTo>
                    <a:lnTo>
                      <a:pt x="18" y="5"/>
                    </a:lnTo>
                    <a:lnTo>
                      <a:pt x="29" y="5"/>
                    </a:lnTo>
                    <a:lnTo>
                      <a:pt x="29" y="11"/>
                    </a:lnTo>
                    <a:lnTo>
                      <a:pt x="29" y="11"/>
                    </a:lnTo>
                  </a:path>
                </a:pathLst>
              </a:custGeom>
              <a:noFill/>
              <a:ln w="0">
                <a:solidFill>
                  <a:srgbClr val="000000"/>
                </a:solidFill>
                <a:prstDash val="solid"/>
                <a:round/>
                <a:headEnd/>
                <a:tailEnd/>
              </a:ln>
            </p:spPr>
            <p:txBody>
              <a:bodyPr/>
              <a:lstStyle/>
              <a:p>
                <a:endParaRPr lang="en-US" dirty="0"/>
              </a:p>
            </p:txBody>
          </p:sp>
          <p:sp>
            <p:nvSpPr>
              <p:cNvPr id="187581" name="Freeform 189"/>
              <p:cNvSpPr>
                <a:spLocks/>
              </p:cNvSpPr>
              <p:nvPr/>
            </p:nvSpPr>
            <p:spPr bwMode="auto">
              <a:xfrm>
                <a:off x="1548" y="2745"/>
                <a:ext cx="24" cy="11"/>
              </a:xfrm>
              <a:custGeom>
                <a:avLst/>
                <a:gdLst/>
                <a:ahLst/>
                <a:cxnLst>
                  <a:cxn ang="0">
                    <a:pos x="0" y="6"/>
                  </a:cxn>
                  <a:cxn ang="0">
                    <a:pos x="0" y="0"/>
                  </a:cxn>
                  <a:cxn ang="0">
                    <a:pos x="0" y="0"/>
                  </a:cxn>
                  <a:cxn ang="0">
                    <a:pos x="0" y="0"/>
                  </a:cxn>
                  <a:cxn ang="0">
                    <a:pos x="0" y="0"/>
                  </a:cxn>
                  <a:cxn ang="0">
                    <a:pos x="0" y="0"/>
                  </a:cxn>
                  <a:cxn ang="0">
                    <a:pos x="0" y="0"/>
                  </a:cxn>
                  <a:cxn ang="0">
                    <a:pos x="6" y="0"/>
                  </a:cxn>
                  <a:cxn ang="0">
                    <a:pos x="6" y="0"/>
                  </a:cxn>
                  <a:cxn ang="0">
                    <a:pos x="12" y="0"/>
                  </a:cxn>
                  <a:cxn ang="0">
                    <a:pos x="12" y="6"/>
                  </a:cxn>
                  <a:cxn ang="0">
                    <a:pos x="18" y="6"/>
                  </a:cxn>
                  <a:cxn ang="0">
                    <a:pos x="18" y="6"/>
                  </a:cxn>
                  <a:cxn ang="0">
                    <a:pos x="24" y="6"/>
                  </a:cxn>
                  <a:cxn ang="0">
                    <a:pos x="24" y="6"/>
                  </a:cxn>
                  <a:cxn ang="0">
                    <a:pos x="24" y="6"/>
                  </a:cxn>
                  <a:cxn ang="0">
                    <a:pos x="24" y="6"/>
                  </a:cxn>
                  <a:cxn ang="0">
                    <a:pos x="24" y="6"/>
                  </a:cxn>
                  <a:cxn ang="0">
                    <a:pos x="24" y="6"/>
                  </a:cxn>
                  <a:cxn ang="0">
                    <a:pos x="24" y="11"/>
                  </a:cxn>
                  <a:cxn ang="0">
                    <a:pos x="24" y="11"/>
                  </a:cxn>
                  <a:cxn ang="0">
                    <a:pos x="0" y="6"/>
                  </a:cxn>
                  <a:cxn ang="0">
                    <a:pos x="0" y="6"/>
                  </a:cxn>
                  <a:cxn ang="0">
                    <a:pos x="0" y="6"/>
                  </a:cxn>
                </a:cxnLst>
                <a:rect l="0" t="0" r="r" b="b"/>
                <a:pathLst>
                  <a:path w="24" h="11">
                    <a:moveTo>
                      <a:pt x="0" y="6"/>
                    </a:moveTo>
                    <a:lnTo>
                      <a:pt x="0" y="0"/>
                    </a:lnTo>
                    <a:lnTo>
                      <a:pt x="0" y="0"/>
                    </a:lnTo>
                    <a:lnTo>
                      <a:pt x="0" y="0"/>
                    </a:lnTo>
                    <a:lnTo>
                      <a:pt x="0" y="0"/>
                    </a:lnTo>
                    <a:lnTo>
                      <a:pt x="0" y="0"/>
                    </a:lnTo>
                    <a:lnTo>
                      <a:pt x="0" y="0"/>
                    </a:lnTo>
                    <a:lnTo>
                      <a:pt x="6" y="0"/>
                    </a:lnTo>
                    <a:lnTo>
                      <a:pt x="6" y="0"/>
                    </a:lnTo>
                    <a:lnTo>
                      <a:pt x="12" y="0"/>
                    </a:lnTo>
                    <a:lnTo>
                      <a:pt x="12" y="6"/>
                    </a:lnTo>
                    <a:lnTo>
                      <a:pt x="18" y="6"/>
                    </a:lnTo>
                    <a:lnTo>
                      <a:pt x="18" y="6"/>
                    </a:lnTo>
                    <a:lnTo>
                      <a:pt x="24" y="6"/>
                    </a:lnTo>
                    <a:lnTo>
                      <a:pt x="24" y="6"/>
                    </a:lnTo>
                    <a:lnTo>
                      <a:pt x="24" y="6"/>
                    </a:lnTo>
                    <a:lnTo>
                      <a:pt x="24" y="6"/>
                    </a:lnTo>
                    <a:lnTo>
                      <a:pt x="24" y="6"/>
                    </a:lnTo>
                    <a:lnTo>
                      <a:pt x="24" y="6"/>
                    </a:lnTo>
                    <a:lnTo>
                      <a:pt x="24" y="11"/>
                    </a:lnTo>
                    <a:lnTo>
                      <a:pt x="24" y="11"/>
                    </a:lnTo>
                    <a:lnTo>
                      <a:pt x="0" y="6"/>
                    </a:lnTo>
                    <a:lnTo>
                      <a:pt x="0" y="6"/>
                    </a:lnTo>
                    <a:lnTo>
                      <a:pt x="0" y="6"/>
                    </a:lnTo>
                    <a:close/>
                  </a:path>
                </a:pathLst>
              </a:custGeom>
              <a:solidFill>
                <a:srgbClr val="FFFFFF"/>
              </a:solidFill>
              <a:ln w="9525">
                <a:noFill/>
                <a:round/>
                <a:headEnd/>
                <a:tailEnd/>
              </a:ln>
            </p:spPr>
            <p:txBody>
              <a:bodyPr/>
              <a:lstStyle/>
              <a:p>
                <a:endParaRPr lang="en-US" dirty="0"/>
              </a:p>
            </p:txBody>
          </p:sp>
          <p:sp>
            <p:nvSpPr>
              <p:cNvPr id="187582" name="Freeform 190"/>
              <p:cNvSpPr>
                <a:spLocks/>
              </p:cNvSpPr>
              <p:nvPr/>
            </p:nvSpPr>
            <p:spPr bwMode="auto">
              <a:xfrm>
                <a:off x="1548" y="2751"/>
                <a:ext cx="24" cy="5"/>
              </a:xfrm>
              <a:custGeom>
                <a:avLst/>
                <a:gdLst/>
                <a:ahLst/>
                <a:cxnLst>
                  <a:cxn ang="0">
                    <a:pos x="0" y="0"/>
                  </a:cxn>
                  <a:cxn ang="0">
                    <a:pos x="0" y="0"/>
                  </a:cxn>
                  <a:cxn ang="0">
                    <a:pos x="24" y="5"/>
                  </a:cxn>
                  <a:cxn ang="0">
                    <a:pos x="24" y="5"/>
                  </a:cxn>
                  <a:cxn ang="0">
                    <a:pos x="24" y="5"/>
                  </a:cxn>
                  <a:cxn ang="0">
                    <a:pos x="24" y="5"/>
                  </a:cxn>
                  <a:cxn ang="0">
                    <a:pos x="24" y="5"/>
                  </a:cxn>
                  <a:cxn ang="0">
                    <a:pos x="24" y="5"/>
                  </a:cxn>
                  <a:cxn ang="0">
                    <a:pos x="0" y="0"/>
                  </a:cxn>
                  <a:cxn ang="0">
                    <a:pos x="0" y="0"/>
                  </a:cxn>
                  <a:cxn ang="0">
                    <a:pos x="0" y="0"/>
                  </a:cxn>
                </a:cxnLst>
                <a:rect l="0" t="0" r="r" b="b"/>
                <a:pathLst>
                  <a:path w="24" h="5">
                    <a:moveTo>
                      <a:pt x="0" y="0"/>
                    </a:moveTo>
                    <a:lnTo>
                      <a:pt x="0" y="0"/>
                    </a:lnTo>
                    <a:lnTo>
                      <a:pt x="24" y="5"/>
                    </a:lnTo>
                    <a:lnTo>
                      <a:pt x="24" y="5"/>
                    </a:lnTo>
                    <a:lnTo>
                      <a:pt x="24" y="5"/>
                    </a:lnTo>
                    <a:lnTo>
                      <a:pt x="24" y="5"/>
                    </a:lnTo>
                    <a:lnTo>
                      <a:pt x="24" y="5"/>
                    </a:lnTo>
                    <a:lnTo>
                      <a:pt x="24" y="5"/>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583" name="Freeform 191"/>
              <p:cNvSpPr>
                <a:spLocks/>
              </p:cNvSpPr>
              <p:nvPr/>
            </p:nvSpPr>
            <p:spPr bwMode="auto">
              <a:xfrm>
                <a:off x="1542" y="2745"/>
                <a:ext cx="6" cy="6"/>
              </a:xfrm>
              <a:custGeom>
                <a:avLst/>
                <a:gdLst/>
                <a:ahLst/>
                <a:cxnLst>
                  <a:cxn ang="0">
                    <a:pos x="6" y="6"/>
                  </a:cxn>
                  <a:cxn ang="0">
                    <a:pos x="6" y="6"/>
                  </a:cxn>
                  <a:cxn ang="0">
                    <a:pos x="6" y="6"/>
                  </a:cxn>
                  <a:cxn ang="0">
                    <a:pos x="6" y="0"/>
                  </a:cxn>
                  <a:cxn ang="0">
                    <a:pos x="6" y="0"/>
                  </a:cxn>
                  <a:cxn ang="0">
                    <a:pos x="6" y="0"/>
                  </a:cxn>
                  <a:cxn ang="0">
                    <a:pos x="6" y="0"/>
                  </a:cxn>
                  <a:cxn ang="0">
                    <a:pos x="6" y="0"/>
                  </a:cxn>
                  <a:cxn ang="0">
                    <a:pos x="6" y="0"/>
                  </a:cxn>
                  <a:cxn ang="0">
                    <a:pos x="6" y="0"/>
                  </a:cxn>
                  <a:cxn ang="0">
                    <a:pos x="6" y="0"/>
                  </a:cxn>
                  <a:cxn ang="0">
                    <a:pos x="6" y="0"/>
                  </a:cxn>
                  <a:cxn ang="0">
                    <a:pos x="0" y="0"/>
                  </a:cxn>
                  <a:cxn ang="0">
                    <a:pos x="0" y="0"/>
                  </a:cxn>
                  <a:cxn ang="0">
                    <a:pos x="0" y="6"/>
                  </a:cxn>
                  <a:cxn ang="0">
                    <a:pos x="0" y="6"/>
                  </a:cxn>
                  <a:cxn ang="0">
                    <a:pos x="0" y="6"/>
                  </a:cxn>
                  <a:cxn ang="0">
                    <a:pos x="0" y="6"/>
                  </a:cxn>
                  <a:cxn ang="0">
                    <a:pos x="0" y="6"/>
                  </a:cxn>
                  <a:cxn ang="0">
                    <a:pos x="6" y="6"/>
                  </a:cxn>
                  <a:cxn ang="0">
                    <a:pos x="6" y="6"/>
                  </a:cxn>
                </a:cxnLst>
                <a:rect l="0" t="0" r="r" b="b"/>
                <a:pathLst>
                  <a:path w="6" h="6">
                    <a:moveTo>
                      <a:pt x="6" y="6"/>
                    </a:moveTo>
                    <a:lnTo>
                      <a:pt x="6" y="6"/>
                    </a:lnTo>
                    <a:lnTo>
                      <a:pt x="6" y="6"/>
                    </a:lnTo>
                    <a:lnTo>
                      <a:pt x="6" y="0"/>
                    </a:lnTo>
                    <a:lnTo>
                      <a:pt x="6" y="0"/>
                    </a:lnTo>
                    <a:lnTo>
                      <a:pt x="6" y="0"/>
                    </a:lnTo>
                    <a:lnTo>
                      <a:pt x="6" y="0"/>
                    </a:lnTo>
                    <a:lnTo>
                      <a:pt x="6" y="0"/>
                    </a:lnTo>
                    <a:lnTo>
                      <a:pt x="6" y="0"/>
                    </a:lnTo>
                    <a:lnTo>
                      <a:pt x="6" y="0"/>
                    </a:lnTo>
                    <a:lnTo>
                      <a:pt x="6" y="0"/>
                    </a:lnTo>
                    <a:lnTo>
                      <a:pt x="6" y="0"/>
                    </a:lnTo>
                    <a:lnTo>
                      <a:pt x="0" y="0"/>
                    </a:lnTo>
                    <a:lnTo>
                      <a:pt x="0" y="0"/>
                    </a:lnTo>
                    <a:lnTo>
                      <a:pt x="0" y="6"/>
                    </a:lnTo>
                    <a:lnTo>
                      <a:pt x="0" y="6"/>
                    </a:lnTo>
                    <a:lnTo>
                      <a:pt x="0" y="6"/>
                    </a:lnTo>
                    <a:lnTo>
                      <a:pt x="0" y="6"/>
                    </a:lnTo>
                    <a:lnTo>
                      <a:pt x="0" y="6"/>
                    </a:lnTo>
                    <a:lnTo>
                      <a:pt x="6" y="6"/>
                    </a:lnTo>
                    <a:lnTo>
                      <a:pt x="6" y="6"/>
                    </a:lnTo>
                    <a:close/>
                  </a:path>
                </a:pathLst>
              </a:custGeom>
              <a:solidFill>
                <a:srgbClr val="000000"/>
              </a:solidFill>
              <a:ln w="9525">
                <a:noFill/>
                <a:round/>
                <a:headEnd/>
                <a:tailEnd/>
              </a:ln>
            </p:spPr>
            <p:txBody>
              <a:bodyPr/>
              <a:lstStyle/>
              <a:p>
                <a:endParaRPr lang="en-US" dirty="0"/>
              </a:p>
            </p:txBody>
          </p:sp>
          <p:sp>
            <p:nvSpPr>
              <p:cNvPr id="187584" name="Freeform 192"/>
              <p:cNvSpPr>
                <a:spLocks/>
              </p:cNvSpPr>
              <p:nvPr/>
            </p:nvSpPr>
            <p:spPr bwMode="auto">
              <a:xfrm>
                <a:off x="1542" y="2745"/>
                <a:ext cx="30" cy="11"/>
              </a:xfrm>
              <a:custGeom>
                <a:avLst/>
                <a:gdLst/>
                <a:ahLst/>
                <a:cxnLst>
                  <a:cxn ang="0">
                    <a:pos x="6" y="0"/>
                  </a:cxn>
                  <a:cxn ang="0">
                    <a:pos x="6" y="0"/>
                  </a:cxn>
                  <a:cxn ang="0">
                    <a:pos x="6" y="6"/>
                  </a:cxn>
                  <a:cxn ang="0">
                    <a:pos x="0" y="6"/>
                  </a:cxn>
                  <a:cxn ang="0">
                    <a:pos x="0" y="6"/>
                  </a:cxn>
                  <a:cxn ang="0">
                    <a:pos x="0" y="6"/>
                  </a:cxn>
                  <a:cxn ang="0">
                    <a:pos x="6" y="0"/>
                  </a:cxn>
                  <a:cxn ang="0">
                    <a:pos x="12" y="0"/>
                  </a:cxn>
                  <a:cxn ang="0">
                    <a:pos x="18" y="6"/>
                  </a:cxn>
                  <a:cxn ang="0">
                    <a:pos x="24" y="6"/>
                  </a:cxn>
                  <a:cxn ang="0">
                    <a:pos x="30" y="6"/>
                  </a:cxn>
                  <a:cxn ang="0">
                    <a:pos x="30" y="11"/>
                  </a:cxn>
                  <a:cxn ang="0">
                    <a:pos x="30" y="11"/>
                  </a:cxn>
                </a:cxnLst>
                <a:rect l="0" t="0" r="r" b="b"/>
                <a:pathLst>
                  <a:path w="30" h="11">
                    <a:moveTo>
                      <a:pt x="6" y="0"/>
                    </a:moveTo>
                    <a:lnTo>
                      <a:pt x="6" y="0"/>
                    </a:lnTo>
                    <a:lnTo>
                      <a:pt x="6" y="6"/>
                    </a:lnTo>
                    <a:lnTo>
                      <a:pt x="0" y="6"/>
                    </a:lnTo>
                    <a:lnTo>
                      <a:pt x="0" y="6"/>
                    </a:lnTo>
                    <a:lnTo>
                      <a:pt x="0" y="6"/>
                    </a:lnTo>
                    <a:lnTo>
                      <a:pt x="6" y="0"/>
                    </a:lnTo>
                    <a:lnTo>
                      <a:pt x="12" y="0"/>
                    </a:lnTo>
                    <a:lnTo>
                      <a:pt x="18" y="6"/>
                    </a:lnTo>
                    <a:lnTo>
                      <a:pt x="24" y="6"/>
                    </a:lnTo>
                    <a:lnTo>
                      <a:pt x="30" y="6"/>
                    </a:lnTo>
                    <a:lnTo>
                      <a:pt x="30" y="11"/>
                    </a:lnTo>
                    <a:lnTo>
                      <a:pt x="30" y="11"/>
                    </a:lnTo>
                  </a:path>
                </a:pathLst>
              </a:custGeom>
              <a:noFill/>
              <a:ln w="0">
                <a:solidFill>
                  <a:srgbClr val="000000"/>
                </a:solidFill>
                <a:prstDash val="solid"/>
                <a:round/>
                <a:headEnd/>
                <a:tailEnd/>
              </a:ln>
            </p:spPr>
            <p:txBody>
              <a:bodyPr/>
              <a:lstStyle/>
              <a:p>
                <a:endParaRPr lang="en-US" dirty="0"/>
              </a:p>
            </p:txBody>
          </p:sp>
          <p:sp>
            <p:nvSpPr>
              <p:cNvPr id="187585" name="Freeform 193"/>
              <p:cNvSpPr>
                <a:spLocks/>
              </p:cNvSpPr>
              <p:nvPr/>
            </p:nvSpPr>
            <p:spPr bwMode="auto">
              <a:xfrm>
                <a:off x="1542" y="2690"/>
                <a:ext cx="136" cy="50"/>
              </a:xfrm>
              <a:custGeom>
                <a:avLst/>
                <a:gdLst/>
                <a:ahLst/>
                <a:cxnLst>
                  <a:cxn ang="0">
                    <a:pos x="0" y="0"/>
                  </a:cxn>
                  <a:cxn ang="0">
                    <a:pos x="0" y="11"/>
                  </a:cxn>
                  <a:cxn ang="0">
                    <a:pos x="130" y="50"/>
                  </a:cxn>
                  <a:cxn ang="0">
                    <a:pos x="136" y="44"/>
                  </a:cxn>
                  <a:cxn ang="0">
                    <a:pos x="136" y="33"/>
                  </a:cxn>
                  <a:cxn ang="0">
                    <a:pos x="6" y="0"/>
                  </a:cxn>
                  <a:cxn ang="0">
                    <a:pos x="0" y="0"/>
                  </a:cxn>
                  <a:cxn ang="0">
                    <a:pos x="0" y="0"/>
                  </a:cxn>
                </a:cxnLst>
                <a:rect l="0" t="0" r="r" b="b"/>
                <a:pathLst>
                  <a:path w="136" h="50">
                    <a:moveTo>
                      <a:pt x="0" y="0"/>
                    </a:moveTo>
                    <a:lnTo>
                      <a:pt x="0" y="11"/>
                    </a:lnTo>
                    <a:lnTo>
                      <a:pt x="130" y="50"/>
                    </a:lnTo>
                    <a:lnTo>
                      <a:pt x="136" y="44"/>
                    </a:lnTo>
                    <a:lnTo>
                      <a:pt x="136" y="33"/>
                    </a:lnTo>
                    <a:lnTo>
                      <a:pt x="6" y="0"/>
                    </a:lnTo>
                    <a:lnTo>
                      <a:pt x="0" y="0"/>
                    </a:lnTo>
                    <a:lnTo>
                      <a:pt x="0" y="0"/>
                    </a:lnTo>
                    <a:close/>
                  </a:path>
                </a:pathLst>
              </a:custGeom>
              <a:solidFill>
                <a:srgbClr val="FFFFFF"/>
              </a:solidFill>
              <a:ln w="9525">
                <a:noFill/>
                <a:round/>
                <a:headEnd/>
                <a:tailEnd/>
              </a:ln>
            </p:spPr>
            <p:txBody>
              <a:bodyPr/>
              <a:lstStyle/>
              <a:p>
                <a:endParaRPr lang="en-US" dirty="0"/>
              </a:p>
            </p:txBody>
          </p:sp>
          <p:sp>
            <p:nvSpPr>
              <p:cNvPr id="187586" name="Freeform 194"/>
              <p:cNvSpPr>
                <a:spLocks/>
              </p:cNvSpPr>
              <p:nvPr/>
            </p:nvSpPr>
            <p:spPr bwMode="auto">
              <a:xfrm>
                <a:off x="1542" y="2690"/>
                <a:ext cx="136" cy="50"/>
              </a:xfrm>
              <a:custGeom>
                <a:avLst/>
                <a:gdLst/>
                <a:ahLst/>
                <a:cxnLst>
                  <a:cxn ang="0">
                    <a:pos x="0" y="0"/>
                  </a:cxn>
                  <a:cxn ang="0">
                    <a:pos x="0" y="11"/>
                  </a:cxn>
                  <a:cxn ang="0">
                    <a:pos x="130" y="50"/>
                  </a:cxn>
                  <a:cxn ang="0">
                    <a:pos x="136" y="44"/>
                  </a:cxn>
                  <a:cxn ang="0">
                    <a:pos x="136" y="33"/>
                  </a:cxn>
                  <a:cxn ang="0">
                    <a:pos x="6" y="0"/>
                  </a:cxn>
                  <a:cxn ang="0">
                    <a:pos x="0" y="0"/>
                  </a:cxn>
                  <a:cxn ang="0">
                    <a:pos x="0" y="0"/>
                  </a:cxn>
                </a:cxnLst>
                <a:rect l="0" t="0" r="r" b="b"/>
                <a:pathLst>
                  <a:path w="136" h="50">
                    <a:moveTo>
                      <a:pt x="0" y="0"/>
                    </a:moveTo>
                    <a:lnTo>
                      <a:pt x="0" y="11"/>
                    </a:lnTo>
                    <a:lnTo>
                      <a:pt x="130" y="50"/>
                    </a:lnTo>
                    <a:lnTo>
                      <a:pt x="136" y="44"/>
                    </a:lnTo>
                    <a:lnTo>
                      <a:pt x="136"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87" name="Freeform 195"/>
              <p:cNvSpPr>
                <a:spLocks/>
              </p:cNvSpPr>
              <p:nvPr/>
            </p:nvSpPr>
            <p:spPr bwMode="auto">
              <a:xfrm>
                <a:off x="1672" y="2723"/>
                <a:ext cx="6" cy="17"/>
              </a:xfrm>
              <a:custGeom>
                <a:avLst/>
                <a:gdLst/>
                <a:ahLst/>
                <a:cxnLst>
                  <a:cxn ang="0">
                    <a:pos x="0" y="0"/>
                  </a:cxn>
                  <a:cxn ang="0">
                    <a:pos x="0" y="17"/>
                  </a:cxn>
                  <a:cxn ang="0">
                    <a:pos x="6" y="11"/>
                  </a:cxn>
                  <a:cxn ang="0">
                    <a:pos x="6" y="0"/>
                  </a:cxn>
                  <a:cxn ang="0">
                    <a:pos x="0" y="0"/>
                  </a:cxn>
                  <a:cxn ang="0">
                    <a:pos x="0" y="0"/>
                  </a:cxn>
                </a:cxnLst>
                <a:rect l="0" t="0" r="r" b="b"/>
                <a:pathLst>
                  <a:path w="6" h="17">
                    <a:moveTo>
                      <a:pt x="0" y="0"/>
                    </a:moveTo>
                    <a:lnTo>
                      <a:pt x="0" y="17"/>
                    </a:lnTo>
                    <a:lnTo>
                      <a:pt x="6" y="11"/>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87588" name="Freeform 196"/>
              <p:cNvSpPr>
                <a:spLocks/>
              </p:cNvSpPr>
              <p:nvPr/>
            </p:nvSpPr>
            <p:spPr bwMode="auto">
              <a:xfrm>
                <a:off x="1672" y="2723"/>
                <a:ext cx="6" cy="17"/>
              </a:xfrm>
              <a:custGeom>
                <a:avLst/>
                <a:gdLst/>
                <a:ahLst/>
                <a:cxnLst>
                  <a:cxn ang="0">
                    <a:pos x="0" y="0"/>
                  </a:cxn>
                  <a:cxn ang="0">
                    <a:pos x="0" y="17"/>
                  </a:cxn>
                  <a:cxn ang="0">
                    <a:pos x="6" y="11"/>
                  </a:cxn>
                  <a:cxn ang="0">
                    <a:pos x="6" y="0"/>
                  </a:cxn>
                  <a:cxn ang="0">
                    <a:pos x="0" y="0"/>
                  </a:cxn>
                  <a:cxn ang="0">
                    <a:pos x="0" y="0"/>
                  </a:cxn>
                </a:cxnLst>
                <a:rect l="0" t="0" r="r" b="b"/>
                <a:pathLst>
                  <a:path w="6" h="17">
                    <a:moveTo>
                      <a:pt x="0" y="0"/>
                    </a:moveTo>
                    <a:lnTo>
                      <a:pt x="0" y="17"/>
                    </a:lnTo>
                    <a:lnTo>
                      <a:pt x="6" y="11"/>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89" name="Freeform 197"/>
              <p:cNvSpPr>
                <a:spLocks/>
              </p:cNvSpPr>
              <p:nvPr/>
            </p:nvSpPr>
            <p:spPr bwMode="auto">
              <a:xfrm>
                <a:off x="1542" y="2690"/>
                <a:ext cx="136" cy="33"/>
              </a:xfrm>
              <a:custGeom>
                <a:avLst/>
                <a:gdLst/>
                <a:ahLst/>
                <a:cxnLst>
                  <a:cxn ang="0">
                    <a:pos x="0" y="0"/>
                  </a:cxn>
                  <a:cxn ang="0">
                    <a:pos x="130" y="33"/>
                  </a:cxn>
                  <a:cxn ang="0">
                    <a:pos x="136" y="33"/>
                  </a:cxn>
                  <a:cxn ang="0">
                    <a:pos x="6" y="0"/>
                  </a:cxn>
                  <a:cxn ang="0">
                    <a:pos x="0" y="0"/>
                  </a:cxn>
                  <a:cxn ang="0">
                    <a:pos x="0" y="0"/>
                  </a:cxn>
                </a:cxnLst>
                <a:rect l="0" t="0" r="r" b="b"/>
                <a:pathLst>
                  <a:path w="136" h="33">
                    <a:moveTo>
                      <a:pt x="0" y="0"/>
                    </a:moveTo>
                    <a:lnTo>
                      <a:pt x="130" y="33"/>
                    </a:lnTo>
                    <a:lnTo>
                      <a:pt x="136" y="33"/>
                    </a:lnTo>
                    <a:lnTo>
                      <a:pt x="6" y="0"/>
                    </a:lnTo>
                    <a:lnTo>
                      <a:pt x="0" y="0"/>
                    </a:lnTo>
                    <a:lnTo>
                      <a:pt x="0" y="0"/>
                    </a:lnTo>
                    <a:close/>
                  </a:path>
                </a:pathLst>
              </a:custGeom>
              <a:solidFill>
                <a:srgbClr val="000000"/>
              </a:solidFill>
              <a:ln w="9525">
                <a:noFill/>
                <a:round/>
                <a:headEnd/>
                <a:tailEnd/>
              </a:ln>
            </p:spPr>
            <p:txBody>
              <a:bodyPr/>
              <a:lstStyle/>
              <a:p>
                <a:endParaRPr lang="en-US" dirty="0"/>
              </a:p>
            </p:txBody>
          </p:sp>
          <p:sp>
            <p:nvSpPr>
              <p:cNvPr id="187590" name="Freeform 198"/>
              <p:cNvSpPr>
                <a:spLocks/>
              </p:cNvSpPr>
              <p:nvPr/>
            </p:nvSpPr>
            <p:spPr bwMode="auto">
              <a:xfrm>
                <a:off x="1542" y="2690"/>
                <a:ext cx="136" cy="33"/>
              </a:xfrm>
              <a:custGeom>
                <a:avLst/>
                <a:gdLst/>
                <a:ahLst/>
                <a:cxnLst>
                  <a:cxn ang="0">
                    <a:pos x="0" y="0"/>
                  </a:cxn>
                  <a:cxn ang="0">
                    <a:pos x="130" y="33"/>
                  </a:cxn>
                  <a:cxn ang="0">
                    <a:pos x="136" y="33"/>
                  </a:cxn>
                  <a:cxn ang="0">
                    <a:pos x="6" y="0"/>
                  </a:cxn>
                  <a:cxn ang="0">
                    <a:pos x="0" y="0"/>
                  </a:cxn>
                  <a:cxn ang="0">
                    <a:pos x="0" y="0"/>
                  </a:cxn>
                </a:cxnLst>
                <a:rect l="0" t="0" r="r" b="b"/>
                <a:pathLst>
                  <a:path w="136" h="33">
                    <a:moveTo>
                      <a:pt x="0" y="0"/>
                    </a:moveTo>
                    <a:lnTo>
                      <a:pt x="130" y="33"/>
                    </a:lnTo>
                    <a:lnTo>
                      <a:pt x="136" y="33"/>
                    </a:lnTo>
                    <a:lnTo>
                      <a:pt x="6"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591" name="Freeform 199"/>
              <p:cNvSpPr>
                <a:spLocks/>
              </p:cNvSpPr>
              <p:nvPr/>
            </p:nvSpPr>
            <p:spPr bwMode="auto">
              <a:xfrm>
                <a:off x="1560" y="2701"/>
                <a:ext cx="23" cy="11"/>
              </a:xfrm>
              <a:custGeom>
                <a:avLst/>
                <a:gdLst/>
                <a:ahLst/>
                <a:cxnLst>
                  <a:cxn ang="0">
                    <a:pos x="0" y="5"/>
                  </a:cxn>
                  <a:cxn ang="0">
                    <a:pos x="0" y="5"/>
                  </a:cxn>
                  <a:cxn ang="0">
                    <a:pos x="0" y="5"/>
                  </a:cxn>
                  <a:cxn ang="0">
                    <a:pos x="0" y="0"/>
                  </a:cxn>
                  <a:cxn ang="0">
                    <a:pos x="0" y="0"/>
                  </a:cxn>
                  <a:cxn ang="0">
                    <a:pos x="0" y="0"/>
                  </a:cxn>
                  <a:cxn ang="0">
                    <a:pos x="0" y="0"/>
                  </a:cxn>
                  <a:cxn ang="0">
                    <a:pos x="6" y="0"/>
                  </a:cxn>
                  <a:cxn ang="0">
                    <a:pos x="6" y="0"/>
                  </a:cxn>
                  <a:cxn ang="0">
                    <a:pos x="12" y="5"/>
                  </a:cxn>
                  <a:cxn ang="0">
                    <a:pos x="12" y="5"/>
                  </a:cxn>
                  <a:cxn ang="0">
                    <a:pos x="17" y="5"/>
                  </a:cxn>
                  <a:cxn ang="0">
                    <a:pos x="17" y="5"/>
                  </a:cxn>
                  <a:cxn ang="0">
                    <a:pos x="23" y="5"/>
                  </a:cxn>
                  <a:cxn ang="0">
                    <a:pos x="23" y="5"/>
                  </a:cxn>
                  <a:cxn ang="0">
                    <a:pos x="23" y="5"/>
                  </a:cxn>
                  <a:cxn ang="0">
                    <a:pos x="23" y="5"/>
                  </a:cxn>
                  <a:cxn ang="0">
                    <a:pos x="23" y="5"/>
                  </a:cxn>
                  <a:cxn ang="0">
                    <a:pos x="23" y="11"/>
                  </a:cxn>
                  <a:cxn ang="0">
                    <a:pos x="23" y="11"/>
                  </a:cxn>
                  <a:cxn ang="0">
                    <a:pos x="23" y="11"/>
                  </a:cxn>
                  <a:cxn ang="0">
                    <a:pos x="0" y="5"/>
                  </a:cxn>
                  <a:cxn ang="0">
                    <a:pos x="0" y="5"/>
                  </a:cxn>
                  <a:cxn ang="0">
                    <a:pos x="0" y="5"/>
                  </a:cxn>
                </a:cxnLst>
                <a:rect l="0" t="0" r="r" b="b"/>
                <a:pathLst>
                  <a:path w="23" h="11">
                    <a:moveTo>
                      <a:pt x="0" y="5"/>
                    </a:moveTo>
                    <a:lnTo>
                      <a:pt x="0" y="5"/>
                    </a:lnTo>
                    <a:lnTo>
                      <a:pt x="0" y="5"/>
                    </a:lnTo>
                    <a:lnTo>
                      <a:pt x="0" y="0"/>
                    </a:lnTo>
                    <a:lnTo>
                      <a:pt x="0" y="0"/>
                    </a:lnTo>
                    <a:lnTo>
                      <a:pt x="0" y="0"/>
                    </a:lnTo>
                    <a:lnTo>
                      <a:pt x="0" y="0"/>
                    </a:lnTo>
                    <a:lnTo>
                      <a:pt x="6" y="0"/>
                    </a:lnTo>
                    <a:lnTo>
                      <a:pt x="6" y="0"/>
                    </a:lnTo>
                    <a:lnTo>
                      <a:pt x="12" y="5"/>
                    </a:lnTo>
                    <a:lnTo>
                      <a:pt x="12" y="5"/>
                    </a:lnTo>
                    <a:lnTo>
                      <a:pt x="17" y="5"/>
                    </a:lnTo>
                    <a:lnTo>
                      <a:pt x="17" y="5"/>
                    </a:lnTo>
                    <a:lnTo>
                      <a:pt x="23" y="5"/>
                    </a:lnTo>
                    <a:lnTo>
                      <a:pt x="23" y="5"/>
                    </a:lnTo>
                    <a:lnTo>
                      <a:pt x="23" y="5"/>
                    </a:lnTo>
                    <a:lnTo>
                      <a:pt x="23" y="5"/>
                    </a:lnTo>
                    <a:lnTo>
                      <a:pt x="23" y="5"/>
                    </a:lnTo>
                    <a:lnTo>
                      <a:pt x="23" y="11"/>
                    </a:lnTo>
                    <a:lnTo>
                      <a:pt x="23" y="11"/>
                    </a:lnTo>
                    <a:lnTo>
                      <a:pt x="23" y="11"/>
                    </a:lnTo>
                    <a:lnTo>
                      <a:pt x="0" y="5"/>
                    </a:lnTo>
                    <a:lnTo>
                      <a:pt x="0" y="5"/>
                    </a:lnTo>
                    <a:lnTo>
                      <a:pt x="0" y="5"/>
                    </a:lnTo>
                    <a:close/>
                  </a:path>
                </a:pathLst>
              </a:custGeom>
              <a:solidFill>
                <a:srgbClr val="FFFFFF"/>
              </a:solidFill>
              <a:ln w="9525">
                <a:noFill/>
                <a:round/>
                <a:headEnd/>
                <a:tailEnd/>
              </a:ln>
            </p:spPr>
            <p:txBody>
              <a:bodyPr/>
              <a:lstStyle/>
              <a:p>
                <a:endParaRPr lang="en-US" dirty="0"/>
              </a:p>
            </p:txBody>
          </p:sp>
          <p:sp>
            <p:nvSpPr>
              <p:cNvPr id="187592" name="Freeform 200"/>
              <p:cNvSpPr>
                <a:spLocks/>
              </p:cNvSpPr>
              <p:nvPr/>
            </p:nvSpPr>
            <p:spPr bwMode="auto">
              <a:xfrm>
                <a:off x="1560" y="2706"/>
                <a:ext cx="23" cy="6"/>
              </a:xfrm>
              <a:custGeom>
                <a:avLst/>
                <a:gdLst/>
                <a:ahLst/>
                <a:cxnLst>
                  <a:cxn ang="0">
                    <a:pos x="0" y="0"/>
                  </a:cxn>
                  <a:cxn ang="0">
                    <a:pos x="0" y="0"/>
                  </a:cxn>
                  <a:cxn ang="0">
                    <a:pos x="23" y="6"/>
                  </a:cxn>
                  <a:cxn ang="0">
                    <a:pos x="23" y="6"/>
                  </a:cxn>
                  <a:cxn ang="0">
                    <a:pos x="23" y="6"/>
                  </a:cxn>
                  <a:cxn ang="0">
                    <a:pos x="23" y="6"/>
                  </a:cxn>
                  <a:cxn ang="0">
                    <a:pos x="23" y="6"/>
                  </a:cxn>
                  <a:cxn ang="0">
                    <a:pos x="23" y="6"/>
                  </a:cxn>
                  <a:cxn ang="0">
                    <a:pos x="0" y="0"/>
                  </a:cxn>
                  <a:cxn ang="0">
                    <a:pos x="0" y="0"/>
                  </a:cxn>
                  <a:cxn ang="0">
                    <a:pos x="0" y="0"/>
                  </a:cxn>
                </a:cxnLst>
                <a:rect l="0" t="0" r="r" b="b"/>
                <a:pathLst>
                  <a:path w="23" h="6">
                    <a:moveTo>
                      <a:pt x="0" y="0"/>
                    </a:moveTo>
                    <a:lnTo>
                      <a:pt x="0" y="0"/>
                    </a:lnTo>
                    <a:lnTo>
                      <a:pt x="23" y="6"/>
                    </a:lnTo>
                    <a:lnTo>
                      <a:pt x="23" y="6"/>
                    </a:lnTo>
                    <a:lnTo>
                      <a:pt x="23" y="6"/>
                    </a:lnTo>
                    <a:lnTo>
                      <a:pt x="23" y="6"/>
                    </a:lnTo>
                    <a:lnTo>
                      <a:pt x="23" y="6"/>
                    </a:lnTo>
                    <a:lnTo>
                      <a:pt x="23" y="6"/>
                    </a:lnTo>
                    <a:lnTo>
                      <a:pt x="0" y="0"/>
                    </a:lnTo>
                    <a:lnTo>
                      <a:pt x="0" y="0"/>
                    </a:lnTo>
                    <a:lnTo>
                      <a:pt x="0" y="0"/>
                    </a:lnTo>
                    <a:close/>
                  </a:path>
                </a:pathLst>
              </a:custGeom>
              <a:solidFill>
                <a:srgbClr val="FFFFFF"/>
              </a:solidFill>
              <a:ln w="9525">
                <a:noFill/>
                <a:round/>
                <a:headEnd/>
                <a:tailEnd/>
              </a:ln>
            </p:spPr>
            <p:txBody>
              <a:bodyPr/>
              <a:lstStyle/>
              <a:p>
                <a:endParaRPr lang="en-US" dirty="0"/>
              </a:p>
            </p:txBody>
          </p:sp>
          <p:sp>
            <p:nvSpPr>
              <p:cNvPr id="187593" name="Freeform 201"/>
              <p:cNvSpPr>
                <a:spLocks/>
              </p:cNvSpPr>
              <p:nvPr/>
            </p:nvSpPr>
            <p:spPr bwMode="auto">
              <a:xfrm>
                <a:off x="1560" y="2701"/>
                <a:ext cx="1" cy="5"/>
              </a:xfrm>
              <a:custGeom>
                <a:avLst/>
                <a:gdLst/>
                <a:ahLst/>
                <a:cxnLst>
                  <a:cxn ang="0">
                    <a:pos x="0" y="5"/>
                  </a:cxn>
                  <a:cxn ang="0">
                    <a:pos x="0" y="5"/>
                  </a:cxn>
                  <a:cxn ang="0">
                    <a:pos x="0" y="5"/>
                  </a:cxn>
                  <a:cxn ang="0">
                    <a:pos x="0" y="5"/>
                  </a:cxn>
                  <a:cxn ang="0">
                    <a:pos x="0" y="5"/>
                  </a:cxn>
                  <a:cxn ang="0">
                    <a:pos x="0" y="0"/>
                  </a:cxn>
                  <a:cxn ang="0">
                    <a:pos x="0" y="0"/>
                  </a:cxn>
                  <a:cxn ang="0">
                    <a:pos x="0" y="0"/>
                  </a:cxn>
                  <a:cxn ang="0">
                    <a:pos x="0" y="0"/>
                  </a:cxn>
                  <a:cxn ang="0">
                    <a:pos x="0" y="0"/>
                  </a:cxn>
                  <a:cxn ang="0">
                    <a:pos x="0" y="0"/>
                  </a:cxn>
                  <a:cxn ang="0">
                    <a:pos x="0" y="0"/>
                  </a:cxn>
                  <a:cxn ang="0">
                    <a:pos x="0" y="0"/>
                  </a:cxn>
                  <a:cxn ang="0">
                    <a:pos x="0" y="5"/>
                  </a:cxn>
                  <a:cxn ang="0">
                    <a:pos x="0" y="5"/>
                  </a:cxn>
                  <a:cxn ang="0">
                    <a:pos x="0" y="5"/>
                  </a:cxn>
                  <a:cxn ang="0">
                    <a:pos x="0" y="5"/>
                  </a:cxn>
                  <a:cxn ang="0">
                    <a:pos x="0" y="5"/>
                  </a:cxn>
                  <a:cxn ang="0">
                    <a:pos x="0" y="5"/>
                  </a:cxn>
                  <a:cxn ang="0">
                    <a:pos x="0" y="5"/>
                  </a:cxn>
                  <a:cxn ang="0">
                    <a:pos x="0" y="5"/>
                  </a:cxn>
                </a:cxnLst>
                <a:rect l="0" t="0" r="r" b="b"/>
                <a:pathLst>
                  <a:path h="5">
                    <a:moveTo>
                      <a:pt x="0" y="5"/>
                    </a:moveTo>
                    <a:lnTo>
                      <a:pt x="0" y="5"/>
                    </a:lnTo>
                    <a:lnTo>
                      <a:pt x="0" y="5"/>
                    </a:lnTo>
                    <a:lnTo>
                      <a:pt x="0" y="5"/>
                    </a:lnTo>
                    <a:lnTo>
                      <a:pt x="0" y="5"/>
                    </a:lnTo>
                    <a:lnTo>
                      <a:pt x="0"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5"/>
                    </a:lnTo>
                    <a:lnTo>
                      <a:pt x="0" y="5"/>
                    </a:lnTo>
                    <a:lnTo>
                      <a:pt x="0" y="5"/>
                    </a:lnTo>
                    <a:close/>
                  </a:path>
                </a:pathLst>
              </a:custGeom>
              <a:solidFill>
                <a:srgbClr val="FFFFFF"/>
              </a:solidFill>
              <a:ln w="9525">
                <a:noFill/>
                <a:round/>
                <a:headEnd/>
                <a:tailEnd/>
              </a:ln>
            </p:spPr>
            <p:txBody>
              <a:bodyPr/>
              <a:lstStyle/>
              <a:p>
                <a:endParaRPr lang="en-US" dirty="0"/>
              </a:p>
            </p:txBody>
          </p:sp>
          <p:sp>
            <p:nvSpPr>
              <p:cNvPr id="187594" name="Freeform 202"/>
              <p:cNvSpPr>
                <a:spLocks/>
              </p:cNvSpPr>
              <p:nvPr/>
            </p:nvSpPr>
            <p:spPr bwMode="auto">
              <a:xfrm>
                <a:off x="1560" y="2701"/>
                <a:ext cx="23" cy="11"/>
              </a:xfrm>
              <a:custGeom>
                <a:avLst/>
                <a:gdLst/>
                <a:ahLst/>
                <a:cxnLst>
                  <a:cxn ang="0">
                    <a:pos x="0" y="0"/>
                  </a:cxn>
                  <a:cxn ang="0">
                    <a:pos x="0" y="5"/>
                  </a:cxn>
                  <a:cxn ang="0">
                    <a:pos x="0" y="5"/>
                  </a:cxn>
                  <a:cxn ang="0">
                    <a:pos x="0" y="5"/>
                  </a:cxn>
                  <a:cxn ang="0">
                    <a:pos x="0" y="5"/>
                  </a:cxn>
                  <a:cxn ang="0">
                    <a:pos x="0" y="5"/>
                  </a:cxn>
                  <a:cxn ang="0">
                    <a:pos x="0" y="0"/>
                  </a:cxn>
                  <a:cxn ang="0">
                    <a:pos x="6" y="0"/>
                  </a:cxn>
                  <a:cxn ang="0">
                    <a:pos x="12" y="5"/>
                  </a:cxn>
                  <a:cxn ang="0">
                    <a:pos x="17" y="5"/>
                  </a:cxn>
                  <a:cxn ang="0">
                    <a:pos x="23" y="5"/>
                  </a:cxn>
                  <a:cxn ang="0">
                    <a:pos x="23" y="11"/>
                  </a:cxn>
                  <a:cxn ang="0">
                    <a:pos x="23" y="11"/>
                  </a:cxn>
                </a:cxnLst>
                <a:rect l="0" t="0" r="r" b="b"/>
                <a:pathLst>
                  <a:path w="23" h="11">
                    <a:moveTo>
                      <a:pt x="0" y="0"/>
                    </a:moveTo>
                    <a:lnTo>
                      <a:pt x="0" y="5"/>
                    </a:lnTo>
                    <a:lnTo>
                      <a:pt x="0" y="5"/>
                    </a:lnTo>
                    <a:lnTo>
                      <a:pt x="0" y="5"/>
                    </a:lnTo>
                    <a:lnTo>
                      <a:pt x="0" y="5"/>
                    </a:lnTo>
                    <a:lnTo>
                      <a:pt x="0" y="5"/>
                    </a:lnTo>
                    <a:lnTo>
                      <a:pt x="0" y="0"/>
                    </a:lnTo>
                    <a:lnTo>
                      <a:pt x="6" y="0"/>
                    </a:lnTo>
                    <a:lnTo>
                      <a:pt x="12" y="5"/>
                    </a:lnTo>
                    <a:lnTo>
                      <a:pt x="17" y="5"/>
                    </a:lnTo>
                    <a:lnTo>
                      <a:pt x="23" y="5"/>
                    </a:lnTo>
                    <a:lnTo>
                      <a:pt x="23" y="11"/>
                    </a:lnTo>
                    <a:lnTo>
                      <a:pt x="23" y="11"/>
                    </a:lnTo>
                  </a:path>
                </a:pathLst>
              </a:custGeom>
              <a:noFill/>
              <a:ln w="0">
                <a:solidFill>
                  <a:srgbClr val="000000"/>
                </a:solidFill>
                <a:prstDash val="solid"/>
                <a:round/>
                <a:headEnd/>
                <a:tailEnd/>
              </a:ln>
            </p:spPr>
            <p:txBody>
              <a:bodyPr/>
              <a:lstStyle/>
              <a:p>
                <a:endParaRPr lang="en-US" dirty="0"/>
              </a:p>
            </p:txBody>
          </p:sp>
          <p:sp>
            <p:nvSpPr>
              <p:cNvPr id="187595" name="Line 203"/>
              <p:cNvSpPr>
                <a:spLocks noChangeShapeType="1"/>
              </p:cNvSpPr>
              <p:nvPr/>
            </p:nvSpPr>
            <p:spPr bwMode="auto">
              <a:xfrm>
                <a:off x="1560" y="2706"/>
                <a:ext cx="23" cy="6"/>
              </a:xfrm>
              <a:prstGeom prst="line">
                <a:avLst/>
              </a:prstGeom>
              <a:noFill/>
              <a:ln w="0">
                <a:solidFill>
                  <a:srgbClr val="000000"/>
                </a:solidFill>
                <a:round/>
                <a:headEnd/>
                <a:tailEnd/>
              </a:ln>
            </p:spPr>
            <p:txBody>
              <a:bodyPr/>
              <a:lstStyle/>
              <a:p>
                <a:endParaRPr lang="en-US" dirty="0"/>
              </a:p>
            </p:txBody>
          </p:sp>
          <p:sp>
            <p:nvSpPr>
              <p:cNvPr id="187596" name="Freeform 204"/>
              <p:cNvSpPr>
                <a:spLocks/>
              </p:cNvSpPr>
              <p:nvPr/>
            </p:nvSpPr>
            <p:spPr bwMode="auto">
              <a:xfrm>
                <a:off x="1471" y="2718"/>
                <a:ext cx="24" cy="5"/>
              </a:xfrm>
              <a:custGeom>
                <a:avLst/>
                <a:gdLst/>
                <a:ahLst/>
                <a:cxnLst>
                  <a:cxn ang="0">
                    <a:pos x="0" y="5"/>
                  </a:cxn>
                  <a:cxn ang="0">
                    <a:pos x="24" y="5"/>
                  </a:cxn>
                  <a:cxn ang="0">
                    <a:pos x="24" y="5"/>
                  </a:cxn>
                  <a:cxn ang="0">
                    <a:pos x="0" y="0"/>
                  </a:cxn>
                  <a:cxn ang="0">
                    <a:pos x="0" y="5"/>
                  </a:cxn>
                  <a:cxn ang="0">
                    <a:pos x="0" y="5"/>
                  </a:cxn>
                </a:cxnLst>
                <a:rect l="0" t="0" r="r" b="b"/>
                <a:pathLst>
                  <a:path w="24" h="5">
                    <a:moveTo>
                      <a:pt x="0" y="5"/>
                    </a:moveTo>
                    <a:lnTo>
                      <a:pt x="24" y="5"/>
                    </a:lnTo>
                    <a:lnTo>
                      <a:pt x="24"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87597" name="Freeform 205"/>
              <p:cNvSpPr>
                <a:spLocks/>
              </p:cNvSpPr>
              <p:nvPr/>
            </p:nvSpPr>
            <p:spPr bwMode="auto">
              <a:xfrm>
                <a:off x="1471" y="2718"/>
                <a:ext cx="24" cy="5"/>
              </a:xfrm>
              <a:custGeom>
                <a:avLst/>
                <a:gdLst/>
                <a:ahLst/>
                <a:cxnLst>
                  <a:cxn ang="0">
                    <a:pos x="0" y="5"/>
                  </a:cxn>
                  <a:cxn ang="0">
                    <a:pos x="24" y="5"/>
                  </a:cxn>
                  <a:cxn ang="0">
                    <a:pos x="24" y="5"/>
                  </a:cxn>
                  <a:cxn ang="0">
                    <a:pos x="0" y="0"/>
                  </a:cxn>
                  <a:cxn ang="0">
                    <a:pos x="0" y="5"/>
                  </a:cxn>
                  <a:cxn ang="0">
                    <a:pos x="0" y="5"/>
                  </a:cxn>
                </a:cxnLst>
                <a:rect l="0" t="0" r="r" b="b"/>
                <a:pathLst>
                  <a:path w="24" h="5">
                    <a:moveTo>
                      <a:pt x="0" y="5"/>
                    </a:moveTo>
                    <a:lnTo>
                      <a:pt x="24" y="5"/>
                    </a:lnTo>
                    <a:lnTo>
                      <a:pt x="24"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598" name="Freeform 206"/>
              <p:cNvSpPr>
                <a:spLocks/>
              </p:cNvSpPr>
              <p:nvPr/>
            </p:nvSpPr>
            <p:spPr bwMode="auto">
              <a:xfrm>
                <a:off x="1495" y="2690"/>
                <a:ext cx="94" cy="33"/>
              </a:xfrm>
              <a:custGeom>
                <a:avLst/>
                <a:gdLst/>
                <a:ahLst/>
                <a:cxnLst>
                  <a:cxn ang="0">
                    <a:pos x="0" y="33"/>
                  </a:cxn>
                  <a:cxn ang="0">
                    <a:pos x="94" y="5"/>
                  </a:cxn>
                  <a:cxn ang="0">
                    <a:pos x="94" y="0"/>
                  </a:cxn>
                  <a:cxn ang="0">
                    <a:pos x="0" y="33"/>
                  </a:cxn>
                  <a:cxn ang="0">
                    <a:pos x="0" y="33"/>
                  </a:cxn>
                  <a:cxn ang="0">
                    <a:pos x="0" y="33"/>
                  </a:cxn>
                  <a:cxn ang="0">
                    <a:pos x="0" y="33"/>
                  </a:cxn>
                </a:cxnLst>
                <a:rect l="0" t="0" r="r" b="b"/>
                <a:pathLst>
                  <a:path w="94" h="33">
                    <a:moveTo>
                      <a:pt x="0" y="33"/>
                    </a:moveTo>
                    <a:lnTo>
                      <a:pt x="94" y="5"/>
                    </a:lnTo>
                    <a:lnTo>
                      <a:pt x="94" y="0"/>
                    </a:lnTo>
                    <a:lnTo>
                      <a:pt x="0" y="33"/>
                    </a:lnTo>
                    <a:lnTo>
                      <a:pt x="0" y="33"/>
                    </a:lnTo>
                    <a:lnTo>
                      <a:pt x="0" y="33"/>
                    </a:lnTo>
                    <a:lnTo>
                      <a:pt x="0" y="33"/>
                    </a:lnTo>
                    <a:close/>
                  </a:path>
                </a:pathLst>
              </a:custGeom>
              <a:solidFill>
                <a:srgbClr val="000000"/>
              </a:solidFill>
              <a:ln w="9525">
                <a:noFill/>
                <a:round/>
                <a:headEnd/>
                <a:tailEnd/>
              </a:ln>
            </p:spPr>
            <p:txBody>
              <a:bodyPr/>
              <a:lstStyle/>
              <a:p>
                <a:endParaRPr lang="en-US" dirty="0"/>
              </a:p>
            </p:txBody>
          </p:sp>
          <p:sp>
            <p:nvSpPr>
              <p:cNvPr id="187599" name="Freeform 207"/>
              <p:cNvSpPr>
                <a:spLocks/>
              </p:cNvSpPr>
              <p:nvPr/>
            </p:nvSpPr>
            <p:spPr bwMode="auto">
              <a:xfrm>
                <a:off x="1495" y="2690"/>
                <a:ext cx="94" cy="33"/>
              </a:xfrm>
              <a:custGeom>
                <a:avLst/>
                <a:gdLst/>
                <a:ahLst/>
                <a:cxnLst>
                  <a:cxn ang="0">
                    <a:pos x="0" y="33"/>
                  </a:cxn>
                  <a:cxn ang="0">
                    <a:pos x="94" y="5"/>
                  </a:cxn>
                  <a:cxn ang="0">
                    <a:pos x="94" y="0"/>
                  </a:cxn>
                  <a:cxn ang="0">
                    <a:pos x="0" y="33"/>
                  </a:cxn>
                  <a:cxn ang="0">
                    <a:pos x="0" y="33"/>
                  </a:cxn>
                </a:cxnLst>
                <a:rect l="0" t="0" r="r" b="b"/>
                <a:pathLst>
                  <a:path w="94" h="33">
                    <a:moveTo>
                      <a:pt x="0" y="33"/>
                    </a:moveTo>
                    <a:lnTo>
                      <a:pt x="94" y="5"/>
                    </a:lnTo>
                    <a:lnTo>
                      <a:pt x="94"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600" name="Freeform 208"/>
              <p:cNvSpPr>
                <a:spLocks/>
              </p:cNvSpPr>
              <p:nvPr/>
            </p:nvSpPr>
            <p:spPr bwMode="auto">
              <a:xfrm>
                <a:off x="1471" y="2684"/>
                <a:ext cx="118" cy="39"/>
              </a:xfrm>
              <a:custGeom>
                <a:avLst/>
                <a:gdLst/>
                <a:ahLst/>
                <a:cxnLst>
                  <a:cxn ang="0">
                    <a:pos x="0" y="34"/>
                  </a:cxn>
                  <a:cxn ang="0">
                    <a:pos x="24" y="39"/>
                  </a:cxn>
                  <a:cxn ang="0">
                    <a:pos x="118" y="6"/>
                  </a:cxn>
                  <a:cxn ang="0">
                    <a:pos x="95" y="0"/>
                  </a:cxn>
                  <a:cxn ang="0">
                    <a:pos x="0" y="34"/>
                  </a:cxn>
                  <a:cxn ang="0">
                    <a:pos x="0" y="34"/>
                  </a:cxn>
                </a:cxnLst>
                <a:rect l="0" t="0" r="r" b="b"/>
                <a:pathLst>
                  <a:path w="118" h="39">
                    <a:moveTo>
                      <a:pt x="0" y="34"/>
                    </a:moveTo>
                    <a:lnTo>
                      <a:pt x="24" y="39"/>
                    </a:lnTo>
                    <a:lnTo>
                      <a:pt x="118" y="6"/>
                    </a:lnTo>
                    <a:lnTo>
                      <a:pt x="95" y="0"/>
                    </a:lnTo>
                    <a:lnTo>
                      <a:pt x="0" y="34"/>
                    </a:lnTo>
                    <a:lnTo>
                      <a:pt x="0" y="34"/>
                    </a:lnTo>
                    <a:close/>
                  </a:path>
                </a:pathLst>
              </a:custGeom>
              <a:solidFill>
                <a:srgbClr val="FFFFFF"/>
              </a:solidFill>
              <a:ln w="9525">
                <a:noFill/>
                <a:round/>
                <a:headEnd/>
                <a:tailEnd/>
              </a:ln>
            </p:spPr>
            <p:txBody>
              <a:bodyPr/>
              <a:lstStyle/>
              <a:p>
                <a:endParaRPr lang="en-US" dirty="0"/>
              </a:p>
            </p:txBody>
          </p:sp>
          <p:sp>
            <p:nvSpPr>
              <p:cNvPr id="187601" name="Freeform 209"/>
              <p:cNvSpPr>
                <a:spLocks/>
              </p:cNvSpPr>
              <p:nvPr/>
            </p:nvSpPr>
            <p:spPr bwMode="auto">
              <a:xfrm>
                <a:off x="1471" y="2684"/>
                <a:ext cx="118" cy="39"/>
              </a:xfrm>
              <a:custGeom>
                <a:avLst/>
                <a:gdLst/>
                <a:ahLst/>
                <a:cxnLst>
                  <a:cxn ang="0">
                    <a:pos x="0" y="34"/>
                  </a:cxn>
                  <a:cxn ang="0">
                    <a:pos x="24" y="39"/>
                  </a:cxn>
                  <a:cxn ang="0">
                    <a:pos x="118" y="6"/>
                  </a:cxn>
                  <a:cxn ang="0">
                    <a:pos x="95" y="0"/>
                  </a:cxn>
                  <a:cxn ang="0">
                    <a:pos x="0" y="34"/>
                  </a:cxn>
                  <a:cxn ang="0">
                    <a:pos x="0" y="34"/>
                  </a:cxn>
                </a:cxnLst>
                <a:rect l="0" t="0" r="r" b="b"/>
                <a:pathLst>
                  <a:path w="118" h="39">
                    <a:moveTo>
                      <a:pt x="0" y="34"/>
                    </a:moveTo>
                    <a:lnTo>
                      <a:pt x="24" y="39"/>
                    </a:lnTo>
                    <a:lnTo>
                      <a:pt x="118" y="6"/>
                    </a:lnTo>
                    <a:lnTo>
                      <a:pt x="95"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602" name="Freeform 210"/>
              <p:cNvSpPr>
                <a:spLocks/>
              </p:cNvSpPr>
              <p:nvPr/>
            </p:nvSpPr>
            <p:spPr bwMode="auto">
              <a:xfrm>
                <a:off x="1507" y="2723"/>
                <a:ext cx="17" cy="11"/>
              </a:xfrm>
              <a:custGeom>
                <a:avLst/>
                <a:gdLst/>
                <a:ahLst/>
                <a:cxnLst>
                  <a:cxn ang="0">
                    <a:pos x="0" y="6"/>
                  </a:cxn>
                  <a:cxn ang="0">
                    <a:pos x="17" y="11"/>
                  </a:cxn>
                  <a:cxn ang="0">
                    <a:pos x="17" y="6"/>
                  </a:cxn>
                  <a:cxn ang="0">
                    <a:pos x="0" y="0"/>
                  </a:cxn>
                  <a:cxn ang="0">
                    <a:pos x="0" y="6"/>
                  </a:cxn>
                  <a:cxn ang="0">
                    <a:pos x="0" y="6"/>
                  </a:cxn>
                </a:cxnLst>
                <a:rect l="0" t="0" r="r" b="b"/>
                <a:pathLst>
                  <a:path w="17" h="11">
                    <a:moveTo>
                      <a:pt x="0" y="6"/>
                    </a:moveTo>
                    <a:lnTo>
                      <a:pt x="17" y="11"/>
                    </a:lnTo>
                    <a:lnTo>
                      <a:pt x="17" y="6"/>
                    </a:lnTo>
                    <a:lnTo>
                      <a:pt x="0" y="0"/>
                    </a:lnTo>
                    <a:lnTo>
                      <a:pt x="0" y="6"/>
                    </a:lnTo>
                    <a:lnTo>
                      <a:pt x="0" y="6"/>
                    </a:lnTo>
                    <a:close/>
                  </a:path>
                </a:pathLst>
              </a:custGeom>
              <a:solidFill>
                <a:srgbClr val="000000"/>
              </a:solidFill>
              <a:ln w="9525">
                <a:noFill/>
                <a:round/>
                <a:headEnd/>
                <a:tailEnd/>
              </a:ln>
            </p:spPr>
            <p:txBody>
              <a:bodyPr/>
              <a:lstStyle/>
              <a:p>
                <a:endParaRPr lang="en-US" dirty="0"/>
              </a:p>
            </p:txBody>
          </p:sp>
          <p:sp>
            <p:nvSpPr>
              <p:cNvPr id="187603" name="Freeform 211"/>
              <p:cNvSpPr>
                <a:spLocks/>
              </p:cNvSpPr>
              <p:nvPr/>
            </p:nvSpPr>
            <p:spPr bwMode="auto">
              <a:xfrm>
                <a:off x="1507" y="2723"/>
                <a:ext cx="17" cy="11"/>
              </a:xfrm>
              <a:custGeom>
                <a:avLst/>
                <a:gdLst/>
                <a:ahLst/>
                <a:cxnLst>
                  <a:cxn ang="0">
                    <a:pos x="0" y="6"/>
                  </a:cxn>
                  <a:cxn ang="0">
                    <a:pos x="17" y="11"/>
                  </a:cxn>
                  <a:cxn ang="0">
                    <a:pos x="17" y="6"/>
                  </a:cxn>
                  <a:cxn ang="0">
                    <a:pos x="0" y="0"/>
                  </a:cxn>
                  <a:cxn ang="0">
                    <a:pos x="0" y="6"/>
                  </a:cxn>
                  <a:cxn ang="0">
                    <a:pos x="0" y="6"/>
                  </a:cxn>
                </a:cxnLst>
                <a:rect l="0" t="0" r="r" b="b"/>
                <a:pathLst>
                  <a:path w="17" h="11">
                    <a:moveTo>
                      <a:pt x="0" y="6"/>
                    </a:moveTo>
                    <a:lnTo>
                      <a:pt x="17" y="11"/>
                    </a:lnTo>
                    <a:lnTo>
                      <a:pt x="17" y="6"/>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604" name="Freeform 212"/>
              <p:cNvSpPr>
                <a:spLocks/>
              </p:cNvSpPr>
              <p:nvPr/>
            </p:nvSpPr>
            <p:spPr bwMode="auto">
              <a:xfrm>
                <a:off x="1524" y="2695"/>
                <a:ext cx="95" cy="39"/>
              </a:xfrm>
              <a:custGeom>
                <a:avLst/>
                <a:gdLst/>
                <a:ahLst/>
                <a:cxnLst>
                  <a:cxn ang="0">
                    <a:pos x="0" y="39"/>
                  </a:cxn>
                  <a:cxn ang="0">
                    <a:pos x="95" y="6"/>
                  </a:cxn>
                  <a:cxn ang="0">
                    <a:pos x="95" y="0"/>
                  </a:cxn>
                  <a:cxn ang="0">
                    <a:pos x="0" y="34"/>
                  </a:cxn>
                  <a:cxn ang="0">
                    <a:pos x="0" y="39"/>
                  </a:cxn>
                  <a:cxn ang="0">
                    <a:pos x="0" y="39"/>
                  </a:cxn>
                  <a:cxn ang="0">
                    <a:pos x="0" y="39"/>
                  </a:cxn>
                </a:cxnLst>
                <a:rect l="0" t="0" r="r" b="b"/>
                <a:pathLst>
                  <a:path w="95" h="39">
                    <a:moveTo>
                      <a:pt x="0" y="39"/>
                    </a:moveTo>
                    <a:lnTo>
                      <a:pt x="95" y="6"/>
                    </a:lnTo>
                    <a:lnTo>
                      <a:pt x="95" y="0"/>
                    </a:lnTo>
                    <a:lnTo>
                      <a:pt x="0" y="34"/>
                    </a:lnTo>
                    <a:lnTo>
                      <a:pt x="0" y="39"/>
                    </a:lnTo>
                    <a:lnTo>
                      <a:pt x="0" y="39"/>
                    </a:lnTo>
                    <a:lnTo>
                      <a:pt x="0" y="39"/>
                    </a:lnTo>
                    <a:close/>
                  </a:path>
                </a:pathLst>
              </a:custGeom>
              <a:solidFill>
                <a:srgbClr val="000000"/>
              </a:solidFill>
              <a:ln w="9525">
                <a:noFill/>
                <a:round/>
                <a:headEnd/>
                <a:tailEnd/>
              </a:ln>
            </p:spPr>
            <p:txBody>
              <a:bodyPr/>
              <a:lstStyle/>
              <a:p>
                <a:endParaRPr lang="en-US" dirty="0"/>
              </a:p>
            </p:txBody>
          </p:sp>
          <p:sp>
            <p:nvSpPr>
              <p:cNvPr id="187605" name="Freeform 213"/>
              <p:cNvSpPr>
                <a:spLocks/>
              </p:cNvSpPr>
              <p:nvPr/>
            </p:nvSpPr>
            <p:spPr bwMode="auto">
              <a:xfrm>
                <a:off x="1524" y="2695"/>
                <a:ext cx="95" cy="39"/>
              </a:xfrm>
              <a:custGeom>
                <a:avLst/>
                <a:gdLst/>
                <a:ahLst/>
                <a:cxnLst>
                  <a:cxn ang="0">
                    <a:pos x="0" y="39"/>
                  </a:cxn>
                  <a:cxn ang="0">
                    <a:pos x="95" y="6"/>
                  </a:cxn>
                  <a:cxn ang="0">
                    <a:pos x="95" y="0"/>
                  </a:cxn>
                  <a:cxn ang="0">
                    <a:pos x="0" y="34"/>
                  </a:cxn>
                  <a:cxn ang="0">
                    <a:pos x="0" y="39"/>
                  </a:cxn>
                </a:cxnLst>
                <a:rect l="0" t="0" r="r" b="b"/>
                <a:pathLst>
                  <a:path w="95" h="39">
                    <a:moveTo>
                      <a:pt x="0" y="39"/>
                    </a:moveTo>
                    <a:lnTo>
                      <a:pt x="95" y="6"/>
                    </a:lnTo>
                    <a:lnTo>
                      <a:pt x="95" y="0"/>
                    </a:lnTo>
                    <a:lnTo>
                      <a:pt x="0" y="34"/>
                    </a:lnTo>
                    <a:lnTo>
                      <a:pt x="0" y="39"/>
                    </a:lnTo>
                  </a:path>
                </a:pathLst>
              </a:custGeom>
              <a:noFill/>
              <a:ln w="0">
                <a:solidFill>
                  <a:srgbClr val="000000"/>
                </a:solidFill>
                <a:prstDash val="solid"/>
                <a:round/>
                <a:headEnd/>
                <a:tailEnd/>
              </a:ln>
            </p:spPr>
            <p:txBody>
              <a:bodyPr/>
              <a:lstStyle/>
              <a:p>
                <a:endParaRPr lang="en-US" dirty="0"/>
              </a:p>
            </p:txBody>
          </p:sp>
          <p:sp>
            <p:nvSpPr>
              <p:cNvPr id="187606" name="Freeform 214"/>
              <p:cNvSpPr>
                <a:spLocks/>
              </p:cNvSpPr>
              <p:nvPr/>
            </p:nvSpPr>
            <p:spPr bwMode="auto">
              <a:xfrm>
                <a:off x="1507" y="2695"/>
                <a:ext cx="112" cy="34"/>
              </a:xfrm>
              <a:custGeom>
                <a:avLst/>
                <a:gdLst/>
                <a:ahLst/>
                <a:cxnLst>
                  <a:cxn ang="0">
                    <a:pos x="0" y="28"/>
                  </a:cxn>
                  <a:cxn ang="0">
                    <a:pos x="17" y="34"/>
                  </a:cxn>
                  <a:cxn ang="0">
                    <a:pos x="112" y="0"/>
                  </a:cxn>
                  <a:cxn ang="0">
                    <a:pos x="88" y="0"/>
                  </a:cxn>
                  <a:cxn ang="0">
                    <a:pos x="0" y="28"/>
                  </a:cxn>
                  <a:cxn ang="0">
                    <a:pos x="0" y="28"/>
                  </a:cxn>
                </a:cxnLst>
                <a:rect l="0" t="0" r="r" b="b"/>
                <a:pathLst>
                  <a:path w="112" h="34">
                    <a:moveTo>
                      <a:pt x="0" y="28"/>
                    </a:moveTo>
                    <a:lnTo>
                      <a:pt x="17" y="34"/>
                    </a:lnTo>
                    <a:lnTo>
                      <a:pt x="112" y="0"/>
                    </a:lnTo>
                    <a:lnTo>
                      <a:pt x="88" y="0"/>
                    </a:lnTo>
                    <a:lnTo>
                      <a:pt x="0" y="28"/>
                    </a:lnTo>
                    <a:lnTo>
                      <a:pt x="0" y="28"/>
                    </a:lnTo>
                    <a:close/>
                  </a:path>
                </a:pathLst>
              </a:custGeom>
              <a:solidFill>
                <a:srgbClr val="FFFFFF"/>
              </a:solidFill>
              <a:ln w="9525">
                <a:noFill/>
                <a:round/>
                <a:headEnd/>
                <a:tailEnd/>
              </a:ln>
            </p:spPr>
            <p:txBody>
              <a:bodyPr/>
              <a:lstStyle/>
              <a:p>
                <a:endParaRPr lang="en-US" dirty="0"/>
              </a:p>
            </p:txBody>
          </p:sp>
          <p:sp>
            <p:nvSpPr>
              <p:cNvPr id="187607" name="Freeform 215"/>
              <p:cNvSpPr>
                <a:spLocks/>
              </p:cNvSpPr>
              <p:nvPr/>
            </p:nvSpPr>
            <p:spPr bwMode="auto">
              <a:xfrm>
                <a:off x="1507" y="2695"/>
                <a:ext cx="112" cy="34"/>
              </a:xfrm>
              <a:custGeom>
                <a:avLst/>
                <a:gdLst/>
                <a:ahLst/>
                <a:cxnLst>
                  <a:cxn ang="0">
                    <a:pos x="0" y="28"/>
                  </a:cxn>
                  <a:cxn ang="0">
                    <a:pos x="17" y="34"/>
                  </a:cxn>
                  <a:cxn ang="0">
                    <a:pos x="112" y="0"/>
                  </a:cxn>
                  <a:cxn ang="0">
                    <a:pos x="88" y="0"/>
                  </a:cxn>
                  <a:cxn ang="0">
                    <a:pos x="0" y="28"/>
                  </a:cxn>
                  <a:cxn ang="0">
                    <a:pos x="0" y="28"/>
                  </a:cxn>
                </a:cxnLst>
                <a:rect l="0" t="0" r="r" b="b"/>
                <a:pathLst>
                  <a:path w="112" h="34">
                    <a:moveTo>
                      <a:pt x="0" y="28"/>
                    </a:moveTo>
                    <a:lnTo>
                      <a:pt x="17" y="34"/>
                    </a:lnTo>
                    <a:lnTo>
                      <a:pt x="112" y="0"/>
                    </a:lnTo>
                    <a:lnTo>
                      <a:pt x="88" y="0"/>
                    </a:lnTo>
                    <a:lnTo>
                      <a:pt x="0" y="28"/>
                    </a:lnTo>
                    <a:lnTo>
                      <a:pt x="0" y="28"/>
                    </a:lnTo>
                  </a:path>
                </a:pathLst>
              </a:custGeom>
              <a:noFill/>
              <a:ln w="0">
                <a:solidFill>
                  <a:srgbClr val="000000"/>
                </a:solidFill>
                <a:prstDash val="solid"/>
                <a:round/>
                <a:headEnd/>
                <a:tailEnd/>
              </a:ln>
            </p:spPr>
            <p:txBody>
              <a:bodyPr/>
              <a:lstStyle/>
              <a:p>
                <a:endParaRPr lang="en-US" dirty="0"/>
              </a:p>
            </p:txBody>
          </p:sp>
          <p:sp>
            <p:nvSpPr>
              <p:cNvPr id="187608" name="Freeform 216"/>
              <p:cNvSpPr>
                <a:spLocks/>
              </p:cNvSpPr>
              <p:nvPr/>
            </p:nvSpPr>
            <p:spPr bwMode="auto">
              <a:xfrm>
                <a:off x="1536" y="2734"/>
                <a:ext cx="24" cy="6"/>
              </a:xfrm>
              <a:custGeom>
                <a:avLst/>
                <a:gdLst/>
                <a:ahLst/>
                <a:cxnLst>
                  <a:cxn ang="0">
                    <a:pos x="0" y="0"/>
                  </a:cxn>
                  <a:cxn ang="0">
                    <a:pos x="24" y="6"/>
                  </a:cxn>
                  <a:cxn ang="0">
                    <a:pos x="24" y="0"/>
                  </a:cxn>
                  <a:cxn ang="0">
                    <a:pos x="0" y="0"/>
                  </a:cxn>
                  <a:cxn ang="0">
                    <a:pos x="0" y="0"/>
                  </a:cxn>
                  <a:cxn ang="0">
                    <a:pos x="0" y="0"/>
                  </a:cxn>
                </a:cxnLst>
                <a:rect l="0" t="0" r="r" b="b"/>
                <a:pathLst>
                  <a:path w="24" h="6">
                    <a:moveTo>
                      <a:pt x="0" y="0"/>
                    </a:moveTo>
                    <a:lnTo>
                      <a:pt x="24" y="6"/>
                    </a:lnTo>
                    <a:lnTo>
                      <a:pt x="24"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609" name="Freeform 217"/>
              <p:cNvSpPr>
                <a:spLocks/>
              </p:cNvSpPr>
              <p:nvPr/>
            </p:nvSpPr>
            <p:spPr bwMode="auto">
              <a:xfrm>
                <a:off x="1536" y="2734"/>
                <a:ext cx="24" cy="6"/>
              </a:xfrm>
              <a:custGeom>
                <a:avLst/>
                <a:gdLst/>
                <a:ahLst/>
                <a:cxnLst>
                  <a:cxn ang="0">
                    <a:pos x="0" y="0"/>
                  </a:cxn>
                  <a:cxn ang="0">
                    <a:pos x="24" y="6"/>
                  </a:cxn>
                  <a:cxn ang="0">
                    <a:pos x="24" y="0"/>
                  </a:cxn>
                  <a:cxn ang="0">
                    <a:pos x="0" y="0"/>
                  </a:cxn>
                  <a:cxn ang="0">
                    <a:pos x="0" y="0"/>
                  </a:cxn>
                  <a:cxn ang="0">
                    <a:pos x="0" y="0"/>
                  </a:cxn>
                </a:cxnLst>
                <a:rect l="0" t="0" r="r" b="b"/>
                <a:pathLst>
                  <a:path w="24" h="6">
                    <a:moveTo>
                      <a:pt x="0" y="0"/>
                    </a:moveTo>
                    <a:lnTo>
                      <a:pt x="24" y="6"/>
                    </a:lnTo>
                    <a:lnTo>
                      <a:pt x="24"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87610" name="Freeform 218"/>
              <p:cNvSpPr>
                <a:spLocks/>
              </p:cNvSpPr>
              <p:nvPr/>
            </p:nvSpPr>
            <p:spPr bwMode="auto">
              <a:xfrm>
                <a:off x="1560" y="2706"/>
                <a:ext cx="88" cy="34"/>
              </a:xfrm>
              <a:custGeom>
                <a:avLst/>
                <a:gdLst/>
                <a:ahLst/>
                <a:cxnLst>
                  <a:cxn ang="0">
                    <a:pos x="0" y="34"/>
                  </a:cxn>
                  <a:cxn ang="0">
                    <a:pos x="88" y="0"/>
                  </a:cxn>
                  <a:cxn ang="0">
                    <a:pos x="88" y="0"/>
                  </a:cxn>
                  <a:cxn ang="0">
                    <a:pos x="0" y="28"/>
                  </a:cxn>
                  <a:cxn ang="0">
                    <a:pos x="0" y="34"/>
                  </a:cxn>
                  <a:cxn ang="0">
                    <a:pos x="0" y="34"/>
                  </a:cxn>
                  <a:cxn ang="0">
                    <a:pos x="0" y="34"/>
                  </a:cxn>
                </a:cxnLst>
                <a:rect l="0" t="0" r="r" b="b"/>
                <a:pathLst>
                  <a:path w="88" h="34">
                    <a:moveTo>
                      <a:pt x="0" y="34"/>
                    </a:moveTo>
                    <a:lnTo>
                      <a:pt x="88" y="0"/>
                    </a:lnTo>
                    <a:lnTo>
                      <a:pt x="88" y="0"/>
                    </a:lnTo>
                    <a:lnTo>
                      <a:pt x="0" y="28"/>
                    </a:lnTo>
                    <a:lnTo>
                      <a:pt x="0" y="34"/>
                    </a:lnTo>
                    <a:lnTo>
                      <a:pt x="0" y="34"/>
                    </a:lnTo>
                    <a:lnTo>
                      <a:pt x="0" y="34"/>
                    </a:lnTo>
                    <a:close/>
                  </a:path>
                </a:pathLst>
              </a:custGeom>
              <a:solidFill>
                <a:srgbClr val="000000"/>
              </a:solidFill>
              <a:ln w="9525">
                <a:noFill/>
                <a:round/>
                <a:headEnd/>
                <a:tailEnd/>
              </a:ln>
            </p:spPr>
            <p:txBody>
              <a:bodyPr/>
              <a:lstStyle/>
              <a:p>
                <a:endParaRPr lang="en-US" dirty="0"/>
              </a:p>
            </p:txBody>
          </p:sp>
          <p:sp>
            <p:nvSpPr>
              <p:cNvPr id="187611" name="Freeform 219"/>
              <p:cNvSpPr>
                <a:spLocks/>
              </p:cNvSpPr>
              <p:nvPr/>
            </p:nvSpPr>
            <p:spPr bwMode="auto">
              <a:xfrm>
                <a:off x="1560" y="2706"/>
                <a:ext cx="88" cy="34"/>
              </a:xfrm>
              <a:custGeom>
                <a:avLst/>
                <a:gdLst/>
                <a:ahLst/>
                <a:cxnLst>
                  <a:cxn ang="0">
                    <a:pos x="0" y="34"/>
                  </a:cxn>
                  <a:cxn ang="0">
                    <a:pos x="88" y="0"/>
                  </a:cxn>
                  <a:cxn ang="0">
                    <a:pos x="88" y="0"/>
                  </a:cxn>
                  <a:cxn ang="0">
                    <a:pos x="0" y="28"/>
                  </a:cxn>
                  <a:cxn ang="0">
                    <a:pos x="0" y="34"/>
                  </a:cxn>
                </a:cxnLst>
                <a:rect l="0" t="0" r="r" b="b"/>
                <a:pathLst>
                  <a:path w="88" h="34">
                    <a:moveTo>
                      <a:pt x="0" y="34"/>
                    </a:moveTo>
                    <a:lnTo>
                      <a:pt x="88" y="0"/>
                    </a:lnTo>
                    <a:lnTo>
                      <a:pt x="88" y="0"/>
                    </a:lnTo>
                    <a:lnTo>
                      <a:pt x="0" y="28"/>
                    </a:lnTo>
                    <a:lnTo>
                      <a:pt x="0" y="34"/>
                    </a:lnTo>
                  </a:path>
                </a:pathLst>
              </a:custGeom>
              <a:noFill/>
              <a:ln w="0">
                <a:solidFill>
                  <a:srgbClr val="000000"/>
                </a:solidFill>
                <a:prstDash val="solid"/>
                <a:round/>
                <a:headEnd/>
                <a:tailEnd/>
              </a:ln>
            </p:spPr>
            <p:txBody>
              <a:bodyPr/>
              <a:lstStyle/>
              <a:p>
                <a:endParaRPr lang="en-US" dirty="0"/>
              </a:p>
            </p:txBody>
          </p:sp>
          <p:sp>
            <p:nvSpPr>
              <p:cNvPr id="187612" name="Freeform 220"/>
              <p:cNvSpPr>
                <a:spLocks/>
              </p:cNvSpPr>
              <p:nvPr/>
            </p:nvSpPr>
            <p:spPr bwMode="auto">
              <a:xfrm>
                <a:off x="1536" y="2701"/>
                <a:ext cx="112" cy="33"/>
              </a:xfrm>
              <a:custGeom>
                <a:avLst/>
                <a:gdLst/>
                <a:ahLst/>
                <a:cxnLst>
                  <a:cxn ang="0">
                    <a:pos x="0" y="33"/>
                  </a:cxn>
                  <a:cxn ang="0">
                    <a:pos x="24" y="33"/>
                  </a:cxn>
                  <a:cxn ang="0">
                    <a:pos x="112" y="5"/>
                  </a:cxn>
                  <a:cxn ang="0">
                    <a:pos x="95" y="0"/>
                  </a:cxn>
                  <a:cxn ang="0">
                    <a:pos x="0" y="33"/>
                  </a:cxn>
                  <a:cxn ang="0">
                    <a:pos x="0" y="33"/>
                  </a:cxn>
                </a:cxnLst>
                <a:rect l="0" t="0" r="r" b="b"/>
                <a:pathLst>
                  <a:path w="112" h="33">
                    <a:moveTo>
                      <a:pt x="0" y="33"/>
                    </a:moveTo>
                    <a:lnTo>
                      <a:pt x="24" y="33"/>
                    </a:lnTo>
                    <a:lnTo>
                      <a:pt x="112" y="5"/>
                    </a:lnTo>
                    <a:lnTo>
                      <a:pt x="95" y="0"/>
                    </a:lnTo>
                    <a:lnTo>
                      <a:pt x="0" y="33"/>
                    </a:lnTo>
                    <a:lnTo>
                      <a:pt x="0" y="33"/>
                    </a:lnTo>
                    <a:close/>
                  </a:path>
                </a:pathLst>
              </a:custGeom>
              <a:solidFill>
                <a:srgbClr val="FFFFFF"/>
              </a:solidFill>
              <a:ln w="9525">
                <a:noFill/>
                <a:round/>
                <a:headEnd/>
                <a:tailEnd/>
              </a:ln>
            </p:spPr>
            <p:txBody>
              <a:bodyPr/>
              <a:lstStyle/>
              <a:p>
                <a:endParaRPr lang="en-US" dirty="0"/>
              </a:p>
            </p:txBody>
          </p:sp>
          <p:sp>
            <p:nvSpPr>
              <p:cNvPr id="187613" name="Freeform 221"/>
              <p:cNvSpPr>
                <a:spLocks/>
              </p:cNvSpPr>
              <p:nvPr/>
            </p:nvSpPr>
            <p:spPr bwMode="auto">
              <a:xfrm>
                <a:off x="1536" y="2701"/>
                <a:ext cx="112" cy="33"/>
              </a:xfrm>
              <a:custGeom>
                <a:avLst/>
                <a:gdLst/>
                <a:ahLst/>
                <a:cxnLst>
                  <a:cxn ang="0">
                    <a:pos x="0" y="33"/>
                  </a:cxn>
                  <a:cxn ang="0">
                    <a:pos x="24" y="33"/>
                  </a:cxn>
                  <a:cxn ang="0">
                    <a:pos x="112" y="5"/>
                  </a:cxn>
                  <a:cxn ang="0">
                    <a:pos x="95" y="0"/>
                  </a:cxn>
                  <a:cxn ang="0">
                    <a:pos x="0" y="33"/>
                  </a:cxn>
                  <a:cxn ang="0">
                    <a:pos x="0" y="33"/>
                  </a:cxn>
                </a:cxnLst>
                <a:rect l="0" t="0" r="r" b="b"/>
                <a:pathLst>
                  <a:path w="112" h="33">
                    <a:moveTo>
                      <a:pt x="0" y="33"/>
                    </a:moveTo>
                    <a:lnTo>
                      <a:pt x="24" y="33"/>
                    </a:lnTo>
                    <a:lnTo>
                      <a:pt x="112" y="5"/>
                    </a:lnTo>
                    <a:lnTo>
                      <a:pt x="95"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614" name="Freeform 222"/>
              <p:cNvSpPr>
                <a:spLocks/>
              </p:cNvSpPr>
              <p:nvPr/>
            </p:nvSpPr>
            <p:spPr bwMode="auto">
              <a:xfrm>
                <a:off x="1566" y="2740"/>
                <a:ext cx="23" cy="11"/>
              </a:xfrm>
              <a:custGeom>
                <a:avLst/>
                <a:gdLst/>
                <a:ahLst/>
                <a:cxnLst>
                  <a:cxn ang="0">
                    <a:pos x="0" y="5"/>
                  </a:cxn>
                  <a:cxn ang="0">
                    <a:pos x="23" y="11"/>
                  </a:cxn>
                  <a:cxn ang="0">
                    <a:pos x="23" y="5"/>
                  </a:cxn>
                  <a:cxn ang="0">
                    <a:pos x="0" y="0"/>
                  </a:cxn>
                  <a:cxn ang="0">
                    <a:pos x="0" y="5"/>
                  </a:cxn>
                  <a:cxn ang="0">
                    <a:pos x="0" y="5"/>
                  </a:cxn>
                </a:cxnLst>
                <a:rect l="0" t="0" r="r" b="b"/>
                <a:pathLst>
                  <a:path w="23" h="11">
                    <a:moveTo>
                      <a:pt x="0" y="5"/>
                    </a:moveTo>
                    <a:lnTo>
                      <a:pt x="23" y="11"/>
                    </a:lnTo>
                    <a:lnTo>
                      <a:pt x="23" y="5"/>
                    </a:lnTo>
                    <a:lnTo>
                      <a:pt x="0" y="0"/>
                    </a:lnTo>
                    <a:lnTo>
                      <a:pt x="0" y="5"/>
                    </a:lnTo>
                    <a:lnTo>
                      <a:pt x="0" y="5"/>
                    </a:lnTo>
                    <a:close/>
                  </a:path>
                </a:pathLst>
              </a:custGeom>
              <a:solidFill>
                <a:srgbClr val="000000"/>
              </a:solidFill>
              <a:ln w="9525">
                <a:noFill/>
                <a:round/>
                <a:headEnd/>
                <a:tailEnd/>
              </a:ln>
            </p:spPr>
            <p:txBody>
              <a:bodyPr/>
              <a:lstStyle/>
              <a:p>
                <a:endParaRPr lang="en-US" dirty="0"/>
              </a:p>
            </p:txBody>
          </p:sp>
          <p:sp>
            <p:nvSpPr>
              <p:cNvPr id="187615" name="Freeform 223"/>
              <p:cNvSpPr>
                <a:spLocks/>
              </p:cNvSpPr>
              <p:nvPr/>
            </p:nvSpPr>
            <p:spPr bwMode="auto">
              <a:xfrm>
                <a:off x="1566" y="2740"/>
                <a:ext cx="23" cy="11"/>
              </a:xfrm>
              <a:custGeom>
                <a:avLst/>
                <a:gdLst/>
                <a:ahLst/>
                <a:cxnLst>
                  <a:cxn ang="0">
                    <a:pos x="0" y="5"/>
                  </a:cxn>
                  <a:cxn ang="0">
                    <a:pos x="23" y="11"/>
                  </a:cxn>
                  <a:cxn ang="0">
                    <a:pos x="23" y="5"/>
                  </a:cxn>
                  <a:cxn ang="0">
                    <a:pos x="0" y="0"/>
                  </a:cxn>
                  <a:cxn ang="0">
                    <a:pos x="0" y="5"/>
                  </a:cxn>
                  <a:cxn ang="0">
                    <a:pos x="0" y="5"/>
                  </a:cxn>
                </a:cxnLst>
                <a:rect l="0" t="0" r="r" b="b"/>
                <a:pathLst>
                  <a:path w="23" h="11">
                    <a:moveTo>
                      <a:pt x="0" y="5"/>
                    </a:moveTo>
                    <a:lnTo>
                      <a:pt x="23" y="11"/>
                    </a:lnTo>
                    <a:lnTo>
                      <a:pt x="23" y="5"/>
                    </a:lnTo>
                    <a:lnTo>
                      <a:pt x="0"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616" name="Freeform 224"/>
              <p:cNvSpPr>
                <a:spLocks/>
              </p:cNvSpPr>
              <p:nvPr/>
            </p:nvSpPr>
            <p:spPr bwMode="auto">
              <a:xfrm>
                <a:off x="1589" y="2712"/>
                <a:ext cx="89" cy="39"/>
              </a:xfrm>
              <a:custGeom>
                <a:avLst/>
                <a:gdLst/>
                <a:ahLst/>
                <a:cxnLst>
                  <a:cxn ang="0">
                    <a:pos x="0" y="39"/>
                  </a:cxn>
                  <a:cxn ang="0">
                    <a:pos x="89" y="6"/>
                  </a:cxn>
                  <a:cxn ang="0">
                    <a:pos x="89" y="0"/>
                  </a:cxn>
                  <a:cxn ang="0">
                    <a:pos x="0" y="33"/>
                  </a:cxn>
                  <a:cxn ang="0">
                    <a:pos x="0" y="33"/>
                  </a:cxn>
                  <a:cxn ang="0">
                    <a:pos x="0" y="39"/>
                  </a:cxn>
                  <a:cxn ang="0">
                    <a:pos x="0" y="39"/>
                  </a:cxn>
                </a:cxnLst>
                <a:rect l="0" t="0" r="r" b="b"/>
                <a:pathLst>
                  <a:path w="89" h="39">
                    <a:moveTo>
                      <a:pt x="0" y="39"/>
                    </a:moveTo>
                    <a:lnTo>
                      <a:pt x="89" y="6"/>
                    </a:lnTo>
                    <a:lnTo>
                      <a:pt x="89" y="0"/>
                    </a:lnTo>
                    <a:lnTo>
                      <a:pt x="0" y="33"/>
                    </a:lnTo>
                    <a:lnTo>
                      <a:pt x="0" y="33"/>
                    </a:lnTo>
                    <a:lnTo>
                      <a:pt x="0" y="39"/>
                    </a:lnTo>
                    <a:lnTo>
                      <a:pt x="0" y="39"/>
                    </a:lnTo>
                    <a:close/>
                  </a:path>
                </a:pathLst>
              </a:custGeom>
              <a:solidFill>
                <a:srgbClr val="000000"/>
              </a:solidFill>
              <a:ln w="9525">
                <a:noFill/>
                <a:round/>
                <a:headEnd/>
                <a:tailEnd/>
              </a:ln>
            </p:spPr>
            <p:txBody>
              <a:bodyPr/>
              <a:lstStyle/>
              <a:p>
                <a:endParaRPr lang="en-US" dirty="0"/>
              </a:p>
            </p:txBody>
          </p:sp>
          <p:sp>
            <p:nvSpPr>
              <p:cNvPr id="187617" name="Freeform 225"/>
              <p:cNvSpPr>
                <a:spLocks/>
              </p:cNvSpPr>
              <p:nvPr/>
            </p:nvSpPr>
            <p:spPr bwMode="auto">
              <a:xfrm>
                <a:off x="1589" y="2712"/>
                <a:ext cx="89" cy="39"/>
              </a:xfrm>
              <a:custGeom>
                <a:avLst/>
                <a:gdLst/>
                <a:ahLst/>
                <a:cxnLst>
                  <a:cxn ang="0">
                    <a:pos x="0" y="39"/>
                  </a:cxn>
                  <a:cxn ang="0">
                    <a:pos x="89" y="6"/>
                  </a:cxn>
                  <a:cxn ang="0">
                    <a:pos x="89" y="0"/>
                  </a:cxn>
                  <a:cxn ang="0">
                    <a:pos x="0" y="33"/>
                  </a:cxn>
                  <a:cxn ang="0">
                    <a:pos x="0" y="33"/>
                  </a:cxn>
                </a:cxnLst>
                <a:rect l="0" t="0" r="r" b="b"/>
                <a:pathLst>
                  <a:path w="89" h="39">
                    <a:moveTo>
                      <a:pt x="0" y="39"/>
                    </a:moveTo>
                    <a:lnTo>
                      <a:pt x="89" y="6"/>
                    </a:lnTo>
                    <a:lnTo>
                      <a:pt x="89"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618" name="Freeform 226"/>
              <p:cNvSpPr>
                <a:spLocks/>
              </p:cNvSpPr>
              <p:nvPr/>
            </p:nvSpPr>
            <p:spPr bwMode="auto">
              <a:xfrm>
                <a:off x="1566" y="2706"/>
                <a:ext cx="112" cy="39"/>
              </a:xfrm>
              <a:custGeom>
                <a:avLst/>
                <a:gdLst/>
                <a:ahLst/>
                <a:cxnLst>
                  <a:cxn ang="0">
                    <a:pos x="0" y="34"/>
                  </a:cxn>
                  <a:cxn ang="0">
                    <a:pos x="23" y="39"/>
                  </a:cxn>
                  <a:cxn ang="0">
                    <a:pos x="112" y="6"/>
                  </a:cxn>
                  <a:cxn ang="0">
                    <a:pos x="94" y="0"/>
                  </a:cxn>
                  <a:cxn ang="0">
                    <a:pos x="0" y="34"/>
                  </a:cxn>
                  <a:cxn ang="0">
                    <a:pos x="0" y="34"/>
                  </a:cxn>
                </a:cxnLst>
                <a:rect l="0" t="0" r="r" b="b"/>
                <a:pathLst>
                  <a:path w="112" h="39">
                    <a:moveTo>
                      <a:pt x="0" y="34"/>
                    </a:moveTo>
                    <a:lnTo>
                      <a:pt x="23" y="39"/>
                    </a:lnTo>
                    <a:lnTo>
                      <a:pt x="112" y="6"/>
                    </a:lnTo>
                    <a:lnTo>
                      <a:pt x="94" y="0"/>
                    </a:lnTo>
                    <a:lnTo>
                      <a:pt x="0" y="34"/>
                    </a:lnTo>
                    <a:lnTo>
                      <a:pt x="0" y="34"/>
                    </a:lnTo>
                    <a:close/>
                  </a:path>
                </a:pathLst>
              </a:custGeom>
              <a:solidFill>
                <a:srgbClr val="FFFFFF"/>
              </a:solidFill>
              <a:ln w="9525">
                <a:noFill/>
                <a:round/>
                <a:headEnd/>
                <a:tailEnd/>
              </a:ln>
            </p:spPr>
            <p:txBody>
              <a:bodyPr/>
              <a:lstStyle/>
              <a:p>
                <a:endParaRPr lang="en-US" dirty="0"/>
              </a:p>
            </p:txBody>
          </p:sp>
          <p:sp>
            <p:nvSpPr>
              <p:cNvPr id="187619" name="Freeform 227"/>
              <p:cNvSpPr>
                <a:spLocks/>
              </p:cNvSpPr>
              <p:nvPr/>
            </p:nvSpPr>
            <p:spPr bwMode="auto">
              <a:xfrm>
                <a:off x="1566" y="2706"/>
                <a:ext cx="112" cy="39"/>
              </a:xfrm>
              <a:custGeom>
                <a:avLst/>
                <a:gdLst/>
                <a:ahLst/>
                <a:cxnLst>
                  <a:cxn ang="0">
                    <a:pos x="0" y="34"/>
                  </a:cxn>
                  <a:cxn ang="0">
                    <a:pos x="23" y="39"/>
                  </a:cxn>
                  <a:cxn ang="0">
                    <a:pos x="112" y="6"/>
                  </a:cxn>
                  <a:cxn ang="0">
                    <a:pos x="94" y="0"/>
                  </a:cxn>
                  <a:cxn ang="0">
                    <a:pos x="0" y="34"/>
                  </a:cxn>
                  <a:cxn ang="0">
                    <a:pos x="0" y="34"/>
                  </a:cxn>
                </a:cxnLst>
                <a:rect l="0" t="0" r="r" b="b"/>
                <a:pathLst>
                  <a:path w="112" h="39">
                    <a:moveTo>
                      <a:pt x="0" y="34"/>
                    </a:moveTo>
                    <a:lnTo>
                      <a:pt x="23" y="39"/>
                    </a:lnTo>
                    <a:lnTo>
                      <a:pt x="112" y="6"/>
                    </a:lnTo>
                    <a:lnTo>
                      <a:pt x="94"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620" name="Freeform 228"/>
              <p:cNvSpPr>
                <a:spLocks/>
              </p:cNvSpPr>
              <p:nvPr/>
            </p:nvSpPr>
            <p:spPr bwMode="auto">
              <a:xfrm>
                <a:off x="1548" y="2673"/>
                <a:ext cx="35" cy="45"/>
              </a:xfrm>
              <a:custGeom>
                <a:avLst/>
                <a:gdLst/>
                <a:ahLst/>
                <a:cxnLst>
                  <a:cxn ang="0">
                    <a:pos x="0" y="33"/>
                  </a:cxn>
                  <a:cxn ang="0">
                    <a:pos x="35" y="45"/>
                  </a:cxn>
                  <a:cxn ang="0">
                    <a:pos x="35" y="0"/>
                  </a:cxn>
                  <a:cxn ang="0">
                    <a:pos x="0" y="0"/>
                  </a:cxn>
                  <a:cxn ang="0">
                    <a:pos x="0" y="33"/>
                  </a:cxn>
                  <a:cxn ang="0">
                    <a:pos x="0" y="33"/>
                  </a:cxn>
                </a:cxnLst>
                <a:rect l="0" t="0" r="r" b="b"/>
                <a:pathLst>
                  <a:path w="35" h="45">
                    <a:moveTo>
                      <a:pt x="0" y="33"/>
                    </a:moveTo>
                    <a:lnTo>
                      <a:pt x="35" y="45"/>
                    </a:lnTo>
                    <a:lnTo>
                      <a:pt x="35" y="0"/>
                    </a:lnTo>
                    <a:lnTo>
                      <a:pt x="0" y="0"/>
                    </a:lnTo>
                    <a:lnTo>
                      <a:pt x="0" y="33"/>
                    </a:lnTo>
                    <a:lnTo>
                      <a:pt x="0" y="33"/>
                    </a:lnTo>
                    <a:close/>
                  </a:path>
                </a:pathLst>
              </a:custGeom>
              <a:solidFill>
                <a:srgbClr val="FFFFFF"/>
              </a:solidFill>
              <a:ln w="9525">
                <a:noFill/>
                <a:round/>
                <a:headEnd/>
                <a:tailEnd/>
              </a:ln>
            </p:spPr>
            <p:txBody>
              <a:bodyPr/>
              <a:lstStyle/>
              <a:p>
                <a:endParaRPr lang="en-US" dirty="0"/>
              </a:p>
            </p:txBody>
          </p:sp>
          <p:sp>
            <p:nvSpPr>
              <p:cNvPr id="187621" name="Freeform 229"/>
              <p:cNvSpPr>
                <a:spLocks/>
              </p:cNvSpPr>
              <p:nvPr/>
            </p:nvSpPr>
            <p:spPr bwMode="auto">
              <a:xfrm>
                <a:off x="1548" y="2673"/>
                <a:ext cx="35" cy="45"/>
              </a:xfrm>
              <a:custGeom>
                <a:avLst/>
                <a:gdLst/>
                <a:ahLst/>
                <a:cxnLst>
                  <a:cxn ang="0">
                    <a:pos x="0" y="33"/>
                  </a:cxn>
                  <a:cxn ang="0">
                    <a:pos x="35" y="45"/>
                  </a:cxn>
                  <a:cxn ang="0">
                    <a:pos x="35" y="0"/>
                  </a:cxn>
                  <a:cxn ang="0">
                    <a:pos x="0" y="0"/>
                  </a:cxn>
                  <a:cxn ang="0">
                    <a:pos x="0" y="33"/>
                  </a:cxn>
                  <a:cxn ang="0">
                    <a:pos x="0" y="33"/>
                  </a:cxn>
                </a:cxnLst>
                <a:rect l="0" t="0" r="r" b="b"/>
                <a:pathLst>
                  <a:path w="35" h="45">
                    <a:moveTo>
                      <a:pt x="0" y="33"/>
                    </a:moveTo>
                    <a:lnTo>
                      <a:pt x="35" y="45"/>
                    </a:lnTo>
                    <a:lnTo>
                      <a:pt x="35" y="0"/>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622" name="Freeform 230"/>
              <p:cNvSpPr>
                <a:spLocks/>
              </p:cNvSpPr>
              <p:nvPr/>
            </p:nvSpPr>
            <p:spPr bwMode="auto">
              <a:xfrm>
                <a:off x="1583" y="2668"/>
                <a:ext cx="30" cy="50"/>
              </a:xfrm>
              <a:custGeom>
                <a:avLst/>
                <a:gdLst/>
                <a:ahLst/>
                <a:cxnLst>
                  <a:cxn ang="0">
                    <a:pos x="0" y="50"/>
                  </a:cxn>
                  <a:cxn ang="0">
                    <a:pos x="30" y="38"/>
                  </a:cxn>
                  <a:cxn ang="0">
                    <a:pos x="30" y="0"/>
                  </a:cxn>
                  <a:cxn ang="0">
                    <a:pos x="0" y="5"/>
                  </a:cxn>
                  <a:cxn ang="0">
                    <a:pos x="0" y="50"/>
                  </a:cxn>
                  <a:cxn ang="0">
                    <a:pos x="0" y="50"/>
                  </a:cxn>
                  <a:cxn ang="0">
                    <a:pos x="0" y="50"/>
                  </a:cxn>
                </a:cxnLst>
                <a:rect l="0" t="0" r="r" b="b"/>
                <a:pathLst>
                  <a:path w="30" h="50">
                    <a:moveTo>
                      <a:pt x="0" y="50"/>
                    </a:moveTo>
                    <a:lnTo>
                      <a:pt x="30" y="38"/>
                    </a:lnTo>
                    <a:lnTo>
                      <a:pt x="30" y="0"/>
                    </a:lnTo>
                    <a:lnTo>
                      <a:pt x="0" y="5"/>
                    </a:lnTo>
                    <a:lnTo>
                      <a:pt x="0" y="50"/>
                    </a:lnTo>
                    <a:lnTo>
                      <a:pt x="0" y="50"/>
                    </a:lnTo>
                    <a:lnTo>
                      <a:pt x="0" y="50"/>
                    </a:lnTo>
                    <a:close/>
                  </a:path>
                </a:pathLst>
              </a:custGeom>
              <a:solidFill>
                <a:srgbClr val="FFFFFF"/>
              </a:solidFill>
              <a:ln w="9525">
                <a:noFill/>
                <a:round/>
                <a:headEnd/>
                <a:tailEnd/>
              </a:ln>
            </p:spPr>
            <p:txBody>
              <a:bodyPr/>
              <a:lstStyle/>
              <a:p>
                <a:endParaRPr lang="en-US" dirty="0"/>
              </a:p>
            </p:txBody>
          </p:sp>
          <p:sp>
            <p:nvSpPr>
              <p:cNvPr id="187623" name="Freeform 231"/>
              <p:cNvSpPr>
                <a:spLocks/>
              </p:cNvSpPr>
              <p:nvPr/>
            </p:nvSpPr>
            <p:spPr bwMode="auto">
              <a:xfrm>
                <a:off x="1583" y="2668"/>
                <a:ext cx="30" cy="50"/>
              </a:xfrm>
              <a:custGeom>
                <a:avLst/>
                <a:gdLst/>
                <a:ahLst/>
                <a:cxnLst>
                  <a:cxn ang="0">
                    <a:pos x="0" y="50"/>
                  </a:cxn>
                  <a:cxn ang="0">
                    <a:pos x="30" y="38"/>
                  </a:cxn>
                  <a:cxn ang="0">
                    <a:pos x="30" y="0"/>
                  </a:cxn>
                  <a:cxn ang="0">
                    <a:pos x="0" y="5"/>
                  </a:cxn>
                  <a:cxn ang="0">
                    <a:pos x="0" y="50"/>
                  </a:cxn>
                </a:cxnLst>
                <a:rect l="0" t="0" r="r" b="b"/>
                <a:pathLst>
                  <a:path w="30" h="50">
                    <a:moveTo>
                      <a:pt x="0" y="50"/>
                    </a:moveTo>
                    <a:lnTo>
                      <a:pt x="30" y="38"/>
                    </a:lnTo>
                    <a:lnTo>
                      <a:pt x="30" y="0"/>
                    </a:lnTo>
                    <a:lnTo>
                      <a:pt x="0" y="5"/>
                    </a:lnTo>
                    <a:lnTo>
                      <a:pt x="0" y="50"/>
                    </a:lnTo>
                  </a:path>
                </a:pathLst>
              </a:custGeom>
              <a:noFill/>
              <a:ln w="0">
                <a:solidFill>
                  <a:srgbClr val="000000"/>
                </a:solidFill>
                <a:prstDash val="solid"/>
                <a:round/>
                <a:headEnd/>
                <a:tailEnd/>
              </a:ln>
            </p:spPr>
            <p:txBody>
              <a:bodyPr/>
              <a:lstStyle/>
              <a:p>
                <a:endParaRPr lang="en-US" dirty="0"/>
              </a:p>
            </p:txBody>
          </p:sp>
          <p:sp>
            <p:nvSpPr>
              <p:cNvPr id="187624" name="Freeform 232"/>
              <p:cNvSpPr>
                <a:spLocks/>
              </p:cNvSpPr>
              <p:nvPr/>
            </p:nvSpPr>
            <p:spPr bwMode="auto">
              <a:xfrm>
                <a:off x="1548" y="2662"/>
                <a:ext cx="65" cy="11"/>
              </a:xfrm>
              <a:custGeom>
                <a:avLst/>
                <a:gdLst/>
                <a:ahLst/>
                <a:cxnLst>
                  <a:cxn ang="0">
                    <a:pos x="0" y="11"/>
                  </a:cxn>
                  <a:cxn ang="0">
                    <a:pos x="35" y="11"/>
                  </a:cxn>
                  <a:cxn ang="0">
                    <a:pos x="65" y="6"/>
                  </a:cxn>
                  <a:cxn ang="0">
                    <a:pos x="29" y="0"/>
                  </a:cxn>
                  <a:cxn ang="0">
                    <a:pos x="0" y="11"/>
                  </a:cxn>
                  <a:cxn ang="0">
                    <a:pos x="0" y="11"/>
                  </a:cxn>
                </a:cxnLst>
                <a:rect l="0" t="0" r="r" b="b"/>
                <a:pathLst>
                  <a:path w="65" h="11">
                    <a:moveTo>
                      <a:pt x="0" y="11"/>
                    </a:moveTo>
                    <a:lnTo>
                      <a:pt x="35" y="11"/>
                    </a:lnTo>
                    <a:lnTo>
                      <a:pt x="65" y="6"/>
                    </a:lnTo>
                    <a:lnTo>
                      <a:pt x="29" y="0"/>
                    </a:lnTo>
                    <a:lnTo>
                      <a:pt x="0" y="11"/>
                    </a:lnTo>
                    <a:lnTo>
                      <a:pt x="0" y="11"/>
                    </a:lnTo>
                    <a:close/>
                  </a:path>
                </a:pathLst>
              </a:custGeom>
              <a:solidFill>
                <a:srgbClr val="FFFFFF"/>
              </a:solidFill>
              <a:ln w="9525">
                <a:noFill/>
                <a:round/>
                <a:headEnd/>
                <a:tailEnd/>
              </a:ln>
            </p:spPr>
            <p:txBody>
              <a:bodyPr/>
              <a:lstStyle/>
              <a:p>
                <a:endParaRPr lang="en-US" dirty="0"/>
              </a:p>
            </p:txBody>
          </p:sp>
          <p:sp>
            <p:nvSpPr>
              <p:cNvPr id="187625" name="Freeform 233"/>
              <p:cNvSpPr>
                <a:spLocks/>
              </p:cNvSpPr>
              <p:nvPr/>
            </p:nvSpPr>
            <p:spPr bwMode="auto">
              <a:xfrm>
                <a:off x="1548" y="2662"/>
                <a:ext cx="65" cy="11"/>
              </a:xfrm>
              <a:custGeom>
                <a:avLst/>
                <a:gdLst/>
                <a:ahLst/>
                <a:cxnLst>
                  <a:cxn ang="0">
                    <a:pos x="0" y="11"/>
                  </a:cxn>
                  <a:cxn ang="0">
                    <a:pos x="35" y="11"/>
                  </a:cxn>
                  <a:cxn ang="0">
                    <a:pos x="65" y="6"/>
                  </a:cxn>
                  <a:cxn ang="0">
                    <a:pos x="29" y="0"/>
                  </a:cxn>
                  <a:cxn ang="0">
                    <a:pos x="0" y="11"/>
                  </a:cxn>
                  <a:cxn ang="0">
                    <a:pos x="0" y="11"/>
                  </a:cxn>
                </a:cxnLst>
                <a:rect l="0" t="0" r="r" b="b"/>
                <a:pathLst>
                  <a:path w="65" h="11">
                    <a:moveTo>
                      <a:pt x="0" y="11"/>
                    </a:moveTo>
                    <a:lnTo>
                      <a:pt x="35" y="11"/>
                    </a:lnTo>
                    <a:lnTo>
                      <a:pt x="65" y="6"/>
                    </a:lnTo>
                    <a:lnTo>
                      <a:pt x="29"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626" name="Freeform 234"/>
              <p:cNvSpPr>
                <a:spLocks/>
              </p:cNvSpPr>
              <p:nvPr/>
            </p:nvSpPr>
            <p:spPr bwMode="auto">
              <a:xfrm>
                <a:off x="1589" y="2679"/>
                <a:ext cx="36" cy="44"/>
              </a:xfrm>
              <a:custGeom>
                <a:avLst/>
                <a:gdLst/>
                <a:ahLst/>
                <a:cxnLst>
                  <a:cxn ang="0">
                    <a:pos x="0" y="33"/>
                  </a:cxn>
                  <a:cxn ang="0">
                    <a:pos x="36" y="44"/>
                  </a:cxn>
                  <a:cxn ang="0">
                    <a:pos x="36" y="0"/>
                  </a:cxn>
                  <a:cxn ang="0">
                    <a:pos x="0" y="0"/>
                  </a:cxn>
                  <a:cxn ang="0">
                    <a:pos x="0" y="33"/>
                  </a:cxn>
                  <a:cxn ang="0">
                    <a:pos x="0" y="33"/>
                  </a:cxn>
                </a:cxnLst>
                <a:rect l="0" t="0" r="r" b="b"/>
                <a:pathLst>
                  <a:path w="36" h="44">
                    <a:moveTo>
                      <a:pt x="0" y="33"/>
                    </a:moveTo>
                    <a:lnTo>
                      <a:pt x="36" y="44"/>
                    </a:lnTo>
                    <a:lnTo>
                      <a:pt x="36" y="0"/>
                    </a:lnTo>
                    <a:lnTo>
                      <a:pt x="0" y="0"/>
                    </a:lnTo>
                    <a:lnTo>
                      <a:pt x="0" y="33"/>
                    </a:lnTo>
                    <a:lnTo>
                      <a:pt x="0" y="33"/>
                    </a:lnTo>
                    <a:close/>
                  </a:path>
                </a:pathLst>
              </a:custGeom>
              <a:solidFill>
                <a:srgbClr val="000000"/>
              </a:solidFill>
              <a:ln w="9525">
                <a:noFill/>
                <a:round/>
                <a:headEnd/>
                <a:tailEnd/>
              </a:ln>
            </p:spPr>
            <p:txBody>
              <a:bodyPr/>
              <a:lstStyle/>
              <a:p>
                <a:endParaRPr lang="en-US" dirty="0"/>
              </a:p>
            </p:txBody>
          </p:sp>
          <p:sp>
            <p:nvSpPr>
              <p:cNvPr id="187627" name="Freeform 235"/>
              <p:cNvSpPr>
                <a:spLocks/>
              </p:cNvSpPr>
              <p:nvPr/>
            </p:nvSpPr>
            <p:spPr bwMode="auto">
              <a:xfrm>
                <a:off x="1589" y="2679"/>
                <a:ext cx="36" cy="44"/>
              </a:xfrm>
              <a:custGeom>
                <a:avLst/>
                <a:gdLst/>
                <a:ahLst/>
                <a:cxnLst>
                  <a:cxn ang="0">
                    <a:pos x="0" y="33"/>
                  </a:cxn>
                  <a:cxn ang="0">
                    <a:pos x="36" y="44"/>
                  </a:cxn>
                  <a:cxn ang="0">
                    <a:pos x="36" y="0"/>
                  </a:cxn>
                  <a:cxn ang="0">
                    <a:pos x="0" y="0"/>
                  </a:cxn>
                  <a:cxn ang="0">
                    <a:pos x="0" y="33"/>
                  </a:cxn>
                  <a:cxn ang="0">
                    <a:pos x="0" y="33"/>
                  </a:cxn>
                </a:cxnLst>
                <a:rect l="0" t="0" r="r" b="b"/>
                <a:pathLst>
                  <a:path w="36" h="44">
                    <a:moveTo>
                      <a:pt x="0" y="33"/>
                    </a:moveTo>
                    <a:lnTo>
                      <a:pt x="36" y="44"/>
                    </a:lnTo>
                    <a:lnTo>
                      <a:pt x="36" y="0"/>
                    </a:lnTo>
                    <a:lnTo>
                      <a:pt x="0" y="0"/>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187628" name="Freeform 236"/>
              <p:cNvSpPr>
                <a:spLocks/>
              </p:cNvSpPr>
              <p:nvPr/>
            </p:nvSpPr>
            <p:spPr bwMode="auto">
              <a:xfrm>
                <a:off x="1625" y="2673"/>
                <a:ext cx="29" cy="50"/>
              </a:xfrm>
              <a:custGeom>
                <a:avLst/>
                <a:gdLst/>
                <a:ahLst/>
                <a:cxnLst>
                  <a:cxn ang="0">
                    <a:pos x="0" y="50"/>
                  </a:cxn>
                  <a:cxn ang="0">
                    <a:pos x="29" y="39"/>
                  </a:cxn>
                  <a:cxn ang="0">
                    <a:pos x="29" y="0"/>
                  </a:cxn>
                  <a:cxn ang="0">
                    <a:pos x="0" y="6"/>
                  </a:cxn>
                  <a:cxn ang="0">
                    <a:pos x="0" y="50"/>
                  </a:cxn>
                  <a:cxn ang="0">
                    <a:pos x="0" y="50"/>
                  </a:cxn>
                  <a:cxn ang="0">
                    <a:pos x="0" y="50"/>
                  </a:cxn>
                </a:cxnLst>
                <a:rect l="0" t="0" r="r" b="b"/>
                <a:pathLst>
                  <a:path w="29" h="50">
                    <a:moveTo>
                      <a:pt x="0" y="50"/>
                    </a:moveTo>
                    <a:lnTo>
                      <a:pt x="29" y="39"/>
                    </a:lnTo>
                    <a:lnTo>
                      <a:pt x="29" y="0"/>
                    </a:lnTo>
                    <a:lnTo>
                      <a:pt x="0" y="6"/>
                    </a:lnTo>
                    <a:lnTo>
                      <a:pt x="0" y="50"/>
                    </a:lnTo>
                    <a:lnTo>
                      <a:pt x="0" y="50"/>
                    </a:lnTo>
                    <a:lnTo>
                      <a:pt x="0" y="50"/>
                    </a:lnTo>
                    <a:close/>
                  </a:path>
                </a:pathLst>
              </a:custGeom>
              <a:solidFill>
                <a:srgbClr val="999999"/>
              </a:solidFill>
              <a:ln w="9525">
                <a:noFill/>
                <a:round/>
                <a:headEnd/>
                <a:tailEnd/>
              </a:ln>
            </p:spPr>
            <p:txBody>
              <a:bodyPr/>
              <a:lstStyle/>
              <a:p>
                <a:endParaRPr lang="en-US" dirty="0"/>
              </a:p>
            </p:txBody>
          </p:sp>
          <p:sp>
            <p:nvSpPr>
              <p:cNvPr id="187629" name="Freeform 237"/>
              <p:cNvSpPr>
                <a:spLocks/>
              </p:cNvSpPr>
              <p:nvPr/>
            </p:nvSpPr>
            <p:spPr bwMode="auto">
              <a:xfrm>
                <a:off x="1625" y="2673"/>
                <a:ext cx="29" cy="50"/>
              </a:xfrm>
              <a:custGeom>
                <a:avLst/>
                <a:gdLst/>
                <a:ahLst/>
                <a:cxnLst>
                  <a:cxn ang="0">
                    <a:pos x="0" y="50"/>
                  </a:cxn>
                  <a:cxn ang="0">
                    <a:pos x="29" y="39"/>
                  </a:cxn>
                  <a:cxn ang="0">
                    <a:pos x="29" y="0"/>
                  </a:cxn>
                  <a:cxn ang="0">
                    <a:pos x="0" y="6"/>
                  </a:cxn>
                  <a:cxn ang="0">
                    <a:pos x="0" y="50"/>
                  </a:cxn>
                </a:cxnLst>
                <a:rect l="0" t="0" r="r" b="b"/>
                <a:pathLst>
                  <a:path w="29" h="50">
                    <a:moveTo>
                      <a:pt x="0" y="50"/>
                    </a:moveTo>
                    <a:lnTo>
                      <a:pt x="29" y="39"/>
                    </a:lnTo>
                    <a:lnTo>
                      <a:pt x="29" y="0"/>
                    </a:lnTo>
                    <a:lnTo>
                      <a:pt x="0" y="6"/>
                    </a:lnTo>
                    <a:lnTo>
                      <a:pt x="0" y="50"/>
                    </a:lnTo>
                  </a:path>
                </a:pathLst>
              </a:custGeom>
              <a:noFill/>
              <a:ln w="0">
                <a:solidFill>
                  <a:srgbClr val="000000"/>
                </a:solidFill>
                <a:prstDash val="solid"/>
                <a:round/>
                <a:headEnd/>
                <a:tailEnd/>
              </a:ln>
            </p:spPr>
            <p:txBody>
              <a:bodyPr/>
              <a:lstStyle/>
              <a:p>
                <a:endParaRPr lang="en-US" dirty="0"/>
              </a:p>
            </p:txBody>
          </p:sp>
          <p:sp>
            <p:nvSpPr>
              <p:cNvPr id="187630" name="Freeform 238"/>
              <p:cNvSpPr>
                <a:spLocks/>
              </p:cNvSpPr>
              <p:nvPr/>
            </p:nvSpPr>
            <p:spPr bwMode="auto">
              <a:xfrm>
                <a:off x="1589" y="2668"/>
                <a:ext cx="65" cy="11"/>
              </a:xfrm>
              <a:custGeom>
                <a:avLst/>
                <a:gdLst/>
                <a:ahLst/>
                <a:cxnLst>
                  <a:cxn ang="0">
                    <a:pos x="0" y="11"/>
                  </a:cxn>
                  <a:cxn ang="0">
                    <a:pos x="36" y="11"/>
                  </a:cxn>
                  <a:cxn ang="0">
                    <a:pos x="65" y="5"/>
                  </a:cxn>
                  <a:cxn ang="0">
                    <a:pos x="36" y="0"/>
                  </a:cxn>
                  <a:cxn ang="0">
                    <a:pos x="0" y="11"/>
                  </a:cxn>
                  <a:cxn ang="0">
                    <a:pos x="0" y="11"/>
                  </a:cxn>
                </a:cxnLst>
                <a:rect l="0" t="0" r="r" b="b"/>
                <a:pathLst>
                  <a:path w="65" h="11">
                    <a:moveTo>
                      <a:pt x="0" y="11"/>
                    </a:moveTo>
                    <a:lnTo>
                      <a:pt x="36" y="11"/>
                    </a:lnTo>
                    <a:lnTo>
                      <a:pt x="65" y="5"/>
                    </a:lnTo>
                    <a:lnTo>
                      <a:pt x="36" y="0"/>
                    </a:lnTo>
                    <a:lnTo>
                      <a:pt x="0" y="11"/>
                    </a:lnTo>
                    <a:lnTo>
                      <a:pt x="0" y="11"/>
                    </a:lnTo>
                    <a:close/>
                  </a:path>
                </a:pathLst>
              </a:custGeom>
              <a:solidFill>
                <a:srgbClr val="FFFFFF"/>
              </a:solidFill>
              <a:ln w="9525">
                <a:noFill/>
                <a:round/>
                <a:headEnd/>
                <a:tailEnd/>
              </a:ln>
            </p:spPr>
            <p:txBody>
              <a:bodyPr/>
              <a:lstStyle/>
              <a:p>
                <a:endParaRPr lang="en-US" dirty="0"/>
              </a:p>
            </p:txBody>
          </p:sp>
          <p:sp>
            <p:nvSpPr>
              <p:cNvPr id="187631" name="Freeform 239"/>
              <p:cNvSpPr>
                <a:spLocks/>
              </p:cNvSpPr>
              <p:nvPr/>
            </p:nvSpPr>
            <p:spPr bwMode="auto">
              <a:xfrm>
                <a:off x="1589" y="2668"/>
                <a:ext cx="65" cy="11"/>
              </a:xfrm>
              <a:custGeom>
                <a:avLst/>
                <a:gdLst/>
                <a:ahLst/>
                <a:cxnLst>
                  <a:cxn ang="0">
                    <a:pos x="0" y="11"/>
                  </a:cxn>
                  <a:cxn ang="0">
                    <a:pos x="36" y="11"/>
                  </a:cxn>
                  <a:cxn ang="0">
                    <a:pos x="65" y="5"/>
                  </a:cxn>
                  <a:cxn ang="0">
                    <a:pos x="36" y="0"/>
                  </a:cxn>
                  <a:cxn ang="0">
                    <a:pos x="0" y="11"/>
                  </a:cxn>
                  <a:cxn ang="0">
                    <a:pos x="0" y="11"/>
                  </a:cxn>
                </a:cxnLst>
                <a:rect l="0" t="0" r="r" b="b"/>
                <a:pathLst>
                  <a:path w="65" h="11">
                    <a:moveTo>
                      <a:pt x="0" y="11"/>
                    </a:moveTo>
                    <a:lnTo>
                      <a:pt x="36" y="11"/>
                    </a:lnTo>
                    <a:lnTo>
                      <a:pt x="65" y="5"/>
                    </a:lnTo>
                    <a:lnTo>
                      <a:pt x="36"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632" name="Freeform 240"/>
              <p:cNvSpPr>
                <a:spLocks/>
              </p:cNvSpPr>
              <p:nvPr/>
            </p:nvSpPr>
            <p:spPr bwMode="auto">
              <a:xfrm>
                <a:off x="1501" y="2679"/>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633" name="Freeform 241"/>
              <p:cNvSpPr>
                <a:spLocks/>
              </p:cNvSpPr>
              <p:nvPr/>
            </p:nvSpPr>
            <p:spPr bwMode="auto">
              <a:xfrm>
                <a:off x="1501" y="2679"/>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634" name="Freeform 242"/>
              <p:cNvSpPr>
                <a:spLocks/>
              </p:cNvSpPr>
              <p:nvPr/>
            </p:nvSpPr>
            <p:spPr bwMode="auto">
              <a:xfrm>
                <a:off x="1536" y="2679"/>
                <a:ext cx="30" cy="50"/>
              </a:xfrm>
              <a:custGeom>
                <a:avLst/>
                <a:gdLst/>
                <a:ahLst/>
                <a:cxnLst>
                  <a:cxn ang="0">
                    <a:pos x="0" y="50"/>
                  </a:cxn>
                  <a:cxn ang="0">
                    <a:pos x="30" y="39"/>
                  </a:cxn>
                  <a:cxn ang="0">
                    <a:pos x="30" y="0"/>
                  </a:cxn>
                  <a:cxn ang="0">
                    <a:pos x="0" y="5"/>
                  </a:cxn>
                  <a:cxn ang="0">
                    <a:pos x="0" y="44"/>
                  </a:cxn>
                  <a:cxn ang="0">
                    <a:pos x="0" y="50"/>
                  </a:cxn>
                  <a:cxn ang="0">
                    <a:pos x="0" y="50"/>
                  </a:cxn>
                </a:cxnLst>
                <a:rect l="0" t="0" r="r" b="b"/>
                <a:pathLst>
                  <a:path w="30" h="50">
                    <a:moveTo>
                      <a:pt x="0" y="50"/>
                    </a:moveTo>
                    <a:lnTo>
                      <a:pt x="30" y="39"/>
                    </a:lnTo>
                    <a:lnTo>
                      <a:pt x="30" y="0"/>
                    </a:lnTo>
                    <a:lnTo>
                      <a:pt x="0" y="5"/>
                    </a:lnTo>
                    <a:lnTo>
                      <a:pt x="0" y="44"/>
                    </a:lnTo>
                    <a:lnTo>
                      <a:pt x="0" y="50"/>
                    </a:lnTo>
                    <a:lnTo>
                      <a:pt x="0" y="50"/>
                    </a:lnTo>
                    <a:close/>
                  </a:path>
                </a:pathLst>
              </a:custGeom>
              <a:solidFill>
                <a:srgbClr val="999999"/>
              </a:solidFill>
              <a:ln w="9525">
                <a:noFill/>
                <a:round/>
                <a:headEnd/>
                <a:tailEnd/>
              </a:ln>
            </p:spPr>
            <p:txBody>
              <a:bodyPr/>
              <a:lstStyle/>
              <a:p>
                <a:endParaRPr lang="en-US" dirty="0"/>
              </a:p>
            </p:txBody>
          </p:sp>
          <p:sp>
            <p:nvSpPr>
              <p:cNvPr id="187635" name="Freeform 243"/>
              <p:cNvSpPr>
                <a:spLocks/>
              </p:cNvSpPr>
              <p:nvPr/>
            </p:nvSpPr>
            <p:spPr bwMode="auto">
              <a:xfrm>
                <a:off x="1536" y="2679"/>
                <a:ext cx="30" cy="50"/>
              </a:xfrm>
              <a:custGeom>
                <a:avLst/>
                <a:gdLst/>
                <a:ahLst/>
                <a:cxnLst>
                  <a:cxn ang="0">
                    <a:pos x="0" y="50"/>
                  </a:cxn>
                  <a:cxn ang="0">
                    <a:pos x="30" y="39"/>
                  </a:cxn>
                  <a:cxn ang="0">
                    <a:pos x="30" y="0"/>
                  </a:cxn>
                  <a:cxn ang="0">
                    <a:pos x="0" y="5"/>
                  </a:cxn>
                  <a:cxn ang="0">
                    <a:pos x="0" y="44"/>
                  </a:cxn>
                </a:cxnLst>
                <a:rect l="0" t="0" r="r" b="b"/>
                <a:pathLst>
                  <a:path w="30" h="50">
                    <a:moveTo>
                      <a:pt x="0" y="50"/>
                    </a:moveTo>
                    <a:lnTo>
                      <a:pt x="30" y="39"/>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87636" name="Freeform 244"/>
              <p:cNvSpPr>
                <a:spLocks/>
              </p:cNvSpPr>
              <p:nvPr/>
            </p:nvSpPr>
            <p:spPr bwMode="auto">
              <a:xfrm>
                <a:off x="1501" y="2673"/>
                <a:ext cx="65" cy="11"/>
              </a:xfrm>
              <a:custGeom>
                <a:avLst/>
                <a:gdLst/>
                <a:ahLst/>
                <a:cxnLst>
                  <a:cxn ang="0">
                    <a:pos x="0" y="6"/>
                  </a:cxn>
                  <a:cxn ang="0">
                    <a:pos x="35" y="11"/>
                  </a:cxn>
                  <a:cxn ang="0">
                    <a:pos x="65" y="6"/>
                  </a:cxn>
                  <a:cxn ang="0">
                    <a:pos x="29" y="0"/>
                  </a:cxn>
                  <a:cxn ang="0">
                    <a:pos x="0" y="6"/>
                  </a:cxn>
                  <a:cxn ang="0">
                    <a:pos x="0" y="6"/>
                  </a:cxn>
                </a:cxnLst>
                <a:rect l="0" t="0" r="r" b="b"/>
                <a:pathLst>
                  <a:path w="65" h="11">
                    <a:moveTo>
                      <a:pt x="0" y="6"/>
                    </a:moveTo>
                    <a:lnTo>
                      <a:pt x="35" y="11"/>
                    </a:lnTo>
                    <a:lnTo>
                      <a:pt x="65" y="6"/>
                    </a:lnTo>
                    <a:lnTo>
                      <a:pt x="29" y="0"/>
                    </a:lnTo>
                    <a:lnTo>
                      <a:pt x="0" y="6"/>
                    </a:lnTo>
                    <a:lnTo>
                      <a:pt x="0" y="6"/>
                    </a:lnTo>
                    <a:close/>
                  </a:path>
                </a:pathLst>
              </a:custGeom>
              <a:solidFill>
                <a:srgbClr val="CCCCCC"/>
              </a:solidFill>
              <a:ln w="9525">
                <a:noFill/>
                <a:round/>
                <a:headEnd/>
                <a:tailEnd/>
              </a:ln>
            </p:spPr>
            <p:txBody>
              <a:bodyPr/>
              <a:lstStyle/>
              <a:p>
                <a:endParaRPr lang="en-US" dirty="0"/>
              </a:p>
            </p:txBody>
          </p:sp>
          <p:sp>
            <p:nvSpPr>
              <p:cNvPr id="187637" name="Freeform 245"/>
              <p:cNvSpPr>
                <a:spLocks/>
              </p:cNvSpPr>
              <p:nvPr/>
            </p:nvSpPr>
            <p:spPr bwMode="auto">
              <a:xfrm>
                <a:off x="1501" y="2673"/>
                <a:ext cx="65" cy="11"/>
              </a:xfrm>
              <a:custGeom>
                <a:avLst/>
                <a:gdLst/>
                <a:ahLst/>
                <a:cxnLst>
                  <a:cxn ang="0">
                    <a:pos x="0" y="6"/>
                  </a:cxn>
                  <a:cxn ang="0">
                    <a:pos x="35" y="11"/>
                  </a:cxn>
                  <a:cxn ang="0">
                    <a:pos x="65" y="6"/>
                  </a:cxn>
                  <a:cxn ang="0">
                    <a:pos x="29" y="0"/>
                  </a:cxn>
                  <a:cxn ang="0">
                    <a:pos x="0" y="6"/>
                  </a:cxn>
                  <a:cxn ang="0">
                    <a:pos x="0" y="6"/>
                  </a:cxn>
                </a:cxnLst>
                <a:rect l="0" t="0" r="r" b="b"/>
                <a:pathLst>
                  <a:path w="65" h="11">
                    <a:moveTo>
                      <a:pt x="0" y="6"/>
                    </a:moveTo>
                    <a:lnTo>
                      <a:pt x="35" y="11"/>
                    </a:lnTo>
                    <a:lnTo>
                      <a:pt x="65" y="6"/>
                    </a:lnTo>
                    <a:lnTo>
                      <a:pt x="29"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638" name="Freeform 246"/>
              <p:cNvSpPr>
                <a:spLocks/>
              </p:cNvSpPr>
              <p:nvPr/>
            </p:nvSpPr>
            <p:spPr bwMode="auto">
              <a:xfrm>
                <a:off x="1548" y="2690"/>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639" name="Freeform 247"/>
              <p:cNvSpPr>
                <a:spLocks/>
              </p:cNvSpPr>
              <p:nvPr/>
            </p:nvSpPr>
            <p:spPr bwMode="auto">
              <a:xfrm>
                <a:off x="1548" y="2690"/>
                <a:ext cx="35" cy="50"/>
              </a:xfrm>
              <a:custGeom>
                <a:avLst/>
                <a:gdLst/>
                <a:ahLst/>
                <a:cxnLst>
                  <a:cxn ang="0">
                    <a:pos x="0" y="39"/>
                  </a:cxn>
                  <a:cxn ang="0">
                    <a:pos x="35" y="50"/>
                  </a:cxn>
                  <a:cxn ang="0">
                    <a:pos x="35" y="5"/>
                  </a:cxn>
                  <a:cxn ang="0">
                    <a:pos x="0" y="0"/>
                  </a:cxn>
                  <a:cxn ang="0">
                    <a:pos x="0" y="39"/>
                  </a:cxn>
                  <a:cxn ang="0">
                    <a:pos x="0" y="39"/>
                  </a:cxn>
                </a:cxnLst>
                <a:rect l="0" t="0" r="r" b="b"/>
                <a:pathLst>
                  <a:path w="35" h="50">
                    <a:moveTo>
                      <a:pt x="0" y="39"/>
                    </a:moveTo>
                    <a:lnTo>
                      <a:pt x="35" y="50"/>
                    </a:lnTo>
                    <a:lnTo>
                      <a:pt x="35"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640" name="Freeform 248"/>
              <p:cNvSpPr>
                <a:spLocks/>
              </p:cNvSpPr>
              <p:nvPr/>
            </p:nvSpPr>
            <p:spPr bwMode="auto">
              <a:xfrm>
                <a:off x="1583" y="2684"/>
                <a:ext cx="36" cy="56"/>
              </a:xfrm>
              <a:custGeom>
                <a:avLst/>
                <a:gdLst/>
                <a:ahLst/>
                <a:cxnLst>
                  <a:cxn ang="0">
                    <a:pos x="0" y="56"/>
                  </a:cxn>
                  <a:cxn ang="0">
                    <a:pos x="36" y="39"/>
                  </a:cxn>
                  <a:cxn ang="0">
                    <a:pos x="36" y="0"/>
                  </a:cxn>
                  <a:cxn ang="0">
                    <a:pos x="0" y="11"/>
                  </a:cxn>
                  <a:cxn ang="0">
                    <a:pos x="0" y="50"/>
                  </a:cxn>
                  <a:cxn ang="0">
                    <a:pos x="0" y="56"/>
                  </a:cxn>
                  <a:cxn ang="0">
                    <a:pos x="0" y="56"/>
                  </a:cxn>
                </a:cxnLst>
                <a:rect l="0" t="0" r="r" b="b"/>
                <a:pathLst>
                  <a:path w="36" h="56">
                    <a:moveTo>
                      <a:pt x="0" y="56"/>
                    </a:moveTo>
                    <a:lnTo>
                      <a:pt x="36" y="39"/>
                    </a:lnTo>
                    <a:lnTo>
                      <a:pt x="36" y="0"/>
                    </a:lnTo>
                    <a:lnTo>
                      <a:pt x="0" y="11"/>
                    </a:lnTo>
                    <a:lnTo>
                      <a:pt x="0" y="50"/>
                    </a:lnTo>
                    <a:lnTo>
                      <a:pt x="0" y="56"/>
                    </a:lnTo>
                    <a:lnTo>
                      <a:pt x="0" y="56"/>
                    </a:lnTo>
                    <a:close/>
                  </a:path>
                </a:pathLst>
              </a:custGeom>
              <a:solidFill>
                <a:srgbClr val="999999"/>
              </a:solidFill>
              <a:ln w="9525">
                <a:noFill/>
                <a:round/>
                <a:headEnd/>
                <a:tailEnd/>
              </a:ln>
            </p:spPr>
            <p:txBody>
              <a:bodyPr/>
              <a:lstStyle/>
              <a:p>
                <a:endParaRPr lang="en-US" dirty="0"/>
              </a:p>
            </p:txBody>
          </p:sp>
          <p:sp>
            <p:nvSpPr>
              <p:cNvPr id="187641" name="Freeform 249"/>
              <p:cNvSpPr>
                <a:spLocks/>
              </p:cNvSpPr>
              <p:nvPr/>
            </p:nvSpPr>
            <p:spPr bwMode="auto">
              <a:xfrm>
                <a:off x="1583" y="2684"/>
                <a:ext cx="36" cy="56"/>
              </a:xfrm>
              <a:custGeom>
                <a:avLst/>
                <a:gdLst/>
                <a:ahLst/>
                <a:cxnLst>
                  <a:cxn ang="0">
                    <a:pos x="0" y="56"/>
                  </a:cxn>
                  <a:cxn ang="0">
                    <a:pos x="36" y="39"/>
                  </a:cxn>
                  <a:cxn ang="0">
                    <a:pos x="36" y="0"/>
                  </a:cxn>
                  <a:cxn ang="0">
                    <a:pos x="0" y="11"/>
                  </a:cxn>
                  <a:cxn ang="0">
                    <a:pos x="0" y="50"/>
                  </a:cxn>
                </a:cxnLst>
                <a:rect l="0" t="0" r="r" b="b"/>
                <a:pathLst>
                  <a:path w="36" h="56">
                    <a:moveTo>
                      <a:pt x="0" y="56"/>
                    </a:moveTo>
                    <a:lnTo>
                      <a:pt x="36" y="39"/>
                    </a:lnTo>
                    <a:lnTo>
                      <a:pt x="36" y="0"/>
                    </a:lnTo>
                    <a:lnTo>
                      <a:pt x="0" y="11"/>
                    </a:lnTo>
                    <a:lnTo>
                      <a:pt x="0" y="50"/>
                    </a:lnTo>
                  </a:path>
                </a:pathLst>
              </a:custGeom>
              <a:noFill/>
              <a:ln w="0">
                <a:solidFill>
                  <a:srgbClr val="000000"/>
                </a:solidFill>
                <a:prstDash val="solid"/>
                <a:round/>
                <a:headEnd/>
                <a:tailEnd/>
              </a:ln>
            </p:spPr>
            <p:txBody>
              <a:bodyPr/>
              <a:lstStyle/>
              <a:p>
                <a:endParaRPr lang="en-US" dirty="0"/>
              </a:p>
            </p:txBody>
          </p:sp>
          <p:sp>
            <p:nvSpPr>
              <p:cNvPr id="187642" name="Freeform 250"/>
              <p:cNvSpPr>
                <a:spLocks/>
              </p:cNvSpPr>
              <p:nvPr/>
            </p:nvSpPr>
            <p:spPr bwMode="auto">
              <a:xfrm>
                <a:off x="1548" y="2679"/>
                <a:ext cx="71" cy="16"/>
              </a:xfrm>
              <a:custGeom>
                <a:avLst/>
                <a:gdLst/>
                <a:ahLst/>
                <a:cxnLst>
                  <a:cxn ang="0">
                    <a:pos x="0" y="11"/>
                  </a:cxn>
                  <a:cxn ang="0">
                    <a:pos x="35" y="16"/>
                  </a:cxn>
                  <a:cxn ang="0">
                    <a:pos x="71" y="5"/>
                  </a:cxn>
                  <a:cxn ang="0">
                    <a:pos x="35" y="0"/>
                  </a:cxn>
                  <a:cxn ang="0">
                    <a:pos x="0" y="11"/>
                  </a:cxn>
                  <a:cxn ang="0">
                    <a:pos x="0" y="11"/>
                  </a:cxn>
                </a:cxnLst>
                <a:rect l="0" t="0" r="r" b="b"/>
                <a:pathLst>
                  <a:path w="71" h="16">
                    <a:moveTo>
                      <a:pt x="0" y="11"/>
                    </a:moveTo>
                    <a:lnTo>
                      <a:pt x="35" y="16"/>
                    </a:lnTo>
                    <a:lnTo>
                      <a:pt x="71" y="5"/>
                    </a:lnTo>
                    <a:lnTo>
                      <a:pt x="35" y="0"/>
                    </a:lnTo>
                    <a:lnTo>
                      <a:pt x="0" y="11"/>
                    </a:lnTo>
                    <a:lnTo>
                      <a:pt x="0" y="11"/>
                    </a:lnTo>
                    <a:close/>
                  </a:path>
                </a:pathLst>
              </a:custGeom>
              <a:solidFill>
                <a:srgbClr val="FFFFFF"/>
              </a:solidFill>
              <a:ln w="9525">
                <a:noFill/>
                <a:round/>
                <a:headEnd/>
                <a:tailEnd/>
              </a:ln>
            </p:spPr>
            <p:txBody>
              <a:bodyPr/>
              <a:lstStyle/>
              <a:p>
                <a:endParaRPr lang="en-US" dirty="0"/>
              </a:p>
            </p:txBody>
          </p:sp>
          <p:sp>
            <p:nvSpPr>
              <p:cNvPr id="187643" name="Freeform 251"/>
              <p:cNvSpPr>
                <a:spLocks/>
              </p:cNvSpPr>
              <p:nvPr/>
            </p:nvSpPr>
            <p:spPr bwMode="auto">
              <a:xfrm>
                <a:off x="1548" y="2679"/>
                <a:ext cx="71" cy="16"/>
              </a:xfrm>
              <a:custGeom>
                <a:avLst/>
                <a:gdLst/>
                <a:ahLst/>
                <a:cxnLst>
                  <a:cxn ang="0">
                    <a:pos x="0" y="11"/>
                  </a:cxn>
                  <a:cxn ang="0">
                    <a:pos x="35" y="16"/>
                  </a:cxn>
                  <a:cxn ang="0">
                    <a:pos x="71" y="5"/>
                  </a:cxn>
                  <a:cxn ang="0">
                    <a:pos x="35" y="0"/>
                  </a:cxn>
                  <a:cxn ang="0">
                    <a:pos x="0" y="11"/>
                  </a:cxn>
                  <a:cxn ang="0">
                    <a:pos x="0" y="11"/>
                  </a:cxn>
                </a:cxnLst>
                <a:rect l="0" t="0" r="r" b="b"/>
                <a:pathLst>
                  <a:path w="71" h="16">
                    <a:moveTo>
                      <a:pt x="0" y="11"/>
                    </a:moveTo>
                    <a:lnTo>
                      <a:pt x="35" y="16"/>
                    </a:lnTo>
                    <a:lnTo>
                      <a:pt x="71" y="5"/>
                    </a:lnTo>
                    <a:lnTo>
                      <a:pt x="35"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644" name="Freeform 252"/>
              <p:cNvSpPr>
                <a:spLocks/>
              </p:cNvSpPr>
              <p:nvPr/>
            </p:nvSpPr>
            <p:spPr bwMode="auto">
              <a:xfrm>
                <a:off x="1548" y="2634"/>
                <a:ext cx="29" cy="39"/>
              </a:xfrm>
              <a:custGeom>
                <a:avLst/>
                <a:gdLst/>
                <a:ahLst/>
                <a:cxnLst>
                  <a:cxn ang="0">
                    <a:pos x="0" y="34"/>
                  </a:cxn>
                  <a:cxn ang="0">
                    <a:pos x="29" y="39"/>
                  </a:cxn>
                  <a:cxn ang="0">
                    <a:pos x="29" y="6"/>
                  </a:cxn>
                  <a:cxn ang="0">
                    <a:pos x="0" y="0"/>
                  </a:cxn>
                  <a:cxn ang="0">
                    <a:pos x="0" y="34"/>
                  </a:cxn>
                  <a:cxn ang="0">
                    <a:pos x="0" y="34"/>
                  </a:cxn>
                </a:cxnLst>
                <a:rect l="0" t="0" r="r" b="b"/>
                <a:pathLst>
                  <a:path w="29" h="39">
                    <a:moveTo>
                      <a:pt x="0" y="34"/>
                    </a:moveTo>
                    <a:lnTo>
                      <a:pt x="29" y="39"/>
                    </a:lnTo>
                    <a:lnTo>
                      <a:pt x="29" y="6"/>
                    </a:lnTo>
                    <a:lnTo>
                      <a:pt x="0" y="0"/>
                    </a:lnTo>
                    <a:lnTo>
                      <a:pt x="0" y="34"/>
                    </a:lnTo>
                    <a:lnTo>
                      <a:pt x="0" y="34"/>
                    </a:lnTo>
                    <a:close/>
                  </a:path>
                </a:pathLst>
              </a:custGeom>
              <a:solidFill>
                <a:srgbClr val="000000"/>
              </a:solidFill>
              <a:ln w="9525">
                <a:noFill/>
                <a:round/>
                <a:headEnd/>
                <a:tailEnd/>
              </a:ln>
            </p:spPr>
            <p:txBody>
              <a:bodyPr/>
              <a:lstStyle/>
              <a:p>
                <a:endParaRPr lang="en-US" dirty="0"/>
              </a:p>
            </p:txBody>
          </p:sp>
          <p:sp>
            <p:nvSpPr>
              <p:cNvPr id="187645" name="Freeform 253"/>
              <p:cNvSpPr>
                <a:spLocks/>
              </p:cNvSpPr>
              <p:nvPr/>
            </p:nvSpPr>
            <p:spPr bwMode="auto">
              <a:xfrm>
                <a:off x="1548" y="2634"/>
                <a:ext cx="29" cy="39"/>
              </a:xfrm>
              <a:custGeom>
                <a:avLst/>
                <a:gdLst/>
                <a:ahLst/>
                <a:cxnLst>
                  <a:cxn ang="0">
                    <a:pos x="0" y="34"/>
                  </a:cxn>
                  <a:cxn ang="0">
                    <a:pos x="29" y="39"/>
                  </a:cxn>
                  <a:cxn ang="0">
                    <a:pos x="29" y="6"/>
                  </a:cxn>
                  <a:cxn ang="0">
                    <a:pos x="0" y="0"/>
                  </a:cxn>
                  <a:cxn ang="0">
                    <a:pos x="0" y="34"/>
                  </a:cxn>
                  <a:cxn ang="0">
                    <a:pos x="0" y="34"/>
                  </a:cxn>
                </a:cxnLst>
                <a:rect l="0" t="0" r="r" b="b"/>
                <a:pathLst>
                  <a:path w="29" h="39">
                    <a:moveTo>
                      <a:pt x="0" y="34"/>
                    </a:moveTo>
                    <a:lnTo>
                      <a:pt x="29" y="39"/>
                    </a:lnTo>
                    <a:lnTo>
                      <a:pt x="29" y="6"/>
                    </a:lnTo>
                    <a:lnTo>
                      <a:pt x="0"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646" name="Freeform 254"/>
              <p:cNvSpPr>
                <a:spLocks/>
              </p:cNvSpPr>
              <p:nvPr/>
            </p:nvSpPr>
            <p:spPr bwMode="auto">
              <a:xfrm>
                <a:off x="1577" y="2634"/>
                <a:ext cx="30" cy="39"/>
              </a:xfrm>
              <a:custGeom>
                <a:avLst/>
                <a:gdLst/>
                <a:ahLst/>
                <a:cxnLst>
                  <a:cxn ang="0">
                    <a:pos x="0" y="39"/>
                  </a:cxn>
                  <a:cxn ang="0">
                    <a:pos x="30" y="34"/>
                  </a:cxn>
                  <a:cxn ang="0">
                    <a:pos x="30" y="0"/>
                  </a:cxn>
                  <a:cxn ang="0">
                    <a:pos x="0" y="6"/>
                  </a:cxn>
                  <a:cxn ang="0">
                    <a:pos x="0" y="39"/>
                  </a:cxn>
                  <a:cxn ang="0">
                    <a:pos x="0" y="39"/>
                  </a:cxn>
                  <a:cxn ang="0">
                    <a:pos x="0" y="39"/>
                  </a:cxn>
                </a:cxnLst>
                <a:rect l="0" t="0" r="r" b="b"/>
                <a:pathLst>
                  <a:path w="30" h="39">
                    <a:moveTo>
                      <a:pt x="0" y="39"/>
                    </a:moveTo>
                    <a:lnTo>
                      <a:pt x="30" y="34"/>
                    </a:lnTo>
                    <a:lnTo>
                      <a:pt x="30"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647" name="Freeform 255"/>
              <p:cNvSpPr>
                <a:spLocks/>
              </p:cNvSpPr>
              <p:nvPr/>
            </p:nvSpPr>
            <p:spPr bwMode="auto">
              <a:xfrm>
                <a:off x="1577" y="2634"/>
                <a:ext cx="30" cy="39"/>
              </a:xfrm>
              <a:custGeom>
                <a:avLst/>
                <a:gdLst/>
                <a:ahLst/>
                <a:cxnLst>
                  <a:cxn ang="0">
                    <a:pos x="0" y="39"/>
                  </a:cxn>
                  <a:cxn ang="0">
                    <a:pos x="30" y="34"/>
                  </a:cxn>
                  <a:cxn ang="0">
                    <a:pos x="30" y="0"/>
                  </a:cxn>
                  <a:cxn ang="0">
                    <a:pos x="0" y="6"/>
                  </a:cxn>
                  <a:cxn ang="0">
                    <a:pos x="0" y="39"/>
                  </a:cxn>
                </a:cxnLst>
                <a:rect l="0" t="0" r="r" b="b"/>
                <a:pathLst>
                  <a:path w="30" h="39">
                    <a:moveTo>
                      <a:pt x="0" y="39"/>
                    </a:moveTo>
                    <a:lnTo>
                      <a:pt x="30" y="34"/>
                    </a:lnTo>
                    <a:lnTo>
                      <a:pt x="30"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648" name="Freeform 256"/>
              <p:cNvSpPr>
                <a:spLocks/>
              </p:cNvSpPr>
              <p:nvPr/>
            </p:nvSpPr>
            <p:spPr bwMode="auto">
              <a:xfrm>
                <a:off x="1548" y="2629"/>
                <a:ext cx="59" cy="11"/>
              </a:xfrm>
              <a:custGeom>
                <a:avLst/>
                <a:gdLst/>
                <a:ahLst/>
                <a:cxnLst>
                  <a:cxn ang="0">
                    <a:pos x="0" y="5"/>
                  </a:cxn>
                  <a:cxn ang="0">
                    <a:pos x="29" y="11"/>
                  </a:cxn>
                  <a:cxn ang="0">
                    <a:pos x="59" y="5"/>
                  </a:cxn>
                  <a:cxn ang="0">
                    <a:pos x="29" y="0"/>
                  </a:cxn>
                  <a:cxn ang="0">
                    <a:pos x="0" y="5"/>
                  </a:cxn>
                  <a:cxn ang="0">
                    <a:pos x="0" y="5"/>
                  </a:cxn>
                </a:cxnLst>
                <a:rect l="0" t="0" r="r" b="b"/>
                <a:pathLst>
                  <a:path w="59" h="11">
                    <a:moveTo>
                      <a:pt x="0" y="5"/>
                    </a:moveTo>
                    <a:lnTo>
                      <a:pt x="29" y="11"/>
                    </a:lnTo>
                    <a:lnTo>
                      <a:pt x="59" y="5"/>
                    </a:lnTo>
                    <a:lnTo>
                      <a:pt x="29" y="0"/>
                    </a:lnTo>
                    <a:lnTo>
                      <a:pt x="0" y="5"/>
                    </a:lnTo>
                    <a:lnTo>
                      <a:pt x="0" y="5"/>
                    </a:lnTo>
                    <a:close/>
                  </a:path>
                </a:pathLst>
              </a:custGeom>
              <a:solidFill>
                <a:srgbClr val="CCCCCC"/>
              </a:solidFill>
              <a:ln w="9525">
                <a:noFill/>
                <a:round/>
                <a:headEnd/>
                <a:tailEnd/>
              </a:ln>
            </p:spPr>
            <p:txBody>
              <a:bodyPr/>
              <a:lstStyle/>
              <a:p>
                <a:endParaRPr lang="en-US" dirty="0"/>
              </a:p>
            </p:txBody>
          </p:sp>
          <p:sp>
            <p:nvSpPr>
              <p:cNvPr id="187649" name="Freeform 257"/>
              <p:cNvSpPr>
                <a:spLocks/>
              </p:cNvSpPr>
              <p:nvPr/>
            </p:nvSpPr>
            <p:spPr bwMode="auto">
              <a:xfrm>
                <a:off x="1548" y="2629"/>
                <a:ext cx="59" cy="11"/>
              </a:xfrm>
              <a:custGeom>
                <a:avLst/>
                <a:gdLst/>
                <a:ahLst/>
                <a:cxnLst>
                  <a:cxn ang="0">
                    <a:pos x="0" y="5"/>
                  </a:cxn>
                  <a:cxn ang="0">
                    <a:pos x="29" y="11"/>
                  </a:cxn>
                  <a:cxn ang="0">
                    <a:pos x="59" y="5"/>
                  </a:cxn>
                  <a:cxn ang="0">
                    <a:pos x="29" y="0"/>
                  </a:cxn>
                  <a:cxn ang="0">
                    <a:pos x="0" y="5"/>
                  </a:cxn>
                  <a:cxn ang="0">
                    <a:pos x="0" y="5"/>
                  </a:cxn>
                </a:cxnLst>
                <a:rect l="0" t="0" r="r" b="b"/>
                <a:pathLst>
                  <a:path w="59" h="11">
                    <a:moveTo>
                      <a:pt x="0" y="5"/>
                    </a:moveTo>
                    <a:lnTo>
                      <a:pt x="29" y="11"/>
                    </a:lnTo>
                    <a:lnTo>
                      <a:pt x="59" y="5"/>
                    </a:lnTo>
                    <a:lnTo>
                      <a:pt x="29" y="0"/>
                    </a:lnTo>
                    <a:lnTo>
                      <a:pt x="0" y="5"/>
                    </a:lnTo>
                    <a:lnTo>
                      <a:pt x="0" y="5"/>
                    </a:lnTo>
                  </a:path>
                </a:pathLst>
              </a:custGeom>
              <a:noFill/>
              <a:ln w="0">
                <a:solidFill>
                  <a:srgbClr val="000000"/>
                </a:solidFill>
                <a:prstDash val="solid"/>
                <a:round/>
                <a:headEnd/>
                <a:tailEnd/>
              </a:ln>
            </p:spPr>
            <p:txBody>
              <a:bodyPr/>
              <a:lstStyle/>
              <a:p>
                <a:endParaRPr lang="en-US" dirty="0"/>
              </a:p>
            </p:txBody>
          </p:sp>
          <p:sp>
            <p:nvSpPr>
              <p:cNvPr id="187650" name="Freeform 258"/>
              <p:cNvSpPr>
                <a:spLocks/>
              </p:cNvSpPr>
              <p:nvPr/>
            </p:nvSpPr>
            <p:spPr bwMode="auto">
              <a:xfrm>
                <a:off x="1589" y="2645"/>
                <a:ext cx="30" cy="34"/>
              </a:xfrm>
              <a:custGeom>
                <a:avLst/>
                <a:gdLst/>
                <a:ahLst/>
                <a:cxnLst>
                  <a:cxn ang="0">
                    <a:pos x="0" y="34"/>
                  </a:cxn>
                  <a:cxn ang="0">
                    <a:pos x="30" y="34"/>
                  </a:cxn>
                  <a:cxn ang="0">
                    <a:pos x="30" y="0"/>
                  </a:cxn>
                  <a:cxn ang="0">
                    <a:pos x="0" y="0"/>
                  </a:cxn>
                  <a:cxn ang="0">
                    <a:pos x="0" y="34"/>
                  </a:cxn>
                  <a:cxn ang="0">
                    <a:pos x="0" y="34"/>
                  </a:cxn>
                </a:cxnLst>
                <a:rect l="0" t="0" r="r" b="b"/>
                <a:pathLst>
                  <a:path w="30" h="34">
                    <a:moveTo>
                      <a:pt x="0" y="34"/>
                    </a:moveTo>
                    <a:lnTo>
                      <a:pt x="30" y="34"/>
                    </a:lnTo>
                    <a:lnTo>
                      <a:pt x="30" y="0"/>
                    </a:lnTo>
                    <a:lnTo>
                      <a:pt x="0" y="0"/>
                    </a:lnTo>
                    <a:lnTo>
                      <a:pt x="0" y="34"/>
                    </a:lnTo>
                    <a:lnTo>
                      <a:pt x="0" y="34"/>
                    </a:lnTo>
                    <a:close/>
                  </a:path>
                </a:pathLst>
              </a:custGeom>
              <a:solidFill>
                <a:srgbClr val="FFFFFF"/>
              </a:solidFill>
              <a:ln w="9525">
                <a:noFill/>
                <a:round/>
                <a:headEnd/>
                <a:tailEnd/>
              </a:ln>
            </p:spPr>
            <p:txBody>
              <a:bodyPr/>
              <a:lstStyle/>
              <a:p>
                <a:endParaRPr lang="en-US" dirty="0"/>
              </a:p>
            </p:txBody>
          </p:sp>
          <p:sp>
            <p:nvSpPr>
              <p:cNvPr id="187651" name="Freeform 259"/>
              <p:cNvSpPr>
                <a:spLocks/>
              </p:cNvSpPr>
              <p:nvPr/>
            </p:nvSpPr>
            <p:spPr bwMode="auto">
              <a:xfrm>
                <a:off x="1589" y="2645"/>
                <a:ext cx="30" cy="34"/>
              </a:xfrm>
              <a:custGeom>
                <a:avLst/>
                <a:gdLst/>
                <a:ahLst/>
                <a:cxnLst>
                  <a:cxn ang="0">
                    <a:pos x="0" y="34"/>
                  </a:cxn>
                  <a:cxn ang="0">
                    <a:pos x="30" y="34"/>
                  </a:cxn>
                  <a:cxn ang="0">
                    <a:pos x="30" y="0"/>
                  </a:cxn>
                  <a:cxn ang="0">
                    <a:pos x="0" y="0"/>
                  </a:cxn>
                  <a:cxn ang="0">
                    <a:pos x="0" y="34"/>
                  </a:cxn>
                  <a:cxn ang="0">
                    <a:pos x="0" y="34"/>
                  </a:cxn>
                </a:cxnLst>
                <a:rect l="0" t="0" r="r" b="b"/>
                <a:pathLst>
                  <a:path w="30" h="34">
                    <a:moveTo>
                      <a:pt x="0" y="34"/>
                    </a:moveTo>
                    <a:lnTo>
                      <a:pt x="30" y="34"/>
                    </a:lnTo>
                    <a:lnTo>
                      <a:pt x="30" y="0"/>
                    </a:lnTo>
                    <a:lnTo>
                      <a:pt x="0" y="0"/>
                    </a:lnTo>
                    <a:lnTo>
                      <a:pt x="0" y="34"/>
                    </a:lnTo>
                    <a:lnTo>
                      <a:pt x="0" y="34"/>
                    </a:lnTo>
                  </a:path>
                </a:pathLst>
              </a:custGeom>
              <a:noFill/>
              <a:ln w="0">
                <a:solidFill>
                  <a:srgbClr val="000000"/>
                </a:solidFill>
                <a:prstDash val="solid"/>
                <a:round/>
                <a:headEnd/>
                <a:tailEnd/>
              </a:ln>
            </p:spPr>
            <p:txBody>
              <a:bodyPr/>
              <a:lstStyle/>
              <a:p>
                <a:endParaRPr lang="en-US" dirty="0"/>
              </a:p>
            </p:txBody>
          </p:sp>
          <p:sp>
            <p:nvSpPr>
              <p:cNvPr id="187652" name="Freeform 260"/>
              <p:cNvSpPr>
                <a:spLocks/>
              </p:cNvSpPr>
              <p:nvPr/>
            </p:nvSpPr>
            <p:spPr bwMode="auto">
              <a:xfrm>
                <a:off x="1619" y="2640"/>
                <a:ext cx="29" cy="39"/>
              </a:xfrm>
              <a:custGeom>
                <a:avLst/>
                <a:gdLst/>
                <a:ahLst/>
                <a:cxnLst>
                  <a:cxn ang="0">
                    <a:pos x="0" y="39"/>
                  </a:cxn>
                  <a:cxn ang="0">
                    <a:pos x="29" y="33"/>
                  </a:cxn>
                  <a:cxn ang="0">
                    <a:pos x="29" y="0"/>
                  </a:cxn>
                  <a:cxn ang="0">
                    <a:pos x="0" y="5"/>
                  </a:cxn>
                  <a:cxn ang="0">
                    <a:pos x="0" y="39"/>
                  </a:cxn>
                  <a:cxn ang="0">
                    <a:pos x="0" y="39"/>
                  </a:cxn>
                  <a:cxn ang="0">
                    <a:pos x="0" y="39"/>
                  </a:cxn>
                </a:cxnLst>
                <a:rect l="0" t="0" r="r" b="b"/>
                <a:pathLst>
                  <a:path w="29" h="39">
                    <a:moveTo>
                      <a:pt x="0" y="39"/>
                    </a:moveTo>
                    <a:lnTo>
                      <a:pt x="29" y="33"/>
                    </a:lnTo>
                    <a:lnTo>
                      <a:pt x="29" y="0"/>
                    </a:lnTo>
                    <a:lnTo>
                      <a:pt x="0" y="5"/>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653" name="Freeform 261"/>
              <p:cNvSpPr>
                <a:spLocks/>
              </p:cNvSpPr>
              <p:nvPr/>
            </p:nvSpPr>
            <p:spPr bwMode="auto">
              <a:xfrm>
                <a:off x="1619" y="2640"/>
                <a:ext cx="29" cy="39"/>
              </a:xfrm>
              <a:custGeom>
                <a:avLst/>
                <a:gdLst/>
                <a:ahLst/>
                <a:cxnLst>
                  <a:cxn ang="0">
                    <a:pos x="0" y="39"/>
                  </a:cxn>
                  <a:cxn ang="0">
                    <a:pos x="29" y="33"/>
                  </a:cxn>
                  <a:cxn ang="0">
                    <a:pos x="29" y="0"/>
                  </a:cxn>
                  <a:cxn ang="0">
                    <a:pos x="0" y="5"/>
                  </a:cxn>
                  <a:cxn ang="0">
                    <a:pos x="0" y="39"/>
                  </a:cxn>
                </a:cxnLst>
                <a:rect l="0" t="0" r="r" b="b"/>
                <a:pathLst>
                  <a:path w="29" h="39">
                    <a:moveTo>
                      <a:pt x="0" y="39"/>
                    </a:moveTo>
                    <a:lnTo>
                      <a:pt x="29" y="33"/>
                    </a:lnTo>
                    <a:lnTo>
                      <a:pt x="29" y="0"/>
                    </a:lnTo>
                    <a:lnTo>
                      <a:pt x="0" y="5"/>
                    </a:lnTo>
                    <a:lnTo>
                      <a:pt x="0" y="39"/>
                    </a:lnTo>
                  </a:path>
                </a:pathLst>
              </a:custGeom>
              <a:noFill/>
              <a:ln w="0">
                <a:solidFill>
                  <a:srgbClr val="000000"/>
                </a:solidFill>
                <a:prstDash val="solid"/>
                <a:round/>
                <a:headEnd/>
                <a:tailEnd/>
              </a:ln>
            </p:spPr>
            <p:txBody>
              <a:bodyPr/>
              <a:lstStyle/>
              <a:p>
                <a:endParaRPr lang="en-US" dirty="0"/>
              </a:p>
            </p:txBody>
          </p:sp>
          <p:sp>
            <p:nvSpPr>
              <p:cNvPr id="187654" name="Freeform 262"/>
              <p:cNvSpPr>
                <a:spLocks/>
              </p:cNvSpPr>
              <p:nvPr/>
            </p:nvSpPr>
            <p:spPr bwMode="auto">
              <a:xfrm>
                <a:off x="1589" y="2634"/>
                <a:ext cx="59" cy="11"/>
              </a:xfrm>
              <a:custGeom>
                <a:avLst/>
                <a:gdLst/>
                <a:ahLst/>
                <a:cxnLst>
                  <a:cxn ang="0">
                    <a:pos x="0" y="11"/>
                  </a:cxn>
                  <a:cxn ang="0">
                    <a:pos x="30" y="11"/>
                  </a:cxn>
                  <a:cxn ang="0">
                    <a:pos x="59" y="6"/>
                  </a:cxn>
                  <a:cxn ang="0">
                    <a:pos x="30" y="0"/>
                  </a:cxn>
                  <a:cxn ang="0">
                    <a:pos x="0" y="11"/>
                  </a:cxn>
                  <a:cxn ang="0">
                    <a:pos x="0" y="11"/>
                  </a:cxn>
                </a:cxnLst>
                <a:rect l="0" t="0" r="r" b="b"/>
                <a:pathLst>
                  <a:path w="59" h="11">
                    <a:moveTo>
                      <a:pt x="0" y="11"/>
                    </a:moveTo>
                    <a:lnTo>
                      <a:pt x="30" y="11"/>
                    </a:lnTo>
                    <a:lnTo>
                      <a:pt x="59" y="6"/>
                    </a:lnTo>
                    <a:lnTo>
                      <a:pt x="30" y="0"/>
                    </a:lnTo>
                    <a:lnTo>
                      <a:pt x="0" y="11"/>
                    </a:lnTo>
                    <a:lnTo>
                      <a:pt x="0" y="11"/>
                    </a:lnTo>
                    <a:close/>
                  </a:path>
                </a:pathLst>
              </a:custGeom>
              <a:solidFill>
                <a:srgbClr val="CCCCCC"/>
              </a:solidFill>
              <a:ln w="9525">
                <a:noFill/>
                <a:round/>
                <a:headEnd/>
                <a:tailEnd/>
              </a:ln>
            </p:spPr>
            <p:txBody>
              <a:bodyPr/>
              <a:lstStyle/>
              <a:p>
                <a:endParaRPr lang="en-US" dirty="0"/>
              </a:p>
            </p:txBody>
          </p:sp>
          <p:sp>
            <p:nvSpPr>
              <p:cNvPr id="187655" name="Freeform 263"/>
              <p:cNvSpPr>
                <a:spLocks/>
              </p:cNvSpPr>
              <p:nvPr/>
            </p:nvSpPr>
            <p:spPr bwMode="auto">
              <a:xfrm>
                <a:off x="1589" y="2634"/>
                <a:ext cx="59" cy="11"/>
              </a:xfrm>
              <a:custGeom>
                <a:avLst/>
                <a:gdLst/>
                <a:ahLst/>
                <a:cxnLst>
                  <a:cxn ang="0">
                    <a:pos x="0" y="11"/>
                  </a:cxn>
                  <a:cxn ang="0">
                    <a:pos x="30" y="11"/>
                  </a:cxn>
                  <a:cxn ang="0">
                    <a:pos x="59" y="6"/>
                  </a:cxn>
                  <a:cxn ang="0">
                    <a:pos x="30" y="0"/>
                  </a:cxn>
                  <a:cxn ang="0">
                    <a:pos x="0" y="11"/>
                  </a:cxn>
                  <a:cxn ang="0">
                    <a:pos x="0" y="11"/>
                  </a:cxn>
                </a:cxnLst>
                <a:rect l="0" t="0" r="r" b="b"/>
                <a:pathLst>
                  <a:path w="59" h="11">
                    <a:moveTo>
                      <a:pt x="0" y="11"/>
                    </a:moveTo>
                    <a:lnTo>
                      <a:pt x="30" y="11"/>
                    </a:lnTo>
                    <a:lnTo>
                      <a:pt x="59" y="6"/>
                    </a:lnTo>
                    <a:lnTo>
                      <a:pt x="30" y="0"/>
                    </a:lnTo>
                    <a:lnTo>
                      <a:pt x="0" y="11"/>
                    </a:lnTo>
                    <a:lnTo>
                      <a:pt x="0" y="11"/>
                    </a:lnTo>
                  </a:path>
                </a:pathLst>
              </a:custGeom>
              <a:noFill/>
              <a:ln w="0">
                <a:solidFill>
                  <a:srgbClr val="000000"/>
                </a:solidFill>
                <a:prstDash val="solid"/>
                <a:round/>
                <a:headEnd/>
                <a:tailEnd/>
              </a:ln>
            </p:spPr>
            <p:txBody>
              <a:bodyPr/>
              <a:lstStyle/>
              <a:p>
                <a:endParaRPr lang="en-US" dirty="0"/>
              </a:p>
            </p:txBody>
          </p:sp>
          <p:sp>
            <p:nvSpPr>
              <p:cNvPr id="187656" name="Freeform 264"/>
              <p:cNvSpPr>
                <a:spLocks/>
              </p:cNvSpPr>
              <p:nvPr/>
            </p:nvSpPr>
            <p:spPr bwMode="auto">
              <a:xfrm>
                <a:off x="1512" y="2640"/>
                <a:ext cx="30" cy="44"/>
              </a:xfrm>
              <a:custGeom>
                <a:avLst/>
                <a:gdLst/>
                <a:ahLst/>
                <a:cxnLst>
                  <a:cxn ang="0">
                    <a:pos x="0" y="39"/>
                  </a:cxn>
                  <a:cxn ang="0">
                    <a:pos x="30" y="44"/>
                  </a:cxn>
                  <a:cxn ang="0">
                    <a:pos x="30" y="5"/>
                  </a:cxn>
                  <a:cxn ang="0">
                    <a:pos x="0" y="0"/>
                  </a:cxn>
                  <a:cxn ang="0">
                    <a:pos x="0" y="39"/>
                  </a:cxn>
                  <a:cxn ang="0">
                    <a:pos x="0" y="39"/>
                  </a:cxn>
                </a:cxnLst>
                <a:rect l="0" t="0" r="r" b="b"/>
                <a:pathLst>
                  <a:path w="30" h="44">
                    <a:moveTo>
                      <a:pt x="0" y="39"/>
                    </a:moveTo>
                    <a:lnTo>
                      <a:pt x="30" y="44"/>
                    </a:lnTo>
                    <a:lnTo>
                      <a:pt x="30" y="5"/>
                    </a:lnTo>
                    <a:lnTo>
                      <a:pt x="0" y="0"/>
                    </a:lnTo>
                    <a:lnTo>
                      <a:pt x="0" y="39"/>
                    </a:lnTo>
                    <a:lnTo>
                      <a:pt x="0" y="39"/>
                    </a:lnTo>
                    <a:close/>
                  </a:path>
                </a:pathLst>
              </a:custGeom>
              <a:solidFill>
                <a:srgbClr val="000000"/>
              </a:solidFill>
              <a:ln w="9525">
                <a:noFill/>
                <a:round/>
                <a:headEnd/>
                <a:tailEnd/>
              </a:ln>
            </p:spPr>
            <p:txBody>
              <a:bodyPr/>
              <a:lstStyle/>
              <a:p>
                <a:endParaRPr lang="en-US" dirty="0"/>
              </a:p>
            </p:txBody>
          </p:sp>
          <p:sp>
            <p:nvSpPr>
              <p:cNvPr id="187657" name="Freeform 265"/>
              <p:cNvSpPr>
                <a:spLocks/>
              </p:cNvSpPr>
              <p:nvPr/>
            </p:nvSpPr>
            <p:spPr bwMode="auto">
              <a:xfrm>
                <a:off x="1512" y="2640"/>
                <a:ext cx="30" cy="44"/>
              </a:xfrm>
              <a:custGeom>
                <a:avLst/>
                <a:gdLst/>
                <a:ahLst/>
                <a:cxnLst>
                  <a:cxn ang="0">
                    <a:pos x="0" y="39"/>
                  </a:cxn>
                  <a:cxn ang="0">
                    <a:pos x="30" y="44"/>
                  </a:cxn>
                  <a:cxn ang="0">
                    <a:pos x="30" y="5"/>
                  </a:cxn>
                  <a:cxn ang="0">
                    <a:pos x="0" y="0"/>
                  </a:cxn>
                  <a:cxn ang="0">
                    <a:pos x="0" y="39"/>
                  </a:cxn>
                  <a:cxn ang="0">
                    <a:pos x="0" y="39"/>
                  </a:cxn>
                </a:cxnLst>
                <a:rect l="0" t="0" r="r" b="b"/>
                <a:pathLst>
                  <a:path w="30" h="44">
                    <a:moveTo>
                      <a:pt x="0" y="39"/>
                    </a:moveTo>
                    <a:lnTo>
                      <a:pt x="30" y="44"/>
                    </a:lnTo>
                    <a:lnTo>
                      <a:pt x="30" y="5"/>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658" name="Freeform 266"/>
              <p:cNvSpPr>
                <a:spLocks/>
              </p:cNvSpPr>
              <p:nvPr/>
            </p:nvSpPr>
            <p:spPr bwMode="auto">
              <a:xfrm>
                <a:off x="1542" y="2640"/>
                <a:ext cx="35" cy="44"/>
              </a:xfrm>
              <a:custGeom>
                <a:avLst/>
                <a:gdLst/>
                <a:ahLst/>
                <a:cxnLst>
                  <a:cxn ang="0">
                    <a:pos x="0" y="44"/>
                  </a:cxn>
                  <a:cxn ang="0">
                    <a:pos x="35" y="33"/>
                  </a:cxn>
                  <a:cxn ang="0">
                    <a:pos x="30" y="0"/>
                  </a:cxn>
                  <a:cxn ang="0">
                    <a:pos x="0" y="5"/>
                  </a:cxn>
                  <a:cxn ang="0">
                    <a:pos x="0" y="44"/>
                  </a:cxn>
                  <a:cxn ang="0">
                    <a:pos x="0" y="44"/>
                  </a:cxn>
                  <a:cxn ang="0">
                    <a:pos x="0" y="44"/>
                  </a:cxn>
                </a:cxnLst>
                <a:rect l="0" t="0" r="r" b="b"/>
                <a:pathLst>
                  <a:path w="35" h="44">
                    <a:moveTo>
                      <a:pt x="0" y="44"/>
                    </a:moveTo>
                    <a:lnTo>
                      <a:pt x="35" y="33"/>
                    </a:lnTo>
                    <a:lnTo>
                      <a:pt x="30" y="0"/>
                    </a:lnTo>
                    <a:lnTo>
                      <a:pt x="0" y="5"/>
                    </a:lnTo>
                    <a:lnTo>
                      <a:pt x="0" y="44"/>
                    </a:lnTo>
                    <a:lnTo>
                      <a:pt x="0" y="44"/>
                    </a:lnTo>
                    <a:lnTo>
                      <a:pt x="0" y="44"/>
                    </a:lnTo>
                    <a:close/>
                  </a:path>
                </a:pathLst>
              </a:custGeom>
              <a:solidFill>
                <a:srgbClr val="999999"/>
              </a:solidFill>
              <a:ln w="9525">
                <a:noFill/>
                <a:round/>
                <a:headEnd/>
                <a:tailEnd/>
              </a:ln>
            </p:spPr>
            <p:txBody>
              <a:bodyPr/>
              <a:lstStyle/>
              <a:p>
                <a:endParaRPr lang="en-US" dirty="0"/>
              </a:p>
            </p:txBody>
          </p:sp>
          <p:sp>
            <p:nvSpPr>
              <p:cNvPr id="187659" name="Freeform 267"/>
              <p:cNvSpPr>
                <a:spLocks/>
              </p:cNvSpPr>
              <p:nvPr/>
            </p:nvSpPr>
            <p:spPr bwMode="auto">
              <a:xfrm>
                <a:off x="1542" y="2640"/>
                <a:ext cx="35" cy="44"/>
              </a:xfrm>
              <a:custGeom>
                <a:avLst/>
                <a:gdLst/>
                <a:ahLst/>
                <a:cxnLst>
                  <a:cxn ang="0">
                    <a:pos x="0" y="44"/>
                  </a:cxn>
                  <a:cxn ang="0">
                    <a:pos x="35" y="33"/>
                  </a:cxn>
                  <a:cxn ang="0">
                    <a:pos x="30" y="0"/>
                  </a:cxn>
                  <a:cxn ang="0">
                    <a:pos x="0" y="5"/>
                  </a:cxn>
                  <a:cxn ang="0">
                    <a:pos x="0" y="44"/>
                  </a:cxn>
                </a:cxnLst>
                <a:rect l="0" t="0" r="r" b="b"/>
                <a:pathLst>
                  <a:path w="35" h="44">
                    <a:moveTo>
                      <a:pt x="0" y="44"/>
                    </a:moveTo>
                    <a:lnTo>
                      <a:pt x="35" y="33"/>
                    </a:lnTo>
                    <a:lnTo>
                      <a:pt x="30" y="0"/>
                    </a:lnTo>
                    <a:lnTo>
                      <a:pt x="0" y="5"/>
                    </a:lnTo>
                    <a:lnTo>
                      <a:pt x="0" y="44"/>
                    </a:lnTo>
                  </a:path>
                </a:pathLst>
              </a:custGeom>
              <a:noFill/>
              <a:ln w="0">
                <a:solidFill>
                  <a:srgbClr val="000000"/>
                </a:solidFill>
                <a:prstDash val="solid"/>
                <a:round/>
                <a:headEnd/>
                <a:tailEnd/>
              </a:ln>
            </p:spPr>
            <p:txBody>
              <a:bodyPr/>
              <a:lstStyle/>
              <a:p>
                <a:endParaRPr lang="en-US" dirty="0"/>
              </a:p>
            </p:txBody>
          </p:sp>
          <p:sp>
            <p:nvSpPr>
              <p:cNvPr id="187660" name="Freeform 268"/>
              <p:cNvSpPr>
                <a:spLocks/>
              </p:cNvSpPr>
              <p:nvPr/>
            </p:nvSpPr>
            <p:spPr bwMode="auto">
              <a:xfrm>
                <a:off x="1512" y="2634"/>
                <a:ext cx="60" cy="11"/>
              </a:xfrm>
              <a:custGeom>
                <a:avLst/>
                <a:gdLst/>
                <a:ahLst/>
                <a:cxnLst>
                  <a:cxn ang="0">
                    <a:pos x="0" y="6"/>
                  </a:cxn>
                  <a:cxn ang="0">
                    <a:pos x="30" y="11"/>
                  </a:cxn>
                  <a:cxn ang="0">
                    <a:pos x="60" y="6"/>
                  </a:cxn>
                  <a:cxn ang="0">
                    <a:pos x="30" y="0"/>
                  </a:cxn>
                  <a:cxn ang="0">
                    <a:pos x="0" y="6"/>
                  </a:cxn>
                  <a:cxn ang="0">
                    <a:pos x="0" y="6"/>
                  </a:cxn>
                </a:cxnLst>
                <a:rect l="0" t="0" r="r" b="b"/>
                <a:pathLst>
                  <a:path w="60" h="11">
                    <a:moveTo>
                      <a:pt x="0" y="6"/>
                    </a:moveTo>
                    <a:lnTo>
                      <a:pt x="30" y="11"/>
                    </a:lnTo>
                    <a:lnTo>
                      <a:pt x="60" y="6"/>
                    </a:lnTo>
                    <a:lnTo>
                      <a:pt x="30" y="0"/>
                    </a:lnTo>
                    <a:lnTo>
                      <a:pt x="0" y="6"/>
                    </a:lnTo>
                    <a:lnTo>
                      <a:pt x="0" y="6"/>
                    </a:lnTo>
                    <a:close/>
                  </a:path>
                </a:pathLst>
              </a:custGeom>
              <a:solidFill>
                <a:srgbClr val="CCCCCC"/>
              </a:solidFill>
              <a:ln w="9525">
                <a:noFill/>
                <a:round/>
                <a:headEnd/>
                <a:tailEnd/>
              </a:ln>
            </p:spPr>
            <p:txBody>
              <a:bodyPr/>
              <a:lstStyle/>
              <a:p>
                <a:endParaRPr lang="en-US" dirty="0"/>
              </a:p>
            </p:txBody>
          </p:sp>
          <p:sp>
            <p:nvSpPr>
              <p:cNvPr id="187661" name="Freeform 269"/>
              <p:cNvSpPr>
                <a:spLocks/>
              </p:cNvSpPr>
              <p:nvPr/>
            </p:nvSpPr>
            <p:spPr bwMode="auto">
              <a:xfrm>
                <a:off x="1512" y="2634"/>
                <a:ext cx="60" cy="11"/>
              </a:xfrm>
              <a:custGeom>
                <a:avLst/>
                <a:gdLst/>
                <a:ahLst/>
                <a:cxnLst>
                  <a:cxn ang="0">
                    <a:pos x="0" y="6"/>
                  </a:cxn>
                  <a:cxn ang="0">
                    <a:pos x="30" y="11"/>
                  </a:cxn>
                  <a:cxn ang="0">
                    <a:pos x="60" y="6"/>
                  </a:cxn>
                  <a:cxn ang="0">
                    <a:pos x="30" y="0"/>
                  </a:cxn>
                  <a:cxn ang="0">
                    <a:pos x="0" y="6"/>
                  </a:cxn>
                  <a:cxn ang="0">
                    <a:pos x="0" y="6"/>
                  </a:cxn>
                </a:cxnLst>
                <a:rect l="0" t="0" r="r" b="b"/>
                <a:pathLst>
                  <a:path w="60" h="11">
                    <a:moveTo>
                      <a:pt x="0" y="6"/>
                    </a:moveTo>
                    <a:lnTo>
                      <a:pt x="30" y="11"/>
                    </a:lnTo>
                    <a:lnTo>
                      <a:pt x="60" y="6"/>
                    </a:lnTo>
                    <a:lnTo>
                      <a:pt x="3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662" name="Freeform 270"/>
              <p:cNvSpPr>
                <a:spLocks/>
              </p:cNvSpPr>
              <p:nvPr/>
            </p:nvSpPr>
            <p:spPr bwMode="auto">
              <a:xfrm>
                <a:off x="1554" y="2651"/>
                <a:ext cx="35" cy="39"/>
              </a:xfrm>
              <a:custGeom>
                <a:avLst/>
                <a:gdLst/>
                <a:ahLst/>
                <a:cxnLst>
                  <a:cxn ang="0">
                    <a:pos x="0" y="39"/>
                  </a:cxn>
                  <a:cxn ang="0">
                    <a:pos x="35" y="39"/>
                  </a:cxn>
                  <a:cxn ang="0">
                    <a:pos x="35" y="6"/>
                  </a:cxn>
                  <a:cxn ang="0">
                    <a:pos x="0" y="0"/>
                  </a:cxn>
                  <a:cxn ang="0">
                    <a:pos x="0" y="39"/>
                  </a:cxn>
                  <a:cxn ang="0">
                    <a:pos x="0" y="39"/>
                  </a:cxn>
                </a:cxnLst>
                <a:rect l="0" t="0" r="r" b="b"/>
                <a:pathLst>
                  <a:path w="35" h="39">
                    <a:moveTo>
                      <a:pt x="0" y="39"/>
                    </a:moveTo>
                    <a:lnTo>
                      <a:pt x="35" y="39"/>
                    </a:lnTo>
                    <a:lnTo>
                      <a:pt x="35" y="6"/>
                    </a:lnTo>
                    <a:lnTo>
                      <a:pt x="0" y="0"/>
                    </a:lnTo>
                    <a:lnTo>
                      <a:pt x="0" y="39"/>
                    </a:lnTo>
                    <a:lnTo>
                      <a:pt x="0" y="39"/>
                    </a:lnTo>
                    <a:close/>
                  </a:path>
                </a:pathLst>
              </a:custGeom>
              <a:solidFill>
                <a:srgbClr val="000000"/>
              </a:solidFill>
              <a:ln w="9525">
                <a:noFill/>
                <a:round/>
                <a:headEnd/>
                <a:tailEnd/>
              </a:ln>
            </p:spPr>
            <p:txBody>
              <a:bodyPr/>
              <a:lstStyle/>
              <a:p>
                <a:endParaRPr lang="en-US" dirty="0"/>
              </a:p>
            </p:txBody>
          </p:sp>
        </p:grpSp>
        <p:sp>
          <p:nvSpPr>
            <p:cNvPr id="187664" name="Freeform 272"/>
            <p:cNvSpPr>
              <a:spLocks/>
            </p:cNvSpPr>
            <p:nvPr/>
          </p:nvSpPr>
          <p:spPr bwMode="auto">
            <a:xfrm>
              <a:off x="1554" y="2651"/>
              <a:ext cx="35" cy="39"/>
            </a:xfrm>
            <a:custGeom>
              <a:avLst/>
              <a:gdLst/>
              <a:ahLst/>
              <a:cxnLst>
                <a:cxn ang="0">
                  <a:pos x="0" y="39"/>
                </a:cxn>
                <a:cxn ang="0">
                  <a:pos x="35" y="39"/>
                </a:cxn>
                <a:cxn ang="0">
                  <a:pos x="35" y="6"/>
                </a:cxn>
                <a:cxn ang="0">
                  <a:pos x="0" y="0"/>
                </a:cxn>
                <a:cxn ang="0">
                  <a:pos x="0" y="39"/>
                </a:cxn>
                <a:cxn ang="0">
                  <a:pos x="0" y="39"/>
                </a:cxn>
              </a:cxnLst>
              <a:rect l="0" t="0" r="r" b="b"/>
              <a:pathLst>
                <a:path w="35" h="39">
                  <a:moveTo>
                    <a:pt x="0" y="39"/>
                  </a:moveTo>
                  <a:lnTo>
                    <a:pt x="35" y="39"/>
                  </a:lnTo>
                  <a:lnTo>
                    <a:pt x="35" y="6"/>
                  </a:lnTo>
                  <a:lnTo>
                    <a:pt x="0" y="0"/>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187665" name="Freeform 273"/>
            <p:cNvSpPr>
              <a:spLocks/>
            </p:cNvSpPr>
            <p:nvPr/>
          </p:nvSpPr>
          <p:spPr bwMode="auto">
            <a:xfrm>
              <a:off x="1589" y="2651"/>
              <a:ext cx="30" cy="39"/>
            </a:xfrm>
            <a:custGeom>
              <a:avLst/>
              <a:gdLst/>
              <a:ahLst/>
              <a:cxnLst>
                <a:cxn ang="0">
                  <a:pos x="0" y="39"/>
                </a:cxn>
                <a:cxn ang="0">
                  <a:pos x="30" y="33"/>
                </a:cxn>
                <a:cxn ang="0">
                  <a:pos x="30" y="0"/>
                </a:cxn>
                <a:cxn ang="0">
                  <a:pos x="0" y="6"/>
                </a:cxn>
                <a:cxn ang="0">
                  <a:pos x="0" y="39"/>
                </a:cxn>
                <a:cxn ang="0">
                  <a:pos x="0" y="39"/>
                </a:cxn>
                <a:cxn ang="0">
                  <a:pos x="0" y="39"/>
                </a:cxn>
              </a:cxnLst>
              <a:rect l="0" t="0" r="r" b="b"/>
              <a:pathLst>
                <a:path w="30" h="39">
                  <a:moveTo>
                    <a:pt x="0" y="39"/>
                  </a:moveTo>
                  <a:lnTo>
                    <a:pt x="30" y="33"/>
                  </a:lnTo>
                  <a:lnTo>
                    <a:pt x="30" y="0"/>
                  </a:lnTo>
                  <a:lnTo>
                    <a:pt x="0" y="6"/>
                  </a:lnTo>
                  <a:lnTo>
                    <a:pt x="0" y="39"/>
                  </a:lnTo>
                  <a:lnTo>
                    <a:pt x="0" y="39"/>
                  </a:lnTo>
                  <a:lnTo>
                    <a:pt x="0" y="39"/>
                  </a:lnTo>
                  <a:close/>
                </a:path>
              </a:pathLst>
            </a:custGeom>
            <a:solidFill>
              <a:srgbClr val="999999"/>
            </a:solidFill>
            <a:ln w="9525">
              <a:noFill/>
              <a:round/>
              <a:headEnd/>
              <a:tailEnd/>
            </a:ln>
          </p:spPr>
          <p:txBody>
            <a:bodyPr/>
            <a:lstStyle/>
            <a:p>
              <a:endParaRPr lang="en-US" dirty="0"/>
            </a:p>
          </p:txBody>
        </p:sp>
        <p:sp>
          <p:nvSpPr>
            <p:cNvPr id="187666" name="Freeform 274"/>
            <p:cNvSpPr>
              <a:spLocks/>
            </p:cNvSpPr>
            <p:nvPr/>
          </p:nvSpPr>
          <p:spPr bwMode="auto">
            <a:xfrm>
              <a:off x="1589" y="2651"/>
              <a:ext cx="30" cy="39"/>
            </a:xfrm>
            <a:custGeom>
              <a:avLst/>
              <a:gdLst/>
              <a:ahLst/>
              <a:cxnLst>
                <a:cxn ang="0">
                  <a:pos x="0" y="39"/>
                </a:cxn>
                <a:cxn ang="0">
                  <a:pos x="30" y="33"/>
                </a:cxn>
                <a:cxn ang="0">
                  <a:pos x="30" y="0"/>
                </a:cxn>
                <a:cxn ang="0">
                  <a:pos x="0" y="6"/>
                </a:cxn>
                <a:cxn ang="0">
                  <a:pos x="0" y="39"/>
                </a:cxn>
              </a:cxnLst>
              <a:rect l="0" t="0" r="r" b="b"/>
              <a:pathLst>
                <a:path w="30" h="39">
                  <a:moveTo>
                    <a:pt x="0" y="39"/>
                  </a:moveTo>
                  <a:lnTo>
                    <a:pt x="30" y="33"/>
                  </a:lnTo>
                  <a:lnTo>
                    <a:pt x="30" y="0"/>
                  </a:lnTo>
                  <a:lnTo>
                    <a:pt x="0" y="6"/>
                  </a:lnTo>
                  <a:lnTo>
                    <a:pt x="0" y="39"/>
                  </a:lnTo>
                </a:path>
              </a:pathLst>
            </a:custGeom>
            <a:noFill/>
            <a:ln w="0">
              <a:solidFill>
                <a:srgbClr val="000000"/>
              </a:solidFill>
              <a:prstDash val="solid"/>
              <a:round/>
              <a:headEnd/>
              <a:tailEnd/>
            </a:ln>
          </p:spPr>
          <p:txBody>
            <a:bodyPr/>
            <a:lstStyle/>
            <a:p>
              <a:endParaRPr lang="en-US" dirty="0"/>
            </a:p>
          </p:txBody>
        </p:sp>
        <p:sp>
          <p:nvSpPr>
            <p:cNvPr id="187667" name="Freeform 275"/>
            <p:cNvSpPr>
              <a:spLocks/>
            </p:cNvSpPr>
            <p:nvPr/>
          </p:nvSpPr>
          <p:spPr bwMode="auto">
            <a:xfrm>
              <a:off x="1554" y="2645"/>
              <a:ext cx="65" cy="12"/>
            </a:xfrm>
            <a:custGeom>
              <a:avLst/>
              <a:gdLst/>
              <a:ahLst/>
              <a:cxnLst>
                <a:cxn ang="0">
                  <a:pos x="0" y="6"/>
                </a:cxn>
                <a:cxn ang="0">
                  <a:pos x="35" y="12"/>
                </a:cxn>
                <a:cxn ang="0">
                  <a:pos x="65" y="6"/>
                </a:cxn>
                <a:cxn ang="0">
                  <a:pos x="35" y="0"/>
                </a:cxn>
                <a:cxn ang="0">
                  <a:pos x="0" y="6"/>
                </a:cxn>
                <a:cxn ang="0">
                  <a:pos x="0" y="6"/>
                </a:cxn>
              </a:cxnLst>
              <a:rect l="0" t="0" r="r" b="b"/>
              <a:pathLst>
                <a:path w="65" h="12">
                  <a:moveTo>
                    <a:pt x="0" y="6"/>
                  </a:moveTo>
                  <a:lnTo>
                    <a:pt x="35" y="12"/>
                  </a:lnTo>
                  <a:lnTo>
                    <a:pt x="65" y="6"/>
                  </a:lnTo>
                  <a:lnTo>
                    <a:pt x="35" y="0"/>
                  </a:lnTo>
                  <a:lnTo>
                    <a:pt x="0" y="6"/>
                  </a:lnTo>
                  <a:lnTo>
                    <a:pt x="0" y="6"/>
                  </a:lnTo>
                  <a:close/>
                </a:path>
              </a:pathLst>
            </a:custGeom>
            <a:solidFill>
              <a:srgbClr val="CCCCCC"/>
            </a:solidFill>
            <a:ln w="9525">
              <a:noFill/>
              <a:round/>
              <a:headEnd/>
              <a:tailEnd/>
            </a:ln>
          </p:spPr>
          <p:txBody>
            <a:bodyPr/>
            <a:lstStyle/>
            <a:p>
              <a:endParaRPr lang="en-US" dirty="0"/>
            </a:p>
          </p:txBody>
        </p:sp>
        <p:sp>
          <p:nvSpPr>
            <p:cNvPr id="187668" name="Freeform 276"/>
            <p:cNvSpPr>
              <a:spLocks/>
            </p:cNvSpPr>
            <p:nvPr/>
          </p:nvSpPr>
          <p:spPr bwMode="auto">
            <a:xfrm>
              <a:off x="1554" y="2645"/>
              <a:ext cx="65" cy="12"/>
            </a:xfrm>
            <a:custGeom>
              <a:avLst/>
              <a:gdLst/>
              <a:ahLst/>
              <a:cxnLst>
                <a:cxn ang="0">
                  <a:pos x="0" y="6"/>
                </a:cxn>
                <a:cxn ang="0">
                  <a:pos x="35" y="12"/>
                </a:cxn>
                <a:cxn ang="0">
                  <a:pos x="65" y="6"/>
                </a:cxn>
                <a:cxn ang="0">
                  <a:pos x="35" y="0"/>
                </a:cxn>
                <a:cxn ang="0">
                  <a:pos x="0" y="6"/>
                </a:cxn>
                <a:cxn ang="0">
                  <a:pos x="0" y="6"/>
                </a:cxn>
              </a:cxnLst>
              <a:rect l="0" t="0" r="r" b="b"/>
              <a:pathLst>
                <a:path w="65" h="12">
                  <a:moveTo>
                    <a:pt x="0" y="6"/>
                  </a:moveTo>
                  <a:lnTo>
                    <a:pt x="35" y="12"/>
                  </a:lnTo>
                  <a:lnTo>
                    <a:pt x="65" y="6"/>
                  </a:lnTo>
                  <a:lnTo>
                    <a:pt x="35"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187669" name="Freeform 277"/>
            <p:cNvSpPr>
              <a:spLocks/>
            </p:cNvSpPr>
            <p:nvPr/>
          </p:nvSpPr>
          <p:spPr bwMode="auto">
            <a:xfrm>
              <a:off x="718" y="2578"/>
              <a:ext cx="6" cy="1"/>
            </a:xfrm>
            <a:custGeom>
              <a:avLst/>
              <a:gdLst/>
              <a:ahLst/>
              <a:cxnLst>
                <a:cxn ang="0">
                  <a:pos x="6" y="0"/>
                </a:cxn>
                <a:cxn ang="0">
                  <a:pos x="6" y="0"/>
                </a:cxn>
                <a:cxn ang="0">
                  <a:pos x="0" y="0"/>
                </a:cxn>
                <a:cxn ang="0">
                  <a:pos x="6" y="0"/>
                </a:cxn>
                <a:cxn ang="0">
                  <a:pos x="6" y="0"/>
                </a:cxn>
                <a:cxn ang="0">
                  <a:pos x="6" y="0"/>
                </a:cxn>
                <a:cxn ang="0">
                  <a:pos x="6" y="0"/>
                </a:cxn>
                <a:cxn ang="0">
                  <a:pos x="6" y="0"/>
                </a:cxn>
              </a:cxnLst>
              <a:rect l="0" t="0" r="r" b="b"/>
              <a:pathLst>
                <a:path w="6">
                  <a:moveTo>
                    <a:pt x="6" y="0"/>
                  </a:moveTo>
                  <a:lnTo>
                    <a:pt x="6" y="0"/>
                  </a:lnTo>
                  <a:lnTo>
                    <a:pt x="0" y="0"/>
                  </a:lnTo>
                  <a:lnTo>
                    <a:pt x="6" y="0"/>
                  </a:lnTo>
                  <a:lnTo>
                    <a:pt x="6" y="0"/>
                  </a:lnTo>
                  <a:lnTo>
                    <a:pt x="6" y="0"/>
                  </a:lnTo>
                  <a:lnTo>
                    <a:pt x="6" y="0"/>
                  </a:lnTo>
                  <a:lnTo>
                    <a:pt x="6" y="0"/>
                  </a:lnTo>
                  <a:close/>
                </a:path>
              </a:pathLst>
            </a:custGeom>
            <a:solidFill>
              <a:srgbClr val="000000"/>
            </a:solidFill>
            <a:ln w="9525">
              <a:noFill/>
              <a:round/>
              <a:headEnd/>
              <a:tailEnd/>
            </a:ln>
          </p:spPr>
          <p:txBody>
            <a:bodyPr/>
            <a:lstStyle/>
            <a:p>
              <a:endParaRPr lang="en-US" dirty="0"/>
            </a:p>
          </p:txBody>
        </p:sp>
        <p:sp>
          <p:nvSpPr>
            <p:cNvPr id="187670" name="Freeform 278"/>
            <p:cNvSpPr>
              <a:spLocks/>
            </p:cNvSpPr>
            <p:nvPr/>
          </p:nvSpPr>
          <p:spPr bwMode="auto">
            <a:xfrm>
              <a:off x="718" y="2578"/>
              <a:ext cx="12" cy="22"/>
            </a:xfrm>
            <a:custGeom>
              <a:avLst/>
              <a:gdLst/>
              <a:ahLst/>
              <a:cxnLst>
                <a:cxn ang="0">
                  <a:pos x="0" y="5"/>
                </a:cxn>
                <a:cxn ang="0">
                  <a:pos x="0" y="11"/>
                </a:cxn>
                <a:cxn ang="0">
                  <a:pos x="0" y="11"/>
                </a:cxn>
                <a:cxn ang="0">
                  <a:pos x="0" y="11"/>
                </a:cxn>
                <a:cxn ang="0">
                  <a:pos x="0" y="5"/>
                </a:cxn>
                <a:cxn ang="0">
                  <a:pos x="0" y="5"/>
                </a:cxn>
                <a:cxn ang="0">
                  <a:pos x="6" y="5"/>
                </a:cxn>
                <a:cxn ang="0">
                  <a:pos x="6" y="0"/>
                </a:cxn>
                <a:cxn ang="0">
                  <a:pos x="12" y="0"/>
                </a:cxn>
                <a:cxn ang="0">
                  <a:pos x="12" y="5"/>
                </a:cxn>
                <a:cxn ang="0">
                  <a:pos x="12" y="11"/>
                </a:cxn>
                <a:cxn ang="0">
                  <a:pos x="12" y="11"/>
                </a:cxn>
                <a:cxn ang="0">
                  <a:pos x="6" y="11"/>
                </a:cxn>
                <a:cxn ang="0">
                  <a:pos x="6" y="11"/>
                </a:cxn>
                <a:cxn ang="0">
                  <a:pos x="6" y="5"/>
                </a:cxn>
                <a:cxn ang="0">
                  <a:pos x="6" y="5"/>
                </a:cxn>
                <a:cxn ang="0">
                  <a:pos x="6" y="5"/>
                </a:cxn>
                <a:cxn ang="0">
                  <a:pos x="6" y="11"/>
                </a:cxn>
                <a:cxn ang="0">
                  <a:pos x="6" y="17"/>
                </a:cxn>
                <a:cxn ang="0">
                  <a:pos x="6" y="22"/>
                </a:cxn>
                <a:cxn ang="0">
                  <a:pos x="6" y="22"/>
                </a:cxn>
                <a:cxn ang="0">
                  <a:pos x="6" y="22"/>
                </a:cxn>
                <a:cxn ang="0">
                  <a:pos x="6" y="17"/>
                </a:cxn>
                <a:cxn ang="0">
                  <a:pos x="6" y="11"/>
                </a:cxn>
                <a:cxn ang="0">
                  <a:pos x="6" y="11"/>
                </a:cxn>
                <a:cxn ang="0">
                  <a:pos x="6" y="11"/>
                </a:cxn>
                <a:cxn ang="0">
                  <a:pos x="6" y="17"/>
                </a:cxn>
                <a:cxn ang="0">
                  <a:pos x="6" y="22"/>
                </a:cxn>
                <a:cxn ang="0">
                  <a:pos x="6" y="22"/>
                </a:cxn>
                <a:cxn ang="0">
                  <a:pos x="6" y="22"/>
                </a:cxn>
                <a:cxn ang="0">
                  <a:pos x="0" y="22"/>
                </a:cxn>
                <a:cxn ang="0">
                  <a:pos x="0" y="17"/>
                </a:cxn>
                <a:cxn ang="0">
                  <a:pos x="0" y="5"/>
                </a:cxn>
                <a:cxn ang="0">
                  <a:pos x="0" y="5"/>
                </a:cxn>
                <a:cxn ang="0">
                  <a:pos x="0" y="5"/>
                </a:cxn>
                <a:cxn ang="0">
                  <a:pos x="0" y="5"/>
                </a:cxn>
              </a:cxnLst>
              <a:rect l="0" t="0" r="r" b="b"/>
              <a:pathLst>
                <a:path w="12" h="22">
                  <a:moveTo>
                    <a:pt x="0" y="5"/>
                  </a:moveTo>
                  <a:lnTo>
                    <a:pt x="0" y="11"/>
                  </a:lnTo>
                  <a:lnTo>
                    <a:pt x="0" y="11"/>
                  </a:lnTo>
                  <a:lnTo>
                    <a:pt x="0" y="11"/>
                  </a:lnTo>
                  <a:lnTo>
                    <a:pt x="0" y="5"/>
                  </a:lnTo>
                  <a:lnTo>
                    <a:pt x="0" y="5"/>
                  </a:lnTo>
                  <a:lnTo>
                    <a:pt x="6" y="5"/>
                  </a:lnTo>
                  <a:lnTo>
                    <a:pt x="6" y="0"/>
                  </a:lnTo>
                  <a:lnTo>
                    <a:pt x="12" y="0"/>
                  </a:lnTo>
                  <a:lnTo>
                    <a:pt x="12" y="5"/>
                  </a:lnTo>
                  <a:lnTo>
                    <a:pt x="12" y="11"/>
                  </a:lnTo>
                  <a:lnTo>
                    <a:pt x="12" y="11"/>
                  </a:lnTo>
                  <a:lnTo>
                    <a:pt x="6" y="11"/>
                  </a:lnTo>
                  <a:lnTo>
                    <a:pt x="6" y="11"/>
                  </a:lnTo>
                  <a:lnTo>
                    <a:pt x="6" y="5"/>
                  </a:lnTo>
                  <a:lnTo>
                    <a:pt x="6" y="5"/>
                  </a:lnTo>
                  <a:lnTo>
                    <a:pt x="6" y="5"/>
                  </a:lnTo>
                  <a:lnTo>
                    <a:pt x="6" y="11"/>
                  </a:lnTo>
                  <a:lnTo>
                    <a:pt x="6" y="17"/>
                  </a:lnTo>
                  <a:lnTo>
                    <a:pt x="6" y="22"/>
                  </a:lnTo>
                  <a:lnTo>
                    <a:pt x="6" y="22"/>
                  </a:lnTo>
                  <a:lnTo>
                    <a:pt x="6" y="22"/>
                  </a:lnTo>
                  <a:lnTo>
                    <a:pt x="6" y="17"/>
                  </a:lnTo>
                  <a:lnTo>
                    <a:pt x="6" y="11"/>
                  </a:lnTo>
                  <a:lnTo>
                    <a:pt x="6" y="11"/>
                  </a:lnTo>
                  <a:lnTo>
                    <a:pt x="6" y="11"/>
                  </a:lnTo>
                  <a:lnTo>
                    <a:pt x="6" y="17"/>
                  </a:lnTo>
                  <a:lnTo>
                    <a:pt x="6" y="22"/>
                  </a:lnTo>
                  <a:lnTo>
                    <a:pt x="6" y="22"/>
                  </a:lnTo>
                  <a:lnTo>
                    <a:pt x="6" y="22"/>
                  </a:lnTo>
                  <a:lnTo>
                    <a:pt x="0" y="22"/>
                  </a:lnTo>
                  <a:lnTo>
                    <a:pt x="0" y="17"/>
                  </a:lnTo>
                  <a:lnTo>
                    <a:pt x="0" y="5"/>
                  </a:lnTo>
                  <a:lnTo>
                    <a:pt x="0" y="5"/>
                  </a:lnTo>
                  <a:lnTo>
                    <a:pt x="0" y="5"/>
                  </a:lnTo>
                  <a:lnTo>
                    <a:pt x="0" y="5"/>
                  </a:lnTo>
                  <a:close/>
                </a:path>
              </a:pathLst>
            </a:custGeom>
            <a:solidFill>
              <a:srgbClr val="000000"/>
            </a:solidFill>
            <a:ln w="9525">
              <a:noFill/>
              <a:round/>
              <a:headEnd/>
              <a:tailEnd/>
            </a:ln>
          </p:spPr>
          <p:txBody>
            <a:bodyPr/>
            <a:lstStyle/>
            <a:p>
              <a:endParaRPr lang="en-US" dirty="0"/>
            </a:p>
          </p:txBody>
        </p:sp>
        <p:sp>
          <p:nvSpPr>
            <p:cNvPr id="187671" name="Freeform 279"/>
            <p:cNvSpPr>
              <a:spLocks/>
            </p:cNvSpPr>
            <p:nvPr/>
          </p:nvSpPr>
          <p:spPr bwMode="auto">
            <a:xfrm>
              <a:off x="925" y="2500"/>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87672" name="Freeform 280"/>
            <p:cNvSpPr>
              <a:spLocks/>
            </p:cNvSpPr>
            <p:nvPr/>
          </p:nvSpPr>
          <p:spPr bwMode="auto">
            <a:xfrm>
              <a:off x="919" y="2500"/>
              <a:ext cx="12" cy="22"/>
            </a:xfrm>
            <a:custGeom>
              <a:avLst/>
              <a:gdLst/>
              <a:ahLst/>
              <a:cxnLst>
                <a:cxn ang="0">
                  <a:pos x="6" y="0"/>
                </a:cxn>
                <a:cxn ang="0">
                  <a:pos x="12" y="0"/>
                </a:cxn>
                <a:cxn ang="0">
                  <a:pos x="12" y="6"/>
                </a:cxn>
                <a:cxn ang="0">
                  <a:pos x="12" y="6"/>
                </a:cxn>
                <a:cxn ang="0">
                  <a:pos x="12" y="11"/>
                </a:cxn>
                <a:cxn ang="0">
                  <a:pos x="12" y="11"/>
                </a:cxn>
                <a:cxn ang="0">
                  <a:pos x="12" y="11"/>
                </a:cxn>
                <a:cxn ang="0">
                  <a:pos x="12" y="6"/>
                </a:cxn>
                <a:cxn ang="0">
                  <a:pos x="12" y="6"/>
                </a:cxn>
                <a:cxn ang="0">
                  <a:pos x="6" y="6"/>
                </a:cxn>
                <a:cxn ang="0">
                  <a:pos x="6" y="6"/>
                </a:cxn>
                <a:cxn ang="0">
                  <a:pos x="12" y="11"/>
                </a:cxn>
                <a:cxn ang="0">
                  <a:pos x="6" y="11"/>
                </a:cxn>
                <a:cxn ang="0">
                  <a:pos x="6" y="17"/>
                </a:cxn>
                <a:cxn ang="0">
                  <a:pos x="6" y="17"/>
                </a:cxn>
                <a:cxn ang="0">
                  <a:pos x="6" y="22"/>
                </a:cxn>
                <a:cxn ang="0">
                  <a:pos x="6" y="22"/>
                </a:cxn>
                <a:cxn ang="0">
                  <a:pos x="6" y="22"/>
                </a:cxn>
                <a:cxn ang="0">
                  <a:pos x="6" y="17"/>
                </a:cxn>
                <a:cxn ang="0">
                  <a:pos x="6" y="17"/>
                </a:cxn>
                <a:cxn ang="0">
                  <a:pos x="6" y="17"/>
                </a:cxn>
                <a:cxn ang="0">
                  <a:pos x="6" y="17"/>
                </a:cxn>
                <a:cxn ang="0">
                  <a:pos x="6" y="17"/>
                </a:cxn>
                <a:cxn ang="0">
                  <a:pos x="6" y="17"/>
                </a:cxn>
                <a:cxn ang="0">
                  <a:pos x="6" y="22"/>
                </a:cxn>
                <a:cxn ang="0">
                  <a:pos x="6" y="22"/>
                </a:cxn>
                <a:cxn ang="0">
                  <a:pos x="6" y="22"/>
                </a:cxn>
                <a:cxn ang="0">
                  <a:pos x="6" y="22"/>
                </a:cxn>
                <a:cxn ang="0">
                  <a:pos x="6" y="17"/>
                </a:cxn>
                <a:cxn ang="0">
                  <a:pos x="0" y="17"/>
                </a:cxn>
                <a:cxn ang="0">
                  <a:pos x="6" y="6"/>
                </a:cxn>
                <a:cxn ang="0">
                  <a:pos x="6" y="6"/>
                </a:cxn>
                <a:cxn ang="0">
                  <a:pos x="6" y="6"/>
                </a:cxn>
                <a:cxn ang="0">
                  <a:pos x="0" y="11"/>
                </a:cxn>
                <a:cxn ang="0">
                  <a:pos x="0" y="11"/>
                </a:cxn>
                <a:cxn ang="0">
                  <a:pos x="0" y="11"/>
                </a:cxn>
                <a:cxn ang="0">
                  <a:pos x="0" y="6"/>
                </a:cxn>
                <a:cxn ang="0">
                  <a:pos x="6" y="6"/>
                </a:cxn>
                <a:cxn ang="0">
                  <a:pos x="6" y="6"/>
                </a:cxn>
                <a:cxn ang="0">
                  <a:pos x="6" y="0"/>
                </a:cxn>
                <a:cxn ang="0">
                  <a:pos x="6" y="0"/>
                </a:cxn>
              </a:cxnLst>
              <a:rect l="0" t="0" r="r" b="b"/>
              <a:pathLst>
                <a:path w="12" h="22">
                  <a:moveTo>
                    <a:pt x="6" y="0"/>
                  </a:moveTo>
                  <a:lnTo>
                    <a:pt x="12" y="0"/>
                  </a:lnTo>
                  <a:lnTo>
                    <a:pt x="12" y="6"/>
                  </a:lnTo>
                  <a:lnTo>
                    <a:pt x="12" y="6"/>
                  </a:lnTo>
                  <a:lnTo>
                    <a:pt x="12" y="11"/>
                  </a:lnTo>
                  <a:lnTo>
                    <a:pt x="12" y="11"/>
                  </a:lnTo>
                  <a:lnTo>
                    <a:pt x="12" y="11"/>
                  </a:lnTo>
                  <a:lnTo>
                    <a:pt x="12" y="6"/>
                  </a:lnTo>
                  <a:lnTo>
                    <a:pt x="12" y="6"/>
                  </a:lnTo>
                  <a:lnTo>
                    <a:pt x="6" y="6"/>
                  </a:lnTo>
                  <a:lnTo>
                    <a:pt x="6" y="6"/>
                  </a:lnTo>
                  <a:lnTo>
                    <a:pt x="12" y="11"/>
                  </a:lnTo>
                  <a:lnTo>
                    <a:pt x="6" y="11"/>
                  </a:lnTo>
                  <a:lnTo>
                    <a:pt x="6" y="17"/>
                  </a:lnTo>
                  <a:lnTo>
                    <a:pt x="6" y="17"/>
                  </a:lnTo>
                  <a:lnTo>
                    <a:pt x="6" y="22"/>
                  </a:lnTo>
                  <a:lnTo>
                    <a:pt x="6" y="22"/>
                  </a:lnTo>
                  <a:lnTo>
                    <a:pt x="6" y="22"/>
                  </a:lnTo>
                  <a:lnTo>
                    <a:pt x="6" y="17"/>
                  </a:lnTo>
                  <a:lnTo>
                    <a:pt x="6" y="17"/>
                  </a:lnTo>
                  <a:lnTo>
                    <a:pt x="6" y="17"/>
                  </a:lnTo>
                  <a:lnTo>
                    <a:pt x="6" y="17"/>
                  </a:lnTo>
                  <a:lnTo>
                    <a:pt x="6" y="17"/>
                  </a:lnTo>
                  <a:lnTo>
                    <a:pt x="6" y="17"/>
                  </a:lnTo>
                  <a:lnTo>
                    <a:pt x="6" y="22"/>
                  </a:lnTo>
                  <a:lnTo>
                    <a:pt x="6" y="22"/>
                  </a:lnTo>
                  <a:lnTo>
                    <a:pt x="6" y="22"/>
                  </a:lnTo>
                  <a:lnTo>
                    <a:pt x="6" y="22"/>
                  </a:lnTo>
                  <a:lnTo>
                    <a:pt x="6" y="17"/>
                  </a:lnTo>
                  <a:lnTo>
                    <a:pt x="0" y="17"/>
                  </a:lnTo>
                  <a:lnTo>
                    <a:pt x="6" y="6"/>
                  </a:lnTo>
                  <a:lnTo>
                    <a:pt x="6" y="6"/>
                  </a:lnTo>
                  <a:lnTo>
                    <a:pt x="6" y="6"/>
                  </a:lnTo>
                  <a:lnTo>
                    <a:pt x="0" y="11"/>
                  </a:lnTo>
                  <a:lnTo>
                    <a:pt x="0" y="11"/>
                  </a:lnTo>
                  <a:lnTo>
                    <a:pt x="0" y="11"/>
                  </a:lnTo>
                  <a:lnTo>
                    <a:pt x="0" y="6"/>
                  </a:lnTo>
                  <a:lnTo>
                    <a:pt x="6" y="6"/>
                  </a:lnTo>
                  <a:lnTo>
                    <a:pt x="6" y="6"/>
                  </a:lnTo>
                  <a:lnTo>
                    <a:pt x="6" y="0"/>
                  </a:lnTo>
                  <a:lnTo>
                    <a:pt x="6" y="0"/>
                  </a:lnTo>
                  <a:close/>
                </a:path>
              </a:pathLst>
            </a:custGeom>
            <a:solidFill>
              <a:srgbClr val="000000"/>
            </a:solidFill>
            <a:ln w="9525">
              <a:noFill/>
              <a:round/>
              <a:headEnd/>
              <a:tailEnd/>
            </a:ln>
          </p:spPr>
          <p:txBody>
            <a:bodyPr/>
            <a:lstStyle/>
            <a:p>
              <a:endParaRPr lang="en-US" dirty="0"/>
            </a:p>
          </p:txBody>
        </p:sp>
        <p:grpSp>
          <p:nvGrpSpPr>
            <p:cNvPr id="7" name="Group 285"/>
            <p:cNvGrpSpPr>
              <a:grpSpLocks/>
            </p:cNvGrpSpPr>
            <p:nvPr/>
          </p:nvGrpSpPr>
          <p:grpSpPr bwMode="auto">
            <a:xfrm>
              <a:off x="2477" y="1855"/>
              <a:ext cx="1157" cy="1193"/>
              <a:chOff x="2423" y="1855"/>
              <a:chExt cx="1157" cy="1193"/>
            </a:xfrm>
          </p:grpSpPr>
          <p:sp>
            <p:nvSpPr>
              <p:cNvPr id="187676" name="Oval 284"/>
              <p:cNvSpPr>
                <a:spLocks noChangeArrowheads="1"/>
              </p:cNvSpPr>
              <p:nvPr/>
            </p:nvSpPr>
            <p:spPr bwMode="auto">
              <a:xfrm>
                <a:off x="2423" y="1855"/>
                <a:ext cx="1157" cy="1071"/>
              </a:xfrm>
              <a:prstGeom prst="ellipse">
                <a:avLst/>
              </a:prstGeom>
              <a:solidFill>
                <a:srgbClr val="001326"/>
              </a:solidFill>
              <a:ln w="38100">
                <a:solidFill>
                  <a:srgbClr val="000080"/>
                </a:solidFill>
                <a:round/>
                <a:headEnd/>
                <a:tailEnd/>
              </a:ln>
              <a:effectLst/>
            </p:spPr>
            <p:txBody>
              <a:bodyPr wrap="none" anchor="ctr"/>
              <a:lstStyle/>
              <a:p>
                <a:pPr algn="ctr"/>
                <a:endParaRPr lang="en-US" dirty="0"/>
              </a:p>
            </p:txBody>
          </p:sp>
          <p:sp>
            <p:nvSpPr>
              <p:cNvPr id="187673" name="Text Box 281"/>
              <p:cNvSpPr txBox="1">
                <a:spLocks noChangeArrowheads="1"/>
              </p:cNvSpPr>
              <p:nvPr/>
            </p:nvSpPr>
            <p:spPr bwMode="auto">
              <a:xfrm>
                <a:off x="2481" y="2050"/>
                <a:ext cx="1074" cy="998"/>
              </a:xfrm>
              <a:prstGeom prst="rect">
                <a:avLst/>
              </a:prstGeom>
              <a:noFill/>
              <a:ln w="9525">
                <a:noFill/>
                <a:miter lim="800000"/>
                <a:headEnd/>
                <a:tailEnd/>
              </a:ln>
              <a:effectLst/>
            </p:spPr>
            <p:txBody>
              <a:bodyPr wrap="none">
                <a:spAutoFit/>
              </a:bodyPr>
              <a:lstStyle/>
              <a:p>
                <a:pPr algn="ctr"/>
                <a:endParaRPr lang="en-US" sz="100" b="1" dirty="0">
                  <a:latin typeface="Century Gothic" pitchFamily="34" charset="0"/>
                </a:endParaRPr>
              </a:p>
              <a:p>
                <a:pPr algn="ctr"/>
                <a:r>
                  <a:rPr lang="en-US" sz="1600" b="1" dirty="0">
                    <a:solidFill>
                      <a:schemeClr val="tx2"/>
                    </a:solidFill>
                    <a:latin typeface="Century Gothic" pitchFamily="34" charset="0"/>
                  </a:rPr>
                  <a:t>Active/Reserve</a:t>
                </a:r>
              </a:p>
              <a:p>
                <a:pPr algn="ctr"/>
                <a:r>
                  <a:rPr lang="en-US" sz="1600" b="1" dirty="0">
                    <a:solidFill>
                      <a:schemeClr val="tx2"/>
                    </a:solidFill>
                    <a:latin typeface="Century Gothic" pitchFamily="34" charset="0"/>
                  </a:rPr>
                  <a:t>iLPN</a:t>
                </a:r>
              </a:p>
              <a:p>
                <a:pPr algn="ctr"/>
                <a:r>
                  <a:rPr lang="en-US" sz="1600" b="1" dirty="0">
                    <a:solidFill>
                      <a:schemeClr val="tx2"/>
                    </a:solidFill>
                    <a:latin typeface="Century Gothic" pitchFamily="34" charset="0"/>
                  </a:rPr>
                  <a:t>oLPN</a:t>
                </a:r>
              </a:p>
              <a:p>
                <a:pPr algn="ctr"/>
                <a:r>
                  <a:rPr lang="en-US" sz="1600" b="1" dirty="0">
                    <a:solidFill>
                      <a:schemeClr val="tx2"/>
                    </a:solidFill>
                    <a:latin typeface="Century Gothic" pitchFamily="34" charset="0"/>
                  </a:rPr>
                  <a:t>Transitional</a:t>
                </a:r>
              </a:p>
            </p:txBody>
          </p:sp>
        </p:grpSp>
        <p:sp>
          <p:nvSpPr>
            <p:cNvPr id="126444" name="Freeform 492"/>
            <p:cNvSpPr>
              <a:spLocks/>
            </p:cNvSpPr>
            <p:nvPr/>
          </p:nvSpPr>
          <p:spPr bwMode="auto">
            <a:xfrm>
              <a:off x="340" y="2340"/>
              <a:ext cx="621" cy="299"/>
            </a:xfrm>
            <a:custGeom>
              <a:avLst/>
              <a:gdLst/>
              <a:ahLst/>
              <a:cxnLst>
                <a:cxn ang="0">
                  <a:pos x="390" y="299"/>
                </a:cxn>
                <a:cxn ang="0">
                  <a:pos x="621" y="205"/>
                </a:cxn>
                <a:cxn ang="0">
                  <a:pos x="615" y="61"/>
                </a:cxn>
                <a:cxn ang="0">
                  <a:pos x="437" y="0"/>
                </a:cxn>
                <a:cxn ang="0">
                  <a:pos x="0" y="166"/>
                </a:cxn>
                <a:cxn ang="0">
                  <a:pos x="390" y="299"/>
                </a:cxn>
                <a:cxn ang="0">
                  <a:pos x="390" y="299"/>
                </a:cxn>
              </a:cxnLst>
              <a:rect l="0" t="0" r="r" b="b"/>
              <a:pathLst>
                <a:path w="621" h="299">
                  <a:moveTo>
                    <a:pt x="390" y="299"/>
                  </a:moveTo>
                  <a:lnTo>
                    <a:pt x="621" y="205"/>
                  </a:lnTo>
                  <a:lnTo>
                    <a:pt x="615" y="61"/>
                  </a:lnTo>
                  <a:lnTo>
                    <a:pt x="437" y="0"/>
                  </a:lnTo>
                  <a:lnTo>
                    <a:pt x="0" y="166"/>
                  </a:lnTo>
                  <a:lnTo>
                    <a:pt x="390" y="299"/>
                  </a:lnTo>
                  <a:lnTo>
                    <a:pt x="390" y="299"/>
                  </a:lnTo>
                  <a:close/>
                </a:path>
              </a:pathLst>
            </a:custGeom>
            <a:solidFill>
              <a:srgbClr val="CCCCCC"/>
            </a:solidFill>
            <a:ln w="9525">
              <a:noFill/>
              <a:round/>
              <a:headEnd/>
              <a:tailEnd/>
            </a:ln>
          </p:spPr>
          <p:txBody>
            <a:bodyPr/>
            <a:lstStyle/>
            <a:p>
              <a:endParaRPr lang="en-US" dirty="0"/>
            </a:p>
          </p:txBody>
        </p:sp>
        <p:sp>
          <p:nvSpPr>
            <p:cNvPr id="126445" name="Freeform 493"/>
            <p:cNvSpPr>
              <a:spLocks/>
            </p:cNvSpPr>
            <p:nvPr/>
          </p:nvSpPr>
          <p:spPr bwMode="auto">
            <a:xfrm>
              <a:off x="340" y="2340"/>
              <a:ext cx="621" cy="299"/>
            </a:xfrm>
            <a:custGeom>
              <a:avLst/>
              <a:gdLst/>
              <a:ahLst/>
              <a:cxnLst>
                <a:cxn ang="0">
                  <a:pos x="390" y="299"/>
                </a:cxn>
                <a:cxn ang="0">
                  <a:pos x="621" y="205"/>
                </a:cxn>
                <a:cxn ang="0">
                  <a:pos x="615" y="61"/>
                </a:cxn>
                <a:cxn ang="0">
                  <a:pos x="437" y="0"/>
                </a:cxn>
                <a:cxn ang="0">
                  <a:pos x="0" y="166"/>
                </a:cxn>
                <a:cxn ang="0">
                  <a:pos x="390" y="299"/>
                </a:cxn>
                <a:cxn ang="0">
                  <a:pos x="390" y="299"/>
                </a:cxn>
              </a:cxnLst>
              <a:rect l="0" t="0" r="r" b="b"/>
              <a:pathLst>
                <a:path w="621" h="299">
                  <a:moveTo>
                    <a:pt x="390" y="299"/>
                  </a:moveTo>
                  <a:lnTo>
                    <a:pt x="621" y="205"/>
                  </a:lnTo>
                  <a:lnTo>
                    <a:pt x="615" y="61"/>
                  </a:lnTo>
                  <a:lnTo>
                    <a:pt x="437" y="0"/>
                  </a:lnTo>
                  <a:lnTo>
                    <a:pt x="0" y="166"/>
                  </a:lnTo>
                  <a:lnTo>
                    <a:pt x="390" y="299"/>
                  </a:lnTo>
                  <a:lnTo>
                    <a:pt x="390" y="299"/>
                  </a:lnTo>
                </a:path>
              </a:pathLst>
            </a:custGeom>
            <a:noFill/>
            <a:ln w="0">
              <a:solidFill>
                <a:srgbClr val="000000"/>
              </a:solidFill>
              <a:prstDash val="solid"/>
              <a:round/>
              <a:headEnd/>
              <a:tailEnd/>
            </a:ln>
          </p:spPr>
          <p:txBody>
            <a:bodyPr/>
            <a:lstStyle/>
            <a:p>
              <a:endParaRPr lang="en-US" dirty="0"/>
            </a:p>
          </p:txBody>
        </p:sp>
        <p:sp>
          <p:nvSpPr>
            <p:cNvPr id="126446" name="Line 494"/>
            <p:cNvSpPr>
              <a:spLocks noChangeShapeType="1"/>
            </p:cNvSpPr>
            <p:nvPr/>
          </p:nvSpPr>
          <p:spPr bwMode="auto">
            <a:xfrm flipH="1">
              <a:off x="517" y="2401"/>
              <a:ext cx="438" cy="166"/>
            </a:xfrm>
            <a:prstGeom prst="line">
              <a:avLst/>
            </a:prstGeom>
            <a:noFill/>
            <a:ln w="0">
              <a:solidFill>
                <a:srgbClr val="000000"/>
              </a:solidFill>
              <a:round/>
              <a:headEnd/>
              <a:tailEnd/>
            </a:ln>
          </p:spPr>
          <p:txBody>
            <a:bodyPr/>
            <a:lstStyle/>
            <a:p>
              <a:endParaRPr lang="en-US" dirty="0"/>
            </a:p>
          </p:txBody>
        </p:sp>
        <p:sp>
          <p:nvSpPr>
            <p:cNvPr id="126447" name="Freeform 495"/>
            <p:cNvSpPr>
              <a:spLocks/>
            </p:cNvSpPr>
            <p:nvPr/>
          </p:nvSpPr>
          <p:spPr bwMode="auto">
            <a:xfrm>
              <a:off x="837" y="2500"/>
              <a:ext cx="70" cy="95"/>
            </a:xfrm>
            <a:custGeom>
              <a:avLst/>
              <a:gdLst/>
              <a:ahLst/>
              <a:cxnLst>
                <a:cxn ang="0">
                  <a:pos x="70" y="67"/>
                </a:cxn>
                <a:cxn ang="0">
                  <a:pos x="70" y="0"/>
                </a:cxn>
                <a:cxn ang="0">
                  <a:pos x="0" y="28"/>
                </a:cxn>
                <a:cxn ang="0">
                  <a:pos x="0" y="95"/>
                </a:cxn>
              </a:cxnLst>
              <a:rect l="0" t="0" r="r" b="b"/>
              <a:pathLst>
                <a:path w="70" h="95">
                  <a:moveTo>
                    <a:pt x="70" y="67"/>
                  </a:moveTo>
                  <a:lnTo>
                    <a:pt x="70" y="0"/>
                  </a:lnTo>
                  <a:lnTo>
                    <a:pt x="0" y="28"/>
                  </a:lnTo>
                  <a:lnTo>
                    <a:pt x="0" y="95"/>
                  </a:lnTo>
                </a:path>
              </a:pathLst>
            </a:custGeom>
            <a:noFill/>
            <a:ln w="0">
              <a:solidFill>
                <a:srgbClr val="000000"/>
              </a:solidFill>
              <a:prstDash val="solid"/>
              <a:round/>
              <a:headEnd/>
              <a:tailEnd/>
            </a:ln>
          </p:spPr>
          <p:txBody>
            <a:bodyPr/>
            <a:lstStyle/>
            <a:p>
              <a:endParaRPr lang="en-US" dirty="0"/>
            </a:p>
          </p:txBody>
        </p:sp>
        <p:sp>
          <p:nvSpPr>
            <p:cNvPr id="126448" name="Freeform 496"/>
            <p:cNvSpPr>
              <a:spLocks/>
            </p:cNvSpPr>
            <p:nvPr/>
          </p:nvSpPr>
          <p:spPr bwMode="auto">
            <a:xfrm>
              <a:off x="630" y="2578"/>
              <a:ext cx="71" cy="50"/>
            </a:xfrm>
            <a:custGeom>
              <a:avLst/>
              <a:gdLst/>
              <a:ahLst/>
              <a:cxnLst>
                <a:cxn ang="0">
                  <a:pos x="71" y="50"/>
                </a:cxn>
                <a:cxn ang="0">
                  <a:pos x="71" y="0"/>
                </a:cxn>
                <a:cxn ang="0">
                  <a:pos x="0" y="28"/>
                </a:cxn>
                <a:cxn ang="0">
                  <a:pos x="71" y="50"/>
                </a:cxn>
                <a:cxn ang="0">
                  <a:pos x="71" y="50"/>
                </a:cxn>
              </a:cxnLst>
              <a:rect l="0" t="0" r="r" b="b"/>
              <a:pathLst>
                <a:path w="71" h="50">
                  <a:moveTo>
                    <a:pt x="71" y="50"/>
                  </a:moveTo>
                  <a:lnTo>
                    <a:pt x="71" y="0"/>
                  </a:lnTo>
                  <a:lnTo>
                    <a:pt x="0" y="28"/>
                  </a:lnTo>
                  <a:lnTo>
                    <a:pt x="71" y="50"/>
                  </a:lnTo>
                  <a:lnTo>
                    <a:pt x="71" y="50"/>
                  </a:lnTo>
                  <a:close/>
                </a:path>
              </a:pathLst>
            </a:custGeom>
            <a:solidFill>
              <a:srgbClr val="000000"/>
            </a:solidFill>
            <a:ln w="9525">
              <a:noFill/>
              <a:round/>
              <a:headEnd/>
              <a:tailEnd/>
            </a:ln>
          </p:spPr>
          <p:txBody>
            <a:bodyPr/>
            <a:lstStyle/>
            <a:p>
              <a:endParaRPr lang="en-US" dirty="0"/>
            </a:p>
          </p:txBody>
        </p:sp>
        <p:sp>
          <p:nvSpPr>
            <p:cNvPr id="126449" name="Freeform 497"/>
            <p:cNvSpPr>
              <a:spLocks/>
            </p:cNvSpPr>
            <p:nvPr/>
          </p:nvSpPr>
          <p:spPr bwMode="auto">
            <a:xfrm>
              <a:off x="913" y="2495"/>
              <a:ext cx="24" cy="33"/>
            </a:xfrm>
            <a:custGeom>
              <a:avLst/>
              <a:gdLst/>
              <a:ahLst/>
              <a:cxnLst>
                <a:cxn ang="0">
                  <a:pos x="24" y="22"/>
                </a:cxn>
                <a:cxn ang="0">
                  <a:pos x="24" y="27"/>
                </a:cxn>
                <a:cxn ang="0">
                  <a:pos x="24" y="27"/>
                </a:cxn>
                <a:cxn ang="0">
                  <a:pos x="6" y="33"/>
                </a:cxn>
                <a:cxn ang="0">
                  <a:pos x="0" y="33"/>
                </a:cxn>
                <a:cxn ang="0">
                  <a:pos x="0" y="33"/>
                </a:cxn>
                <a:cxn ang="0">
                  <a:pos x="0" y="5"/>
                </a:cxn>
                <a:cxn ang="0">
                  <a:pos x="0" y="5"/>
                </a:cxn>
                <a:cxn ang="0">
                  <a:pos x="6" y="5"/>
                </a:cxn>
                <a:cxn ang="0">
                  <a:pos x="24" y="0"/>
                </a:cxn>
                <a:cxn ang="0">
                  <a:pos x="24" y="0"/>
                </a:cxn>
                <a:cxn ang="0">
                  <a:pos x="24" y="22"/>
                </a:cxn>
                <a:cxn ang="0">
                  <a:pos x="24" y="22"/>
                </a:cxn>
              </a:cxnLst>
              <a:rect l="0" t="0" r="r" b="b"/>
              <a:pathLst>
                <a:path w="24" h="33">
                  <a:moveTo>
                    <a:pt x="24" y="22"/>
                  </a:moveTo>
                  <a:lnTo>
                    <a:pt x="24" y="27"/>
                  </a:lnTo>
                  <a:lnTo>
                    <a:pt x="24" y="27"/>
                  </a:lnTo>
                  <a:lnTo>
                    <a:pt x="6" y="33"/>
                  </a:lnTo>
                  <a:lnTo>
                    <a:pt x="0" y="33"/>
                  </a:lnTo>
                  <a:lnTo>
                    <a:pt x="0" y="33"/>
                  </a:lnTo>
                  <a:lnTo>
                    <a:pt x="0" y="5"/>
                  </a:lnTo>
                  <a:lnTo>
                    <a:pt x="0" y="5"/>
                  </a:lnTo>
                  <a:lnTo>
                    <a:pt x="6" y="5"/>
                  </a:lnTo>
                  <a:lnTo>
                    <a:pt x="24" y="0"/>
                  </a:lnTo>
                  <a:lnTo>
                    <a:pt x="24" y="0"/>
                  </a:lnTo>
                  <a:lnTo>
                    <a:pt x="24" y="22"/>
                  </a:lnTo>
                  <a:lnTo>
                    <a:pt x="24" y="22"/>
                  </a:lnTo>
                  <a:close/>
                </a:path>
              </a:pathLst>
            </a:custGeom>
            <a:solidFill>
              <a:srgbClr val="FFFFFF"/>
            </a:solidFill>
            <a:ln w="9525">
              <a:noFill/>
              <a:round/>
              <a:headEnd/>
              <a:tailEnd/>
            </a:ln>
          </p:spPr>
          <p:txBody>
            <a:bodyPr/>
            <a:lstStyle/>
            <a:p>
              <a:endParaRPr lang="en-US" dirty="0"/>
            </a:p>
          </p:txBody>
        </p:sp>
        <p:sp>
          <p:nvSpPr>
            <p:cNvPr id="126450" name="Freeform 498"/>
            <p:cNvSpPr>
              <a:spLocks/>
            </p:cNvSpPr>
            <p:nvPr/>
          </p:nvSpPr>
          <p:spPr bwMode="auto">
            <a:xfrm>
              <a:off x="913" y="2495"/>
              <a:ext cx="24" cy="33"/>
            </a:xfrm>
            <a:custGeom>
              <a:avLst/>
              <a:gdLst/>
              <a:ahLst/>
              <a:cxnLst>
                <a:cxn ang="0">
                  <a:pos x="24" y="22"/>
                </a:cxn>
                <a:cxn ang="0">
                  <a:pos x="24" y="27"/>
                </a:cxn>
                <a:cxn ang="0">
                  <a:pos x="24" y="27"/>
                </a:cxn>
                <a:cxn ang="0">
                  <a:pos x="6" y="33"/>
                </a:cxn>
                <a:cxn ang="0">
                  <a:pos x="0" y="33"/>
                </a:cxn>
                <a:cxn ang="0">
                  <a:pos x="0" y="33"/>
                </a:cxn>
                <a:cxn ang="0">
                  <a:pos x="0" y="5"/>
                </a:cxn>
                <a:cxn ang="0">
                  <a:pos x="0" y="5"/>
                </a:cxn>
                <a:cxn ang="0">
                  <a:pos x="6" y="5"/>
                </a:cxn>
                <a:cxn ang="0">
                  <a:pos x="24" y="0"/>
                </a:cxn>
                <a:cxn ang="0">
                  <a:pos x="24" y="0"/>
                </a:cxn>
                <a:cxn ang="0">
                  <a:pos x="24" y="22"/>
                </a:cxn>
                <a:cxn ang="0">
                  <a:pos x="24" y="22"/>
                </a:cxn>
              </a:cxnLst>
              <a:rect l="0" t="0" r="r" b="b"/>
              <a:pathLst>
                <a:path w="24" h="33">
                  <a:moveTo>
                    <a:pt x="24" y="22"/>
                  </a:moveTo>
                  <a:lnTo>
                    <a:pt x="24" y="27"/>
                  </a:lnTo>
                  <a:lnTo>
                    <a:pt x="24" y="27"/>
                  </a:lnTo>
                  <a:lnTo>
                    <a:pt x="6" y="33"/>
                  </a:lnTo>
                  <a:lnTo>
                    <a:pt x="0" y="33"/>
                  </a:lnTo>
                  <a:lnTo>
                    <a:pt x="0" y="33"/>
                  </a:lnTo>
                  <a:lnTo>
                    <a:pt x="0" y="5"/>
                  </a:lnTo>
                  <a:lnTo>
                    <a:pt x="0" y="5"/>
                  </a:lnTo>
                  <a:lnTo>
                    <a:pt x="6" y="5"/>
                  </a:lnTo>
                  <a:lnTo>
                    <a:pt x="24" y="0"/>
                  </a:lnTo>
                  <a:lnTo>
                    <a:pt x="24" y="0"/>
                  </a:lnTo>
                  <a:lnTo>
                    <a:pt x="24" y="22"/>
                  </a:lnTo>
                  <a:lnTo>
                    <a:pt x="24" y="22"/>
                  </a:lnTo>
                </a:path>
              </a:pathLst>
            </a:custGeom>
            <a:noFill/>
            <a:ln w="0">
              <a:solidFill>
                <a:srgbClr val="000000"/>
              </a:solidFill>
              <a:prstDash val="solid"/>
              <a:round/>
              <a:headEnd/>
              <a:tailEnd/>
            </a:ln>
          </p:spPr>
          <p:txBody>
            <a:bodyPr/>
            <a:lstStyle/>
            <a:p>
              <a:endParaRPr lang="en-US" dirty="0"/>
            </a:p>
          </p:txBody>
        </p:sp>
        <p:sp>
          <p:nvSpPr>
            <p:cNvPr id="126451" name="Freeform 499"/>
            <p:cNvSpPr>
              <a:spLocks/>
            </p:cNvSpPr>
            <p:nvPr/>
          </p:nvSpPr>
          <p:spPr bwMode="auto">
            <a:xfrm>
              <a:off x="712" y="2572"/>
              <a:ext cx="24" cy="34"/>
            </a:xfrm>
            <a:custGeom>
              <a:avLst/>
              <a:gdLst/>
              <a:ahLst/>
              <a:cxnLst>
                <a:cxn ang="0">
                  <a:pos x="24" y="23"/>
                </a:cxn>
                <a:cxn ang="0">
                  <a:pos x="24" y="28"/>
                </a:cxn>
                <a:cxn ang="0">
                  <a:pos x="18" y="28"/>
                </a:cxn>
                <a:cxn ang="0">
                  <a:pos x="0" y="34"/>
                </a:cxn>
                <a:cxn ang="0">
                  <a:pos x="0" y="34"/>
                </a:cxn>
                <a:cxn ang="0">
                  <a:pos x="0" y="6"/>
                </a:cxn>
                <a:cxn ang="0">
                  <a:pos x="0" y="6"/>
                </a:cxn>
                <a:cxn ang="0">
                  <a:pos x="18" y="0"/>
                </a:cxn>
                <a:cxn ang="0">
                  <a:pos x="24" y="0"/>
                </a:cxn>
                <a:cxn ang="0">
                  <a:pos x="24" y="0"/>
                </a:cxn>
                <a:cxn ang="0">
                  <a:pos x="24" y="23"/>
                </a:cxn>
                <a:cxn ang="0">
                  <a:pos x="24" y="23"/>
                </a:cxn>
              </a:cxnLst>
              <a:rect l="0" t="0" r="r" b="b"/>
              <a:pathLst>
                <a:path w="24" h="34">
                  <a:moveTo>
                    <a:pt x="24" y="23"/>
                  </a:moveTo>
                  <a:lnTo>
                    <a:pt x="24" y="28"/>
                  </a:lnTo>
                  <a:lnTo>
                    <a:pt x="18" y="28"/>
                  </a:lnTo>
                  <a:lnTo>
                    <a:pt x="0" y="34"/>
                  </a:lnTo>
                  <a:lnTo>
                    <a:pt x="0" y="34"/>
                  </a:lnTo>
                  <a:lnTo>
                    <a:pt x="0" y="6"/>
                  </a:lnTo>
                  <a:lnTo>
                    <a:pt x="0" y="6"/>
                  </a:lnTo>
                  <a:lnTo>
                    <a:pt x="18" y="0"/>
                  </a:lnTo>
                  <a:lnTo>
                    <a:pt x="24" y="0"/>
                  </a:lnTo>
                  <a:lnTo>
                    <a:pt x="24" y="0"/>
                  </a:lnTo>
                  <a:lnTo>
                    <a:pt x="24" y="23"/>
                  </a:lnTo>
                  <a:lnTo>
                    <a:pt x="24" y="23"/>
                  </a:lnTo>
                  <a:close/>
                </a:path>
              </a:pathLst>
            </a:custGeom>
            <a:solidFill>
              <a:srgbClr val="FFFFFF"/>
            </a:solidFill>
            <a:ln w="9525">
              <a:noFill/>
              <a:round/>
              <a:headEnd/>
              <a:tailEnd/>
            </a:ln>
          </p:spPr>
          <p:txBody>
            <a:bodyPr/>
            <a:lstStyle/>
            <a:p>
              <a:endParaRPr lang="en-US" dirty="0"/>
            </a:p>
          </p:txBody>
        </p:sp>
        <p:sp>
          <p:nvSpPr>
            <p:cNvPr id="126452" name="Freeform 500"/>
            <p:cNvSpPr>
              <a:spLocks/>
            </p:cNvSpPr>
            <p:nvPr/>
          </p:nvSpPr>
          <p:spPr bwMode="auto">
            <a:xfrm>
              <a:off x="712" y="2572"/>
              <a:ext cx="24" cy="34"/>
            </a:xfrm>
            <a:custGeom>
              <a:avLst/>
              <a:gdLst/>
              <a:ahLst/>
              <a:cxnLst>
                <a:cxn ang="0">
                  <a:pos x="24" y="23"/>
                </a:cxn>
                <a:cxn ang="0">
                  <a:pos x="24" y="28"/>
                </a:cxn>
                <a:cxn ang="0">
                  <a:pos x="18" y="28"/>
                </a:cxn>
                <a:cxn ang="0">
                  <a:pos x="0" y="34"/>
                </a:cxn>
                <a:cxn ang="0">
                  <a:pos x="0" y="34"/>
                </a:cxn>
                <a:cxn ang="0">
                  <a:pos x="0" y="6"/>
                </a:cxn>
                <a:cxn ang="0">
                  <a:pos x="0" y="6"/>
                </a:cxn>
                <a:cxn ang="0">
                  <a:pos x="18" y="0"/>
                </a:cxn>
                <a:cxn ang="0">
                  <a:pos x="24" y="0"/>
                </a:cxn>
                <a:cxn ang="0">
                  <a:pos x="24" y="0"/>
                </a:cxn>
                <a:cxn ang="0">
                  <a:pos x="24" y="23"/>
                </a:cxn>
                <a:cxn ang="0">
                  <a:pos x="24" y="23"/>
                </a:cxn>
              </a:cxnLst>
              <a:rect l="0" t="0" r="r" b="b"/>
              <a:pathLst>
                <a:path w="24" h="34">
                  <a:moveTo>
                    <a:pt x="24" y="23"/>
                  </a:moveTo>
                  <a:lnTo>
                    <a:pt x="24" y="28"/>
                  </a:lnTo>
                  <a:lnTo>
                    <a:pt x="18" y="28"/>
                  </a:lnTo>
                  <a:lnTo>
                    <a:pt x="0" y="34"/>
                  </a:lnTo>
                  <a:lnTo>
                    <a:pt x="0" y="34"/>
                  </a:lnTo>
                  <a:lnTo>
                    <a:pt x="0" y="6"/>
                  </a:lnTo>
                  <a:lnTo>
                    <a:pt x="0" y="6"/>
                  </a:lnTo>
                  <a:lnTo>
                    <a:pt x="18" y="0"/>
                  </a:lnTo>
                  <a:lnTo>
                    <a:pt x="24" y="0"/>
                  </a:lnTo>
                  <a:lnTo>
                    <a:pt x="24" y="0"/>
                  </a:lnTo>
                  <a:lnTo>
                    <a:pt x="24" y="23"/>
                  </a:lnTo>
                  <a:lnTo>
                    <a:pt x="24" y="23"/>
                  </a:lnTo>
                </a:path>
              </a:pathLst>
            </a:custGeom>
            <a:noFill/>
            <a:ln w="0">
              <a:solidFill>
                <a:srgbClr val="000000"/>
              </a:solidFill>
              <a:prstDash val="solid"/>
              <a:round/>
              <a:headEnd/>
              <a:tailEnd/>
            </a:ln>
          </p:spPr>
          <p:txBody>
            <a:bodyPr/>
            <a:lstStyle/>
            <a:p>
              <a:endParaRPr lang="en-US" dirty="0"/>
            </a:p>
          </p:txBody>
        </p:sp>
        <p:sp>
          <p:nvSpPr>
            <p:cNvPr id="126453" name="Freeform 501"/>
            <p:cNvSpPr>
              <a:spLocks/>
            </p:cNvSpPr>
            <p:nvPr/>
          </p:nvSpPr>
          <p:spPr bwMode="auto">
            <a:xfrm>
              <a:off x="837" y="2500"/>
              <a:ext cx="70" cy="67"/>
            </a:xfrm>
            <a:custGeom>
              <a:avLst/>
              <a:gdLst/>
              <a:ahLst/>
              <a:cxnLst>
                <a:cxn ang="0">
                  <a:pos x="70" y="67"/>
                </a:cxn>
                <a:cxn ang="0">
                  <a:pos x="70" y="0"/>
                </a:cxn>
                <a:cxn ang="0">
                  <a:pos x="0" y="28"/>
                </a:cxn>
                <a:cxn ang="0">
                  <a:pos x="0" y="45"/>
                </a:cxn>
                <a:cxn ang="0">
                  <a:pos x="70" y="67"/>
                </a:cxn>
                <a:cxn ang="0">
                  <a:pos x="70" y="67"/>
                </a:cxn>
              </a:cxnLst>
              <a:rect l="0" t="0" r="r" b="b"/>
              <a:pathLst>
                <a:path w="70" h="67">
                  <a:moveTo>
                    <a:pt x="70" y="67"/>
                  </a:moveTo>
                  <a:lnTo>
                    <a:pt x="70" y="0"/>
                  </a:lnTo>
                  <a:lnTo>
                    <a:pt x="0" y="28"/>
                  </a:lnTo>
                  <a:lnTo>
                    <a:pt x="0" y="45"/>
                  </a:lnTo>
                  <a:lnTo>
                    <a:pt x="70" y="67"/>
                  </a:lnTo>
                  <a:lnTo>
                    <a:pt x="70" y="67"/>
                  </a:lnTo>
                  <a:close/>
                </a:path>
              </a:pathLst>
            </a:custGeom>
            <a:solidFill>
              <a:srgbClr val="000000"/>
            </a:solidFill>
            <a:ln w="9525">
              <a:noFill/>
              <a:round/>
              <a:headEnd/>
              <a:tailEnd/>
            </a:ln>
          </p:spPr>
          <p:txBody>
            <a:bodyPr/>
            <a:lstStyle/>
            <a:p>
              <a:endParaRPr lang="en-US" dirty="0"/>
            </a:p>
          </p:txBody>
        </p:sp>
        <p:sp>
          <p:nvSpPr>
            <p:cNvPr id="126454" name="Freeform 502"/>
            <p:cNvSpPr>
              <a:spLocks/>
            </p:cNvSpPr>
            <p:nvPr/>
          </p:nvSpPr>
          <p:spPr bwMode="auto">
            <a:xfrm>
              <a:off x="3456" y="3233"/>
              <a:ext cx="30" cy="100"/>
            </a:xfrm>
            <a:custGeom>
              <a:avLst/>
              <a:gdLst/>
              <a:ahLst/>
              <a:cxnLst>
                <a:cxn ang="0">
                  <a:pos x="0" y="100"/>
                </a:cxn>
                <a:cxn ang="0">
                  <a:pos x="30" y="83"/>
                </a:cxn>
                <a:cxn ang="0">
                  <a:pos x="30" y="0"/>
                </a:cxn>
                <a:cxn ang="0">
                  <a:pos x="0" y="16"/>
                </a:cxn>
                <a:cxn ang="0">
                  <a:pos x="0" y="100"/>
                </a:cxn>
                <a:cxn ang="0">
                  <a:pos x="0" y="100"/>
                </a:cxn>
              </a:cxnLst>
              <a:rect l="0" t="0" r="r" b="b"/>
              <a:pathLst>
                <a:path w="30" h="100">
                  <a:moveTo>
                    <a:pt x="0" y="100"/>
                  </a:moveTo>
                  <a:lnTo>
                    <a:pt x="30" y="83"/>
                  </a:lnTo>
                  <a:lnTo>
                    <a:pt x="30" y="0"/>
                  </a:lnTo>
                  <a:lnTo>
                    <a:pt x="0" y="16"/>
                  </a:lnTo>
                  <a:lnTo>
                    <a:pt x="0" y="100"/>
                  </a:lnTo>
                  <a:lnTo>
                    <a:pt x="0" y="100"/>
                  </a:lnTo>
                </a:path>
              </a:pathLst>
            </a:custGeom>
            <a:noFill/>
            <a:ln w="0">
              <a:solidFill>
                <a:srgbClr val="000000"/>
              </a:solidFill>
              <a:prstDash val="solid"/>
              <a:round/>
              <a:headEnd/>
              <a:tailEnd/>
            </a:ln>
          </p:spPr>
          <p:txBody>
            <a:bodyPr/>
            <a:lstStyle/>
            <a:p>
              <a:endParaRPr lang="en-US" dirty="0"/>
            </a:p>
          </p:txBody>
        </p:sp>
        <p:sp>
          <p:nvSpPr>
            <p:cNvPr id="126455" name="Freeform 503"/>
            <p:cNvSpPr>
              <a:spLocks/>
            </p:cNvSpPr>
            <p:nvPr/>
          </p:nvSpPr>
          <p:spPr bwMode="auto">
            <a:xfrm>
              <a:off x="3480" y="3233"/>
              <a:ext cx="6" cy="83"/>
            </a:xfrm>
            <a:custGeom>
              <a:avLst/>
              <a:gdLst/>
              <a:ahLst/>
              <a:cxnLst>
                <a:cxn ang="0">
                  <a:pos x="6" y="83"/>
                </a:cxn>
                <a:cxn ang="0">
                  <a:pos x="0" y="5"/>
                </a:cxn>
                <a:cxn ang="0">
                  <a:pos x="6" y="0"/>
                </a:cxn>
                <a:cxn ang="0">
                  <a:pos x="6" y="83"/>
                </a:cxn>
                <a:cxn ang="0">
                  <a:pos x="6" y="83"/>
                </a:cxn>
                <a:cxn ang="0">
                  <a:pos x="6" y="83"/>
                </a:cxn>
              </a:cxnLst>
              <a:rect l="0" t="0" r="r" b="b"/>
              <a:pathLst>
                <a:path w="6" h="83">
                  <a:moveTo>
                    <a:pt x="6" y="83"/>
                  </a:moveTo>
                  <a:lnTo>
                    <a:pt x="0" y="5"/>
                  </a:lnTo>
                  <a:lnTo>
                    <a:pt x="6" y="0"/>
                  </a:lnTo>
                  <a:lnTo>
                    <a:pt x="6" y="83"/>
                  </a:lnTo>
                  <a:lnTo>
                    <a:pt x="6" y="83"/>
                  </a:lnTo>
                  <a:lnTo>
                    <a:pt x="6" y="83"/>
                  </a:lnTo>
                  <a:close/>
                </a:path>
              </a:pathLst>
            </a:custGeom>
            <a:solidFill>
              <a:srgbClr val="000000"/>
            </a:solidFill>
            <a:ln w="9525">
              <a:noFill/>
              <a:round/>
              <a:headEnd/>
              <a:tailEnd/>
            </a:ln>
          </p:spPr>
          <p:txBody>
            <a:bodyPr/>
            <a:lstStyle/>
            <a:p>
              <a:endParaRPr lang="en-US" dirty="0"/>
            </a:p>
          </p:txBody>
        </p:sp>
        <p:sp>
          <p:nvSpPr>
            <p:cNvPr id="126456" name="Freeform 504"/>
            <p:cNvSpPr>
              <a:spLocks/>
            </p:cNvSpPr>
            <p:nvPr/>
          </p:nvSpPr>
          <p:spPr bwMode="auto">
            <a:xfrm>
              <a:off x="803" y="2729"/>
              <a:ext cx="130" cy="166"/>
            </a:xfrm>
            <a:custGeom>
              <a:avLst/>
              <a:gdLst/>
              <a:ahLst/>
              <a:cxnLst>
                <a:cxn ang="0">
                  <a:pos x="0" y="160"/>
                </a:cxn>
                <a:cxn ang="0">
                  <a:pos x="12" y="166"/>
                </a:cxn>
                <a:cxn ang="0">
                  <a:pos x="12" y="16"/>
                </a:cxn>
                <a:cxn ang="0">
                  <a:pos x="130" y="61"/>
                </a:cxn>
                <a:cxn ang="0">
                  <a:pos x="130" y="49"/>
                </a:cxn>
                <a:cxn ang="0">
                  <a:pos x="0" y="0"/>
                </a:cxn>
                <a:cxn ang="0">
                  <a:pos x="0" y="160"/>
                </a:cxn>
                <a:cxn ang="0">
                  <a:pos x="0" y="160"/>
                </a:cxn>
              </a:cxnLst>
              <a:rect l="0" t="0" r="r" b="b"/>
              <a:pathLst>
                <a:path w="130" h="166">
                  <a:moveTo>
                    <a:pt x="0" y="160"/>
                  </a:moveTo>
                  <a:lnTo>
                    <a:pt x="12" y="166"/>
                  </a:lnTo>
                  <a:lnTo>
                    <a:pt x="12" y="16"/>
                  </a:lnTo>
                  <a:lnTo>
                    <a:pt x="130" y="61"/>
                  </a:lnTo>
                  <a:lnTo>
                    <a:pt x="130" y="49"/>
                  </a:lnTo>
                  <a:lnTo>
                    <a:pt x="0" y="0"/>
                  </a:lnTo>
                  <a:lnTo>
                    <a:pt x="0" y="160"/>
                  </a:lnTo>
                  <a:lnTo>
                    <a:pt x="0" y="160"/>
                  </a:lnTo>
                  <a:close/>
                </a:path>
              </a:pathLst>
            </a:custGeom>
            <a:solidFill>
              <a:srgbClr val="000000"/>
            </a:solidFill>
            <a:ln w="9525">
              <a:noFill/>
              <a:round/>
              <a:headEnd/>
              <a:tailEnd/>
            </a:ln>
          </p:spPr>
          <p:txBody>
            <a:bodyPr/>
            <a:lstStyle/>
            <a:p>
              <a:endParaRPr lang="en-US" dirty="0"/>
            </a:p>
          </p:txBody>
        </p:sp>
        <p:sp>
          <p:nvSpPr>
            <p:cNvPr id="126457" name="Freeform 505"/>
            <p:cNvSpPr>
              <a:spLocks/>
            </p:cNvSpPr>
            <p:nvPr/>
          </p:nvSpPr>
          <p:spPr bwMode="auto">
            <a:xfrm>
              <a:off x="803" y="2729"/>
              <a:ext cx="130" cy="210"/>
            </a:xfrm>
            <a:custGeom>
              <a:avLst/>
              <a:gdLst/>
              <a:ahLst/>
              <a:cxnLst>
                <a:cxn ang="0">
                  <a:pos x="0" y="0"/>
                </a:cxn>
                <a:cxn ang="0">
                  <a:pos x="130" y="44"/>
                </a:cxn>
                <a:cxn ang="0">
                  <a:pos x="130" y="210"/>
                </a:cxn>
                <a:cxn ang="0">
                  <a:pos x="0" y="160"/>
                </a:cxn>
                <a:cxn ang="0">
                  <a:pos x="0" y="0"/>
                </a:cxn>
                <a:cxn ang="0">
                  <a:pos x="0" y="0"/>
                </a:cxn>
              </a:cxnLst>
              <a:rect l="0" t="0" r="r" b="b"/>
              <a:pathLst>
                <a:path w="130" h="210">
                  <a:moveTo>
                    <a:pt x="0" y="0"/>
                  </a:moveTo>
                  <a:lnTo>
                    <a:pt x="130" y="44"/>
                  </a:lnTo>
                  <a:lnTo>
                    <a:pt x="130" y="210"/>
                  </a:lnTo>
                  <a:lnTo>
                    <a:pt x="0" y="16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458" name="Line 506"/>
            <p:cNvSpPr>
              <a:spLocks noChangeShapeType="1"/>
            </p:cNvSpPr>
            <p:nvPr/>
          </p:nvSpPr>
          <p:spPr bwMode="auto">
            <a:xfrm flipH="1" flipV="1">
              <a:off x="809" y="2756"/>
              <a:ext cx="124" cy="45"/>
            </a:xfrm>
            <a:prstGeom prst="line">
              <a:avLst/>
            </a:prstGeom>
            <a:noFill/>
            <a:ln w="0">
              <a:solidFill>
                <a:srgbClr val="000000"/>
              </a:solidFill>
              <a:round/>
              <a:headEnd/>
              <a:tailEnd/>
            </a:ln>
          </p:spPr>
          <p:txBody>
            <a:bodyPr/>
            <a:lstStyle/>
            <a:p>
              <a:endParaRPr lang="en-US" dirty="0"/>
            </a:p>
          </p:txBody>
        </p:sp>
        <p:sp>
          <p:nvSpPr>
            <p:cNvPr id="126459" name="Line 507"/>
            <p:cNvSpPr>
              <a:spLocks noChangeShapeType="1"/>
            </p:cNvSpPr>
            <p:nvPr/>
          </p:nvSpPr>
          <p:spPr bwMode="auto">
            <a:xfrm flipH="1" flipV="1">
              <a:off x="809" y="2762"/>
              <a:ext cx="124" cy="50"/>
            </a:xfrm>
            <a:prstGeom prst="line">
              <a:avLst/>
            </a:prstGeom>
            <a:noFill/>
            <a:ln w="0">
              <a:solidFill>
                <a:srgbClr val="000000"/>
              </a:solidFill>
              <a:round/>
              <a:headEnd/>
              <a:tailEnd/>
            </a:ln>
          </p:spPr>
          <p:txBody>
            <a:bodyPr/>
            <a:lstStyle/>
            <a:p>
              <a:endParaRPr lang="en-US" dirty="0"/>
            </a:p>
          </p:txBody>
        </p:sp>
        <p:sp>
          <p:nvSpPr>
            <p:cNvPr id="126460" name="Freeform 508"/>
            <p:cNvSpPr>
              <a:spLocks/>
            </p:cNvSpPr>
            <p:nvPr/>
          </p:nvSpPr>
          <p:spPr bwMode="auto">
            <a:xfrm>
              <a:off x="963" y="2784"/>
              <a:ext cx="130" cy="166"/>
            </a:xfrm>
            <a:custGeom>
              <a:avLst/>
              <a:gdLst/>
              <a:ahLst/>
              <a:cxnLst>
                <a:cxn ang="0">
                  <a:pos x="6" y="166"/>
                </a:cxn>
                <a:cxn ang="0">
                  <a:pos x="12" y="166"/>
                </a:cxn>
                <a:cxn ang="0">
                  <a:pos x="12" y="17"/>
                </a:cxn>
                <a:cxn ang="0">
                  <a:pos x="130" y="61"/>
                </a:cxn>
                <a:cxn ang="0">
                  <a:pos x="130" y="50"/>
                </a:cxn>
                <a:cxn ang="0">
                  <a:pos x="0" y="0"/>
                </a:cxn>
                <a:cxn ang="0">
                  <a:pos x="6" y="166"/>
                </a:cxn>
                <a:cxn ang="0">
                  <a:pos x="6" y="166"/>
                </a:cxn>
              </a:cxnLst>
              <a:rect l="0" t="0" r="r" b="b"/>
              <a:pathLst>
                <a:path w="130" h="166">
                  <a:moveTo>
                    <a:pt x="6" y="166"/>
                  </a:moveTo>
                  <a:lnTo>
                    <a:pt x="12" y="166"/>
                  </a:lnTo>
                  <a:lnTo>
                    <a:pt x="12" y="17"/>
                  </a:lnTo>
                  <a:lnTo>
                    <a:pt x="130" y="61"/>
                  </a:lnTo>
                  <a:lnTo>
                    <a:pt x="130" y="50"/>
                  </a:lnTo>
                  <a:lnTo>
                    <a:pt x="0" y="0"/>
                  </a:lnTo>
                  <a:lnTo>
                    <a:pt x="6" y="166"/>
                  </a:lnTo>
                  <a:lnTo>
                    <a:pt x="6" y="166"/>
                  </a:lnTo>
                  <a:close/>
                </a:path>
              </a:pathLst>
            </a:custGeom>
            <a:solidFill>
              <a:srgbClr val="000000"/>
            </a:solidFill>
            <a:ln w="9525">
              <a:noFill/>
              <a:round/>
              <a:headEnd/>
              <a:tailEnd/>
            </a:ln>
          </p:spPr>
          <p:txBody>
            <a:bodyPr/>
            <a:lstStyle/>
            <a:p>
              <a:endParaRPr lang="en-US" dirty="0"/>
            </a:p>
          </p:txBody>
        </p:sp>
        <p:sp>
          <p:nvSpPr>
            <p:cNvPr id="126461" name="Freeform 509"/>
            <p:cNvSpPr>
              <a:spLocks/>
            </p:cNvSpPr>
            <p:nvPr/>
          </p:nvSpPr>
          <p:spPr bwMode="auto">
            <a:xfrm>
              <a:off x="963" y="2784"/>
              <a:ext cx="136" cy="211"/>
            </a:xfrm>
            <a:custGeom>
              <a:avLst/>
              <a:gdLst/>
              <a:ahLst/>
              <a:cxnLst>
                <a:cxn ang="0">
                  <a:pos x="0" y="0"/>
                </a:cxn>
                <a:cxn ang="0">
                  <a:pos x="130" y="50"/>
                </a:cxn>
                <a:cxn ang="0">
                  <a:pos x="136" y="211"/>
                </a:cxn>
                <a:cxn ang="0">
                  <a:pos x="0" y="166"/>
                </a:cxn>
                <a:cxn ang="0">
                  <a:pos x="0" y="0"/>
                </a:cxn>
                <a:cxn ang="0">
                  <a:pos x="0" y="0"/>
                </a:cxn>
              </a:cxnLst>
              <a:rect l="0" t="0" r="r" b="b"/>
              <a:pathLst>
                <a:path w="136" h="211">
                  <a:moveTo>
                    <a:pt x="0" y="0"/>
                  </a:moveTo>
                  <a:lnTo>
                    <a:pt x="130" y="50"/>
                  </a:lnTo>
                  <a:lnTo>
                    <a:pt x="136" y="211"/>
                  </a:lnTo>
                  <a:lnTo>
                    <a:pt x="0" y="166"/>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462" name="Line 510"/>
            <p:cNvSpPr>
              <a:spLocks noChangeShapeType="1"/>
            </p:cNvSpPr>
            <p:nvPr/>
          </p:nvSpPr>
          <p:spPr bwMode="auto">
            <a:xfrm flipH="1" flipV="1">
              <a:off x="969" y="2867"/>
              <a:ext cx="130" cy="50"/>
            </a:xfrm>
            <a:prstGeom prst="line">
              <a:avLst/>
            </a:prstGeom>
            <a:noFill/>
            <a:ln w="0">
              <a:solidFill>
                <a:srgbClr val="000000"/>
              </a:solidFill>
              <a:round/>
              <a:headEnd/>
              <a:tailEnd/>
            </a:ln>
          </p:spPr>
          <p:txBody>
            <a:bodyPr/>
            <a:lstStyle/>
            <a:p>
              <a:endParaRPr lang="en-US" dirty="0"/>
            </a:p>
          </p:txBody>
        </p:sp>
        <p:sp>
          <p:nvSpPr>
            <p:cNvPr id="126463" name="Line 511"/>
            <p:cNvSpPr>
              <a:spLocks noChangeShapeType="1"/>
            </p:cNvSpPr>
            <p:nvPr/>
          </p:nvSpPr>
          <p:spPr bwMode="auto">
            <a:xfrm flipH="1" flipV="1">
              <a:off x="969" y="2862"/>
              <a:ext cx="124" cy="44"/>
            </a:xfrm>
            <a:prstGeom prst="line">
              <a:avLst/>
            </a:prstGeom>
            <a:noFill/>
            <a:ln w="0">
              <a:solidFill>
                <a:srgbClr val="000000"/>
              </a:solidFill>
              <a:round/>
              <a:headEnd/>
              <a:tailEnd/>
            </a:ln>
          </p:spPr>
          <p:txBody>
            <a:bodyPr/>
            <a:lstStyle/>
            <a:p>
              <a:endParaRPr lang="en-US" dirty="0"/>
            </a:p>
          </p:txBody>
        </p:sp>
        <p:sp>
          <p:nvSpPr>
            <p:cNvPr id="126464" name="Line 512"/>
            <p:cNvSpPr>
              <a:spLocks noChangeShapeType="1"/>
            </p:cNvSpPr>
            <p:nvPr/>
          </p:nvSpPr>
          <p:spPr bwMode="auto">
            <a:xfrm flipH="1" flipV="1">
              <a:off x="969" y="2851"/>
              <a:ext cx="124" cy="44"/>
            </a:xfrm>
            <a:prstGeom prst="line">
              <a:avLst/>
            </a:prstGeom>
            <a:noFill/>
            <a:ln w="0">
              <a:solidFill>
                <a:srgbClr val="000000"/>
              </a:solidFill>
              <a:round/>
              <a:headEnd/>
              <a:tailEnd/>
            </a:ln>
          </p:spPr>
          <p:txBody>
            <a:bodyPr/>
            <a:lstStyle/>
            <a:p>
              <a:endParaRPr lang="en-US" dirty="0"/>
            </a:p>
          </p:txBody>
        </p:sp>
        <p:sp>
          <p:nvSpPr>
            <p:cNvPr id="126465" name="Line 513"/>
            <p:cNvSpPr>
              <a:spLocks noChangeShapeType="1"/>
            </p:cNvSpPr>
            <p:nvPr/>
          </p:nvSpPr>
          <p:spPr bwMode="auto">
            <a:xfrm flipH="1" flipV="1">
              <a:off x="969" y="2839"/>
              <a:ext cx="124" cy="50"/>
            </a:xfrm>
            <a:prstGeom prst="line">
              <a:avLst/>
            </a:prstGeom>
            <a:noFill/>
            <a:ln w="0">
              <a:solidFill>
                <a:srgbClr val="000000"/>
              </a:solidFill>
              <a:round/>
              <a:headEnd/>
              <a:tailEnd/>
            </a:ln>
          </p:spPr>
          <p:txBody>
            <a:bodyPr/>
            <a:lstStyle/>
            <a:p>
              <a:endParaRPr lang="en-US" dirty="0"/>
            </a:p>
          </p:txBody>
        </p:sp>
        <p:sp>
          <p:nvSpPr>
            <p:cNvPr id="126466" name="Line 514"/>
            <p:cNvSpPr>
              <a:spLocks noChangeShapeType="1"/>
            </p:cNvSpPr>
            <p:nvPr/>
          </p:nvSpPr>
          <p:spPr bwMode="auto">
            <a:xfrm flipH="1" flipV="1">
              <a:off x="969" y="2834"/>
              <a:ext cx="124" cy="44"/>
            </a:xfrm>
            <a:prstGeom prst="line">
              <a:avLst/>
            </a:prstGeom>
            <a:noFill/>
            <a:ln w="0">
              <a:solidFill>
                <a:srgbClr val="000000"/>
              </a:solidFill>
              <a:round/>
              <a:headEnd/>
              <a:tailEnd/>
            </a:ln>
          </p:spPr>
          <p:txBody>
            <a:bodyPr/>
            <a:lstStyle/>
            <a:p>
              <a:endParaRPr lang="en-US" dirty="0"/>
            </a:p>
          </p:txBody>
        </p:sp>
        <p:sp>
          <p:nvSpPr>
            <p:cNvPr id="126467" name="Line 515"/>
            <p:cNvSpPr>
              <a:spLocks noChangeShapeType="1"/>
            </p:cNvSpPr>
            <p:nvPr/>
          </p:nvSpPr>
          <p:spPr bwMode="auto">
            <a:xfrm flipH="1" flipV="1">
              <a:off x="969" y="2812"/>
              <a:ext cx="124" cy="44"/>
            </a:xfrm>
            <a:prstGeom prst="line">
              <a:avLst/>
            </a:prstGeom>
            <a:noFill/>
            <a:ln w="0">
              <a:solidFill>
                <a:srgbClr val="000000"/>
              </a:solidFill>
              <a:round/>
              <a:headEnd/>
              <a:tailEnd/>
            </a:ln>
          </p:spPr>
          <p:txBody>
            <a:bodyPr/>
            <a:lstStyle/>
            <a:p>
              <a:endParaRPr lang="en-US" dirty="0"/>
            </a:p>
          </p:txBody>
        </p:sp>
        <p:sp>
          <p:nvSpPr>
            <p:cNvPr id="126468" name="Line 516"/>
            <p:cNvSpPr>
              <a:spLocks noChangeShapeType="1"/>
            </p:cNvSpPr>
            <p:nvPr/>
          </p:nvSpPr>
          <p:spPr bwMode="auto">
            <a:xfrm flipH="1" flipV="1">
              <a:off x="969" y="2823"/>
              <a:ext cx="124" cy="44"/>
            </a:xfrm>
            <a:prstGeom prst="line">
              <a:avLst/>
            </a:prstGeom>
            <a:noFill/>
            <a:ln w="0">
              <a:solidFill>
                <a:srgbClr val="000000"/>
              </a:solidFill>
              <a:round/>
              <a:headEnd/>
              <a:tailEnd/>
            </a:ln>
          </p:spPr>
          <p:txBody>
            <a:bodyPr/>
            <a:lstStyle/>
            <a:p>
              <a:endParaRPr lang="en-US" dirty="0"/>
            </a:p>
          </p:txBody>
        </p:sp>
        <p:sp>
          <p:nvSpPr>
            <p:cNvPr id="126469" name="Line 517"/>
            <p:cNvSpPr>
              <a:spLocks noChangeShapeType="1"/>
            </p:cNvSpPr>
            <p:nvPr/>
          </p:nvSpPr>
          <p:spPr bwMode="auto">
            <a:xfrm flipH="1" flipV="1">
              <a:off x="969" y="2878"/>
              <a:ext cx="130" cy="45"/>
            </a:xfrm>
            <a:prstGeom prst="line">
              <a:avLst/>
            </a:prstGeom>
            <a:noFill/>
            <a:ln w="0">
              <a:solidFill>
                <a:srgbClr val="000000"/>
              </a:solidFill>
              <a:round/>
              <a:headEnd/>
              <a:tailEnd/>
            </a:ln>
          </p:spPr>
          <p:txBody>
            <a:bodyPr/>
            <a:lstStyle/>
            <a:p>
              <a:endParaRPr lang="en-US" dirty="0"/>
            </a:p>
          </p:txBody>
        </p:sp>
        <p:sp>
          <p:nvSpPr>
            <p:cNvPr id="126470" name="Line 518"/>
            <p:cNvSpPr>
              <a:spLocks noChangeShapeType="1"/>
            </p:cNvSpPr>
            <p:nvPr/>
          </p:nvSpPr>
          <p:spPr bwMode="auto">
            <a:xfrm flipH="1" flipV="1">
              <a:off x="969" y="2939"/>
              <a:ext cx="130" cy="50"/>
            </a:xfrm>
            <a:prstGeom prst="line">
              <a:avLst/>
            </a:prstGeom>
            <a:noFill/>
            <a:ln w="0">
              <a:solidFill>
                <a:srgbClr val="000000"/>
              </a:solidFill>
              <a:round/>
              <a:headEnd/>
              <a:tailEnd/>
            </a:ln>
          </p:spPr>
          <p:txBody>
            <a:bodyPr/>
            <a:lstStyle/>
            <a:p>
              <a:endParaRPr lang="en-US" dirty="0"/>
            </a:p>
          </p:txBody>
        </p:sp>
        <p:sp>
          <p:nvSpPr>
            <p:cNvPr id="126471" name="Line 519"/>
            <p:cNvSpPr>
              <a:spLocks noChangeShapeType="1"/>
            </p:cNvSpPr>
            <p:nvPr/>
          </p:nvSpPr>
          <p:spPr bwMode="auto">
            <a:xfrm flipH="1" flipV="1">
              <a:off x="969" y="2934"/>
              <a:ext cx="130" cy="44"/>
            </a:xfrm>
            <a:prstGeom prst="line">
              <a:avLst/>
            </a:prstGeom>
            <a:noFill/>
            <a:ln w="0">
              <a:solidFill>
                <a:srgbClr val="000000"/>
              </a:solidFill>
              <a:round/>
              <a:headEnd/>
              <a:tailEnd/>
            </a:ln>
          </p:spPr>
          <p:txBody>
            <a:bodyPr/>
            <a:lstStyle/>
            <a:p>
              <a:endParaRPr lang="en-US" dirty="0"/>
            </a:p>
          </p:txBody>
        </p:sp>
        <p:sp>
          <p:nvSpPr>
            <p:cNvPr id="126472" name="Line 520"/>
            <p:cNvSpPr>
              <a:spLocks noChangeShapeType="1"/>
            </p:cNvSpPr>
            <p:nvPr/>
          </p:nvSpPr>
          <p:spPr bwMode="auto">
            <a:xfrm flipH="1" flipV="1">
              <a:off x="969" y="2923"/>
              <a:ext cx="130" cy="44"/>
            </a:xfrm>
            <a:prstGeom prst="line">
              <a:avLst/>
            </a:prstGeom>
            <a:noFill/>
            <a:ln w="0">
              <a:solidFill>
                <a:srgbClr val="000000"/>
              </a:solidFill>
              <a:round/>
              <a:headEnd/>
              <a:tailEnd/>
            </a:ln>
          </p:spPr>
          <p:txBody>
            <a:bodyPr/>
            <a:lstStyle/>
            <a:p>
              <a:endParaRPr lang="en-US" dirty="0"/>
            </a:p>
          </p:txBody>
        </p:sp>
        <p:sp>
          <p:nvSpPr>
            <p:cNvPr id="126473" name="Line 521"/>
            <p:cNvSpPr>
              <a:spLocks noChangeShapeType="1"/>
            </p:cNvSpPr>
            <p:nvPr/>
          </p:nvSpPr>
          <p:spPr bwMode="auto">
            <a:xfrm flipH="1" flipV="1">
              <a:off x="969" y="2911"/>
              <a:ext cx="130" cy="45"/>
            </a:xfrm>
            <a:prstGeom prst="line">
              <a:avLst/>
            </a:prstGeom>
            <a:noFill/>
            <a:ln w="0">
              <a:solidFill>
                <a:srgbClr val="000000"/>
              </a:solidFill>
              <a:round/>
              <a:headEnd/>
              <a:tailEnd/>
            </a:ln>
          </p:spPr>
          <p:txBody>
            <a:bodyPr/>
            <a:lstStyle/>
            <a:p>
              <a:endParaRPr lang="en-US" dirty="0"/>
            </a:p>
          </p:txBody>
        </p:sp>
        <p:sp>
          <p:nvSpPr>
            <p:cNvPr id="126474" name="Line 522"/>
            <p:cNvSpPr>
              <a:spLocks noChangeShapeType="1"/>
            </p:cNvSpPr>
            <p:nvPr/>
          </p:nvSpPr>
          <p:spPr bwMode="auto">
            <a:xfrm flipH="1" flipV="1">
              <a:off x="969" y="2900"/>
              <a:ext cx="130" cy="45"/>
            </a:xfrm>
            <a:prstGeom prst="line">
              <a:avLst/>
            </a:prstGeom>
            <a:noFill/>
            <a:ln w="0">
              <a:solidFill>
                <a:srgbClr val="000000"/>
              </a:solidFill>
              <a:round/>
              <a:headEnd/>
              <a:tailEnd/>
            </a:ln>
          </p:spPr>
          <p:txBody>
            <a:bodyPr/>
            <a:lstStyle/>
            <a:p>
              <a:endParaRPr lang="en-US" dirty="0"/>
            </a:p>
          </p:txBody>
        </p:sp>
        <p:sp>
          <p:nvSpPr>
            <p:cNvPr id="126475" name="Line 523"/>
            <p:cNvSpPr>
              <a:spLocks noChangeShapeType="1"/>
            </p:cNvSpPr>
            <p:nvPr/>
          </p:nvSpPr>
          <p:spPr bwMode="auto">
            <a:xfrm flipH="1" flipV="1">
              <a:off x="969" y="2889"/>
              <a:ext cx="130" cy="45"/>
            </a:xfrm>
            <a:prstGeom prst="line">
              <a:avLst/>
            </a:prstGeom>
            <a:noFill/>
            <a:ln w="0">
              <a:solidFill>
                <a:srgbClr val="000000"/>
              </a:solidFill>
              <a:round/>
              <a:headEnd/>
              <a:tailEnd/>
            </a:ln>
          </p:spPr>
          <p:txBody>
            <a:bodyPr/>
            <a:lstStyle/>
            <a:p>
              <a:endParaRPr lang="en-US" dirty="0"/>
            </a:p>
          </p:txBody>
        </p:sp>
        <p:sp>
          <p:nvSpPr>
            <p:cNvPr id="126476" name="Freeform 524"/>
            <p:cNvSpPr>
              <a:spLocks/>
            </p:cNvSpPr>
            <p:nvPr/>
          </p:nvSpPr>
          <p:spPr bwMode="auto">
            <a:xfrm>
              <a:off x="1128" y="2845"/>
              <a:ext cx="130" cy="166"/>
            </a:xfrm>
            <a:custGeom>
              <a:avLst/>
              <a:gdLst/>
              <a:ahLst/>
              <a:cxnLst>
                <a:cxn ang="0">
                  <a:pos x="0" y="161"/>
                </a:cxn>
                <a:cxn ang="0">
                  <a:pos x="12" y="166"/>
                </a:cxn>
                <a:cxn ang="0">
                  <a:pos x="12" y="17"/>
                </a:cxn>
                <a:cxn ang="0">
                  <a:pos x="130" y="61"/>
                </a:cxn>
                <a:cxn ang="0">
                  <a:pos x="130" y="44"/>
                </a:cxn>
                <a:cxn ang="0">
                  <a:pos x="0" y="0"/>
                </a:cxn>
                <a:cxn ang="0">
                  <a:pos x="0" y="161"/>
                </a:cxn>
                <a:cxn ang="0">
                  <a:pos x="0" y="161"/>
                </a:cxn>
              </a:cxnLst>
              <a:rect l="0" t="0" r="r" b="b"/>
              <a:pathLst>
                <a:path w="130" h="166">
                  <a:moveTo>
                    <a:pt x="0" y="161"/>
                  </a:moveTo>
                  <a:lnTo>
                    <a:pt x="12" y="166"/>
                  </a:lnTo>
                  <a:lnTo>
                    <a:pt x="12" y="17"/>
                  </a:lnTo>
                  <a:lnTo>
                    <a:pt x="130" y="61"/>
                  </a:lnTo>
                  <a:lnTo>
                    <a:pt x="130" y="44"/>
                  </a:lnTo>
                  <a:lnTo>
                    <a:pt x="0" y="0"/>
                  </a:lnTo>
                  <a:lnTo>
                    <a:pt x="0" y="161"/>
                  </a:lnTo>
                  <a:lnTo>
                    <a:pt x="0" y="161"/>
                  </a:lnTo>
                  <a:close/>
                </a:path>
              </a:pathLst>
            </a:custGeom>
            <a:solidFill>
              <a:srgbClr val="000000"/>
            </a:solidFill>
            <a:ln w="9525">
              <a:noFill/>
              <a:round/>
              <a:headEnd/>
              <a:tailEnd/>
            </a:ln>
          </p:spPr>
          <p:txBody>
            <a:bodyPr/>
            <a:lstStyle/>
            <a:p>
              <a:endParaRPr lang="en-US" dirty="0"/>
            </a:p>
          </p:txBody>
        </p:sp>
        <p:sp>
          <p:nvSpPr>
            <p:cNvPr id="126477" name="Freeform 525"/>
            <p:cNvSpPr>
              <a:spLocks/>
            </p:cNvSpPr>
            <p:nvPr/>
          </p:nvSpPr>
          <p:spPr bwMode="auto">
            <a:xfrm>
              <a:off x="1128" y="2845"/>
              <a:ext cx="130" cy="211"/>
            </a:xfrm>
            <a:custGeom>
              <a:avLst/>
              <a:gdLst/>
              <a:ahLst/>
              <a:cxnLst>
                <a:cxn ang="0">
                  <a:pos x="0" y="0"/>
                </a:cxn>
                <a:cxn ang="0">
                  <a:pos x="130" y="44"/>
                </a:cxn>
                <a:cxn ang="0">
                  <a:pos x="130" y="211"/>
                </a:cxn>
                <a:cxn ang="0">
                  <a:pos x="0" y="161"/>
                </a:cxn>
                <a:cxn ang="0">
                  <a:pos x="0" y="0"/>
                </a:cxn>
                <a:cxn ang="0">
                  <a:pos x="0" y="0"/>
                </a:cxn>
              </a:cxnLst>
              <a:rect l="0" t="0" r="r" b="b"/>
              <a:pathLst>
                <a:path w="130" h="211">
                  <a:moveTo>
                    <a:pt x="0" y="0"/>
                  </a:moveTo>
                  <a:lnTo>
                    <a:pt x="130" y="44"/>
                  </a:lnTo>
                  <a:lnTo>
                    <a:pt x="130" y="211"/>
                  </a:lnTo>
                  <a:lnTo>
                    <a:pt x="0" y="16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478" name="Line 526"/>
            <p:cNvSpPr>
              <a:spLocks noChangeShapeType="1"/>
            </p:cNvSpPr>
            <p:nvPr/>
          </p:nvSpPr>
          <p:spPr bwMode="auto">
            <a:xfrm flipH="1" flipV="1">
              <a:off x="1134" y="2867"/>
              <a:ext cx="124" cy="44"/>
            </a:xfrm>
            <a:prstGeom prst="line">
              <a:avLst/>
            </a:prstGeom>
            <a:noFill/>
            <a:ln w="0">
              <a:solidFill>
                <a:srgbClr val="000000"/>
              </a:solidFill>
              <a:round/>
              <a:headEnd/>
              <a:tailEnd/>
            </a:ln>
          </p:spPr>
          <p:txBody>
            <a:bodyPr/>
            <a:lstStyle/>
            <a:p>
              <a:endParaRPr lang="en-US" dirty="0"/>
            </a:p>
          </p:txBody>
        </p:sp>
        <p:sp>
          <p:nvSpPr>
            <p:cNvPr id="126479" name="Line 527"/>
            <p:cNvSpPr>
              <a:spLocks noChangeShapeType="1"/>
            </p:cNvSpPr>
            <p:nvPr/>
          </p:nvSpPr>
          <p:spPr bwMode="auto">
            <a:xfrm flipH="1" flipV="1">
              <a:off x="1134" y="2878"/>
              <a:ext cx="124" cy="45"/>
            </a:xfrm>
            <a:prstGeom prst="line">
              <a:avLst/>
            </a:prstGeom>
            <a:noFill/>
            <a:ln w="0">
              <a:solidFill>
                <a:srgbClr val="000000"/>
              </a:solidFill>
              <a:round/>
              <a:headEnd/>
              <a:tailEnd/>
            </a:ln>
          </p:spPr>
          <p:txBody>
            <a:bodyPr/>
            <a:lstStyle/>
            <a:p>
              <a:endParaRPr lang="en-US" dirty="0"/>
            </a:p>
          </p:txBody>
        </p:sp>
        <p:sp>
          <p:nvSpPr>
            <p:cNvPr id="126480" name="Freeform 528"/>
            <p:cNvSpPr>
              <a:spLocks/>
            </p:cNvSpPr>
            <p:nvPr/>
          </p:nvSpPr>
          <p:spPr bwMode="auto">
            <a:xfrm>
              <a:off x="1288" y="2900"/>
              <a:ext cx="130" cy="167"/>
            </a:xfrm>
            <a:custGeom>
              <a:avLst/>
              <a:gdLst/>
              <a:ahLst/>
              <a:cxnLst>
                <a:cxn ang="0">
                  <a:pos x="6" y="161"/>
                </a:cxn>
                <a:cxn ang="0">
                  <a:pos x="12" y="167"/>
                </a:cxn>
                <a:cxn ang="0">
                  <a:pos x="12" y="17"/>
                </a:cxn>
                <a:cxn ang="0">
                  <a:pos x="130" y="61"/>
                </a:cxn>
                <a:cxn ang="0">
                  <a:pos x="130" y="50"/>
                </a:cxn>
                <a:cxn ang="0">
                  <a:pos x="0" y="0"/>
                </a:cxn>
                <a:cxn ang="0">
                  <a:pos x="6" y="161"/>
                </a:cxn>
                <a:cxn ang="0">
                  <a:pos x="6" y="161"/>
                </a:cxn>
              </a:cxnLst>
              <a:rect l="0" t="0" r="r" b="b"/>
              <a:pathLst>
                <a:path w="130" h="167">
                  <a:moveTo>
                    <a:pt x="6" y="161"/>
                  </a:moveTo>
                  <a:lnTo>
                    <a:pt x="12" y="167"/>
                  </a:lnTo>
                  <a:lnTo>
                    <a:pt x="12" y="17"/>
                  </a:lnTo>
                  <a:lnTo>
                    <a:pt x="130" y="61"/>
                  </a:lnTo>
                  <a:lnTo>
                    <a:pt x="130" y="50"/>
                  </a:lnTo>
                  <a:lnTo>
                    <a:pt x="0" y="0"/>
                  </a:lnTo>
                  <a:lnTo>
                    <a:pt x="6" y="161"/>
                  </a:lnTo>
                  <a:lnTo>
                    <a:pt x="6" y="161"/>
                  </a:lnTo>
                  <a:close/>
                </a:path>
              </a:pathLst>
            </a:custGeom>
            <a:solidFill>
              <a:srgbClr val="000000"/>
            </a:solidFill>
            <a:ln w="9525">
              <a:noFill/>
              <a:round/>
              <a:headEnd/>
              <a:tailEnd/>
            </a:ln>
          </p:spPr>
          <p:txBody>
            <a:bodyPr/>
            <a:lstStyle/>
            <a:p>
              <a:endParaRPr lang="en-US" dirty="0"/>
            </a:p>
          </p:txBody>
        </p:sp>
        <p:sp>
          <p:nvSpPr>
            <p:cNvPr id="126481" name="Freeform 529"/>
            <p:cNvSpPr>
              <a:spLocks/>
            </p:cNvSpPr>
            <p:nvPr/>
          </p:nvSpPr>
          <p:spPr bwMode="auto">
            <a:xfrm>
              <a:off x="1288" y="2900"/>
              <a:ext cx="136" cy="211"/>
            </a:xfrm>
            <a:custGeom>
              <a:avLst/>
              <a:gdLst/>
              <a:ahLst/>
              <a:cxnLst>
                <a:cxn ang="0">
                  <a:pos x="0" y="0"/>
                </a:cxn>
                <a:cxn ang="0">
                  <a:pos x="130" y="50"/>
                </a:cxn>
                <a:cxn ang="0">
                  <a:pos x="136" y="211"/>
                </a:cxn>
                <a:cxn ang="0">
                  <a:pos x="6" y="161"/>
                </a:cxn>
                <a:cxn ang="0">
                  <a:pos x="0" y="0"/>
                </a:cxn>
                <a:cxn ang="0">
                  <a:pos x="0" y="0"/>
                </a:cxn>
              </a:cxnLst>
              <a:rect l="0" t="0" r="r" b="b"/>
              <a:pathLst>
                <a:path w="136" h="211">
                  <a:moveTo>
                    <a:pt x="0" y="0"/>
                  </a:moveTo>
                  <a:lnTo>
                    <a:pt x="130" y="50"/>
                  </a:lnTo>
                  <a:lnTo>
                    <a:pt x="136" y="211"/>
                  </a:lnTo>
                  <a:lnTo>
                    <a:pt x="6" y="16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482" name="Line 530"/>
            <p:cNvSpPr>
              <a:spLocks noChangeShapeType="1"/>
            </p:cNvSpPr>
            <p:nvPr/>
          </p:nvSpPr>
          <p:spPr bwMode="auto">
            <a:xfrm flipH="1" flipV="1">
              <a:off x="1294" y="2983"/>
              <a:ext cx="130" cy="45"/>
            </a:xfrm>
            <a:prstGeom prst="line">
              <a:avLst/>
            </a:prstGeom>
            <a:noFill/>
            <a:ln w="0">
              <a:solidFill>
                <a:srgbClr val="000000"/>
              </a:solidFill>
              <a:round/>
              <a:headEnd/>
              <a:tailEnd/>
            </a:ln>
          </p:spPr>
          <p:txBody>
            <a:bodyPr/>
            <a:lstStyle/>
            <a:p>
              <a:endParaRPr lang="en-US" dirty="0"/>
            </a:p>
          </p:txBody>
        </p:sp>
        <p:sp>
          <p:nvSpPr>
            <p:cNvPr id="126483" name="Line 531"/>
            <p:cNvSpPr>
              <a:spLocks noChangeShapeType="1"/>
            </p:cNvSpPr>
            <p:nvPr/>
          </p:nvSpPr>
          <p:spPr bwMode="auto">
            <a:xfrm flipH="1" flipV="1">
              <a:off x="1294" y="2978"/>
              <a:ext cx="130" cy="44"/>
            </a:xfrm>
            <a:prstGeom prst="line">
              <a:avLst/>
            </a:prstGeom>
            <a:noFill/>
            <a:ln w="0">
              <a:solidFill>
                <a:srgbClr val="000000"/>
              </a:solidFill>
              <a:round/>
              <a:headEnd/>
              <a:tailEnd/>
            </a:ln>
          </p:spPr>
          <p:txBody>
            <a:bodyPr/>
            <a:lstStyle/>
            <a:p>
              <a:endParaRPr lang="en-US" dirty="0"/>
            </a:p>
          </p:txBody>
        </p:sp>
        <p:sp>
          <p:nvSpPr>
            <p:cNvPr id="126484" name="Line 532"/>
            <p:cNvSpPr>
              <a:spLocks noChangeShapeType="1"/>
            </p:cNvSpPr>
            <p:nvPr/>
          </p:nvSpPr>
          <p:spPr bwMode="auto">
            <a:xfrm flipH="1" flipV="1">
              <a:off x="1294" y="2967"/>
              <a:ext cx="130" cy="44"/>
            </a:xfrm>
            <a:prstGeom prst="line">
              <a:avLst/>
            </a:prstGeom>
            <a:noFill/>
            <a:ln w="0">
              <a:solidFill>
                <a:srgbClr val="000000"/>
              </a:solidFill>
              <a:round/>
              <a:headEnd/>
              <a:tailEnd/>
            </a:ln>
          </p:spPr>
          <p:txBody>
            <a:bodyPr/>
            <a:lstStyle/>
            <a:p>
              <a:endParaRPr lang="en-US" dirty="0"/>
            </a:p>
          </p:txBody>
        </p:sp>
        <p:sp>
          <p:nvSpPr>
            <p:cNvPr id="126485" name="Line 533"/>
            <p:cNvSpPr>
              <a:spLocks noChangeShapeType="1"/>
            </p:cNvSpPr>
            <p:nvPr/>
          </p:nvSpPr>
          <p:spPr bwMode="auto">
            <a:xfrm flipH="1" flipV="1">
              <a:off x="1294" y="2956"/>
              <a:ext cx="130" cy="44"/>
            </a:xfrm>
            <a:prstGeom prst="line">
              <a:avLst/>
            </a:prstGeom>
            <a:noFill/>
            <a:ln w="0">
              <a:solidFill>
                <a:srgbClr val="000000"/>
              </a:solidFill>
              <a:round/>
              <a:headEnd/>
              <a:tailEnd/>
            </a:ln>
          </p:spPr>
          <p:txBody>
            <a:bodyPr/>
            <a:lstStyle/>
            <a:p>
              <a:endParaRPr lang="en-US" dirty="0"/>
            </a:p>
          </p:txBody>
        </p:sp>
        <p:sp>
          <p:nvSpPr>
            <p:cNvPr id="126486" name="Line 534"/>
            <p:cNvSpPr>
              <a:spLocks noChangeShapeType="1"/>
            </p:cNvSpPr>
            <p:nvPr/>
          </p:nvSpPr>
          <p:spPr bwMode="auto">
            <a:xfrm flipH="1" flipV="1">
              <a:off x="1294" y="2945"/>
              <a:ext cx="130" cy="50"/>
            </a:xfrm>
            <a:prstGeom prst="line">
              <a:avLst/>
            </a:prstGeom>
            <a:noFill/>
            <a:ln w="0">
              <a:solidFill>
                <a:srgbClr val="000000"/>
              </a:solidFill>
              <a:round/>
              <a:headEnd/>
              <a:tailEnd/>
            </a:ln>
          </p:spPr>
          <p:txBody>
            <a:bodyPr/>
            <a:lstStyle/>
            <a:p>
              <a:endParaRPr lang="en-US" dirty="0"/>
            </a:p>
          </p:txBody>
        </p:sp>
        <p:sp>
          <p:nvSpPr>
            <p:cNvPr id="126487" name="Line 535"/>
            <p:cNvSpPr>
              <a:spLocks noChangeShapeType="1"/>
            </p:cNvSpPr>
            <p:nvPr/>
          </p:nvSpPr>
          <p:spPr bwMode="auto">
            <a:xfrm flipH="1" flipV="1">
              <a:off x="1294" y="2928"/>
              <a:ext cx="124" cy="44"/>
            </a:xfrm>
            <a:prstGeom prst="line">
              <a:avLst/>
            </a:prstGeom>
            <a:noFill/>
            <a:ln w="0">
              <a:solidFill>
                <a:srgbClr val="000000"/>
              </a:solidFill>
              <a:round/>
              <a:headEnd/>
              <a:tailEnd/>
            </a:ln>
          </p:spPr>
          <p:txBody>
            <a:bodyPr/>
            <a:lstStyle/>
            <a:p>
              <a:endParaRPr lang="en-US" dirty="0"/>
            </a:p>
          </p:txBody>
        </p:sp>
        <p:sp>
          <p:nvSpPr>
            <p:cNvPr id="126488" name="Line 536"/>
            <p:cNvSpPr>
              <a:spLocks noChangeShapeType="1"/>
            </p:cNvSpPr>
            <p:nvPr/>
          </p:nvSpPr>
          <p:spPr bwMode="auto">
            <a:xfrm flipH="1" flipV="1">
              <a:off x="1294" y="2939"/>
              <a:ext cx="124" cy="44"/>
            </a:xfrm>
            <a:prstGeom prst="line">
              <a:avLst/>
            </a:prstGeom>
            <a:noFill/>
            <a:ln w="0">
              <a:solidFill>
                <a:srgbClr val="000000"/>
              </a:solidFill>
              <a:round/>
              <a:headEnd/>
              <a:tailEnd/>
            </a:ln>
          </p:spPr>
          <p:txBody>
            <a:bodyPr/>
            <a:lstStyle/>
            <a:p>
              <a:endParaRPr lang="en-US" dirty="0"/>
            </a:p>
          </p:txBody>
        </p:sp>
        <p:sp>
          <p:nvSpPr>
            <p:cNvPr id="126489" name="Line 537"/>
            <p:cNvSpPr>
              <a:spLocks noChangeShapeType="1"/>
            </p:cNvSpPr>
            <p:nvPr/>
          </p:nvSpPr>
          <p:spPr bwMode="auto">
            <a:xfrm flipH="1" flipV="1">
              <a:off x="1294" y="2995"/>
              <a:ext cx="130" cy="44"/>
            </a:xfrm>
            <a:prstGeom prst="line">
              <a:avLst/>
            </a:prstGeom>
            <a:noFill/>
            <a:ln w="0">
              <a:solidFill>
                <a:srgbClr val="000000"/>
              </a:solidFill>
              <a:round/>
              <a:headEnd/>
              <a:tailEnd/>
            </a:ln>
          </p:spPr>
          <p:txBody>
            <a:bodyPr/>
            <a:lstStyle/>
            <a:p>
              <a:endParaRPr lang="en-US" dirty="0"/>
            </a:p>
          </p:txBody>
        </p:sp>
        <p:sp>
          <p:nvSpPr>
            <p:cNvPr id="126490" name="Line 538"/>
            <p:cNvSpPr>
              <a:spLocks noChangeShapeType="1"/>
            </p:cNvSpPr>
            <p:nvPr/>
          </p:nvSpPr>
          <p:spPr bwMode="auto">
            <a:xfrm flipH="1" flipV="1">
              <a:off x="1294" y="3056"/>
              <a:ext cx="130" cy="44"/>
            </a:xfrm>
            <a:prstGeom prst="line">
              <a:avLst/>
            </a:prstGeom>
            <a:noFill/>
            <a:ln w="0">
              <a:solidFill>
                <a:srgbClr val="000000"/>
              </a:solidFill>
              <a:round/>
              <a:headEnd/>
              <a:tailEnd/>
            </a:ln>
          </p:spPr>
          <p:txBody>
            <a:bodyPr/>
            <a:lstStyle/>
            <a:p>
              <a:endParaRPr lang="en-US" dirty="0"/>
            </a:p>
          </p:txBody>
        </p:sp>
        <p:sp>
          <p:nvSpPr>
            <p:cNvPr id="126491" name="Line 539"/>
            <p:cNvSpPr>
              <a:spLocks noChangeShapeType="1"/>
            </p:cNvSpPr>
            <p:nvPr/>
          </p:nvSpPr>
          <p:spPr bwMode="auto">
            <a:xfrm flipH="1" flipV="1">
              <a:off x="1294" y="3044"/>
              <a:ext cx="130" cy="50"/>
            </a:xfrm>
            <a:prstGeom prst="line">
              <a:avLst/>
            </a:prstGeom>
            <a:noFill/>
            <a:ln w="0">
              <a:solidFill>
                <a:srgbClr val="000000"/>
              </a:solidFill>
              <a:round/>
              <a:headEnd/>
              <a:tailEnd/>
            </a:ln>
          </p:spPr>
          <p:txBody>
            <a:bodyPr/>
            <a:lstStyle/>
            <a:p>
              <a:endParaRPr lang="en-US" dirty="0"/>
            </a:p>
          </p:txBody>
        </p:sp>
        <p:sp>
          <p:nvSpPr>
            <p:cNvPr id="126492" name="Line 540"/>
            <p:cNvSpPr>
              <a:spLocks noChangeShapeType="1"/>
            </p:cNvSpPr>
            <p:nvPr/>
          </p:nvSpPr>
          <p:spPr bwMode="auto">
            <a:xfrm flipH="1" flipV="1">
              <a:off x="1294" y="3033"/>
              <a:ext cx="130" cy="50"/>
            </a:xfrm>
            <a:prstGeom prst="line">
              <a:avLst/>
            </a:prstGeom>
            <a:noFill/>
            <a:ln w="0">
              <a:solidFill>
                <a:srgbClr val="000000"/>
              </a:solidFill>
              <a:round/>
              <a:headEnd/>
              <a:tailEnd/>
            </a:ln>
          </p:spPr>
          <p:txBody>
            <a:bodyPr/>
            <a:lstStyle/>
            <a:p>
              <a:endParaRPr lang="en-US" dirty="0"/>
            </a:p>
          </p:txBody>
        </p:sp>
        <p:sp>
          <p:nvSpPr>
            <p:cNvPr id="126493" name="Line 541"/>
            <p:cNvSpPr>
              <a:spLocks noChangeShapeType="1"/>
            </p:cNvSpPr>
            <p:nvPr/>
          </p:nvSpPr>
          <p:spPr bwMode="auto">
            <a:xfrm flipH="1" flipV="1">
              <a:off x="1294" y="3022"/>
              <a:ext cx="130" cy="50"/>
            </a:xfrm>
            <a:prstGeom prst="line">
              <a:avLst/>
            </a:prstGeom>
            <a:noFill/>
            <a:ln w="0">
              <a:solidFill>
                <a:srgbClr val="000000"/>
              </a:solidFill>
              <a:round/>
              <a:headEnd/>
              <a:tailEnd/>
            </a:ln>
          </p:spPr>
          <p:txBody>
            <a:bodyPr/>
            <a:lstStyle/>
            <a:p>
              <a:endParaRPr lang="en-US" dirty="0"/>
            </a:p>
          </p:txBody>
        </p:sp>
        <p:sp>
          <p:nvSpPr>
            <p:cNvPr id="126494" name="Line 542"/>
            <p:cNvSpPr>
              <a:spLocks noChangeShapeType="1"/>
            </p:cNvSpPr>
            <p:nvPr/>
          </p:nvSpPr>
          <p:spPr bwMode="auto">
            <a:xfrm flipH="1" flipV="1">
              <a:off x="1294" y="3017"/>
              <a:ext cx="130" cy="44"/>
            </a:xfrm>
            <a:prstGeom prst="line">
              <a:avLst/>
            </a:prstGeom>
            <a:noFill/>
            <a:ln w="0">
              <a:solidFill>
                <a:srgbClr val="000000"/>
              </a:solidFill>
              <a:round/>
              <a:headEnd/>
              <a:tailEnd/>
            </a:ln>
          </p:spPr>
          <p:txBody>
            <a:bodyPr/>
            <a:lstStyle/>
            <a:p>
              <a:endParaRPr lang="en-US" dirty="0"/>
            </a:p>
          </p:txBody>
        </p:sp>
        <p:sp>
          <p:nvSpPr>
            <p:cNvPr id="126495" name="Line 543"/>
            <p:cNvSpPr>
              <a:spLocks noChangeShapeType="1"/>
            </p:cNvSpPr>
            <p:nvPr/>
          </p:nvSpPr>
          <p:spPr bwMode="auto">
            <a:xfrm flipH="1" flipV="1">
              <a:off x="1294" y="3006"/>
              <a:ext cx="130" cy="44"/>
            </a:xfrm>
            <a:prstGeom prst="line">
              <a:avLst/>
            </a:prstGeom>
            <a:noFill/>
            <a:ln w="0">
              <a:solidFill>
                <a:srgbClr val="000000"/>
              </a:solidFill>
              <a:round/>
              <a:headEnd/>
              <a:tailEnd/>
            </a:ln>
          </p:spPr>
          <p:txBody>
            <a:bodyPr/>
            <a:lstStyle/>
            <a:p>
              <a:endParaRPr lang="en-US" dirty="0"/>
            </a:p>
          </p:txBody>
        </p:sp>
        <p:sp>
          <p:nvSpPr>
            <p:cNvPr id="126496" name="Freeform 544"/>
            <p:cNvSpPr>
              <a:spLocks/>
            </p:cNvSpPr>
            <p:nvPr/>
          </p:nvSpPr>
          <p:spPr bwMode="auto">
            <a:xfrm>
              <a:off x="1719" y="3056"/>
              <a:ext cx="130" cy="166"/>
            </a:xfrm>
            <a:custGeom>
              <a:avLst/>
              <a:gdLst/>
              <a:ahLst/>
              <a:cxnLst>
                <a:cxn ang="0">
                  <a:pos x="6" y="160"/>
                </a:cxn>
                <a:cxn ang="0">
                  <a:pos x="18" y="166"/>
                </a:cxn>
                <a:cxn ang="0">
                  <a:pos x="12" y="16"/>
                </a:cxn>
                <a:cxn ang="0">
                  <a:pos x="130" y="55"/>
                </a:cxn>
                <a:cxn ang="0">
                  <a:pos x="130" y="44"/>
                </a:cxn>
                <a:cxn ang="0">
                  <a:pos x="0" y="0"/>
                </a:cxn>
                <a:cxn ang="0">
                  <a:pos x="6" y="160"/>
                </a:cxn>
                <a:cxn ang="0">
                  <a:pos x="6" y="160"/>
                </a:cxn>
              </a:cxnLst>
              <a:rect l="0" t="0" r="r" b="b"/>
              <a:pathLst>
                <a:path w="130" h="166">
                  <a:moveTo>
                    <a:pt x="6" y="160"/>
                  </a:moveTo>
                  <a:lnTo>
                    <a:pt x="18" y="166"/>
                  </a:lnTo>
                  <a:lnTo>
                    <a:pt x="12" y="16"/>
                  </a:lnTo>
                  <a:lnTo>
                    <a:pt x="130" y="55"/>
                  </a:lnTo>
                  <a:lnTo>
                    <a:pt x="130" y="44"/>
                  </a:lnTo>
                  <a:lnTo>
                    <a:pt x="0" y="0"/>
                  </a:lnTo>
                  <a:lnTo>
                    <a:pt x="6" y="160"/>
                  </a:lnTo>
                  <a:lnTo>
                    <a:pt x="6" y="160"/>
                  </a:lnTo>
                  <a:close/>
                </a:path>
              </a:pathLst>
            </a:custGeom>
            <a:solidFill>
              <a:srgbClr val="000000"/>
            </a:solidFill>
            <a:ln w="9525">
              <a:noFill/>
              <a:round/>
              <a:headEnd/>
              <a:tailEnd/>
            </a:ln>
          </p:spPr>
          <p:txBody>
            <a:bodyPr/>
            <a:lstStyle/>
            <a:p>
              <a:endParaRPr lang="en-US" dirty="0"/>
            </a:p>
          </p:txBody>
        </p:sp>
        <p:sp>
          <p:nvSpPr>
            <p:cNvPr id="126497" name="Freeform 545"/>
            <p:cNvSpPr>
              <a:spLocks/>
            </p:cNvSpPr>
            <p:nvPr/>
          </p:nvSpPr>
          <p:spPr bwMode="auto">
            <a:xfrm>
              <a:off x="1719" y="3056"/>
              <a:ext cx="136" cy="205"/>
            </a:xfrm>
            <a:custGeom>
              <a:avLst/>
              <a:gdLst/>
              <a:ahLst/>
              <a:cxnLst>
                <a:cxn ang="0">
                  <a:pos x="0" y="0"/>
                </a:cxn>
                <a:cxn ang="0">
                  <a:pos x="130" y="44"/>
                </a:cxn>
                <a:cxn ang="0">
                  <a:pos x="136" y="205"/>
                </a:cxn>
                <a:cxn ang="0">
                  <a:pos x="6" y="160"/>
                </a:cxn>
                <a:cxn ang="0">
                  <a:pos x="0" y="0"/>
                </a:cxn>
                <a:cxn ang="0">
                  <a:pos x="0" y="0"/>
                </a:cxn>
              </a:cxnLst>
              <a:rect l="0" t="0" r="r" b="b"/>
              <a:pathLst>
                <a:path w="136" h="205">
                  <a:moveTo>
                    <a:pt x="0" y="0"/>
                  </a:moveTo>
                  <a:lnTo>
                    <a:pt x="130" y="44"/>
                  </a:lnTo>
                  <a:lnTo>
                    <a:pt x="136" y="205"/>
                  </a:lnTo>
                  <a:lnTo>
                    <a:pt x="6" y="16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498" name="Line 546"/>
            <p:cNvSpPr>
              <a:spLocks noChangeShapeType="1"/>
            </p:cNvSpPr>
            <p:nvPr/>
          </p:nvSpPr>
          <p:spPr bwMode="auto">
            <a:xfrm flipH="1" flipV="1">
              <a:off x="1725" y="3139"/>
              <a:ext cx="130" cy="44"/>
            </a:xfrm>
            <a:prstGeom prst="line">
              <a:avLst/>
            </a:prstGeom>
            <a:noFill/>
            <a:ln w="0">
              <a:solidFill>
                <a:srgbClr val="000000"/>
              </a:solidFill>
              <a:round/>
              <a:headEnd/>
              <a:tailEnd/>
            </a:ln>
          </p:spPr>
          <p:txBody>
            <a:bodyPr/>
            <a:lstStyle/>
            <a:p>
              <a:endParaRPr lang="en-US" dirty="0"/>
            </a:p>
          </p:txBody>
        </p:sp>
        <p:sp>
          <p:nvSpPr>
            <p:cNvPr id="126499" name="Line 547"/>
            <p:cNvSpPr>
              <a:spLocks noChangeShapeType="1"/>
            </p:cNvSpPr>
            <p:nvPr/>
          </p:nvSpPr>
          <p:spPr bwMode="auto">
            <a:xfrm flipH="1" flipV="1">
              <a:off x="1725" y="3128"/>
              <a:ext cx="130" cy="44"/>
            </a:xfrm>
            <a:prstGeom prst="line">
              <a:avLst/>
            </a:prstGeom>
            <a:noFill/>
            <a:ln w="0">
              <a:solidFill>
                <a:srgbClr val="000000"/>
              </a:solidFill>
              <a:round/>
              <a:headEnd/>
              <a:tailEnd/>
            </a:ln>
          </p:spPr>
          <p:txBody>
            <a:bodyPr/>
            <a:lstStyle/>
            <a:p>
              <a:endParaRPr lang="en-US" dirty="0"/>
            </a:p>
          </p:txBody>
        </p:sp>
        <p:sp>
          <p:nvSpPr>
            <p:cNvPr id="126500" name="Line 548"/>
            <p:cNvSpPr>
              <a:spLocks noChangeShapeType="1"/>
            </p:cNvSpPr>
            <p:nvPr/>
          </p:nvSpPr>
          <p:spPr bwMode="auto">
            <a:xfrm flipH="1" flipV="1">
              <a:off x="1725" y="3116"/>
              <a:ext cx="130" cy="50"/>
            </a:xfrm>
            <a:prstGeom prst="line">
              <a:avLst/>
            </a:prstGeom>
            <a:noFill/>
            <a:ln w="0">
              <a:solidFill>
                <a:srgbClr val="000000"/>
              </a:solidFill>
              <a:round/>
              <a:headEnd/>
              <a:tailEnd/>
            </a:ln>
          </p:spPr>
          <p:txBody>
            <a:bodyPr/>
            <a:lstStyle/>
            <a:p>
              <a:endParaRPr lang="en-US" dirty="0"/>
            </a:p>
          </p:txBody>
        </p:sp>
        <p:sp>
          <p:nvSpPr>
            <p:cNvPr id="126501" name="Line 549"/>
            <p:cNvSpPr>
              <a:spLocks noChangeShapeType="1"/>
            </p:cNvSpPr>
            <p:nvPr/>
          </p:nvSpPr>
          <p:spPr bwMode="auto">
            <a:xfrm flipH="1" flipV="1">
              <a:off x="1725" y="3111"/>
              <a:ext cx="130" cy="44"/>
            </a:xfrm>
            <a:prstGeom prst="line">
              <a:avLst/>
            </a:prstGeom>
            <a:noFill/>
            <a:ln w="0">
              <a:solidFill>
                <a:srgbClr val="000000"/>
              </a:solidFill>
              <a:round/>
              <a:headEnd/>
              <a:tailEnd/>
            </a:ln>
          </p:spPr>
          <p:txBody>
            <a:bodyPr/>
            <a:lstStyle/>
            <a:p>
              <a:endParaRPr lang="en-US" dirty="0"/>
            </a:p>
          </p:txBody>
        </p:sp>
        <p:sp>
          <p:nvSpPr>
            <p:cNvPr id="126502" name="Line 550"/>
            <p:cNvSpPr>
              <a:spLocks noChangeShapeType="1"/>
            </p:cNvSpPr>
            <p:nvPr/>
          </p:nvSpPr>
          <p:spPr bwMode="auto">
            <a:xfrm flipH="1" flipV="1">
              <a:off x="1725" y="3100"/>
              <a:ext cx="130" cy="44"/>
            </a:xfrm>
            <a:prstGeom prst="line">
              <a:avLst/>
            </a:prstGeom>
            <a:noFill/>
            <a:ln w="0">
              <a:solidFill>
                <a:srgbClr val="000000"/>
              </a:solidFill>
              <a:round/>
              <a:headEnd/>
              <a:tailEnd/>
            </a:ln>
          </p:spPr>
          <p:txBody>
            <a:bodyPr/>
            <a:lstStyle/>
            <a:p>
              <a:endParaRPr lang="en-US" dirty="0"/>
            </a:p>
          </p:txBody>
        </p:sp>
        <p:sp>
          <p:nvSpPr>
            <p:cNvPr id="126503" name="Line 551"/>
            <p:cNvSpPr>
              <a:spLocks noChangeShapeType="1"/>
            </p:cNvSpPr>
            <p:nvPr/>
          </p:nvSpPr>
          <p:spPr bwMode="auto">
            <a:xfrm flipH="1" flipV="1">
              <a:off x="1725" y="3078"/>
              <a:ext cx="130" cy="44"/>
            </a:xfrm>
            <a:prstGeom prst="line">
              <a:avLst/>
            </a:prstGeom>
            <a:noFill/>
            <a:ln w="0">
              <a:solidFill>
                <a:srgbClr val="000000"/>
              </a:solidFill>
              <a:round/>
              <a:headEnd/>
              <a:tailEnd/>
            </a:ln>
          </p:spPr>
          <p:txBody>
            <a:bodyPr/>
            <a:lstStyle/>
            <a:p>
              <a:endParaRPr lang="en-US" dirty="0"/>
            </a:p>
          </p:txBody>
        </p:sp>
        <p:sp>
          <p:nvSpPr>
            <p:cNvPr id="126504" name="Line 552"/>
            <p:cNvSpPr>
              <a:spLocks noChangeShapeType="1"/>
            </p:cNvSpPr>
            <p:nvPr/>
          </p:nvSpPr>
          <p:spPr bwMode="auto">
            <a:xfrm flipH="1" flipV="1">
              <a:off x="1725" y="3089"/>
              <a:ext cx="130" cy="44"/>
            </a:xfrm>
            <a:prstGeom prst="line">
              <a:avLst/>
            </a:prstGeom>
            <a:noFill/>
            <a:ln w="0">
              <a:solidFill>
                <a:srgbClr val="000000"/>
              </a:solidFill>
              <a:round/>
              <a:headEnd/>
              <a:tailEnd/>
            </a:ln>
          </p:spPr>
          <p:txBody>
            <a:bodyPr/>
            <a:lstStyle/>
            <a:p>
              <a:endParaRPr lang="en-US" dirty="0"/>
            </a:p>
          </p:txBody>
        </p:sp>
        <p:sp>
          <p:nvSpPr>
            <p:cNvPr id="126505" name="Line 553"/>
            <p:cNvSpPr>
              <a:spLocks noChangeShapeType="1"/>
            </p:cNvSpPr>
            <p:nvPr/>
          </p:nvSpPr>
          <p:spPr bwMode="auto">
            <a:xfrm flipH="1" flipV="1">
              <a:off x="1731" y="3144"/>
              <a:ext cx="124" cy="50"/>
            </a:xfrm>
            <a:prstGeom prst="line">
              <a:avLst/>
            </a:prstGeom>
            <a:noFill/>
            <a:ln w="0">
              <a:solidFill>
                <a:srgbClr val="000000"/>
              </a:solidFill>
              <a:round/>
              <a:headEnd/>
              <a:tailEnd/>
            </a:ln>
          </p:spPr>
          <p:txBody>
            <a:bodyPr/>
            <a:lstStyle/>
            <a:p>
              <a:endParaRPr lang="en-US" dirty="0"/>
            </a:p>
          </p:txBody>
        </p:sp>
        <p:sp>
          <p:nvSpPr>
            <p:cNvPr id="126506" name="Line 554"/>
            <p:cNvSpPr>
              <a:spLocks noChangeShapeType="1"/>
            </p:cNvSpPr>
            <p:nvPr/>
          </p:nvSpPr>
          <p:spPr bwMode="auto">
            <a:xfrm flipH="1" flipV="1">
              <a:off x="1731" y="3211"/>
              <a:ext cx="124" cy="44"/>
            </a:xfrm>
            <a:prstGeom prst="line">
              <a:avLst/>
            </a:prstGeom>
            <a:noFill/>
            <a:ln w="0">
              <a:solidFill>
                <a:srgbClr val="000000"/>
              </a:solidFill>
              <a:round/>
              <a:headEnd/>
              <a:tailEnd/>
            </a:ln>
          </p:spPr>
          <p:txBody>
            <a:bodyPr/>
            <a:lstStyle/>
            <a:p>
              <a:endParaRPr lang="en-US" dirty="0"/>
            </a:p>
          </p:txBody>
        </p:sp>
        <p:sp>
          <p:nvSpPr>
            <p:cNvPr id="126507" name="Line 555"/>
            <p:cNvSpPr>
              <a:spLocks noChangeShapeType="1"/>
            </p:cNvSpPr>
            <p:nvPr/>
          </p:nvSpPr>
          <p:spPr bwMode="auto">
            <a:xfrm flipH="1" flipV="1">
              <a:off x="1731" y="3200"/>
              <a:ext cx="124" cy="44"/>
            </a:xfrm>
            <a:prstGeom prst="line">
              <a:avLst/>
            </a:prstGeom>
            <a:noFill/>
            <a:ln w="0">
              <a:solidFill>
                <a:srgbClr val="000000"/>
              </a:solidFill>
              <a:round/>
              <a:headEnd/>
              <a:tailEnd/>
            </a:ln>
          </p:spPr>
          <p:txBody>
            <a:bodyPr/>
            <a:lstStyle/>
            <a:p>
              <a:endParaRPr lang="en-US" dirty="0"/>
            </a:p>
          </p:txBody>
        </p:sp>
        <p:sp>
          <p:nvSpPr>
            <p:cNvPr id="126508" name="Line 556"/>
            <p:cNvSpPr>
              <a:spLocks noChangeShapeType="1"/>
            </p:cNvSpPr>
            <p:nvPr/>
          </p:nvSpPr>
          <p:spPr bwMode="auto">
            <a:xfrm flipH="1" flipV="1">
              <a:off x="1731" y="3189"/>
              <a:ext cx="124" cy="44"/>
            </a:xfrm>
            <a:prstGeom prst="line">
              <a:avLst/>
            </a:prstGeom>
            <a:noFill/>
            <a:ln w="0">
              <a:solidFill>
                <a:srgbClr val="000000"/>
              </a:solidFill>
              <a:round/>
              <a:headEnd/>
              <a:tailEnd/>
            </a:ln>
          </p:spPr>
          <p:txBody>
            <a:bodyPr/>
            <a:lstStyle/>
            <a:p>
              <a:endParaRPr lang="en-US" dirty="0"/>
            </a:p>
          </p:txBody>
        </p:sp>
        <p:sp>
          <p:nvSpPr>
            <p:cNvPr id="126509" name="Line 557"/>
            <p:cNvSpPr>
              <a:spLocks noChangeShapeType="1"/>
            </p:cNvSpPr>
            <p:nvPr/>
          </p:nvSpPr>
          <p:spPr bwMode="auto">
            <a:xfrm flipH="1" flipV="1">
              <a:off x="1731" y="3177"/>
              <a:ext cx="124" cy="45"/>
            </a:xfrm>
            <a:prstGeom prst="line">
              <a:avLst/>
            </a:prstGeom>
            <a:noFill/>
            <a:ln w="0">
              <a:solidFill>
                <a:srgbClr val="000000"/>
              </a:solidFill>
              <a:round/>
              <a:headEnd/>
              <a:tailEnd/>
            </a:ln>
          </p:spPr>
          <p:txBody>
            <a:bodyPr/>
            <a:lstStyle/>
            <a:p>
              <a:endParaRPr lang="en-US" dirty="0"/>
            </a:p>
          </p:txBody>
        </p:sp>
        <p:sp>
          <p:nvSpPr>
            <p:cNvPr id="126510" name="Line 558"/>
            <p:cNvSpPr>
              <a:spLocks noChangeShapeType="1"/>
            </p:cNvSpPr>
            <p:nvPr/>
          </p:nvSpPr>
          <p:spPr bwMode="auto">
            <a:xfrm flipH="1" flipV="1">
              <a:off x="1731" y="3166"/>
              <a:ext cx="124" cy="45"/>
            </a:xfrm>
            <a:prstGeom prst="line">
              <a:avLst/>
            </a:prstGeom>
            <a:noFill/>
            <a:ln w="0">
              <a:solidFill>
                <a:srgbClr val="000000"/>
              </a:solidFill>
              <a:round/>
              <a:headEnd/>
              <a:tailEnd/>
            </a:ln>
          </p:spPr>
          <p:txBody>
            <a:bodyPr/>
            <a:lstStyle/>
            <a:p>
              <a:endParaRPr lang="en-US" dirty="0"/>
            </a:p>
          </p:txBody>
        </p:sp>
        <p:sp>
          <p:nvSpPr>
            <p:cNvPr id="126511" name="Line 559"/>
            <p:cNvSpPr>
              <a:spLocks noChangeShapeType="1"/>
            </p:cNvSpPr>
            <p:nvPr/>
          </p:nvSpPr>
          <p:spPr bwMode="auto">
            <a:xfrm flipH="1" flipV="1">
              <a:off x="1731" y="3155"/>
              <a:ext cx="124" cy="45"/>
            </a:xfrm>
            <a:prstGeom prst="line">
              <a:avLst/>
            </a:prstGeom>
            <a:noFill/>
            <a:ln w="0">
              <a:solidFill>
                <a:srgbClr val="000000"/>
              </a:solidFill>
              <a:round/>
              <a:headEnd/>
              <a:tailEnd/>
            </a:ln>
          </p:spPr>
          <p:txBody>
            <a:bodyPr/>
            <a:lstStyle/>
            <a:p>
              <a:endParaRPr lang="en-US" dirty="0"/>
            </a:p>
          </p:txBody>
        </p:sp>
        <p:sp>
          <p:nvSpPr>
            <p:cNvPr id="126512" name="Freeform 560"/>
            <p:cNvSpPr>
              <a:spLocks/>
            </p:cNvSpPr>
            <p:nvPr/>
          </p:nvSpPr>
          <p:spPr bwMode="auto">
            <a:xfrm>
              <a:off x="1885" y="3111"/>
              <a:ext cx="130" cy="166"/>
            </a:xfrm>
            <a:custGeom>
              <a:avLst/>
              <a:gdLst/>
              <a:ahLst/>
              <a:cxnLst>
                <a:cxn ang="0">
                  <a:pos x="0" y="161"/>
                </a:cxn>
                <a:cxn ang="0">
                  <a:pos x="12" y="166"/>
                </a:cxn>
                <a:cxn ang="0">
                  <a:pos x="12" y="17"/>
                </a:cxn>
                <a:cxn ang="0">
                  <a:pos x="130" y="61"/>
                </a:cxn>
                <a:cxn ang="0">
                  <a:pos x="130" y="50"/>
                </a:cxn>
                <a:cxn ang="0">
                  <a:pos x="0" y="0"/>
                </a:cxn>
                <a:cxn ang="0">
                  <a:pos x="0" y="161"/>
                </a:cxn>
                <a:cxn ang="0">
                  <a:pos x="0" y="161"/>
                </a:cxn>
              </a:cxnLst>
              <a:rect l="0" t="0" r="r" b="b"/>
              <a:pathLst>
                <a:path w="130" h="166">
                  <a:moveTo>
                    <a:pt x="0" y="161"/>
                  </a:moveTo>
                  <a:lnTo>
                    <a:pt x="12" y="166"/>
                  </a:lnTo>
                  <a:lnTo>
                    <a:pt x="12" y="17"/>
                  </a:lnTo>
                  <a:lnTo>
                    <a:pt x="130" y="61"/>
                  </a:lnTo>
                  <a:lnTo>
                    <a:pt x="130" y="50"/>
                  </a:lnTo>
                  <a:lnTo>
                    <a:pt x="0" y="0"/>
                  </a:lnTo>
                  <a:lnTo>
                    <a:pt x="0" y="161"/>
                  </a:lnTo>
                  <a:lnTo>
                    <a:pt x="0" y="161"/>
                  </a:lnTo>
                  <a:close/>
                </a:path>
              </a:pathLst>
            </a:custGeom>
            <a:solidFill>
              <a:srgbClr val="000000"/>
            </a:solidFill>
            <a:ln w="9525">
              <a:noFill/>
              <a:round/>
              <a:headEnd/>
              <a:tailEnd/>
            </a:ln>
          </p:spPr>
          <p:txBody>
            <a:bodyPr/>
            <a:lstStyle/>
            <a:p>
              <a:endParaRPr lang="en-US" dirty="0"/>
            </a:p>
          </p:txBody>
        </p:sp>
        <p:sp>
          <p:nvSpPr>
            <p:cNvPr id="126513" name="Freeform 561"/>
            <p:cNvSpPr>
              <a:spLocks/>
            </p:cNvSpPr>
            <p:nvPr/>
          </p:nvSpPr>
          <p:spPr bwMode="auto">
            <a:xfrm>
              <a:off x="1885" y="3111"/>
              <a:ext cx="130" cy="211"/>
            </a:xfrm>
            <a:custGeom>
              <a:avLst/>
              <a:gdLst/>
              <a:ahLst/>
              <a:cxnLst>
                <a:cxn ang="0">
                  <a:pos x="0" y="0"/>
                </a:cxn>
                <a:cxn ang="0">
                  <a:pos x="130" y="44"/>
                </a:cxn>
                <a:cxn ang="0">
                  <a:pos x="130" y="211"/>
                </a:cxn>
                <a:cxn ang="0">
                  <a:pos x="0" y="161"/>
                </a:cxn>
                <a:cxn ang="0">
                  <a:pos x="0" y="0"/>
                </a:cxn>
                <a:cxn ang="0">
                  <a:pos x="0" y="0"/>
                </a:cxn>
              </a:cxnLst>
              <a:rect l="0" t="0" r="r" b="b"/>
              <a:pathLst>
                <a:path w="130" h="211">
                  <a:moveTo>
                    <a:pt x="0" y="0"/>
                  </a:moveTo>
                  <a:lnTo>
                    <a:pt x="130" y="44"/>
                  </a:lnTo>
                  <a:lnTo>
                    <a:pt x="130" y="211"/>
                  </a:lnTo>
                  <a:lnTo>
                    <a:pt x="0" y="16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14" name="Line 562"/>
            <p:cNvSpPr>
              <a:spLocks noChangeShapeType="1"/>
            </p:cNvSpPr>
            <p:nvPr/>
          </p:nvSpPr>
          <p:spPr bwMode="auto">
            <a:xfrm flipH="1" flipV="1">
              <a:off x="1891" y="3194"/>
              <a:ext cx="124" cy="44"/>
            </a:xfrm>
            <a:prstGeom prst="line">
              <a:avLst/>
            </a:prstGeom>
            <a:noFill/>
            <a:ln w="0">
              <a:solidFill>
                <a:srgbClr val="000000"/>
              </a:solidFill>
              <a:round/>
              <a:headEnd/>
              <a:tailEnd/>
            </a:ln>
          </p:spPr>
          <p:txBody>
            <a:bodyPr/>
            <a:lstStyle/>
            <a:p>
              <a:endParaRPr lang="en-US" dirty="0"/>
            </a:p>
          </p:txBody>
        </p:sp>
        <p:sp>
          <p:nvSpPr>
            <p:cNvPr id="126515" name="Line 563"/>
            <p:cNvSpPr>
              <a:spLocks noChangeShapeType="1"/>
            </p:cNvSpPr>
            <p:nvPr/>
          </p:nvSpPr>
          <p:spPr bwMode="auto">
            <a:xfrm flipH="1" flipV="1">
              <a:off x="1891" y="3183"/>
              <a:ext cx="124" cy="50"/>
            </a:xfrm>
            <a:prstGeom prst="line">
              <a:avLst/>
            </a:prstGeom>
            <a:noFill/>
            <a:ln w="0">
              <a:solidFill>
                <a:srgbClr val="000000"/>
              </a:solidFill>
              <a:round/>
              <a:headEnd/>
              <a:tailEnd/>
            </a:ln>
          </p:spPr>
          <p:txBody>
            <a:bodyPr/>
            <a:lstStyle/>
            <a:p>
              <a:endParaRPr lang="en-US" dirty="0"/>
            </a:p>
          </p:txBody>
        </p:sp>
        <p:sp>
          <p:nvSpPr>
            <p:cNvPr id="126516" name="Line 564"/>
            <p:cNvSpPr>
              <a:spLocks noChangeShapeType="1"/>
            </p:cNvSpPr>
            <p:nvPr/>
          </p:nvSpPr>
          <p:spPr bwMode="auto">
            <a:xfrm flipH="1" flipV="1">
              <a:off x="1891" y="3177"/>
              <a:ext cx="124" cy="45"/>
            </a:xfrm>
            <a:prstGeom prst="line">
              <a:avLst/>
            </a:prstGeom>
            <a:noFill/>
            <a:ln w="0">
              <a:solidFill>
                <a:srgbClr val="000000"/>
              </a:solidFill>
              <a:round/>
              <a:headEnd/>
              <a:tailEnd/>
            </a:ln>
          </p:spPr>
          <p:txBody>
            <a:bodyPr/>
            <a:lstStyle/>
            <a:p>
              <a:endParaRPr lang="en-US" dirty="0"/>
            </a:p>
          </p:txBody>
        </p:sp>
        <p:sp>
          <p:nvSpPr>
            <p:cNvPr id="126517" name="Line 565"/>
            <p:cNvSpPr>
              <a:spLocks noChangeShapeType="1"/>
            </p:cNvSpPr>
            <p:nvPr/>
          </p:nvSpPr>
          <p:spPr bwMode="auto">
            <a:xfrm flipH="1" flipV="1">
              <a:off x="1891" y="3166"/>
              <a:ext cx="124" cy="45"/>
            </a:xfrm>
            <a:prstGeom prst="line">
              <a:avLst/>
            </a:prstGeom>
            <a:noFill/>
            <a:ln w="0">
              <a:solidFill>
                <a:srgbClr val="000000"/>
              </a:solidFill>
              <a:round/>
              <a:headEnd/>
              <a:tailEnd/>
            </a:ln>
          </p:spPr>
          <p:txBody>
            <a:bodyPr/>
            <a:lstStyle/>
            <a:p>
              <a:endParaRPr lang="en-US" dirty="0"/>
            </a:p>
          </p:txBody>
        </p:sp>
        <p:sp>
          <p:nvSpPr>
            <p:cNvPr id="126518" name="Line 566"/>
            <p:cNvSpPr>
              <a:spLocks noChangeShapeType="1"/>
            </p:cNvSpPr>
            <p:nvPr/>
          </p:nvSpPr>
          <p:spPr bwMode="auto">
            <a:xfrm flipH="1" flipV="1">
              <a:off x="1891" y="3155"/>
              <a:ext cx="124" cy="50"/>
            </a:xfrm>
            <a:prstGeom prst="line">
              <a:avLst/>
            </a:prstGeom>
            <a:noFill/>
            <a:ln w="0">
              <a:solidFill>
                <a:srgbClr val="000000"/>
              </a:solidFill>
              <a:round/>
              <a:headEnd/>
              <a:tailEnd/>
            </a:ln>
          </p:spPr>
          <p:txBody>
            <a:bodyPr/>
            <a:lstStyle/>
            <a:p>
              <a:endParaRPr lang="en-US" dirty="0"/>
            </a:p>
          </p:txBody>
        </p:sp>
        <p:sp>
          <p:nvSpPr>
            <p:cNvPr id="126519" name="Line 567"/>
            <p:cNvSpPr>
              <a:spLocks noChangeShapeType="1"/>
            </p:cNvSpPr>
            <p:nvPr/>
          </p:nvSpPr>
          <p:spPr bwMode="auto">
            <a:xfrm flipH="1" flipV="1">
              <a:off x="1891" y="3139"/>
              <a:ext cx="124" cy="44"/>
            </a:xfrm>
            <a:prstGeom prst="line">
              <a:avLst/>
            </a:prstGeom>
            <a:noFill/>
            <a:ln w="0">
              <a:solidFill>
                <a:srgbClr val="000000"/>
              </a:solidFill>
              <a:round/>
              <a:headEnd/>
              <a:tailEnd/>
            </a:ln>
          </p:spPr>
          <p:txBody>
            <a:bodyPr/>
            <a:lstStyle/>
            <a:p>
              <a:endParaRPr lang="en-US" dirty="0"/>
            </a:p>
          </p:txBody>
        </p:sp>
        <p:sp>
          <p:nvSpPr>
            <p:cNvPr id="126520" name="Line 568"/>
            <p:cNvSpPr>
              <a:spLocks noChangeShapeType="1"/>
            </p:cNvSpPr>
            <p:nvPr/>
          </p:nvSpPr>
          <p:spPr bwMode="auto">
            <a:xfrm flipH="1" flipV="1">
              <a:off x="1891" y="3144"/>
              <a:ext cx="124" cy="50"/>
            </a:xfrm>
            <a:prstGeom prst="line">
              <a:avLst/>
            </a:prstGeom>
            <a:noFill/>
            <a:ln w="0">
              <a:solidFill>
                <a:srgbClr val="000000"/>
              </a:solidFill>
              <a:round/>
              <a:headEnd/>
              <a:tailEnd/>
            </a:ln>
          </p:spPr>
          <p:txBody>
            <a:bodyPr/>
            <a:lstStyle/>
            <a:p>
              <a:endParaRPr lang="en-US" dirty="0"/>
            </a:p>
          </p:txBody>
        </p:sp>
        <p:sp>
          <p:nvSpPr>
            <p:cNvPr id="126521" name="Line 569"/>
            <p:cNvSpPr>
              <a:spLocks noChangeShapeType="1"/>
            </p:cNvSpPr>
            <p:nvPr/>
          </p:nvSpPr>
          <p:spPr bwMode="auto">
            <a:xfrm flipH="1" flipV="1">
              <a:off x="1891" y="3205"/>
              <a:ext cx="124" cy="44"/>
            </a:xfrm>
            <a:prstGeom prst="line">
              <a:avLst/>
            </a:prstGeom>
            <a:noFill/>
            <a:ln w="0">
              <a:solidFill>
                <a:srgbClr val="000000"/>
              </a:solidFill>
              <a:round/>
              <a:headEnd/>
              <a:tailEnd/>
            </a:ln>
          </p:spPr>
          <p:txBody>
            <a:bodyPr/>
            <a:lstStyle/>
            <a:p>
              <a:endParaRPr lang="en-US" dirty="0"/>
            </a:p>
          </p:txBody>
        </p:sp>
        <p:sp>
          <p:nvSpPr>
            <p:cNvPr id="126522" name="Line 570"/>
            <p:cNvSpPr>
              <a:spLocks noChangeShapeType="1"/>
            </p:cNvSpPr>
            <p:nvPr/>
          </p:nvSpPr>
          <p:spPr bwMode="auto">
            <a:xfrm flipH="1" flipV="1">
              <a:off x="1891" y="3266"/>
              <a:ext cx="124" cy="44"/>
            </a:xfrm>
            <a:prstGeom prst="line">
              <a:avLst/>
            </a:prstGeom>
            <a:noFill/>
            <a:ln w="0">
              <a:solidFill>
                <a:srgbClr val="000000"/>
              </a:solidFill>
              <a:round/>
              <a:headEnd/>
              <a:tailEnd/>
            </a:ln>
          </p:spPr>
          <p:txBody>
            <a:bodyPr/>
            <a:lstStyle/>
            <a:p>
              <a:endParaRPr lang="en-US" dirty="0"/>
            </a:p>
          </p:txBody>
        </p:sp>
        <p:sp>
          <p:nvSpPr>
            <p:cNvPr id="126523" name="Line 571"/>
            <p:cNvSpPr>
              <a:spLocks noChangeShapeType="1"/>
            </p:cNvSpPr>
            <p:nvPr/>
          </p:nvSpPr>
          <p:spPr bwMode="auto">
            <a:xfrm flipH="1" flipV="1">
              <a:off x="1891" y="3255"/>
              <a:ext cx="124" cy="44"/>
            </a:xfrm>
            <a:prstGeom prst="line">
              <a:avLst/>
            </a:prstGeom>
            <a:noFill/>
            <a:ln w="0">
              <a:solidFill>
                <a:srgbClr val="000000"/>
              </a:solidFill>
              <a:round/>
              <a:headEnd/>
              <a:tailEnd/>
            </a:ln>
          </p:spPr>
          <p:txBody>
            <a:bodyPr/>
            <a:lstStyle/>
            <a:p>
              <a:endParaRPr lang="en-US" dirty="0"/>
            </a:p>
          </p:txBody>
        </p:sp>
        <p:sp>
          <p:nvSpPr>
            <p:cNvPr id="126524" name="Line 572"/>
            <p:cNvSpPr>
              <a:spLocks noChangeShapeType="1"/>
            </p:cNvSpPr>
            <p:nvPr/>
          </p:nvSpPr>
          <p:spPr bwMode="auto">
            <a:xfrm flipH="1" flipV="1">
              <a:off x="1891" y="3244"/>
              <a:ext cx="124" cy="50"/>
            </a:xfrm>
            <a:prstGeom prst="line">
              <a:avLst/>
            </a:prstGeom>
            <a:noFill/>
            <a:ln w="0">
              <a:solidFill>
                <a:srgbClr val="000000"/>
              </a:solidFill>
              <a:round/>
              <a:headEnd/>
              <a:tailEnd/>
            </a:ln>
          </p:spPr>
          <p:txBody>
            <a:bodyPr/>
            <a:lstStyle/>
            <a:p>
              <a:endParaRPr lang="en-US" dirty="0"/>
            </a:p>
          </p:txBody>
        </p:sp>
        <p:sp>
          <p:nvSpPr>
            <p:cNvPr id="126525" name="Line 573"/>
            <p:cNvSpPr>
              <a:spLocks noChangeShapeType="1"/>
            </p:cNvSpPr>
            <p:nvPr/>
          </p:nvSpPr>
          <p:spPr bwMode="auto">
            <a:xfrm flipH="1" flipV="1">
              <a:off x="1891" y="3233"/>
              <a:ext cx="124" cy="50"/>
            </a:xfrm>
            <a:prstGeom prst="line">
              <a:avLst/>
            </a:prstGeom>
            <a:noFill/>
            <a:ln w="0">
              <a:solidFill>
                <a:srgbClr val="000000"/>
              </a:solidFill>
              <a:round/>
              <a:headEnd/>
              <a:tailEnd/>
            </a:ln>
          </p:spPr>
          <p:txBody>
            <a:bodyPr/>
            <a:lstStyle/>
            <a:p>
              <a:endParaRPr lang="en-US" dirty="0"/>
            </a:p>
          </p:txBody>
        </p:sp>
        <p:sp>
          <p:nvSpPr>
            <p:cNvPr id="126526" name="Line 574"/>
            <p:cNvSpPr>
              <a:spLocks noChangeShapeType="1"/>
            </p:cNvSpPr>
            <p:nvPr/>
          </p:nvSpPr>
          <p:spPr bwMode="auto">
            <a:xfrm flipH="1" flipV="1">
              <a:off x="1891" y="3227"/>
              <a:ext cx="124" cy="45"/>
            </a:xfrm>
            <a:prstGeom prst="line">
              <a:avLst/>
            </a:prstGeom>
            <a:noFill/>
            <a:ln w="0">
              <a:solidFill>
                <a:srgbClr val="000000"/>
              </a:solidFill>
              <a:round/>
              <a:headEnd/>
              <a:tailEnd/>
            </a:ln>
          </p:spPr>
          <p:txBody>
            <a:bodyPr/>
            <a:lstStyle/>
            <a:p>
              <a:endParaRPr lang="en-US" dirty="0"/>
            </a:p>
          </p:txBody>
        </p:sp>
        <p:sp>
          <p:nvSpPr>
            <p:cNvPr id="126527" name="Line 575"/>
            <p:cNvSpPr>
              <a:spLocks noChangeShapeType="1"/>
            </p:cNvSpPr>
            <p:nvPr/>
          </p:nvSpPr>
          <p:spPr bwMode="auto">
            <a:xfrm flipH="1" flipV="1">
              <a:off x="1891" y="3216"/>
              <a:ext cx="124" cy="45"/>
            </a:xfrm>
            <a:prstGeom prst="line">
              <a:avLst/>
            </a:prstGeom>
            <a:noFill/>
            <a:ln w="0">
              <a:solidFill>
                <a:srgbClr val="000000"/>
              </a:solidFill>
              <a:round/>
              <a:headEnd/>
              <a:tailEnd/>
            </a:ln>
          </p:spPr>
          <p:txBody>
            <a:bodyPr/>
            <a:lstStyle/>
            <a:p>
              <a:endParaRPr lang="en-US" dirty="0"/>
            </a:p>
          </p:txBody>
        </p:sp>
        <p:sp>
          <p:nvSpPr>
            <p:cNvPr id="126528" name="Freeform 576"/>
            <p:cNvSpPr>
              <a:spLocks/>
            </p:cNvSpPr>
            <p:nvPr/>
          </p:nvSpPr>
          <p:spPr bwMode="auto">
            <a:xfrm>
              <a:off x="2050" y="3172"/>
              <a:ext cx="130" cy="161"/>
            </a:xfrm>
            <a:custGeom>
              <a:avLst/>
              <a:gdLst/>
              <a:ahLst/>
              <a:cxnLst>
                <a:cxn ang="0">
                  <a:pos x="0" y="161"/>
                </a:cxn>
                <a:cxn ang="0">
                  <a:pos x="12" y="161"/>
                </a:cxn>
                <a:cxn ang="0">
                  <a:pos x="6" y="11"/>
                </a:cxn>
                <a:cxn ang="0">
                  <a:pos x="130" y="55"/>
                </a:cxn>
                <a:cxn ang="0">
                  <a:pos x="130" y="44"/>
                </a:cxn>
                <a:cxn ang="0">
                  <a:pos x="0" y="0"/>
                </a:cxn>
                <a:cxn ang="0">
                  <a:pos x="0" y="161"/>
                </a:cxn>
                <a:cxn ang="0">
                  <a:pos x="0" y="161"/>
                </a:cxn>
              </a:cxnLst>
              <a:rect l="0" t="0" r="r" b="b"/>
              <a:pathLst>
                <a:path w="130" h="161">
                  <a:moveTo>
                    <a:pt x="0" y="161"/>
                  </a:moveTo>
                  <a:lnTo>
                    <a:pt x="12" y="161"/>
                  </a:lnTo>
                  <a:lnTo>
                    <a:pt x="6" y="11"/>
                  </a:lnTo>
                  <a:lnTo>
                    <a:pt x="130" y="55"/>
                  </a:lnTo>
                  <a:lnTo>
                    <a:pt x="130" y="44"/>
                  </a:lnTo>
                  <a:lnTo>
                    <a:pt x="0" y="0"/>
                  </a:lnTo>
                  <a:lnTo>
                    <a:pt x="0" y="161"/>
                  </a:lnTo>
                  <a:lnTo>
                    <a:pt x="0" y="161"/>
                  </a:lnTo>
                  <a:close/>
                </a:path>
              </a:pathLst>
            </a:custGeom>
            <a:solidFill>
              <a:srgbClr val="000000"/>
            </a:solidFill>
            <a:ln w="9525">
              <a:noFill/>
              <a:round/>
              <a:headEnd/>
              <a:tailEnd/>
            </a:ln>
          </p:spPr>
          <p:txBody>
            <a:bodyPr/>
            <a:lstStyle/>
            <a:p>
              <a:endParaRPr lang="en-US" dirty="0"/>
            </a:p>
          </p:txBody>
        </p:sp>
        <p:sp>
          <p:nvSpPr>
            <p:cNvPr id="126529" name="Freeform 577"/>
            <p:cNvSpPr>
              <a:spLocks/>
            </p:cNvSpPr>
            <p:nvPr/>
          </p:nvSpPr>
          <p:spPr bwMode="auto">
            <a:xfrm>
              <a:off x="2044" y="3166"/>
              <a:ext cx="136" cy="211"/>
            </a:xfrm>
            <a:custGeom>
              <a:avLst/>
              <a:gdLst/>
              <a:ahLst/>
              <a:cxnLst>
                <a:cxn ang="0">
                  <a:pos x="0" y="0"/>
                </a:cxn>
                <a:cxn ang="0">
                  <a:pos x="136" y="50"/>
                </a:cxn>
                <a:cxn ang="0">
                  <a:pos x="136" y="211"/>
                </a:cxn>
                <a:cxn ang="0">
                  <a:pos x="6" y="167"/>
                </a:cxn>
                <a:cxn ang="0">
                  <a:pos x="0" y="0"/>
                </a:cxn>
                <a:cxn ang="0">
                  <a:pos x="0" y="0"/>
                </a:cxn>
              </a:cxnLst>
              <a:rect l="0" t="0" r="r" b="b"/>
              <a:pathLst>
                <a:path w="136" h="211">
                  <a:moveTo>
                    <a:pt x="0" y="0"/>
                  </a:moveTo>
                  <a:lnTo>
                    <a:pt x="136" y="50"/>
                  </a:lnTo>
                  <a:lnTo>
                    <a:pt x="136" y="211"/>
                  </a:lnTo>
                  <a:lnTo>
                    <a:pt x="6" y="16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30" name="Line 578"/>
            <p:cNvSpPr>
              <a:spLocks noChangeShapeType="1"/>
            </p:cNvSpPr>
            <p:nvPr/>
          </p:nvSpPr>
          <p:spPr bwMode="auto">
            <a:xfrm flipH="1" flipV="1">
              <a:off x="2056" y="3249"/>
              <a:ext cx="124" cy="50"/>
            </a:xfrm>
            <a:prstGeom prst="line">
              <a:avLst/>
            </a:prstGeom>
            <a:noFill/>
            <a:ln w="0">
              <a:solidFill>
                <a:srgbClr val="000000"/>
              </a:solidFill>
              <a:round/>
              <a:headEnd/>
              <a:tailEnd/>
            </a:ln>
          </p:spPr>
          <p:txBody>
            <a:bodyPr/>
            <a:lstStyle/>
            <a:p>
              <a:endParaRPr lang="en-US" dirty="0"/>
            </a:p>
          </p:txBody>
        </p:sp>
        <p:sp>
          <p:nvSpPr>
            <p:cNvPr id="126531" name="Line 579"/>
            <p:cNvSpPr>
              <a:spLocks noChangeShapeType="1"/>
            </p:cNvSpPr>
            <p:nvPr/>
          </p:nvSpPr>
          <p:spPr bwMode="auto">
            <a:xfrm flipH="1" flipV="1">
              <a:off x="2056" y="3244"/>
              <a:ext cx="124" cy="44"/>
            </a:xfrm>
            <a:prstGeom prst="line">
              <a:avLst/>
            </a:prstGeom>
            <a:noFill/>
            <a:ln w="0">
              <a:solidFill>
                <a:srgbClr val="000000"/>
              </a:solidFill>
              <a:round/>
              <a:headEnd/>
              <a:tailEnd/>
            </a:ln>
          </p:spPr>
          <p:txBody>
            <a:bodyPr/>
            <a:lstStyle/>
            <a:p>
              <a:endParaRPr lang="en-US" dirty="0"/>
            </a:p>
          </p:txBody>
        </p:sp>
        <p:sp>
          <p:nvSpPr>
            <p:cNvPr id="126532" name="Line 580"/>
            <p:cNvSpPr>
              <a:spLocks noChangeShapeType="1"/>
            </p:cNvSpPr>
            <p:nvPr/>
          </p:nvSpPr>
          <p:spPr bwMode="auto">
            <a:xfrm flipH="1" flipV="1">
              <a:off x="2056" y="3233"/>
              <a:ext cx="124" cy="44"/>
            </a:xfrm>
            <a:prstGeom prst="line">
              <a:avLst/>
            </a:prstGeom>
            <a:noFill/>
            <a:ln w="0">
              <a:solidFill>
                <a:srgbClr val="000000"/>
              </a:solidFill>
              <a:round/>
              <a:headEnd/>
              <a:tailEnd/>
            </a:ln>
          </p:spPr>
          <p:txBody>
            <a:bodyPr/>
            <a:lstStyle/>
            <a:p>
              <a:endParaRPr lang="en-US" dirty="0"/>
            </a:p>
          </p:txBody>
        </p:sp>
        <p:sp>
          <p:nvSpPr>
            <p:cNvPr id="126533" name="Line 581"/>
            <p:cNvSpPr>
              <a:spLocks noChangeShapeType="1"/>
            </p:cNvSpPr>
            <p:nvPr/>
          </p:nvSpPr>
          <p:spPr bwMode="auto">
            <a:xfrm flipH="1" flipV="1">
              <a:off x="2056" y="3227"/>
              <a:ext cx="124" cy="45"/>
            </a:xfrm>
            <a:prstGeom prst="line">
              <a:avLst/>
            </a:prstGeom>
            <a:noFill/>
            <a:ln w="0">
              <a:solidFill>
                <a:srgbClr val="000000"/>
              </a:solidFill>
              <a:round/>
              <a:headEnd/>
              <a:tailEnd/>
            </a:ln>
          </p:spPr>
          <p:txBody>
            <a:bodyPr/>
            <a:lstStyle/>
            <a:p>
              <a:endParaRPr lang="en-US" dirty="0"/>
            </a:p>
          </p:txBody>
        </p:sp>
        <p:sp>
          <p:nvSpPr>
            <p:cNvPr id="126534" name="Line 582"/>
            <p:cNvSpPr>
              <a:spLocks noChangeShapeType="1"/>
            </p:cNvSpPr>
            <p:nvPr/>
          </p:nvSpPr>
          <p:spPr bwMode="auto">
            <a:xfrm flipH="1" flipV="1">
              <a:off x="2050" y="3216"/>
              <a:ext cx="130" cy="45"/>
            </a:xfrm>
            <a:prstGeom prst="line">
              <a:avLst/>
            </a:prstGeom>
            <a:noFill/>
            <a:ln w="0">
              <a:solidFill>
                <a:srgbClr val="000000"/>
              </a:solidFill>
              <a:round/>
              <a:headEnd/>
              <a:tailEnd/>
            </a:ln>
          </p:spPr>
          <p:txBody>
            <a:bodyPr/>
            <a:lstStyle/>
            <a:p>
              <a:endParaRPr lang="en-US" dirty="0"/>
            </a:p>
          </p:txBody>
        </p:sp>
        <p:sp>
          <p:nvSpPr>
            <p:cNvPr id="126535" name="Line 583"/>
            <p:cNvSpPr>
              <a:spLocks noChangeShapeType="1"/>
            </p:cNvSpPr>
            <p:nvPr/>
          </p:nvSpPr>
          <p:spPr bwMode="auto">
            <a:xfrm flipH="1" flipV="1">
              <a:off x="2050" y="3194"/>
              <a:ext cx="130" cy="44"/>
            </a:xfrm>
            <a:prstGeom prst="line">
              <a:avLst/>
            </a:prstGeom>
            <a:noFill/>
            <a:ln w="0">
              <a:solidFill>
                <a:srgbClr val="000000"/>
              </a:solidFill>
              <a:round/>
              <a:headEnd/>
              <a:tailEnd/>
            </a:ln>
          </p:spPr>
          <p:txBody>
            <a:bodyPr/>
            <a:lstStyle/>
            <a:p>
              <a:endParaRPr lang="en-US" dirty="0"/>
            </a:p>
          </p:txBody>
        </p:sp>
        <p:sp>
          <p:nvSpPr>
            <p:cNvPr id="126536" name="Line 584"/>
            <p:cNvSpPr>
              <a:spLocks noChangeShapeType="1"/>
            </p:cNvSpPr>
            <p:nvPr/>
          </p:nvSpPr>
          <p:spPr bwMode="auto">
            <a:xfrm flipH="1" flipV="1">
              <a:off x="2050" y="3205"/>
              <a:ext cx="130" cy="44"/>
            </a:xfrm>
            <a:prstGeom prst="line">
              <a:avLst/>
            </a:prstGeom>
            <a:noFill/>
            <a:ln w="0">
              <a:solidFill>
                <a:srgbClr val="000000"/>
              </a:solidFill>
              <a:round/>
              <a:headEnd/>
              <a:tailEnd/>
            </a:ln>
          </p:spPr>
          <p:txBody>
            <a:bodyPr/>
            <a:lstStyle/>
            <a:p>
              <a:endParaRPr lang="en-US" dirty="0"/>
            </a:p>
          </p:txBody>
        </p:sp>
        <p:sp>
          <p:nvSpPr>
            <p:cNvPr id="126537" name="Line 585"/>
            <p:cNvSpPr>
              <a:spLocks noChangeShapeType="1"/>
            </p:cNvSpPr>
            <p:nvPr/>
          </p:nvSpPr>
          <p:spPr bwMode="auto">
            <a:xfrm flipH="1" flipV="1">
              <a:off x="2056" y="3261"/>
              <a:ext cx="124" cy="44"/>
            </a:xfrm>
            <a:prstGeom prst="line">
              <a:avLst/>
            </a:prstGeom>
            <a:noFill/>
            <a:ln w="0">
              <a:solidFill>
                <a:srgbClr val="000000"/>
              </a:solidFill>
              <a:round/>
              <a:headEnd/>
              <a:tailEnd/>
            </a:ln>
          </p:spPr>
          <p:txBody>
            <a:bodyPr/>
            <a:lstStyle/>
            <a:p>
              <a:endParaRPr lang="en-US" dirty="0"/>
            </a:p>
          </p:txBody>
        </p:sp>
        <p:sp>
          <p:nvSpPr>
            <p:cNvPr id="126538" name="Line 586"/>
            <p:cNvSpPr>
              <a:spLocks noChangeShapeType="1"/>
            </p:cNvSpPr>
            <p:nvPr/>
          </p:nvSpPr>
          <p:spPr bwMode="auto">
            <a:xfrm flipH="1" flipV="1">
              <a:off x="2056" y="3322"/>
              <a:ext cx="124" cy="49"/>
            </a:xfrm>
            <a:prstGeom prst="line">
              <a:avLst/>
            </a:prstGeom>
            <a:noFill/>
            <a:ln w="0">
              <a:solidFill>
                <a:srgbClr val="000000"/>
              </a:solidFill>
              <a:round/>
              <a:headEnd/>
              <a:tailEnd/>
            </a:ln>
          </p:spPr>
          <p:txBody>
            <a:bodyPr/>
            <a:lstStyle/>
            <a:p>
              <a:endParaRPr lang="en-US" dirty="0"/>
            </a:p>
          </p:txBody>
        </p:sp>
        <p:sp>
          <p:nvSpPr>
            <p:cNvPr id="126539" name="Line 587"/>
            <p:cNvSpPr>
              <a:spLocks noChangeShapeType="1"/>
            </p:cNvSpPr>
            <p:nvPr/>
          </p:nvSpPr>
          <p:spPr bwMode="auto">
            <a:xfrm flipH="1" flipV="1">
              <a:off x="2056" y="3316"/>
              <a:ext cx="124" cy="44"/>
            </a:xfrm>
            <a:prstGeom prst="line">
              <a:avLst/>
            </a:prstGeom>
            <a:noFill/>
            <a:ln w="0">
              <a:solidFill>
                <a:srgbClr val="000000"/>
              </a:solidFill>
              <a:round/>
              <a:headEnd/>
              <a:tailEnd/>
            </a:ln>
          </p:spPr>
          <p:txBody>
            <a:bodyPr/>
            <a:lstStyle/>
            <a:p>
              <a:endParaRPr lang="en-US" dirty="0"/>
            </a:p>
          </p:txBody>
        </p:sp>
        <p:sp>
          <p:nvSpPr>
            <p:cNvPr id="126540" name="Line 588"/>
            <p:cNvSpPr>
              <a:spLocks noChangeShapeType="1"/>
            </p:cNvSpPr>
            <p:nvPr/>
          </p:nvSpPr>
          <p:spPr bwMode="auto">
            <a:xfrm flipH="1" flipV="1">
              <a:off x="2056" y="3305"/>
              <a:ext cx="124" cy="44"/>
            </a:xfrm>
            <a:prstGeom prst="line">
              <a:avLst/>
            </a:prstGeom>
            <a:noFill/>
            <a:ln w="0">
              <a:solidFill>
                <a:srgbClr val="000000"/>
              </a:solidFill>
              <a:round/>
              <a:headEnd/>
              <a:tailEnd/>
            </a:ln>
          </p:spPr>
          <p:txBody>
            <a:bodyPr/>
            <a:lstStyle/>
            <a:p>
              <a:endParaRPr lang="en-US" dirty="0"/>
            </a:p>
          </p:txBody>
        </p:sp>
        <p:sp>
          <p:nvSpPr>
            <p:cNvPr id="126541" name="Line 589"/>
            <p:cNvSpPr>
              <a:spLocks noChangeShapeType="1"/>
            </p:cNvSpPr>
            <p:nvPr/>
          </p:nvSpPr>
          <p:spPr bwMode="auto">
            <a:xfrm flipH="1" flipV="1">
              <a:off x="2056" y="3294"/>
              <a:ext cx="124" cy="44"/>
            </a:xfrm>
            <a:prstGeom prst="line">
              <a:avLst/>
            </a:prstGeom>
            <a:noFill/>
            <a:ln w="0">
              <a:solidFill>
                <a:srgbClr val="000000"/>
              </a:solidFill>
              <a:round/>
              <a:headEnd/>
              <a:tailEnd/>
            </a:ln>
          </p:spPr>
          <p:txBody>
            <a:bodyPr/>
            <a:lstStyle/>
            <a:p>
              <a:endParaRPr lang="en-US" dirty="0"/>
            </a:p>
          </p:txBody>
        </p:sp>
        <p:sp>
          <p:nvSpPr>
            <p:cNvPr id="126542" name="Line 590"/>
            <p:cNvSpPr>
              <a:spLocks noChangeShapeType="1"/>
            </p:cNvSpPr>
            <p:nvPr/>
          </p:nvSpPr>
          <p:spPr bwMode="auto">
            <a:xfrm flipH="1" flipV="1">
              <a:off x="2056" y="3283"/>
              <a:ext cx="124" cy="44"/>
            </a:xfrm>
            <a:prstGeom prst="line">
              <a:avLst/>
            </a:prstGeom>
            <a:noFill/>
            <a:ln w="0">
              <a:solidFill>
                <a:srgbClr val="000000"/>
              </a:solidFill>
              <a:round/>
              <a:headEnd/>
              <a:tailEnd/>
            </a:ln>
          </p:spPr>
          <p:txBody>
            <a:bodyPr/>
            <a:lstStyle/>
            <a:p>
              <a:endParaRPr lang="en-US" dirty="0"/>
            </a:p>
          </p:txBody>
        </p:sp>
        <p:sp>
          <p:nvSpPr>
            <p:cNvPr id="126543" name="Line 591"/>
            <p:cNvSpPr>
              <a:spLocks noChangeShapeType="1"/>
            </p:cNvSpPr>
            <p:nvPr/>
          </p:nvSpPr>
          <p:spPr bwMode="auto">
            <a:xfrm flipH="1" flipV="1">
              <a:off x="2056" y="3272"/>
              <a:ext cx="124" cy="44"/>
            </a:xfrm>
            <a:prstGeom prst="line">
              <a:avLst/>
            </a:prstGeom>
            <a:noFill/>
            <a:ln w="0">
              <a:solidFill>
                <a:srgbClr val="000000"/>
              </a:solidFill>
              <a:round/>
              <a:headEnd/>
              <a:tailEnd/>
            </a:ln>
          </p:spPr>
          <p:txBody>
            <a:bodyPr/>
            <a:lstStyle/>
            <a:p>
              <a:endParaRPr lang="en-US" dirty="0"/>
            </a:p>
          </p:txBody>
        </p:sp>
        <p:sp>
          <p:nvSpPr>
            <p:cNvPr id="126544" name="Freeform 592"/>
            <p:cNvSpPr>
              <a:spLocks/>
            </p:cNvSpPr>
            <p:nvPr/>
          </p:nvSpPr>
          <p:spPr bwMode="auto">
            <a:xfrm>
              <a:off x="2210" y="3227"/>
              <a:ext cx="130" cy="167"/>
            </a:xfrm>
            <a:custGeom>
              <a:avLst/>
              <a:gdLst/>
              <a:ahLst/>
              <a:cxnLst>
                <a:cxn ang="0">
                  <a:pos x="0" y="161"/>
                </a:cxn>
                <a:cxn ang="0">
                  <a:pos x="12" y="167"/>
                </a:cxn>
                <a:cxn ang="0">
                  <a:pos x="12" y="17"/>
                </a:cxn>
                <a:cxn ang="0">
                  <a:pos x="130" y="61"/>
                </a:cxn>
                <a:cxn ang="0">
                  <a:pos x="130" y="45"/>
                </a:cxn>
                <a:cxn ang="0">
                  <a:pos x="0" y="0"/>
                </a:cxn>
                <a:cxn ang="0">
                  <a:pos x="0" y="161"/>
                </a:cxn>
                <a:cxn ang="0">
                  <a:pos x="0" y="161"/>
                </a:cxn>
              </a:cxnLst>
              <a:rect l="0" t="0" r="r" b="b"/>
              <a:pathLst>
                <a:path w="130" h="167">
                  <a:moveTo>
                    <a:pt x="0" y="161"/>
                  </a:moveTo>
                  <a:lnTo>
                    <a:pt x="12" y="167"/>
                  </a:lnTo>
                  <a:lnTo>
                    <a:pt x="12" y="17"/>
                  </a:lnTo>
                  <a:lnTo>
                    <a:pt x="130" y="61"/>
                  </a:lnTo>
                  <a:lnTo>
                    <a:pt x="130" y="45"/>
                  </a:lnTo>
                  <a:lnTo>
                    <a:pt x="0" y="0"/>
                  </a:lnTo>
                  <a:lnTo>
                    <a:pt x="0" y="161"/>
                  </a:lnTo>
                  <a:lnTo>
                    <a:pt x="0" y="161"/>
                  </a:lnTo>
                  <a:close/>
                </a:path>
              </a:pathLst>
            </a:custGeom>
            <a:solidFill>
              <a:srgbClr val="000000"/>
            </a:solidFill>
            <a:ln w="9525">
              <a:noFill/>
              <a:round/>
              <a:headEnd/>
              <a:tailEnd/>
            </a:ln>
          </p:spPr>
          <p:txBody>
            <a:bodyPr/>
            <a:lstStyle/>
            <a:p>
              <a:endParaRPr lang="en-US" dirty="0"/>
            </a:p>
          </p:txBody>
        </p:sp>
        <p:sp>
          <p:nvSpPr>
            <p:cNvPr id="126545" name="Freeform 593"/>
            <p:cNvSpPr>
              <a:spLocks/>
            </p:cNvSpPr>
            <p:nvPr/>
          </p:nvSpPr>
          <p:spPr bwMode="auto">
            <a:xfrm>
              <a:off x="2210" y="3227"/>
              <a:ext cx="130" cy="211"/>
            </a:xfrm>
            <a:custGeom>
              <a:avLst/>
              <a:gdLst/>
              <a:ahLst/>
              <a:cxnLst>
                <a:cxn ang="0">
                  <a:pos x="0" y="0"/>
                </a:cxn>
                <a:cxn ang="0">
                  <a:pos x="130" y="45"/>
                </a:cxn>
                <a:cxn ang="0">
                  <a:pos x="130" y="211"/>
                </a:cxn>
                <a:cxn ang="0">
                  <a:pos x="0" y="161"/>
                </a:cxn>
                <a:cxn ang="0">
                  <a:pos x="0" y="0"/>
                </a:cxn>
                <a:cxn ang="0">
                  <a:pos x="0" y="0"/>
                </a:cxn>
              </a:cxnLst>
              <a:rect l="0" t="0" r="r" b="b"/>
              <a:pathLst>
                <a:path w="130" h="211">
                  <a:moveTo>
                    <a:pt x="0" y="0"/>
                  </a:moveTo>
                  <a:lnTo>
                    <a:pt x="130" y="45"/>
                  </a:lnTo>
                  <a:lnTo>
                    <a:pt x="130" y="211"/>
                  </a:lnTo>
                  <a:lnTo>
                    <a:pt x="0" y="16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46" name="Line 594"/>
            <p:cNvSpPr>
              <a:spLocks noChangeShapeType="1"/>
            </p:cNvSpPr>
            <p:nvPr/>
          </p:nvSpPr>
          <p:spPr bwMode="auto">
            <a:xfrm flipH="1" flipV="1">
              <a:off x="2216" y="3310"/>
              <a:ext cx="124" cy="45"/>
            </a:xfrm>
            <a:prstGeom prst="line">
              <a:avLst/>
            </a:prstGeom>
            <a:noFill/>
            <a:ln w="0">
              <a:solidFill>
                <a:srgbClr val="000000"/>
              </a:solidFill>
              <a:round/>
              <a:headEnd/>
              <a:tailEnd/>
            </a:ln>
          </p:spPr>
          <p:txBody>
            <a:bodyPr/>
            <a:lstStyle/>
            <a:p>
              <a:endParaRPr lang="en-US" dirty="0"/>
            </a:p>
          </p:txBody>
        </p:sp>
        <p:sp>
          <p:nvSpPr>
            <p:cNvPr id="126547" name="Line 595"/>
            <p:cNvSpPr>
              <a:spLocks noChangeShapeType="1"/>
            </p:cNvSpPr>
            <p:nvPr/>
          </p:nvSpPr>
          <p:spPr bwMode="auto">
            <a:xfrm flipH="1" flipV="1">
              <a:off x="2216" y="3299"/>
              <a:ext cx="124" cy="45"/>
            </a:xfrm>
            <a:prstGeom prst="line">
              <a:avLst/>
            </a:prstGeom>
            <a:noFill/>
            <a:ln w="0">
              <a:solidFill>
                <a:srgbClr val="000000"/>
              </a:solidFill>
              <a:round/>
              <a:headEnd/>
              <a:tailEnd/>
            </a:ln>
          </p:spPr>
          <p:txBody>
            <a:bodyPr/>
            <a:lstStyle/>
            <a:p>
              <a:endParaRPr lang="en-US" dirty="0"/>
            </a:p>
          </p:txBody>
        </p:sp>
        <p:sp>
          <p:nvSpPr>
            <p:cNvPr id="126548" name="Line 596"/>
            <p:cNvSpPr>
              <a:spLocks noChangeShapeType="1"/>
            </p:cNvSpPr>
            <p:nvPr/>
          </p:nvSpPr>
          <p:spPr bwMode="auto">
            <a:xfrm flipH="1" flipV="1">
              <a:off x="2216" y="3294"/>
              <a:ext cx="124" cy="44"/>
            </a:xfrm>
            <a:prstGeom prst="line">
              <a:avLst/>
            </a:prstGeom>
            <a:noFill/>
            <a:ln w="0">
              <a:solidFill>
                <a:srgbClr val="000000"/>
              </a:solidFill>
              <a:round/>
              <a:headEnd/>
              <a:tailEnd/>
            </a:ln>
          </p:spPr>
          <p:txBody>
            <a:bodyPr/>
            <a:lstStyle/>
            <a:p>
              <a:endParaRPr lang="en-US" dirty="0"/>
            </a:p>
          </p:txBody>
        </p:sp>
        <p:sp>
          <p:nvSpPr>
            <p:cNvPr id="126549" name="Line 597"/>
            <p:cNvSpPr>
              <a:spLocks noChangeShapeType="1"/>
            </p:cNvSpPr>
            <p:nvPr/>
          </p:nvSpPr>
          <p:spPr bwMode="auto">
            <a:xfrm flipH="1" flipV="1">
              <a:off x="2216" y="3283"/>
              <a:ext cx="124" cy="44"/>
            </a:xfrm>
            <a:prstGeom prst="line">
              <a:avLst/>
            </a:prstGeom>
            <a:noFill/>
            <a:ln w="0">
              <a:solidFill>
                <a:srgbClr val="000000"/>
              </a:solidFill>
              <a:round/>
              <a:headEnd/>
              <a:tailEnd/>
            </a:ln>
          </p:spPr>
          <p:txBody>
            <a:bodyPr/>
            <a:lstStyle/>
            <a:p>
              <a:endParaRPr lang="en-US" dirty="0"/>
            </a:p>
          </p:txBody>
        </p:sp>
        <p:sp>
          <p:nvSpPr>
            <p:cNvPr id="126550" name="Line 598"/>
            <p:cNvSpPr>
              <a:spLocks noChangeShapeType="1"/>
            </p:cNvSpPr>
            <p:nvPr/>
          </p:nvSpPr>
          <p:spPr bwMode="auto">
            <a:xfrm flipH="1" flipV="1">
              <a:off x="2216" y="3272"/>
              <a:ext cx="124" cy="44"/>
            </a:xfrm>
            <a:prstGeom prst="line">
              <a:avLst/>
            </a:prstGeom>
            <a:noFill/>
            <a:ln w="0">
              <a:solidFill>
                <a:srgbClr val="000000"/>
              </a:solidFill>
              <a:round/>
              <a:headEnd/>
              <a:tailEnd/>
            </a:ln>
          </p:spPr>
          <p:txBody>
            <a:bodyPr/>
            <a:lstStyle/>
            <a:p>
              <a:endParaRPr lang="en-US" dirty="0"/>
            </a:p>
          </p:txBody>
        </p:sp>
        <p:sp>
          <p:nvSpPr>
            <p:cNvPr id="126551" name="Line 599"/>
            <p:cNvSpPr>
              <a:spLocks noChangeShapeType="1"/>
            </p:cNvSpPr>
            <p:nvPr/>
          </p:nvSpPr>
          <p:spPr bwMode="auto">
            <a:xfrm flipH="1" flipV="1">
              <a:off x="2216" y="3249"/>
              <a:ext cx="124" cy="50"/>
            </a:xfrm>
            <a:prstGeom prst="line">
              <a:avLst/>
            </a:prstGeom>
            <a:noFill/>
            <a:ln w="0">
              <a:solidFill>
                <a:srgbClr val="000000"/>
              </a:solidFill>
              <a:round/>
              <a:headEnd/>
              <a:tailEnd/>
            </a:ln>
          </p:spPr>
          <p:txBody>
            <a:bodyPr/>
            <a:lstStyle/>
            <a:p>
              <a:endParaRPr lang="en-US" dirty="0"/>
            </a:p>
          </p:txBody>
        </p:sp>
        <p:sp>
          <p:nvSpPr>
            <p:cNvPr id="126552" name="Line 600"/>
            <p:cNvSpPr>
              <a:spLocks noChangeShapeType="1"/>
            </p:cNvSpPr>
            <p:nvPr/>
          </p:nvSpPr>
          <p:spPr bwMode="auto">
            <a:xfrm flipH="1" flipV="1">
              <a:off x="2216" y="3261"/>
              <a:ext cx="124" cy="44"/>
            </a:xfrm>
            <a:prstGeom prst="line">
              <a:avLst/>
            </a:prstGeom>
            <a:noFill/>
            <a:ln w="0">
              <a:solidFill>
                <a:srgbClr val="000000"/>
              </a:solidFill>
              <a:round/>
              <a:headEnd/>
              <a:tailEnd/>
            </a:ln>
          </p:spPr>
          <p:txBody>
            <a:bodyPr/>
            <a:lstStyle/>
            <a:p>
              <a:endParaRPr lang="en-US" dirty="0"/>
            </a:p>
          </p:txBody>
        </p:sp>
        <p:sp>
          <p:nvSpPr>
            <p:cNvPr id="126553" name="Line 601"/>
            <p:cNvSpPr>
              <a:spLocks noChangeShapeType="1"/>
            </p:cNvSpPr>
            <p:nvPr/>
          </p:nvSpPr>
          <p:spPr bwMode="auto">
            <a:xfrm flipH="1" flipV="1">
              <a:off x="2216" y="3322"/>
              <a:ext cx="124" cy="44"/>
            </a:xfrm>
            <a:prstGeom prst="line">
              <a:avLst/>
            </a:prstGeom>
            <a:noFill/>
            <a:ln w="0">
              <a:solidFill>
                <a:srgbClr val="000000"/>
              </a:solidFill>
              <a:round/>
              <a:headEnd/>
              <a:tailEnd/>
            </a:ln>
          </p:spPr>
          <p:txBody>
            <a:bodyPr/>
            <a:lstStyle/>
            <a:p>
              <a:endParaRPr lang="en-US" dirty="0"/>
            </a:p>
          </p:txBody>
        </p:sp>
        <p:sp>
          <p:nvSpPr>
            <p:cNvPr id="126554" name="Line 602"/>
            <p:cNvSpPr>
              <a:spLocks noChangeShapeType="1"/>
            </p:cNvSpPr>
            <p:nvPr/>
          </p:nvSpPr>
          <p:spPr bwMode="auto">
            <a:xfrm flipH="1" flipV="1">
              <a:off x="2216" y="3382"/>
              <a:ext cx="124" cy="45"/>
            </a:xfrm>
            <a:prstGeom prst="line">
              <a:avLst/>
            </a:prstGeom>
            <a:noFill/>
            <a:ln w="0">
              <a:solidFill>
                <a:srgbClr val="000000"/>
              </a:solidFill>
              <a:round/>
              <a:headEnd/>
              <a:tailEnd/>
            </a:ln>
          </p:spPr>
          <p:txBody>
            <a:bodyPr/>
            <a:lstStyle/>
            <a:p>
              <a:endParaRPr lang="en-US" dirty="0"/>
            </a:p>
          </p:txBody>
        </p:sp>
        <p:sp>
          <p:nvSpPr>
            <p:cNvPr id="126555" name="Line 603"/>
            <p:cNvSpPr>
              <a:spLocks noChangeShapeType="1"/>
            </p:cNvSpPr>
            <p:nvPr/>
          </p:nvSpPr>
          <p:spPr bwMode="auto">
            <a:xfrm flipH="1" flipV="1">
              <a:off x="2216" y="3371"/>
              <a:ext cx="124" cy="45"/>
            </a:xfrm>
            <a:prstGeom prst="line">
              <a:avLst/>
            </a:prstGeom>
            <a:noFill/>
            <a:ln w="0">
              <a:solidFill>
                <a:srgbClr val="000000"/>
              </a:solidFill>
              <a:round/>
              <a:headEnd/>
              <a:tailEnd/>
            </a:ln>
          </p:spPr>
          <p:txBody>
            <a:bodyPr/>
            <a:lstStyle/>
            <a:p>
              <a:endParaRPr lang="en-US" dirty="0"/>
            </a:p>
          </p:txBody>
        </p:sp>
        <p:sp>
          <p:nvSpPr>
            <p:cNvPr id="126556" name="Line 604"/>
            <p:cNvSpPr>
              <a:spLocks noChangeShapeType="1"/>
            </p:cNvSpPr>
            <p:nvPr/>
          </p:nvSpPr>
          <p:spPr bwMode="auto">
            <a:xfrm flipH="1" flipV="1">
              <a:off x="2216" y="3360"/>
              <a:ext cx="124" cy="45"/>
            </a:xfrm>
            <a:prstGeom prst="line">
              <a:avLst/>
            </a:prstGeom>
            <a:noFill/>
            <a:ln w="0">
              <a:solidFill>
                <a:srgbClr val="000000"/>
              </a:solidFill>
              <a:round/>
              <a:headEnd/>
              <a:tailEnd/>
            </a:ln>
          </p:spPr>
          <p:txBody>
            <a:bodyPr/>
            <a:lstStyle/>
            <a:p>
              <a:endParaRPr lang="en-US" dirty="0"/>
            </a:p>
          </p:txBody>
        </p:sp>
        <p:sp>
          <p:nvSpPr>
            <p:cNvPr id="126557" name="Line 605"/>
            <p:cNvSpPr>
              <a:spLocks noChangeShapeType="1"/>
            </p:cNvSpPr>
            <p:nvPr/>
          </p:nvSpPr>
          <p:spPr bwMode="auto">
            <a:xfrm flipH="1" flipV="1">
              <a:off x="2216" y="3349"/>
              <a:ext cx="124" cy="45"/>
            </a:xfrm>
            <a:prstGeom prst="line">
              <a:avLst/>
            </a:prstGeom>
            <a:noFill/>
            <a:ln w="0">
              <a:solidFill>
                <a:srgbClr val="000000"/>
              </a:solidFill>
              <a:round/>
              <a:headEnd/>
              <a:tailEnd/>
            </a:ln>
          </p:spPr>
          <p:txBody>
            <a:bodyPr/>
            <a:lstStyle/>
            <a:p>
              <a:endParaRPr lang="en-US" dirty="0"/>
            </a:p>
          </p:txBody>
        </p:sp>
        <p:sp>
          <p:nvSpPr>
            <p:cNvPr id="126558" name="Line 606"/>
            <p:cNvSpPr>
              <a:spLocks noChangeShapeType="1"/>
            </p:cNvSpPr>
            <p:nvPr/>
          </p:nvSpPr>
          <p:spPr bwMode="auto">
            <a:xfrm flipH="1" flipV="1">
              <a:off x="2216" y="3338"/>
              <a:ext cx="124" cy="50"/>
            </a:xfrm>
            <a:prstGeom prst="line">
              <a:avLst/>
            </a:prstGeom>
            <a:noFill/>
            <a:ln w="0">
              <a:solidFill>
                <a:srgbClr val="000000"/>
              </a:solidFill>
              <a:round/>
              <a:headEnd/>
              <a:tailEnd/>
            </a:ln>
          </p:spPr>
          <p:txBody>
            <a:bodyPr/>
            <a:lstStyle/>
            <a:p>
              <a:endParaRPr lang="en-US" dirty="0"/>
            </a:p>
          </p:txBody>
        </p:sp>
        <p:sp>
          <p:nvSpPr>
            <p:cNvPr id="126559" name="Line 607"/>
            <p:cNvSpPr>
              <a:spLocks noChangeShapeType="1"/>
            </p:cNvSpPr>
            <p:nvPr/>
          </p:nvSpPr>
          <p:spPr bwMode="auto">
            <a:xfrm flipH="1" flipV="1">
              <a:off x="2216" y="3327"/>
              <a:ext cx="124" cy="50"/>
            </a:xfrm>
            <a:prstGeom prst="line">
              <a:avLst/>
            </a:prstGeom>
            <a:noFill/>
            <a:ln w="0">
              <a:solidFill>
                <a:srgbClr val="000000"/>
              </a:solidFill>
              <a:round/>
              <a:headEnd/>
              <a:tailEnd/>
            </a:ln>
          </p:spPr>
          <p:txBody>
            <a:bodyPr/>
            <a:lstStyle/>
            <a:p>
              <a:endParaRPr lang="en-US" dirty="0"/>
            </a:p>
          </p:txBody>
        </p:sp>
        <p:sp>
          <p:nvSpPr>
            <p:cNvPr id="126560" name="Freeform 608"/>
            <p:cNvSpPr>
              <a:spLocks/>
            </p:cNvSpPr>
            <p:nvPr/>
          </p:nvSpPr>
          <p:spPr bwMode="auto">
            <a:xfrm>
              <a:off x="3285" y="1576"/>
              <a:ext cx="112" cy="155"/>
            </a:xfrm>
            <a:custGeom>
              <a:avLst/>
              <a:gdLst/>
              <a:ahLst/>
              <a:cxnLst>
                <a:cxn ang="0">
                  <a:pos x="6" y="150"/>
                </a:cxn>
                <a:cxn ang="0">
                  <a:pos x="12" y="155"/>
                </a:cxn>
                <a:cxn ang="0">
                  <a:pos x="12" y="11"/>
                </a:cxn>
                <a:cxn ang="0">
                  <a:pos x="112" y="39"/>
                </a:cxn>
                <a:cxn ang="0">
                  <a:pos x="112" y="28"/>
                </a:cxn>
                <a:cxn ang="0">
                  <a:pos x="0" y="0"/>
                </a:cxn>
                <a:cxn ang="0">
                  <a:pos x="6" y="150"/>
                </a:cxn>
                <a:cxn ang="0">
                  <a:pos x="6" y="150"/>
                </a:cxn>
              </a:cxnLst>
              <a:rect l="0" t="0" r="r" b="b"/>
              <a:pathLst>
                <a:path w="112" h="155">
                  <a:moveTo>
                    <a:pt x="6" y="150"/>
                  </a:moveTo>
                  <a:lnTo>
                    <a:pt x="12" y="155"/>
                  </a:lnTo>
                  <a:lnTo>
                    <a:pt x="12" y="11"/>
                  </a:lnTo>
                  <a:lnTo>
                    <a:pt x="112" y="39"/>
                  </a:lnTo>
                  <a:lnTo>
                    <a:pt x="112" y="28"/>
                  </a:lnTo>
                  <a:lnTo>
                    <a:pt x="0" y="0"/>
                  </a:lnTo>
                  <a:lnTo>
                    <a:pt x="6" y="150"/>
                  </a:lnTo>
                  <a:lnTo>
                    <a:pt x="6" y="150"/>
                  </a:lnTo>
                  <a:close/>
                </a:path>
              </a:pathLst>
            </a:custGeom>
            <a:solidFill>
              <a:srgbClr val="000000"/>
            </a:solidFill>
            <a:ln w="9525">
              <a:noFill/>
              <a:round/>
              <a:headEnd/>
              <a:tailEnd/>
            </a:ln>
          </p:spPr>
          <p:txBody>
            <a:bodyPr/>
            <a:lstStyle/>
            <a:p>
              <a:endParaRPr lang="en-US" dirty="0"/>
            </a:p>
          </p:txBody>
        </p:sp>
        <p:sp>
          <p:nvSpPr>
            <p:cNvPr id="126561" name="Freeform 609"/>
            <p:cNvSpPr>
              <a:spLocks/>
            </p:cNvSpPr>
            <p:nvPr/>
          </p:nvSpPr>
          <p:spPr bwMode="auto">
            <a:xfrm>
              <a:off x="3285" y="1576"/>
              <a:ext cx="118" cy="177"/>
            </a:xfrm>
            <a:custGeom>
              <a:avLst/>
              <a:gdLst/>
              <a:ahLst/>
              <a:cxnLst>
                <a:cxn ang="0">
                  <a:pos x="0" y="0"/>
                </a:cxn>
                <a:cxn ang="0">
                  <a:pos x="112" y="28"/>
                </a:cxn>
                <a:cxn ang="0">
                  <a:pos x="118" y="177"/>
                </a:cxn>
                <a:cxn ang="0">
                  <a:pos x="6" y="150"/>
                </a:cxn>
                <a:cxn ang="0">
                  <a:pos x="0" y="0"/>
                </a:cxn>
                <a:cxn ang="0">
                  <a:pos x="0" y="0"/>
                </a:cxn>
              </a:cxnLst>
              <a:rect l="0" t="0" r="r" b="b"/>
              <a:pathLst>
                <a:path w="118" h="177">
                  <a:moveTo>
                    <a:pt x="0" y="0"/>
                  </a:moveTo>
                  <a:lnTo>
                    <a:pt x="112" y="28"/>
                  </a:lnTo>
                  <a:lnTo>
                    <a:pt x="118" y="177"/>
                  </a:lnTo>
                  <a:lnTo>
                    <a:pt x="6"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62" name="Line 610"/>
            <p:cNvSpPr>
              <a:spLocks noChangeShapeType="1"/>
            </p:cNvSpPr>
            <p:nvPr/>
          </p:nvSpPr>
          <p:spPr bwMode="auto">
            <a:xfrm flipH="1" flipV="1">
              <a:off x="3291" y="1720"/>
              <a:ext cx="112" cy="28"/>
            </a:xfrm>
            <a:prstGeom prst="line">
              <a:avLst/>
            </a:prstGeom>
            <a:noFill/>
            <a:ln w="0">
              <a:solidFill>
                <a:srgbClr val="000000"/>
              </a:solidFill>
              <a:round/>
              <a:headEnd/>
              <a:tailEnd/>
            </a:ln>
          </p:spPr>
          <p:txBody>
            <a:bodyPr/>
            <a:lstStyle/>
            <a:p>
              <a:endParaRPr lang="en-US" dirty="0"/>
            </a:p>
          </p:txBody>
        </p:sp>
        <p:sp>
          <p:nvSpPr>
            <p:cNvPr id="126563" name="Line 611"/>
            <p:cNvSpPr>
              <a:spLocks noChangeShapeType="1"/>
            </p:cNvSpPr>
            <p:nvPr/>
          </p:nvSpPr>
          <p:spPr bwMode="auto">
            <a:xfrm flipH="1" flipV="1">
              <a:off x="3291" y="1709"/>
              <a:ext cx="112" cy="28"/>
            </a:xfrm>
            <a:prstGeom prst="line">
              <a:avLst/>
            </a:prstGeom>
            <a:noFill/>
            <a:ln w="0">
              <a:solidFill>
                <a:srgbClr val="000000"/>
              </a:solidFill>
              <a:round/>
              <a:headEnd/>
              <a:tailEnd/>
            </a:ln>
          </p:spPr>
          <p:txBody>
            <a:bodyPr/>
            <a:lstStyle/>
            <a:p>
              <a:endParaRPr lang="en-US" dirty="0"/>
            </a:p>
          </p:txBody>
        </p:sp>
        <p:sp>
          <p:nvSpPr>
            <p:cNvPr id="126564" name="Line 612"/>
            <p:cNvSpPr>
              <a:spLocks noChangeShapeType="1"/>
            </p:cNvSpPr>
            <p:nvPr/>
          </p:nvSpPr>
          <p:spPr bwMode="auto">
            <a:xfrm flipH="1" flipV="1">
              <a:off x="3291" y="1698"/>
              <a:ext cx="112" cy="28"/>
            </a:xfrm>
            <a:prstGeom prst="line">
              <a:avLst/>
            </a:prstGeom>
            <a:noFill/>
            <a:ln w="0">
              <a:solidFill>
                <a:srgbClr val="000000"/>
              </a:solidFill>
              <a:round/>
              <a:headEnd/>
              <a:tailEnd/>
            </a:ln>
          </p:spPr>
          <p:txBody>
            <a:bodyPr/>
            <a:lstStyle/>
            <a:p>
              <a:endParaRPr lang="en-US" dirty="0"/>
            </a:p>
          </p:txBody>
        </p:sp>
        <p:sp>
          <p:nvSpPr>
            <p:cNvPr id="126565" name="Line 613"/>
            <p:cNvSpPr>
              <a:spLocks noChangeShapeType="1"/>
            </p:cNvSpPr>
            <p:nvPr/>
          </p:nvSpPr>
          <p:spPr bwMode="auto">
            <a:xfrm flipH="1" flipV="1">
              <a:off x="3291" y="1692"/>
              <a:ext cx="112" cy="28"/>
            </a:xfrm>
            <a:prstGeom prst="line">
              <a:avLst/>
            </a:prstGeom>
            <a:noFill/>
            <a:ln w="0">
              <a:solidFill>
                <a:srgbClr val="000000"/>
              </a:solidFill>
              <a:round/>
              <a:headEnd/>
              <a:tailEnd/>
            </a:ln>
          </p:spPr>
          <p:txBody>
            <a:bodyPr/>
            <a:lstStyle/>
            <a:p>
              <a:endParaRPr lang="en-US" dirty="0"/>
            </a:p>
          </p:txBody>
        </p:sp>
        <p:sp>
          <p:nvSpPr>
            <p:cNvPr id="126566" name="Line 614"/>
            <p:cNvSpPr>
              <a:spLocks noChangeShapeType="1"/>
            </p:cNvSpPr>
            <p:nvPr/>
          </p:nvSpPr>
          <p:spPr bwMode="auto">
            <a:xfrm flipH="1" flipV="1">
              <a:off x="3291" y="1681"/>
              <a:ext cx="112" cy="28"/>
            </a:xfrm>
            <a:prstGeom prst="line">
              <a:avLst/>
            </a:prstGeom>
            <a:noFill/>
            <a:ln w="0">
              <a:solidFill>
                <a:srgbClr val="000000"/>
              </a:solidFill>
              <a:round/>
              <a:headEnd/>
              <a:tailEnd/>
            </a:ln>
          </p:spPr>
          <p:txBody>
            <a:bodyPr/>
            <a:lstStyle/>
            <a:p>
              <a:endParaRPr lang="en-US" dirty="0"/>
            </a:p>
          </p:txBody>
        </p:sp>
        <p:sp>
          <p:nvSpPr>
            <p:cNvPr id="126567" name="Line 615"/>
            <p:cNvSpPr>
              <a:spLocks noChangeShapeType="1"/>
            </p:cNvSpPr>
            <p:nvPr/>
          </p:nvSpPr>
          <p:spPr bwMode="auto">
            <a:xfrm flipH="1" flipV="1">
              <a:off x="3291" y="1670"/>
              <a:ext cx="112" cy="28"/>
            </a:xfrm>
            <a:prstGeom prst="line">
              <a:avLst/>
            </a:prstGeom>
            <a:noFill/>
            <a:ln w="0">
              <a:solidFill>
                <a:srgbClr val="000000"/>
              </a:solidFill>
              <a:round/>
              <a:headEnd/>
              <a:tailEnd/>
            </a:ln>
          </p:spPr>
          <p:txBody>
            <a:bodyPr/>
            <a:lstStyle/>
            <a:p>
              <a:endParaRPr lang="en-US" dirty="0"/>
            </a:p>
          </p:txBody>
        </p:sp>
        <p:sp>
          <p:nvSpPr>
            <p:cNvPr id="126568" name="Line 616"/>
            <p:cNvSpPr>
              <a:spLocks noChangeShapeType="1"/>
            </p:cNvSpPr>
            <p:nvPr/>
          </p:nvSpPr>
          <p:spPr bwMode="auto">
            <a:xfrm flipH="1" flipV="1">
              <a:off x="3291" y="1665"/>
              <a:ext cx="106" cy="22"/>
            </a:xfrm>
            <a:prstGeom prst="line">
              <a:avLst/>
            </a:prstGeom>
            <a:noFill/>
            <a:ln w="0">
              <a:solidFill>
                <a:srgbClr val="000000"/>
              </a:solidFill>
              <a:round/>
              <a:headEnd/>
              <a:tailEnd/>
            </a:ln>
          </p:spPr>
          <p:txBody>
            <a:bodyPr/>
            <a:lstStyle/>
            <a:p>
              <a:endParaRPr lang="en-US" dirty="0"/>
            </a:p>
          </p:txBody>
        </p:sp>
        <p:sp>
          <p:nvSpPr>
            <p:cNvPr id="126569" name="Line 617"/>
            <p:cNvSpPr>
              <a:spLocks noChangeShapeType="1"/>
            </p:cNvSpPr>
            <p:nvPr/>
          </p:nvSpPr>
          <p:spPr bwMode="auto">
            <a:xfrm flipH="1" flipV="1">
              <a:off x="3291" y="1654"/>
              <a:ext cx="106" cy="27"/>
            </a:xfrm>
            <a:prstGeom prst="line">
              <a:avLst/>
            </a:prstGeom>
            <a:noFill/>
            <a:ln w="0">
              <a:solidFill>
                <a:srgbClr val="000000"/>
              </a:solidFill>
              <a:round/>
              <a:headEnd/>
              <a:tailEnd/>
            </a:ln>
          </p:spPr>
          <p:txBody>
            <a:bodyPr/>
            <a:lstStyle/>
            <a:p>
              <a:endParaRPr lang="en-US" dirty="0"/>
            </a:p>
          </p:txBody>
        </p:sp>
        <p:sp>
          <p:nvSpPr>
            <p:cNvPr id="126570" name="Line 618"/>
            <p:cNvSpPr>
              <a:spLocks noChangeShapeType="1"/>
            </p:cNvSpPr>
            <p:nvPr/>
          </p:nvSpPr>
          <p:spPr bwMode="auto">
            <a:xfrm flipH="1" flipV="1">
              <a:off x="3291" y="1642"/>
              <a:ext cx="112" cy="28"/>
            </a:xfrm>
            <a:prstGeom prst="line">
              <a:avLst/>
            </a:prstGeom>
            <a:noFill/>
            <a:ln w="0">
              <a:solidFill>
                <a:srgbClr val="000000"/>
              </a:solidFill>
              <a:round/>
              <a:headEnd/>
              <a:tailEnd/>
            </a:ln>
          </p:spPr>
          <p:txBody>
            <a:bodyPr/>
            <a:lstStyle/>
            <a:p>
              <a:endParaRPr lang="en-US" dirty="0"/>
            </a:p>
          </p:txBody>
        </p:sp>
        <p:sp>
          <p:nvSpPr>
            <p:cNvPr id="126571" name="Line 619"/>
            <p:cNvSpPr>
              <a:spLocks noChangeShapeType="1"/>
            </p:cNvSpPr>
            <p:nvPr/>
          </p:nvSpPr>
          <p:spPr bwMode="auto">
            <a:xfrm flipH="1" flipV="1">
              <a:off x="3291" y="1637"/>
              <a:ext cx="112" cy="22"/>
            </a:xfrm>
            <a:prstGeom prst="line">
              <a:avLst/>
            </a:prstGeom>
            <a:noFill/>
            <a:ln w="0">
              <a:solidFill>
                <a:srgbClr val="000000"/>
              </a:solidFill>
              <a:round/>
              <a:headEnd/>
              <a:tailEnd/>
            </a:ln>
          </p:spPr>
          <p:txBody>
            <a:bodyPr/>
            <a:lstStyle/>
            <a:p>
              <a:endParaRPr lang="en-US" dirty="0"/>
            </a:p>
          </p:txBody>
        </p:sp>
        <p:sp>
          <p:nvSpPr>
            <p:cNvPr id="126572" name="Line 620"/>
            <p:cNvSpPr>
              <a:spLocks noChangeShapeType="1"/>
            </p:cNvSpPr>
            <p:nvPr/>
          </p:nvSpPr>
          <p:spPr bwMode="auto">
            <a:xfrm flipH="1" flipV="1">
              <a:off x="3291" y="1626"/>
              <a:ext cx="106" cy="28"/>
            </a:xfrm>
            <a:prstGeom prst="line">
              <a:avLst/>
            </a:prstGeom>
            <a:noFill/>
            <a:ln w="0">
              <a:solidFill>
                <a:srgbClr val="000000"/>
              </a:solidFill>
              <a:round/>
              <a:headEnd/>
              <a:tailEnd/>
            </a:ln>
          </p:spPr>
          <p:txBody>
            <a:bodyPr/>
            <a:lstStyle/>
            <a:p>
              <a:endParaRPr lang="en-US" dirty="0"/>
            </a:p>
          </p:txBody>
        </p:sp>
        <p:sp>
          <p:nvSpPr>
            <p:cNvPr id="126573" name="Line 621"/>
            <p:cNvSpPr>
              <a:spLocks noChangeShapeType="1"/>
            </p:cNvSpPr>
            <p:nvPr/>
          </p:nvSpPr>
          <p:spPr bwMode="auto">
            <a:xfrm flipH="1" flipV="1">
              <a:off x="3291" y="1615"/>
              <a:ext cx="106" cy="27"/>
            </a:xfrm>
            <a:prstGeom prst="line">
              <a:avLst/>
            </a:prstGeom>
            <a:noFill/>
            <a:ln w="0">
              <a:solidFill>
                <a:srgbClr val="000000"/>
              </a:solidFill>
              <a:round/>
              <a:headEnd/>
              <a:tailEnd/>
            </a:ln>
          </p:spPr>
          <p:txBody>
            <a:bodyPr/>
            <a:lstStyle/>
            <a:p>
              <a:endParaRPr lang="en-US" dirty="0"/>
            </a:p>
          </p:txBody>
        </p:sp>
        <p:sp>
          <p:nvSpPr>
            <p:cNvPr id="126574" name="Line 622"/>
            <p:cNvSpPr>
              <a:spLocks noChangeShapeType="1"/>
            </p:cNvSpPr>
            <p:nvPr/>
          </p:nvSpPr>
          <p:spPr bwMode="auto">
            <a:xfrm flipH="1" flipV="1">
              <a:off x="3291" y="1609"/>
              <a:ext cx="106" cy="22"/>
            </a:xfrm>
            <a:prstGeom prst="line">
              <a:avLst/>
            </a:prstGeom>
            <a:noFill/>
            <a:ln w="0">
              <a:solidFill>
                <a:srgbClr val="000000"/>
              </a:solidFill>
              <a:round/>
              <a:headEnd/>
              <a:tailEnd/>
            </a:ln>
          </p:spPr>
          <p:txBody>
            <a:bodyPr/>
            <a:lstStyle/>
            <a:p>
              <a:endParaRPr lang="en-US" dirty="0"/>
            </a:p>
          </p:txBody>
        </p:sp>
        <p:sp>
          <p:nvSpPr>
            <p:cNvPr id="126575" name="Line 623"/>
            <p:cNvSpPr>
              <a:spLocks noChangeShapeType="1"/>
            </p:cNvSpPr>
            <p:nvPr/>
          </p:nvSpPr>
          <p:spPr bwMode="auto">
            <a:xfrm flipH="1" flipV="1">
              <a:off x="3291" y="1598"/>
              <a:ext cx="106" cy="28"/>
            </a:xfrm>
            <a:prstGeom prst="line">
              <a:avLst/>
            </a:prstGeom>
            <a:noFill/>
            <a:ln w="0">
              <a:solidFill>
                <a:srgbClr val="000000"/>
              </a:solidFill>
              <a:round/>
              <a:headEnd/>
              <a:tailEnd/>
            </a:ln>
          </p:spPr>
          <p:txBody>
            <a:bodyPr/>
            <a:lstStyle/>
            <a:p>
              <a:endParaRPr lang="en-US" dirty="0"/>
            </a:p>
          </p:txBody>
        </p:sp>
        <p:sp>
          <p:nvSpPr>
            <p:cNvPr id="126576" name="Freeform 624"/>
            <p:cNvSpPr>
              <a:spLocks/>
            </p:cNvSpPr>
            <p:nvPr/>
          </p:nvSpPr>
          <p:spPr bwMode="auto">
            <a:xfrm>
              <a:off x="3451" y="1615"/>
              <a:ext cx="112" cy="155"/>
            </a:xfrm>
            <a:custGeom>
              <a:avLst/>
              <a:gdLst/>
              <a:ahLst/>
              <a:cxnLst>
                <a:cxn ang="0">
                  <a:pos x="5" y="149"/>
                </a:cxn>
                <a:cxn ang="0">
                  <a:pos x="11" y="155"/>
                </a:cxn>
                <a:cxn ang="0">
                  <a:pos x="11" y="11"/>
                </a:cxn>
                <a:cxn ang="0">
                  <a:pos x="112" y="39"/>
                </a:cxn>
                <a:cxn ang="0">
                  <a:pos x="112" y="27"/>
                </a:cxn>
                <a:cxn ang="0">
                  <a:pos x="0" y="0"/>
                </a:cxn>
                <a:cxn ang="0">
                  <a:pos x="5" y="149"/>
                </a:cxn>
                <a:cxn ang="0">
                  <a:pos x="5" y="149"/>
                </a:cxn>
              </a:cxnLst>
              <a:rect l="0" t="0" r="r" b="b"/>
              <a:pathLst>
                <a:path w="112" h="155">
                  <a:moveTo>
                    <a:pt x="5" y="149"/>
                  </a:moveTo>
                  <a:lnTo>
                    <a:pt x="11" y="155"/>
                  </a:lnTo>
                  <a:lnTo>
                    <a:pt x="11" y="11"/>
                  </a:lnTo>
                  <a:lnTo>
                    <a:pt x="112" y="39"/>
                  </a:lnTo>
                  <a:lnTo>
                    <a:pt x="112" y="27"/>
                  </a:lnTo>
                  <a:lnTo>
                    <a:pt x="0" y="0"/>
                  </a:lnTo>
                  <a:lnTo>
                    <a:pt x="5" y="149"/>
                  </a:lnTo>
                  <a:lnTo>
                    <a:pt x="5" y="149"/>
                  </a:lnTo>
                  <a:close/>
                </a:path>
              </a:pathLst>
            </a:custGeom>
            <a:solidFill>
              <a:srgbClr val="000000"/>
            </a:solidFill>
            <a:ln w="9525">
              <a:noFill/>
              <a:round/>
              <a:headEnd/>
              <a:tailEnd/>
            </a:ln>
          </p:spPr>
          <p:txBody>
            <a:bodyPr/>
            <a:lstStyle/>
            <a:p>
              <a:endParaRPr lang="en-US" dirty="0"/>
            </a:p>
          </p:txBody>
        </p:sp>
        <p:sp>
          <p:nvSpPr>
            <p:cNvPr id="126577" name="Freeform 625"/>
            <p:cNvSpPr>
              <a:spLocks/>
            </p:cNvSpPr>
            <p:nvPr/>
          </p:nvSpPr>
          <p:spPr bwMode="auto">
            <a:xfrm>
              <a:off x="3451" y="1615"/>
              <a:ext cx="118" cy="177"/>
            </a:xfrm>
            <a:custGeom>
              <a:avLst/>
              <a:gdLst/>
              <a:ahLst/>
              <a:cxnLst>
                <a:cxn ang="0">
                  <a:pos x="0" y="0"/>
                </a:cxn>
                <a:cxn ang="0">
                  <a:pos x="112" y="27"/>
                </a:cxn>
                <a:cxn ang="0">
                  <a:pos x="118" y="177"/>
                </a:cxn>
                <a:cxn ang="0">
                  <a:pos x="5" y="149"/>
                </a:cxn>
                <a:cxn ang="0">
                  <a:pos x="0" y="0"/>
                </a:cxn>
                <a:cxn ang="0">
                  <a:pos x="0" y="0"/>
                </a:cxn>
              </a:cxnLst>
              <a:rect l="0" t="0" r="r" b="b"/>
              <a:pathLst>
                <a:path w="118" h="177">
                  <a:moveTo>
                    <a:pt x="0" y="0"/>
                  </a:moveTo>
                  <a:lnTo>
                    <a:pt x="112" y="27"/>
                  </a:lnTo>
                  <a:lnTo>
                    <a:pt x="118" y="177"/>
                  </a:lnTo>
                  <a:lnTo>
                    <a:pt x="5" y="149"/>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78" name="Line 626"/>
            <p:cNvSpPr>
              <a:spLocks noChangeShapeType="1"/>
            </p:cNvSpPr>
            <p:nvPr/>
          </p:nvSpPr>
          <p:spPr bwMode="auto">
            <a:xfrm flipH="1" flipV="1">
              <a:off x="3456" y="1759"/>
              <a:ext cx="113" cy="28"/>
            </a:xfrm>
            <a:prstGeom prst="line">
              <a:avLst/>
            </a:prstGeom>
            <a:noFill/>
            <a:ln w="0">
              <a:solidFill>
                <a:srgbClr val="000000"/>
              </a:solidFill>
              <a:round/>
              <a:headEnd/>
              <a:tailEnd/>
            </a:ln>
          </p:spPr>
          <p:txBody>
            <a:bodyPr/>
            <a:lstStyle/>
            <a:p>
              <a:endParaRPr lang="en-US" dirty="0"/>
            </a:p>
          </p:txBody>
        </p:sp>
        <p:sp>
          <p:nvSpPr>
            <p:cNvPr id="126579" name="Line 627"/>
            <p:cNvSpPr>
              <a:spLocks noChangeShapeType="1"/>
            </p:cNvSpPr>
            <p:nvPr/>
          </p:nvSpPr>
          <p:spPr bwMode="auto">
            <a:xfrm flipH="1" flipV="1">
              <a:off x="3456" y="1748"/>
              <a:ext cx="113" cy="27"/>
            </a:xfrm>
            <a:prstGeom prst="line">
              <a:avLst/>
            </a:prstGeom>
            <a:noFill/>
            <a:ln w="0">
              <a:solidFill>
                <a:srgbClr val="000000"/>
              </a:solidFill>
              <a:round/>
              <a:headEnd/>
              <a:tailEnd/>
            </a:ln>
          </p:spPr>
          <p:txBody>
            <a:bodyPr/>
            <a:lstStyle/>
            <a:p>
              <a:endParaRPr lang="en-US" dirty="0"/>
            </a:p>
          </p:txBody>
        </p:sp>
        <p:sp>
          <p:nvSpPr>
            <p:cNvPr id="126580" name="Line 628"/>
            <p:cNvSpPr>
              <a:spLocks noChangeShapeType="1"/>
            </p:cNvSpPr>
            <p:nvPr/>
          </p:nvSpPr>
          <p:spPr bwMode="auto">
            <a:xfrm flipH="1" flipV="1">
              <a:off x="3456" y="1737"/>
              <a:ext cx="113" cy="27"/>
            </a:xfrm>
            <a:prstGeom prst="line">
              <a:avLst/>
            </a:prstGeom>
            <a:noFill/>
            <a:ln w="0">
              <a:solidFill>
                <a:srgbClr val="000000"/>
              </a:solidFill>
              <a:round/>
              <a:headEnd/>
              <a:tailEnd/>
            </a:ln>
          </p:spPr>
          <p:txBody>
            <a:bodyPr/>
            <a:lstStyle/>
            <a:p>
              <a:endParaRPr lang="en-US" dirty="0"/>
            </a:p>
          </p:txBody>
        </p:sp>
        <p:sp>
          <p:nvSpPr>
            <p:cNvPr id="126581" name="Line 629"/>
            <p:cNvSpPr>
              <a:spLocks noChangeShapeType="1"/>
            </p:cNvSpPr>
            <p:nvPr/>
          </p:nvSpPr>
          <p:spPr bwMode="auto">
            <a:xfrm flipH="1" flipV="1">
              <a:off x="3456" y="1731"/>
              <a:ext cx="113" cy="28"/>
            </a:xfrm>
            <a:prstGeom prst="line">
              <a:avLst/>
            </a:prstGeom>
            <a:noFill/>
            <a:ln w="0">
              <a:solidFill>
                <a:srgbClr val="000000"/>
              </a:solidFill>
              <a:round/>
              <a:headEnd/>
              <a:tailEnd/>
            </a:ln>
          </p:spPr>
          <p:txBody>
            <a:bodyPr/>
            <a:lstStyle/>
            <a:p>
              <a:endParaRPr lang="en-US" dirty="0"/>
            </a:p>
          </p:txBody>
        </p:sp>
        <p:sp>
          <p:nvSpPr>
            <p:cNvPr id="126582" name="Line 630"/>
            <p:cNvSpPr>
              <a:spLocks noChangeShapeType="1"/>
            </p:cNvSpPr>
            <p:nvPr/>
          </p:nvSpPr>
          <p:spPr bwMode="auto">
            <a:xfrm flipH="1" flipV="1">
              <a:off x="3456" y="1720"/>
              <a:ext cx="113" cy="28"/>
            </a:xfrm>
            <a:prstGeom prst="line">
              <a:avLst/>
            </a:prstGeom>
            <a:noFill/>
            <a:ln w="0">
              <a:solidFill>
                <a:srgbClr val="000000"/>
              </a:solidFill>
              <a:round/>
              <a:headEnd/>
              <a:tailEnd/>
            </a:ln>
          </p:spPr>
          <p:txBody>
            <a:bodyPr/>
            <a:lstStyle/>
            <a:p>
              <a:endParaRPr lang="en-US" dirty="0"/>
            </a:p>
          </p:txBody>
        </p:sp>
        <p:sp>
          <p:nvSpPr>
            <p:cNvPr id="126583" name="Line 631"/>
            <p:cNvSpPr>
              <a:spLocks noChangeShapeType="1"/>
            </p:cNvSpPr>
            <p:nvPr/>
          </p:nvSpPr>
          <p:spPr bwMode="auto">
            <a:xfrm flipH="1" flipV="1">
              <a:off x="3456" y="1709"/>
              <a:ext cx="107" cy="28"/>
            </a:xfrm>
            <a:prstGeom prst="line">
              <a:avLst/>
            </a:prstGeom>
            <a:noFill/>
            <a:ln w="0">
              <a:solidFill>
                <a:srgbClr val="000000"/>
              </a:solidFill>
              <a:round/>
              <a:headEnd/>
              <a:tailEnd/>
            </a:ln>
          </p:spPr>
          <p:txBody>
            <a:bodyPr/>
            <a:lstStyle/>
            <a:p>
              <a:endParaRPr lang="en-US" dirty="0"/>
            </a:p>
          </p:txBody>
        </p:sp>
        <p:sp>
          <p:nvSpPr>
            <p:cNvPr id="126584" name="Line 632"/>
            <p:cNvSpPr>
              <a:spLocks noChangeShapeType="1"/>
            </p:cNvSpPr>
            <p:nvPr/>
          </p:nvSpPr>
          <p:spPr bwMode="auto">
            <a:xfrm flipH="1" flipV="1">
              <a:off x="3456" y="1703"/>
              <a:ext cx="107" cy="23"/>
            </a:xfrm>
            <a:prstGeom prst="line">
              <a:avLst/>
            </a:prstGeom>
            <a:noFill/>
            <a:ln w="0">
              <a:solidFill>
                <a:srgbClr val="000000"/>
              </a:solidFill>
              <a:round/>
              <a:headEnd/>
              <a:tailEnd/>
            </a:ln>
          </p:spPr>
          <p:txBody>
            <a:bodyPr/>
            <a:lstStyle/>
            <a:p>
              <a:endParaRPr lang="en-US" dirty="0"/>
            </a:p>
          </p:txBody>
        </p:sp>
        <p:sp>
          <p:nvSpPr>
            <p:cNvPr id="126585" name="Line 633"/>
            <p:cNvSpPr>
              <a:spLocks noChangeShapeType="1"/>
            </p:cNvSpPr>
            <p:nvPr/>
          </p:nvSpPr>
          <p:spPr bwMode="auto">
            <a:xfrm flipH="1" flipV="1">
              <a:off x="3456" y="1692"/>
              <a:ext cx="107" cy="28"/>
            </a:xfrm>
            <a:prstGeom prst="line">
              <a:avLst/>
            </a:prstGeom>
            <a:noFill/>
            <a:ln w="0">
              <a:solidFill>
                <a:srgbClr val="000000"/>
              </a:solidFill>
              <a:round/>
              <a:headEnd/>
              <a:tailEnd/>
            </a:ln>
          </p:spPr>
          <p:txBody>
            <a:bodyPr/>
            <a:lstStyle/>
            <a:p>
              <a:endParaRPr lang="en-US" dirty="0"/>
            </a:p>
          </p:txBody>
        </p:sp>
        <p:sp>
          <p:nvSpPr>
            <p:cNvPr id="126586" name="Line 634"/>
            <p:cNvSpPr>
              <a:spLocks noChangeShapeType="1"/>
            </p:cNvSpPr>
            <p:nvPr/>
          </p:nvSpPr>
          <p:spPr bwMode="auto">
            <a:xfrm flipH="1" flipV="1">
              <a:off x="3456" y="1681"/>
              <a:ext cx="107" cy="28"/>
            </a:xfrm>
            <a:prstGeom prst="line">
              <a:avLst/>
            </a:prstGeom>
            <a:noFill/>
            <a:ln w="0">
              <a:solidFill>
                <a:srgbClr val="000000"/>
              </a:solidFill>
              <a:round/>
              <a:headEnd/>
              <a:tailEnd/>
            </a:ln>
          </p:spPr>
          <p:txBody>
            <a:bodyPr/>
            <a:lstStyle/>
            <a:p>
              <a:endParaRPr lang="en-US" dirty="0"/>
            </a:p>
          </p:txBody>
        </p:sp>
        <p:sp>
          <p:nvSpPr>
            <p:cNvPr id="126587" name="Line 635"/>
            <p:cNvSpPr>
              <a:spLocks noChangeShapeType="1"/>
            </p:cNvSpPr>
            <p:nvPr/>
          </p:nvSpPr>
          <p:spPr bwMode="auto">
            <a:xfrm flipH="1" flipV="1">
              <a:off x="3456" y="1676"/>
              <a:ext cx="107" cy="22"/>
            </a:xfrm>
            <a:prstGeom prst="line">
              <a:avLst/>
            </a:prstGeom>
            <a:noFill/>
            <a:ln w="0">
              <a:solidFill>
                <a:srgbClr val="000000"/>
              </a:solidFill>
              <a:round/>
              <a:headEnd/>
              <a:tailEnd/>
            </a:ln>
          </p:spPr>
          <p:txBody>
            <a:bodyPr/>
            <a:lstStyle/>
            <a:p>
              <a:endParaRPr lang="en-US" dirty="0"/>
            </a:p>
          </p:txBody>
        </p:sp>
        <p:sp>
          <p:nvSpPr>
            <p:cNvPr id="126588" name="Line 636"/>
            <p:cNvSpPr>
              <a:spLocks noChangeShapeType="1"/>
            </p:cNvSpPr>
            <p:nvPr/>
          </p:nvSpPr>
          <p:spPr bwMode="auto">
            <a:xfrm flipH="1" flipV="1">
              <a:off x="3456" y="1665"/>
              <a:ext cx="107" cy="27"/>
            </a:xfrm>
            <a:prstGeom prst="line">
              <a:avLst/>
            </a:prstGeom>
            <a:noFill/>
            <a:ln w="0">
              <a:solidFill>
                <a:srgbClr val="000000"/>
              </a:solidFill>
              <a:round/>
              <a:headEnd/>
              <a:tailEnd/>
            </a:ln>
          </p:spPr>
          <p:txBody>
            <a:bodyPr/>
            <a:lstStyle/>
            <a:p>
              <a:endParaRPr lang="en-US" dirty="0"/>
            </a:p>
          </p:txBody>
        </p:sp>
        <p:sp>
          <p:nvSpPr>
            <p:cNvPr id="126589" name="Line 637"/>
            <p:cNvSpPr>
              <a:spLocks noChangeShapeType="1"/>
            </p:cNvSpPr>
            <p:nvPr/>
          </p:nvSpPr>
          <p:spPr bwMode="auto">
            <a:xfrm flipH="1" flipV="1">
              <a:off x="3456" y="1654"/>
              <a:ext cx="107" cy="27"/>
            </a:xfrm>
            <a:prstGeom prst="line">
              <a:avLst/>
            </a:prstGeom>
            <a:noFill/>
            <a:ln w="0">
              <a:solidFill>
                <a:srgbClr val="000000"/>
              </a:solidFill>
              <a:round/>
              <a:headEnd/>
              <a:tailEnd/>
            </a:ln>
          </p:spPr>
          <p:txBody>
            <a:bodyPr/>
            <a:lstStyle/>
            <a:p>
              <a:endParaRPr lang="en-US" dirty="0"/>
            </a:p>
          </p:txBody>
        </p:sp>
        <p:sp>
          <p:nvSpPr>
            <p:cNvPr id="126590" name="Line 638"/>
            <p:cNvSpPr>
              <a:spLocks noChangeShapeType="1"/>
            </p:cNvSpPr>
            <p:nvPr/>
          </p:nvSpPr>
          <p:spPr bwMode="auto">
            <a:xfrm flipH="1" flipV="1">
              <a:off x="3456" y="1648"/>
              <a:ext cx="107" cy="22"/>
            </a:xfrm>
            <a:prstGeom prst="line">
              <a:avLst/>
            </a:prstGeom>
            <a:noFill/>
            <a:ln w="0">
              <a:solidFill>
                <a:srgbClr val="000000"/>
              </a:solidFill>
              <a:round/>
              <a:headEnd/>
              <a:tailEnd/>
            </a:ln>
          </p:spPr>
          <p:txBody>
            <a:bodyPr/>
            <a:lstStyle/>
            <a:p>
              <a:endParaRPr lang="en-US" dirty="0"/>
            </a:p>
          </p:txBody>
        </p:sp>
        <p:sp>
          <p:nvSpPr>
            <p:cNvPr id="126591" name="Line 639"/>
            <p:cNvSpPr>
              <a:spLocks noChangeShapeType="1"/>
            </p:cNvSpPr>
            <p:nvPr/>
          </p:nvSpPr>
          <p:spPr bwMode="auto">
            <a:xfrm flipH="1" flipV="1">
              <a:off x="3456" y="1637"/>
              <a:ext cx="107" cy="28"/>
            </a:xfrm>
            <a:prstGeom prst="line">
              <a:avLst/>
            </a:prstGeom>
            <a:noFill/>
            <a:ln w="0">
              <a:solidFill>
                <a:srgbClr val="000000"/>
              </a:solidFill>
              <a:round/>
              <a:headEnd/>
              <a:tailEnd/>
            </a:ln>
          </p:spPr>
          <p:txBody>
            <a:bodyPr/>
            <a:lstStyle/>
            <a:p>
              <a:endParaRPr lang="en-US" dirty="0"/>
            </a:p>
          </p:txBody>
        </p:sp>
        <p:sp>
          <p:nvSpPr>
            <p:cNvPr id="126592" name="Freeform 640"/>
            <p:cNvSpPr>
              <a:spLocks/>
            </p:cNvSpPr>
            <p:nvPr/>
          </p:nvSpPr>
          <p:spPr bwMode="auto">
            <a:xfrm>
              <a:off x="3616" y="1659"/>
              <a:ext cx="112" cy="150"/>
            </a:xfrm>
            <a:custGeom>
              <a:avLst/>
              <a:gdLst/>
              <a:ahLst/>
              <a:cxnLst>
                <a:cxn ang="0">
                  <a:pos x="6" y="150"/>
                </a:cxn>
                <a:cxn ang="0">
                  <a:pos x="12" y="150"/>
                </a:cxn>
                <a:cxn ang="0">
                  <a:pos x="12" y="11"/>
                </a:cxn>
                <a:cxn ang="0">
                  <a:pos x="112" y="33"/>
                </a:cxn>
                <a:cxn ang="0">
                  <a:pos x="112" y="22"/>
                </a:cxn>
                <a:cxn ang="0">
                  <a:pos x="0" y="0"/>
                </a:cxn>
                <a:cxn ang="0">
                  <a:pos x="6" y="150"/>
                </a:cxn>
                <a:cxn ang="0">
                  <a:pos x="6" y="150"/>
                </a:cxn>
              </a:cxnLst>
              <a:rect l="0" t="0" r="r" b="b"/>
              <a:pathLst>
                <a:path w="112" h="150">
                  <a:moveTo>
                    <a:pt x="6" y="150"/>
                  </a:moveTo>
                  <a:lnTo>
                    <a:pt x="12" y="150"/>
                  </a:lnTo>
                  <a:lnTo>
                    <a:pt x="12" y="11"/>
                  </a:lnTo>
                  <a:lnTo>
                    <a:pt x="112" y="33"/>
                  </a:lnTo>
                  <a:lnTo>
                    <a:pt x="112" y="22"/>
                  </a:lnTo>
                  <a:lnTo>
                    <a:pt x="0" y="0"/>
                  </a:lnTo>
                  <a:lnTo>
                    <a:pt x="6" y="150"/>
                  </a:lnTo>
                  <a:lnTo>
                    <a:pt x="6" y="150"/>
                  </a:lnTo>
                  <a:close/>
                </a:path>
              </a:pathLst>
            </a:custGeom>
            <a:solidFill>
              <a:srgbClr val="000000"/>
            </a:solidFill>
            <a:ln w="9525">
              <a:noFill/>
              <a:round/>
              <a:headEnd/>
              <a:tailEnd/>
            </a:ln>
          </p:spPr>
          <p:txBody>
            <a:bodyPr/>
            <a:lstStyle/>
            <a:p>
              <a:endParaRPr lang="en-US" dirty="0"/>
            </a:p>
          </p:txBody>
        </p:sp>
        <p:sp>
          <p:nvSpPr>
            <p:cNvPr id="126593" name="Freeform 641"/>
            <p:cNvSpPr>
              <a:spLocks/>
            </p:cNvSpPr>
            <p:nvPr/>
          </p:nvSpPr>
          <p:spPr bwMode="auto">
            <a:xfrm>
              <a:off x="3616" y="1659"/>
              <a:ext cx="118" cy="177"/>
            </a:xfrm>
            <a:custGeom>
              <a:avLst/>
              <a:gdLst/>
              <a:ahLst/>
              <a:cxnLst>
                <a:cxn ang="0">
                  <a:pos x="0" y="0"/>
                </a:cxn>
                <a:cxn ang="0">
                  <a:pos x="112" y="22"/>
                </a:cxn>
                <a:cxn ang="0">
                  <a:pos x="118" y="177"/>
                </a:cxn>
                <a:cxn ang="0">
                  <a:pos x="6" y="150"/>
                </a:cxn>
                <a:cxn ang="0">
                  <a:pos x="0" y="0"/>
                </a:cxn>
                <a:cxn ang="0">
                  <a:pos x="0" y="0"/>
                </a:cxn>
              </a:cxnLst>
              <a:rect l="0" t="0" r="r" b="b"/>
              <a:pathLst>
                <a:path w="118" h="177">
                  <a:moveTo>
                    <a:pt x="0" y="0"/>
                  </a:moveTo>
                  <a:lnTo>
                    <a:pt x="112" y="22"/>
                  </a:lnTo>
                  <a:lnTo>
                    <a:pt x="118" y="177"/>
                  </a:lnTo>
                  <a:lnTo>
                    <a:pt x="6"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594" name="Line 642"/>
            <p:cNvSpPr>
              <a:spLocks noChangeShapeType="1"/>
            </p:cNvSpPr>
            <p:nvPr/>
          </p:nvSpPr>
          <p:spPr bwMode="auto">
            <a:xfrm flipH="1" flipV="1">
              <a:off x="3622" y="1798"/>
              <a:ext cx="106" cy="27"/>
            </a:xfrm>
            <a:prstGeom prst="line">
              <a:avLst/>
            </a:prstGeom>
            <a:noFill/>
            <a:ln w="0">
              <a:solidFill>
                <a:srgbClr val="000000"/>
              </a:solidFill>
              <a:round/>
              <a:headEnd/>
              <a:tailEnd/>
            </a:ln>
          </p:spPr>
          <p:txBody>
            <a:bodyPr/>
            <a:lstStyle/>
            <a:p>
              <a:endParaRPr lang="en-US" dirty="0"/>
            </a:p>
          </p:txBody>
        </p:sp>
        <p:sp>
          <p:nvSpPr>
            <p:cNvPr id="126595" name="Line 643"/>
            <p:cNvSpPr>
              <a:spLocks noChangeShapeType="1"/>
            </p:cNvSpPr>
            <p:nvPr/>
          </p:nvSpPr>
          <p:spPr bwMode="auto">
            <a:xfrm flipH="1" flipV="1">
              <a:off x="3622" y="1787"/>
              <a:ext cx="106" cy="27"/>
            </a:xfrm>
            <a:prstGeom prst="line">
              <a:avLst/>
            </a:prstGeom>
            <a:noFill/>
            <a:ln w="0">
              <a:solidFill>
                <a:srgbClr val="000000"/>
              </a:solidFill>
              <a:round/>
              <a:headEnd/>
              <a:tailEnd/>
            </a:ln>
          </p:spPr>
          <p:txBody>
            <a:bodyPr/>
            <a:lstStyle/>
            <a:p>
              <a:endParaRPr lang="en-US" dirty="0"/>
            </a:p>
          </p:txBody>
        </p:sp>
        <p:sp>
          <p:nvSpPr>
            <p:cNvPr id="126596" name="Line 644"/>
            <p:cNvSpPr>
              <a:spLocks noChangeShapeType="1"/>
            </p:cNvSpPr>
            <p:nvPr/>
          </p:nvSpPr>
          <p:spPr bwMode="auto">
            <a:xfrm flipH="1" flipV="1">
              <a:off x="3622" y="1781"/>
              <a:ext cx="106" cy="22"/>
            </a:xfrm>
            <a:prstGeom prst="line">
              <a:avLst/>
            </a:prstGeom>
            <a:noFill/>
            <a:ln w="0">
              <a:solidFill>
                <a:srgbClr val="000000"/>
              </a:solidFill>
              <a:round/>
              <a:headEnd/>
              <a:tailEnd/>
            </a:ln>
          </p:spPr>
          <p:txBody>
            <a:bodyPr/>
            <a:lstStyle/>
            <a:p>
              <a:endParaRPr lang="en-US" dirty="0"/>
            </a:p>
          </p:txBody>
        </p:sp>
        <p:sp>
          <p:nvSpPr>
            <p:cNvPr id="126597" name="Line 645"/>
            <p:cNvSpPr>
              <a:spLocks noChangeShapeType="1"/>
            </p:cNvSpPr>
            <p:nvPr/>
          </p:nvSpPr>
          <p:spPr bwMode="auto">
            <a:xfrm flipH="1" flipV="1">
              <a:off x="3622" y="1770"/>
              <a:ext cx="106" cy="28"/>
            </a:xfrm>
            <a:prstGeom prst="line">
              <a:avLst/>
            </a:prstGeom>
            <a:noFill/>
            <a:ln w="0">
              <a:solidFill>
                <a:srgbClr val="000000"/>
              </a:solidFill>
              <a:round/>
              <a:headEnd/>
              <a:tailEnd/>
            </a:ln>
          </p:spPr>
          <p:txBody>
            <a:bodyPr/>
            <a:lstStyle/>
            <a:p>
              <a:endParaRPr lang="en-US" dirty="0"/>
            </a:p>
          </p:txBody>
        </p:sp>
        <p:sp>
          <p:nvSpPr>
            <p:cNvPr id="126598" name="Line 646"/>
            <p:cNvSpPr>
              <a:spLocks noChangeShapeType="1"/>
            </p:cNvSpPr>
            <p:nvPr/>
          </p:nvSpPr>
          <p:spPr bwMode="auto">
            <a:xfrm flipH="1" flipV="1">
              <a:off x="3622" y="1759"/>
              <a:ext cx="106" cy="28"/>
            </a:xfrm>
            <a:prstGeom prst="line">
              <a:avLst/>
            </a:prstGeom>
            <a:noFill/>
            <a:ln w="0">
              <a:solidFill>
                <a:srgbClr val="000000"/>
              </a:solidFill>
              <a:round/>
              <a:headEnd/>
              <a:tailEnd/>
            </a:ln>
          </p:spPr>
          <p:txBody>
            <a:bodyPr/>
            <a:lstStyle/>
            <a:p>
              <a:endParaRPr lang="en-US" dirty="0"/>
            </a:p>
          </p:txBody>
        </p:sp>
        <p:sp>
          <p:nvSpPr>
            <p:cNvPr id="126599" name="Line 647"/>
            <p:cNvSpPr>
              <a:spLocks noChangeShapeType="1"/>
            </p:cNvSpPr>
            <p:nvPr/>
          </p:nvSpPr>
          <p:spPr bwMode="auto">
            <a:xfrm flipH="1" flipV="1">
              <a:off x="3622" y="1753"/>
              <a:ext cx="106" cy="22"/>
            </a:xfrm>
            <a:prstGeom prst="line">
              <a:avLst/>
            </a:prstGeom>
            <a:noFill/>
            <a:ln w="0">
              <a:solidFill>
                <a:srgbClr val="000000"/>
              </a:solidFill>
              <a:round/>
              <a:headEnd/>
              <a:tailEnd/>
            </a:ln>
          </p:spPr>
          <p:txBody>
            <a:bodyPr/>
            <a:lstStyle/>
            <a:p>
              <a:endParaRPr lang="en-US" dirty="0"/>
            </a:p>
          </p:txBody>
        </p:sp>
        <p:sp>
          <p:nvSpPr>
            <p:cNvPr id="126600" name="Line 648"/>
            <p:cNvSpPr>
              <a:spLocks noChangeShapeType="1"/>
            </p:cNvSpPr>
            <p:nvPr/>
          </p:nvSpPr>
          <p:spPr bwMode="auto">
            <a:xfrm flipH="1" flipV="1">
              <a:off x="3622" y="1742"/>
              <a:ext cx="106" cy="28"/>
            </a:xfrm>
            <a:prstGeom prst="line">
              <a:avLst/>
            </a:prstGeom>
            <a:noFill/>
            <a:ln w="0">
              <a:solidFill>
                <a:srgbClr val="000000"/>
              </a:solidFill>
              <a:round/>
              <a:headEnd/>
              <a:tailEnd/>
            </a:ln>
          </p:spPr>
          <p:txBody>
            <a:bodyPr/>
            <a:lstStyle/>
            <a:p>
              <a:endParaRPr lang="en-US" dirty="0"/>
            </a:p>
          </p:txBody>
        </p:sp>
        <p:sp>
          <p:nvSpPr>
            <p:cNvPr id="126601" name="Line 649"/>
            <p:cNvSpPr>
              <a:spLocks noChangeShapeType="1"/>
            </p:cNvSpPr>
            <p:nvPr/>
          </p:nvSpPr>
          <p:spPr bwMode="auto">
            <a:xfrm flipH="1" flipV="1">
              <a:off x="3622" y="1731"/>
              <a:ext cx="106" cy="28"/>
            </a:xfrm>
            <a:prstGeom prst="line">
              <a:avLst/>
            </a:prstGeom>
            <a:noFill/>
            <a:ln w="0">
              <a:solidFill>
                <a:srgbClr val="000000"/>
              </a:solidFill>
              <a:round/>
              <a:headEnd/>
              <a:tailEnd/>
            </a:ln>
          </p:spPr>
          <p:txBody>
            <a:bodyPr/>
            <a:lstStyle/>
            <a:p>
              <a:endParaRPr lang="en-US" dirty="0"/>
            </a:p>
          </p:txBody>
        </p:sp>
        <p:sp>
          <p:nvSpPr>
            <p:cNvPr id="126602" name="Line 650"/>
            <p:cNvSpPr>
              <a:spLocks noChangeShapeType="1"/>
            </p:cNvSpPr>
            <p:nvPr/>
          </p:nvSpPr>
          <p:spPr bwMode="auto">
            <a:xfrm flipH="1" flipV="1">
              <a:off x="3622" y="1726"/>
              <a:ext cx="106" cy="22"/>
            </a:xfrm>
            <a:prstGeom prst="line">
              <a:avLst/>
            </a:prstGeom>
            <a:noFill/>
            <a:ln w="0">
              <a:solidFill>
                <a:srgbClr val="000000"/>
              </a:solidFill>
              <a:round/>
              <a:headEnd/>
              <a:tailEnd/>
            </a:ln>
          </p:spPr>
          <p:txBody>
            <a:bodyPr/>
            <a:lstStyle/>
            <a:p>
              <a:endParaRPr lang="en-US" dirty="0"/>
            </a:p>
          </p:txBody>
        </p:sp>
        <p:sp>
          <p:nvSpPr>
            <p:cNvPr id="126603" name="Line 651"/>
            <p:cNvSpPr>
              <a:spLocks noChangeShapeType="1"/>
            </p:cNvSpPr>
            <p:nvPr/>
          </p:nvSpPr>
          <p:spPr bwMode="auto">
            <a:xfrm flipH="1" flipV="1">
              <a:off x="3622" y="1715"/>
              <a:ext cx="106" cy="27"/>
            </a:xfrm>
            <a:prstGeom prst="line">
              <a:avLst/>
            </a:prstGeom>
            <a:noFill/>
            <a:ln w="0">
              <a:solidFill>
                <a:srgbClr val="000000"/>
              </a:solidFill>
              <a:round/>
              <a:headEnd/>
              <a:tailEnd/>
            </a:ln>
          </p:spPr>
          <p:txBody>
            <a:bodyPr/>
            <a:lstStyle/>
            <a:p>
              <a:endParaRPr lang="en-US" dirty="0"/>
            </a:p>
          </p:txBody>
        </p:sp>
        <p:sp>
          <p:nvSpPr>
            <p:cNvPr id="126604" name="Line 652"/>
            <p:cNvSpPr>
              <a:spLocks noChangeShapeType="1"/>
            </p:cNvSpPr>
            <p:nvPr/>
          </p:nvSpPr>
          <p:spPr bwMode="auto">
            <a:xfrm flipH="1" flipV="1">
              <a:off x="3622" y="1703"/>
              <a:ext cx="106" cy="28"/>
            </a:xfrm>
            <a:prstGeom prst="line">
              <a:avLst/>
            </a:prstGeom>
            <a:noFill/>
            <a:ln w="0">
              <a:solidFill>
                <a:srgbClr val="000000"/>
              </a:solidFill>
              <a:round/>
              <a:headEnd/>
              <a:tailEnd/>
            </a:ln>
          </p:spPr>
          <p:txBody>
            <a:bodyPr/>
            <a:lstStyle/>
            <a:p>
              <a:endParaRPr lang="en-US" dirty="0"/>
            </a:p>
          </p:txBody>
        </p:sp>
        <p:sp>
          <p:nvSpPr>
            <p:cNvPr id="126605" name="Line 653"/>
            <p:cNvSpPr>
              <a:spLocks noChangeShapeType="1"/>
            </p:cNvSpPr>
            <p:nvPr/>
          </p:nvSpPr>
          <p:spPr bwMode="auto">
            <a:xfrm flipH="1" flipV="1">
              <a:off x="3622" y="1698"/>
              <a:ext cx="106" cy="22"/>
            </a:xfrm>
            <a:prstGeom prst="line">
              <a:avLst/>
            </a:prstGeom>
            <a:noFill/>
            <a:ln w="0">
              <a:solidFill>
                <a:srgbClr val="000000"/>
              </a:solidFill>
              <a:round/>
              <a:headEnd/>
              <a:tailEnd/>
            </a:ln>
          </p:spPr>
          <p:txBody>
            <a:bodyPr/>
            <a:lstStyle/>
            <a:p>
              <a:endParaRPr lang="en-US" dirty="0"/>
            </a:p>
          </p:txBody>
        </p:sp>
        <p:sp>
          <p:nvSpPr>
            <p:cNvPr id="126606" name="Line 654"/>
            <p:cNvSpPr>
              <a:spLocks noChangeShapeType="1"/>
            </p:cNvSpPr>
            <p:nvPr/>
          </p:nvSpPr>
          <p:spPr bwMode="auto">
            <a:xfrm flipH="1" flipV="1">
              <a:off x="3622" y="1687"/>
              <a:ext cx="106" cy="28"/>
            </a:xfrm>
            <a:prstGeom prst="line">
              <a:avLst/>
            </a:prstGeom>
            <a:noFill/>
            <a:ln w="0">
              <a:solidFill>
                <a:srgbClr val="000000"/>
              </a:solidFill>
              <a:round/>
              <a:headEnd/>
              <a:tailEnd/>
            </a:ln>
          </p:spPr>
          <p:txBody>
            <a:bodyPr/>
            <a:lstStyle/>
            <a:p>
              <a:endParaRPr lang="en-US" dirty="0"/>
            </a:p>
          </p:txBody>
        </p:sp>
        <p:sp>
          <p:nvSpPr>
            <p:cNvPr id="126607" name="Line 655"/>
            <p:cNvSpPr>
              <a:spLocks noChangeShapeType="1"/>
            </p:cNvSpPr>
            <p:nvPr/>
          </p:nvSpPr>
          <p:spPr bwMode="auto">
            <a:xfrm flipH="1" flipV="1">
              <a:off x="3622" y="1676"/>
              <a:ext cx="106" cy="27"/>
            </a:xfrm>
            <a:prstGeom prst="line">
              <a:avLst/>
            </a:prstGeom>
            <a:noFill/>
            <a:ln w="0">
              <a:solidFill>
                <a:srgbClr val="000000"/>
              </a:solidFill>
              <a:round/>
              <a:headEnd/>
              <a:tailEnd/>
            </a:ln>
          </p:spPr>
          <p:txBody>
            <a:bodyPr/>
            <a:lstStyle/>
            <a:p>
              <a:endParaRPr lang="en-US" dirty="0"/>
            </a:p>
          </p:txBody>
        </p:sp>
        <p:sp>
          <p:nvSpPr>
            <p:cNvPr id="126608" name="Freeform 656"/>
            <p:cNvSpPr>
              <a:spLocks/>
            </p:cNvSpPr>
            <p:nvPr/>
          </p:nvSpPr>
          <p:spPr bwMode="auto">
            <a:xfrm>
              <a:off x="3781" y="1698"/>
              <a:ext cx="113" cy="150"/>
            </a:xfrm>
            <a:custGeom>
              <a:avLst/>
              <a:gdLst/>
              <a:ahLst/>
              <a:cxnLst>
                <a:cxn ang="0">
                  <a:pos x="6" y="150"/>
                </a:cxn>
                <a:cxn ang="0">
                  <a:pos x="12" y="150"/>
                </a:cxn>
                <a:cxn ang="0">
                  <a:pos x="12" y="11"/>
                </a:cxn>
                <a:cxn ang="0">
                  <a:pos x="113" y="39"/>
                </a:cxn>
                <a:cxn ang="0">
                  <a:pos x="113" y="28"/>
                </a:cxn>
                <a:cxn ang="0">
                  <a:pos x="0" y="0"/>
                </a:cxn>
                <a:cxn ang="0">
                  <a:pos x="6" y="150"/>
                </a:cxn>
                <a:cxn ang="0">
                  <a:pos x="6" y="150"/>
                </a:cxn>
              </a:cxnLst>
              <a:rect l="0" t="0" r="r" b="b"/>
              <a:pathLst>
                <a:path w="113" h="150">
                  <a:moveTo>
                    <a:pt x="6" y="150"/>
                  </a:moveTo>
                  <a:lnTo>
                    <a:pt x="12" y="150"/>
                  </a:lnTo>
                  <a:lnTo>
                    <a:pt x="12" y="11"/>
                  </a:lnTo>
                  <a:lnTo>
                    <a:pt x="113" y="39"/>
                  </a:lnTo>
                  <a:lnTo>
                    <a:pt x="113" y="28"/>
                  </a:lnTo>
                  <a:lnTo>
                    <a:pt x="0" y="0"/>
                  </a:lnTo>
                  <a:lnTo>
                    <a:pt x="6" y="150"/>
                  </a:lnTo>
                  <a:lnTo>
                    <a:pt x="6" y="150"/>
                  </a:lnTo>
                  <a:close/>
                </a:path>
              </a:pathLst>
            </a:custGeom>
            <a:solidFill>
              <a:srgbClr val="000000"/>
            </a:solidFill>
            <a:ln w="9525">
              <a:noFill/>
              <a:round/>
              <a:headEnd/>
              <a:tailEnd/>
            </a:ln>
          </p:spPr>
          <p:txBody>
            <a:bodyPr/>
            <a:lstStyle/>
            <a:p>
              <a:endParaRPr lang="en-US" dirty="0"/>
            </a:p>
          </p:txBody>
        </p:sp>
        <p:sp>
          <p:nvSpPr>
            <p:cNvPr id="126609" name="Freeform 657"/>
            <p:cNvSpPr>
              <a:spLocks/>
            </p:cNvSpPr>
            <p:nvPr/>
          </p:nvSpPr>
          <p:spPr bwMode="auto">
            <a:xfrm>
              <a:off x="3781" y="1698"/>
              <a:ext cx="113" cy="177"/>
            </a:xfrm>
            <a:custGeom>
              <a:avLst/>
              <a:gdLst/>
              <a:ahLst/>
              <a:cxnLst>
                <a:cxn ang="0">
                  <a:pos x="0" y="0"/>
                </a:cxn>
                <a:cxn ang="0">
                  <a:pos x="113" y="28"/>
                </a:cxn>
                <a:cxn ang="0">
                  <a:pos x="113" y="177"/>
                </a:cxn>
                <a:cxn ang="0">
                  <a:pos x="0" y="150"/>
                </a:cxn>
                <a:cxn ang="0">
                  <a:pos x="0" y="0"/>
                </a:cxn>
                <a:cxn ang="0">
                  <a:pos x="0" y="0"/>
                </a:cxn>
              </a:cxnLst>
              <a:rect l="0" t="0" r="r" b="b"/>
              <a:pathLst>
                <a:path w="113" h="177">
                  <a:moveTo>
                    <a:pt x="0" y="0"/>
                  </a:moveTo>
                  <a:lnTo>
                    <a:pt x="113" y="28"/>
                  </a:lnTo>
                  <a:lnTo>
                    <a:pt x="113" y="177"/>
                  </a:lnTo>
                  <a:lnTo>
                    <a:pt x="0"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610" name="Line 658"/>
            <p:cNvSpPr>
              <a:spLocks noChangeShapeType="1"/>
            </p:cNvSpPr>
            <p:nvPr/>
          </p:nvSpPr>
          <p:spPr bwMode="auto">
            <a:xfrm flipH="1" flipV="1">
              <a:off x="3787" y="1836"/>
              <a:ext cx="107" cy="28"/>
            </a:xfrm>
            <a:prstGeom prst="line">
              <a:avLst/>
            </a:prstGeom>
            <a:noFill/>
            <a:ln w="0">
              <a:solidFill>
                <a:srgbClr val="000000"/>
              </a:solidFill>
              <a:round/>
              <a:headEnd/>
              <a:tailEnd/>
            </a:ln>
          </p:spPr>
          <p:txBody>
            <a:bodyPr/>
            <a:lstStyle/>
            <a:p>
              <a:endParaRPr lang="en-US" dirty="0"/>
            </a:p>
          </p:txBody>
        </p:sp>
        <p:sp>
          <p:nvSpPr>
            <p:cNvPr id="126611" name="Line 659"/>
            <p:cNvSpPr>
              <a:spLocks noChangeShapeType="1"/>
            </p:cNvSpPr>
            <p:nvPr/>
          </p:nvSpPr>
          <p:spPr bwMode="auto">
            <a:xfrm flipH="1" flipV="1">
              <a:off x="3787" y="1831"/>
              <a:ext cx="107" cy="22"/>
            </a:xfrm>
            <a:prstGeom prst="line">
              <a:avLst/>
            </a:prstGeom>
            <a:noFill/>
            <a:ln w="0">
              <a:solidFill>
                <a:srgbClr val="000000"/>
              </a:solidFill>
              <a:round/>
              <a:headEnd/>
              <a:tailEnd/>
            </a:ln>
          </p:spPr>
          <p:txBody>
            <a:bodyPr/>
            <a:lstStyle/>
            <a:p>
              <a:endParaRPr lang="en-US" dirty="0"/>
            </a:p>
          </p:txBody>
        </p:sp>
        <p:sp>
          <p:nvSpPr>
            <p:cNvPr id="126612" name="Line 660"/>
            <p:cNvSpPr>
              <a:spLocks noChangeShapeType="1"/>
            </p:cNvSpPr>
            <p:nvPr/>
          </p:nvSpPr>
          <p:spPr bwMode="auto">
            <a:xfrm flipH="1" flipV="1">
              <a:off x="3787" y="1820"/>
              <a:ext cx="107" cy="28"/>
            </a:xfrm>
            <a:prstGeom prst="line">
              <a:avLst/>
            </a:prstGeom>
            <a:noFill/>
            <a:ln w="0">
              <a:solidFill>
                <a:srgbClr val="000000"/>
              </a:solidFill>
              <a:round/>
              <a:headEnd/>
              <a:tailEnd/>
            </a:ln>
          </p:spPr>
          <p:txBody>
            <a:bodyPr/>
            <a:lstStyle/>
            <a:p>
              <a:endParaRPr lang="en-US" dirty="0"/>
            </a:p>
          </p:txBody>
        </p:sp>
        <p:sp>
          <p:nvSpPr>
            <p:cNvPr id="126613" name="Line 661"/>
            <p:cNvSpPr>
              <a:spLocks noChangeShapeType="1"/>
            </p:cNvSpPr>
            <p:nvPr/>
          </p:nvSpPr>
          <p:spPr bwMode="auto">
            <a:xfrm flipH="1" flipV="1">
              <a:off x="3787" y="1809"/>
              <a:ext cx="107" cy="27"/>
            </a:xfrm>
            <a:prstGeom prst="line">
              <a:avLst/>
            </a:prstGeom>
            <a:noFill/>
            <a:ln w="0">
              <a:solidFill>
                <a:srgbClr val="000000"/>
              </a:solidFill>
              <a:round/>
              <a:headEnd/>
              <a:tailEnd/>
            </a:ln>
          </p:spPr>
          <p:txBody>
            <a:bodyPr/>
            <a:lstStyle/>
            <a:p>
              <a:endParaRPr lang="en-US" dirty="0"/>
            </a:p>
          </p:txBody>
        </p:sp>
        <p:sp>
          <p:nvSpPr>
            <p:cNvPr id="126614" name="Line 662"/>
            <p:cNvSpPr>
              <a:spLocks noChangeShapeType="1"/>
            </p:cNvSpPr>
            <p:nvPr/>
          </p:nvSpPr>
          <p:spPr bwMode="auto">
            <a:xfrm flipH="1" flipV="1">
              <a:off x="3787" y="1803"/>
              <a:ext cx="107" cy="22"/>
            </a:xfrm>
            <a:prstGeom prst="line">
              <a:avLst/>
            </a:prstGeom>
            <a:noFill/>
            <a:ln w="0">
              <a:solidFill>
                <a:srgbClr val="000000"/>
              </a:solidFill>
              <a:round/>
              <a:headEnd/>
              <a:tailEnd/>
            </a:ln>
          </p:spPr>
          <p:txBody>
            <a:bodyPr/>
            <a:lstStyle/>
            <a:p>
              <a:endParaRPr lang="en-US" dirty="0"/>
            </a:p>
          </p:txBody>
        </p:sp>
        <p:sp>
          <p:nvSpPr>
            <p:cNvPr id="126615" name="Line 663"/>
            <p:cNvSpPr>
              <a:spLocks noChangeShapeType="1"/>
            </p:cNvSpPr>
            <p:nvPr/>
          </p:nvSpPr>
          <p:spPr bwMode="auto">
            <a:xfrm flipH="1" flipV="1">
              <a:off x="3787" y="1792"/>
              <a:ext cx="107" cy="28"/>
            </a:xfrm>
            <a:prstGeom prst="line">
              <a:avLst/>
            </a:prstGeom>
            <a:noFill/>
            <a:ln w="0">
              <a:solidFill>
                <a:srgbClr val="000000"/>
              </a:solidFill>
              <a:round/>
              <a:headEnd/>
              <a:tailEnd/>
            </a:ln>
          </p:spPr>
          <p:txBody>
            <a:bodyPr/>
            <a:lstStyle/>
            <a:p>
              <a:endParaRPr lang="en-US" dirty="0"/>
            </a:p>
          </p:txBody>
        </p:sp>
        <p:sp>
          <p:nvSpPr>
            <p:cNvPr id="126616" name="Line 664"/>
            <p:cNvSpPr>
              <a:spLocks noChangeShapeType="1"/>
            </p:cNvSpPr>
            <p:nvPr/>
          </p:nvSpPr>
          <p:spPr bwMode="auto">
            <a:xfrm flipH="1" flipV="1">
              <a:off x="3787" y="1781"/>
              <a:ext cx="107" cy="28"/>
            </a:xfrm>
            <a:prstGeom prst="line">
              <a:avLst/>
            </a:prstGeom>
            <a:noFill/>
            <a:ln w="0">
              <a:solidFill>
                <a:srgbClr val="000000"/>
              </a:solidFill>
              <a:round/>
              <a:headEnd/>
              <a:tailEnd/>
            </a:ln>
          </p:spPr>
          <p:txBody>
            <a:bodyPr/>
            <a:lstStyle/>
            <a:p>
              <a:endParaRPr lang="en-US" dirty="0"/>
            </a:p>
          </p:txBody>
        </p:sp>
        <p:sp>
          <p:nvSpPr>
            <p:cNvPr id="126617" name="Line 665"/>
            <p:cNvSpPr>
              <a:spLocks noChangeShapeType="1"/>
            </p:cNvSpPr>
            <p:nvPr/>
          </p:nvSpPr>
          <p:spPr bwMode="auto">
            <a:xfrm flipH="1" flipV="1">
              <a:off x="3787" y="1770"/>
              <a:ext cx="107" cy="28"/>
            </a:xfrm>
            <a:prstGeom prst="line">
              <a:avLst/>
            </a:prstGeom>
            <a:noFill/>
            <a:ln w="0">
              <a:solidFill>
                <a:srgbClr val="000000"/>
              </a:solidFill>
              <a:round/>
              <a:headEnd/>
              <a:tailEnd/>
            </a:ln>
          </p:spPr>
          <p:txBody>
            <a:bodyPr/>
            <a:lstStyle/>
            <a:p>
              <a:endParaRPr lang="en-US" dirty="0"/>
            </a:p>
          </p:txBody>
        </p:sp>
        <p:sp>
          <p:nvSpPr>
            <p:cNvPr id="126618" name="Line 666"/>
            <p:cNvSpPr>
              <a:spLocks noChangeShapeType="1"/>
            </p:cNvSpPr>
            <p:nvPr/>
          </p:nvSpPr>
          <p:spPr bwMode="auto">
            <a:xfrm flipH="1" flipV="1">
              <a:off x="3787" y="1764"/>
              <a:ext cx="107" cy="28"/>
            </a:xfrm>
            <a:prstGeom prst="line">
              <a:avLst/>
            </a:prstGeom>
            <a:noFill/>
            <a:ln w="0">
              <a:solidFill>
                <a:srgbClr val="000000"/>
              </a:solidFill>
              <a:round/>
              <a:headEnd/>
              <a:tailEnd/>
            </a:ln>
          </p:spPr>
          <p:txBody>
            <a:bodyPr/>
            <a:lstStyle/>
            <a:p>
              <a:endParaRPr lang="en-US" dirty="0"/>
            </a:p>
          </p:txBody>
        </p:sp>
        <p:sp>
          <p:nvSpPr>
            <p:cNvPr id="126619" name="Line 667"/>
            <p:cNvSpPr>
              <a:spLocks noChangeShapeType="1"/>
            </p:cNvSpPr>
            <p:nvPr/>
          </p:nvSpPr>
          <p:spPr bwMode="auto">
            <a:xfrm flipH="1" flipV="1">
              <a:off x="3787" y="1753"/>
              <a:ext cx="107" cy="28"/>
            </a:xfrm>
            <a:prstGeom prst="line">
              <a:avLst/>
            </a:prstGeom>
            <a:noFill/>
            <a:ln w="0">
              <a:solidFill>
                <a:srgbClr val="000000"/>
              </a:solidFill>
              <a:round/>
              <a:headEnd/>
              <a:tailEnd/>
            </a:ln>
          </p:spPr>
          <p:txBody>
            <a:bodyPr/>
            <a:lstStyle/>
            <a:p>
              <a:endParaRPr lang="en-US" dirty="0"/>
            </a:p>
          </p:txBody>
        </p:sp>
        <p:sp>
          <p:nvSpPr>
            <p:cNvPr id="126620" name="Line 668"/>
            <p:cNvSpPr>
              <a:spLocks noChangeShapeType="1"/>
            </p:cNvSpPr>
            <p:nvPr/>
          </p:nvSpPr>
          <p:spPr bwMode="auto">
            <a:xfrm flipH="1" flipV="1">
              <a:off x="3787" y="1742"/>
              <a:ext cx="107" cy="28"/>
            </a:xfrm>
            <a:prstGeom prst="line">
              <a:avLst/>
            </a:prstGeom>
            <a:noFill/>
            <a:ln w="0">
              <a:solidFill>
                <a:srgbClr val="000000"/>
              </a:solidFill>
              <a:round/>
              <a:headEnd/>
              <a:tailEnd/>
            </a:ln>
          </p:spPr>
          <p:txBody>
            <a:bodyPr/>
            <a:lstStyle/>
            <a:p>
              <a:endParaRPr lang="en-US" dirty="0"/>
            </a:p>
          </p:txBody>
        </p:sp>
        <p:sp>
          <p:nvSpPr>
            <p:cNvPr id="126621" name="Line 669"/>
            <p:cNvSpPr>
              <a:spLocks noChangeShapeType="1"/>
            </p:cNvSpPr>
            <p:nvPr/>
          </p:nvSpPr>
          <p:spPr bwMode="auto">
            <a:xfrm flipH="1" flipV="1">
              <a:off x="3787" y="1737"/>
              <a:ext cx="107" cy="27"/>
            </a:xfrm>
            <a:prstGeom prst="line">
              <a:avLst/>
            </a:prstGeom>
            <a:noFill/>
            <a:ln w="0">
              <a:solidFill>
                <a:srgbClr val="000000"/>
              </a:solidFill>
              <a:round/>
              <a:headEnd/>
              <a:tailEnd/>
            </a:ln>
          </p:spPr>
          <p:txBody>
            <a:bodyPr/>
            <a:lstStyle/>
            <a:p>
              <a:endParaRPr lang="en-US" dirty="0"/>
            </a:p>
          </p:txBody>
        </p:sp>
        <p:sp>
          <p:nvSpPr>
            <p:cNvPr id="126622" name="Line 670"/>
            <p:cNvSpPr>
              <a:spLocks noChangeShapeType="1"/>
            </p:cNvSpPr>
            <p:nvPr/>
          </p:nvSpPr>
          <p:spPr bwMode="auto">
            <a:xfrm flipH="1" flipV="1">
              <a:off x="3787" y="1726"/>
              <a:ext cx="107" cy="27"/>
            </a:xfrm>
            <a:prstGeom prst="line">
              <a:avLst/>
            </a:prstGeom>
            <a:noFill/>
            <a:ln w="0">
              <a:solidFill>
                <a:srgbClr val="000000"/>
              </a:solidFill>
              <a:round/>
              <a:headEnd/>
              <a:tailEnd/>
            </a:ln>
          </p:spPr>
          <p:txBody>
            <a:bodyPr/>
            <a:lstStyle/>
            <a:p>
              <a:endParaRPr lang="en-US" dirty="0"/>
            </a:p>
          </p:txBody>
        </p:sp>
        <p:sp>
          <p:nvSpPr>
            <p:cNvPr id="126623" name="Line 671"/>
            <p:cNvSpPr>
              <a:spLocks noChangeShapeType="1"/>
            </p:cNvSpPr>
            <p:nvPr/>
          </p:nvSpPr>
          <p:spPr bwMode="auto">
            <a:xfrm flipH="1" flipV="1">
              <a:off x="3787" y="1720"/>
              <a:ext cx="107" cy="22"/>
            </a:xfrm>
            <a:prstGeom prst="line">
              <a:avLst/>
            </a:prstGeom>
            <a:noFill/>
            <a:ln w="0">
              <a:solidFill>
                <a:srgbClr val="000000"/>
              </a:solidFill>
              <a:round/>
              <a:headEnd/>
              <a:tailEnd/>
            </a:ln>
          </p:spPr>
          <p:txBody>
            <a:bodyPr/>
            <a:lstStyle/>
            <a:p>
              <a:endParaRPr lang="en-US" dirty="0"/>
            </a:p>
          </p:txBody>
        </p:sp>
        <p:sp>
          <p:nvSpPr>
            <p:cNvPr id="126624" name="Freeform 672"/>
            <p:cNvSpPr>
              <a:spLocks/>
            </p:cNvSpPr>
            <p:nvPr/>
          </p:nvSpPr>
          <p:spPr bwMode="auto">
            <a:xfrm>
              <a:off x="4337" y="1836"/>
              <a:ext cx="112" cy="156"/>
            </a:xfrm>
            <a:custGeom>
              <a:avLst/>
              <a:gdLst/>
              <a:ahLst/>
              <a:cxnLst>
                <a:cxn ang="0">
                  <a:pos x="0" y="150"/>
                </a:cxn>
                <a:cxn ang="0">
                  <a:pos x="12" y="156"/>
                </a:cxn>
                <a:cxn ang="0">
                  <a:pos x="6" y="12"/>
                </a:cxn>
                <a:cxn ang="0">
                  <a:pos x="112" y="39"/>
                </a:cxn>
                <a:cxn ang="0">
                  <a:pos x="112" y="28"/>
                </a:cxn>
                <a:cxn ang="0">
                  <a:pos x="0" y="0"/>
                </a:cxn>
                <a:cxn ang="0">
                  <a:pos x="0" y="150"/>
                </a:cxn>
                <a:cxn ang="0">
                  <a:pos x="0" y="150"/>
                </a:cxn>
              </a:cxnLst>
              <a:rect l="0" t="0" r="r" b="b"/>
              <a:pathLst>
                <a:path w="112" h="156">
                  <a:moveTo>
                    <a:pt x="0" y="150"/>
                  </a:moveTo>
                  <a:lnTo>
                    <a:pt x="12" y="156"/>
                  </a:lnTo>
                  <a:lnTo>
                    <a:pt x="6" y="12"/>
                  </a:lnTo>
                  <a:lnTo>
                    <a:pt x="112" y="39"/>
                  </a:lnTo>
                  <a:lnTo>
                    <a:pt x="112" y="28"/>
                  </a:lnTo>
                  <a:lnTo>
                    <a:pt x="0" y="0"/>
                  </a:lnTo>
                  <a:lnTo>
                    <a:pt x="0" y="150"/>
                  </a:lnTo>
                  <a:lnTo>
                    <a:pt x="0" y="150"/>
                  </a:lnTo>
                  <a:close/>
                </a:path>
              </a:pathLst>
            </a:custGeom>
            <a:solidFill>
              <a:srgbClr val="000000"/>
            </a:solidFill>
            <a:ln w="9525">
              <a:noFill/>
              <a:round/>
              <a:headEnd/>
              <a:tailEnd/>
            </a:ln>
          </p:spPr>
          <p:txBody>
            <a:bodyPr/>
            <a:lstStyle/>
            <a:p>
              <a:endParaRPr lang="en-US" dirty="0"/>
            </a:p>
          </p:txBody>
        </p:sp>
        <p:sp>
          <p:nvSpPr>
            <p:cNvPr id="126625" name="Freeform 673"/>
            <p:cNvSpPr>
              <a:spLocks/>
            </p:cNvSpPr>
            <p:nvPr/>
          </p:nvSpPr>
          <p:spPr bwMode="auto">
            <a:xfrm>
              <a:off x="4337" y="1836"/>
              <a:ext cx="112" cy="178"/>
            </a:xfrm>
            <a:custGeom>
              <a:avLst/>
              <a:gdLst/>
              <a:ahLst/>
              <a:cxnLst>
                <a:cxn ang="0">
                  <a:pos x="0" y="0"/>
                </a:cxn>
                <a:cxn ang="0">
                  <a:pos x="112" y="28"/>
                </a:cxn>
                <a:cxn ang="0">
                  <a:pos x="112" y="178"/>
                </a:cxn>
                <a:cxn ang="0">
                  <a:pos x="0" y="150"/>
                </a:cxn>
                <a:cxn ang="0">
                  <a:pos x="0" y="0"/>
                </a:cxn>
                <a:cxn ang="0">
                  <a:pos x="0" y="0"/>
                </a:cxn>
              </a:cxnLst>
              <a:rect l="0" t="0" r="r" b="b"/>
              <a:pathLst>
                <a:path w="112" h="178">
                  <a:moveTo>
                    <a:pt x="0" y="0"/>
                  </a:moveTo>
                  <a:lnTo>
                    <a:pt x="112" y="28"/>
                  </a:lnTo>
                  <a:lnTo>
                    <a:pt x="112" y="178"/>
                  </a:lnTo>
                  <a:lnTo>
                    <a:pt x="0"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626" name="Line 674"/>
            <p:cNvSpPr>
              <a:spLocks noChangeShapeType="1"/>
            </p:cNvSpPr>
            <p:nvPr/>
          </p:nvSpPr>
          <p:spPr bwMode="auto">
            <a:xfrm flipH="1" flipV="1">
              <a:off x="4343" y="1981"/>
              <a:ext cx="106" cy="27"/>
            </a:xfrm>
            <a:prstGeom prst="line">
              <a:avLst/>
            </a:prstGeom>
            <a:noFill/>
            <a:ln w="0">
              <a:solidFill>
                <a:srgbClr val="000000"/>
              </a:solidFill>
              <a:round/>
              <a:headEnd/>
              <a:tailEnd/>
            </a:ln>
          </p:spPr>
          <p:txBody>
            <a:bodyPr/>
            <a:lstStyle/>
            <a:p>
              <a:endParaRPr lang="en-US" dirty="0"/>
            </a:p>
          </p:txBody>
        </p:sp>
        <p:sp>
          <p:nvSpPr>
            <p:cNvPr id="126627" name="Line 675"/>
            <p:cNvSpPr>
              <a:spLocks noChangeShapeType="1"/>
            </p:cNvSpPr>
            <p:nvPr/>
          </p:nvSpPr>
          <p:spPr bwMode="auto">
            <a:xfrm flipH="1" flipV="1">
              <a:off x="4343" y="1969"/>
              <a:ext cx="106" cy="28"/>
            </a:xfrm>
            <a:prstGeom prst="line">
              <a:avLst/>
            </a:prstGeom>
            <a:noFill/>
            <a:ln w="0">
              <a:solidFill>
                <a:srgbClr val="000000"/>
              </a:solidFill>
              <a:round/>
              <a:headEnd/>
              <a:tailEnd/>
            </a:ln>
          </p:spPr>
          <p:txBody>
            <a:bodyPr/>
            <a:lstStyle/>
            <a:p>
              <a:endParaRPr lang="en-US" dirty="0"/>
            </a:p>
          </p:txBody>
        </p:sp>
        <p:sp>
          <p:nvSpPr>
            <p:cNvPr id="126628" name="Line 676"/>
            <p:cNvSpPr>
              <a:spLocks noChangeShapeType="1"/>
            </p:cNvSpPr>
            <p:nvPr/>
          </p:nvSpPr>
          <p:spPr bwMode="auto">
            <a:xfrm flipH="1" flipV="1">
              <a:off x="4343" y="1958"/>
              <a:ext cx="106" cy="28"/>
            </a:xfrm>
            <a:prstGeom prst="line">
              <a:avLst/>
            </a:prstGeom>
            <a:noFill/>
            <a:ln w="0">
              <a:solidFill>
                <a:srgbClr val="000000"/>
              </a:solidFill>
              <a:round/>
              <a:headEnd/>
              <a:tailEnd/>
            </a:ln>
          </p:spPr>
          <p:txBody>
            <a:bodyPr/>
            <a:lstStyle/>
            <a:p>
              <a:endParaRPr lang="en-US" dirty="0"/>
            </a:p>
          </p:txBody>
        </p:sp>
        <p:sp>
          <p:nvSpPr>
            <p:cNvPr id="126629" name="Line 677"/>
            <p:cNvSpPr>
              <a:spLocks noChangeShapeType="1"/>
            </p:cNvSpPr>
            <p:nvPr/>
          </p:nvSpPr>
          <p:spPr bwMode="auto">
            <a:xfrm flipH="1" flipV="1">
              <a:off x="4343" y="1953"/>
              <a:ext cx="106" cy="28"/>
            </a:xfrm>
            <a:prstGeom prst="line">
              <a:avLst/>
            </a:prstGeom>
            <a:noFill/>
            <a:ln w="0">
              <a:solidFill>
                <a:srgbClr val="000000"/>
              </a:solidFill>
              <a:round/>
              <a:headEnd/>
              <a:tailEnd/>
            </a:ln>
          </p:spPr>
          <p:txBody>
            <a:bodyPr/>
            <a:lstStyle/>
            <a:p>
              <a:endParaRPr lang="en-US" dirty="0"/>
            </a:p>
          </p:txBody>
        </p:sp>
        <p:sp>
          <p:nvSpPr>
            <p:cNvPr id="126630" name="Line 678"/>
            <p:cNvSpPr>
              <a:spLocks noChangeShapeType="1"/>
            </p:cNvSpPr>
            <p:nvPr/>
          </p:nvSpPr>
          <p:spPr bwMode="auto">
            <a:xfrm flipH="1" flipV="1">
              <a:off x="4343" y="1942"/>
              <a:ext cx="106" cy="27"/>
            </a:xfrm>
            <a:prstGeom prst="line">
              <a:avLst/>
            </a:prstGeom>
            <a:noFill/>
            <a:ln w="0">
              <a:solidFill>
                <a:srgbClr val="000000"/>
              </a:solidFill>
              <a:round/>
              <a:headEnd/>
              <a:tailEnd/>
            </a:ln>
          </p:spPr>
          <p:txBody>
            <a:bodyPr/>
            <a:lstStyle/>
            <a:p>
              <a:endParaRPr lang="en-US" dirty="0"/>
            </a:p>
          </p:txBody>
        </p:sp>
        <p:sp>
          <p:nvSpPr>
            <p:cNvPr id="126631" name="Line 679"/>
            <p:cNvSpPr>
              <a:spLocks noChangeShapeType="1"/>
            </p:cNvSpPr>
            <p:nvPr/>
          </p:nvSpPr>
          <p:spPr bwMode="auto">
            <a:xfrm flipH="1" flipV="1">
              <a:off x="4343" y="1931"/>
              <a:ext cx="106" cy="27"/>
            </a:xfrm>
            <a:prstGeom prst="line">
              <a:avLst/>
            </a:prstGeom>
            <a:noFill/>
            <a:ln w="0">
              <a:solidFill>
                <a:srgbClr val="000000"/>
              </a:solidFill>
              <a:round/>
              <a:headEnd/>
              <a:tailEnd/>
            </a:ln>
          </p:spPr>
          <p:txBody>
            <a:bodyPr/>
            <a:lstStyle/>
            <a:p>
              <a:endParaRPr lang="en-US" dirty="0"/>
            </a:p>
          </p:txBody>
        </p:sp>
        <p:sp>
          <p:nvSpPr>
            <p:cNvPr id="126632" name="Line 680"/>
            <p:cNvSpPr>
              <a:spLocks noChangeShapeType="1"/>
            </p:cNvSpPr>
            <p:nvPr/>
          </p:nvSpPr>
          <p:spPr bwMode="auto">
            <a:xfrm flipH="1" flipV="1">
              <a:off x="4343" y="1925"/>
              <a:ext cx="106" cy="22"/>
            </a:xfrm>
            <a:prstGeom prst="line">
              <a:avLst/>
            </a:prstGeom>
            <a:noFill/>
            <a:ln w="0">
              <a:solidFill>
                <a:srgbClr val="000000"/>
              </a:solidFill>
              <a:round/>
              <a:headEnd/>
              <a:tailEnd/>
            </a:ln>
          </p:spPr>
          <p:txBody>
            <a:bodyPr/>
            <a:lstStyle/>
            <a:p>
              <a:endParaRPr lang="en-US" dirty="0"/>
            </a:p>
          </p:txBody>
        </p:sp>
        <p:sp>
          <p:nvSpPr>
            <p:cNvPr id="126633" name="Line 681"/>
            <p:cNvSpPr>
              <a:spLocks noChangeShapeType="1"/>
            </p:cNvSpPr>
            <p:nvPr/>
          </p:nvSpPr>
          <p:spPr bwMode="auto">
            <a:xfrm flipH="1" flipV="1">
              <a:off x="4343" y="1914"/>
              <a:ext cx="106" cy="28"/>
            </a:xfrm>
            <a:prstGeom prst="line">
              <a:avLst/>
            </a:prstGeom>
            <a:noFill/>
            <a:ln w="0">
              <a:solidFill>
                <a:srgbClr val="000000"/>
              </a:solidFill>
              <a:round/>
              <a:headEnd/>
              <a:tailEnd/>
            </a:ln>
          </p:spPr>
          <p:txBody>
            <a:bodyPr/>
            <a:lstStyle/>
            <a:p>
              <a:endParaRPr lang="en-US" dirty="0"/>
            </a:p>
          </p:txBody>
        </p:sp>
        <p:sp>
          <p:nvSpPr>
            <p:cNvPr id="126634" name="Line 682"/>
            <p:cNvSpPr>
              <a:spLocks noChangeShapeType="1"/>
            </p:cNvSpPr>
            <p:nvPr/>
          </p:nvSpPr>
          <p:spPr bwMode="auto">
            <a:xfrm flipH="1" flipV="1">
              <a:off x="4343" y="1903"/>
              <a:ext cx="106" cy="28"/>
            </a:xfrm>
            <a:prstGeom prst="line">
              <a:avLst/>
            </a:prstGeom>
            <a:noFill/>
            <a:ln w="0">
              <a:solidFill>
                <a:srgbClr val="000000"/>
              </a:solidFill>
              <a:round/>
              <a:headEnd/>
              <a:tailEnd/>
            </a:ln>
          </p:spPr>
          <p:txBody>
            <a:bodyPr/>
            <a:lstStyle/>
            <a:p>
              <a:endParaRPr lang="en-US" dirty="0"/>
            </a:p>
          </p:txBody>
        </p:sp>
        <p:sp>
          <p:nvSpPr>
            <p:cNvPr id="126635" name="Line 683"/>
            <p:cNvSpPr>
              <a:spLocks noChangeShapeType="1"/>
            </p:cNvSpPr>
            <p:nvPr/>
          </p:nvSpPr>
          <p:spPr bwMode="auto">
            <a:xfrm flipH="1" flipV="1">
              <a:off x="4343" y="1897"/>
              <a:ext cx="106" cy="23"/>
            </a:xfrm>
            <a:prstGeom prst="line">
              <a:avLst/>
            </a:prstGeom>
            <a:noFill/>
            <a:ln w="0">
              <a:solidFill>
                <a:srgbClr val="000000"/>
              </a:solidFill>
              <a:round/>
              <a:headEnd/>
              <a:tailEnd/>
            </a:ln>
          </p:spPr>
          <p:txBody>
            <a:bodyPr/>
            <a:lstStyle/>
            <a:p>
              <a:endParaRPr lang="en-US" dirty="0"/>
            </a:p>
          </p:txBody>
        </p:sp>
        <p:sp>
          <p:nvSpPr>
            <p:cNvPr id="126636" name="Line 684"/>
            <p:cNvSpPr>
              <a:spLocks noChangeShapeType="1"/>
            </p:cNvSpPr>
            <p:nvPr/>
          </p:nvSpPr>
          <p:spPr bwMode="auto">
            <a:xfrm flipH="1" flipV="1">
              <a:off x="4343" y="1886"/>
              <a:ext cx="106" cy="28"/>
            </a:xfrm>
            <a:prstGeom prst="line">
              <a:avLst/>
            </a:prstGeom>
            <a:noFill/>
            <a:ln w="0">
              <a:solidFill>
                <a:srgbClr val="000000"/>
              </a:solidFill>
              <a:round/>
              <a:headEnd/>
              <a:tailEnd/>
            </a:ln>
          </p:spPr>
          <p:txBody>
            <a:bodyPr/>
            <a:lstStyle/>
            <a:p>
              <a:endParaRPr lang="en-US" dirty="0"/>
            </a:p>
          </p:txBody>
        </p:sp>
        <p:sp>
          <p:nvSpPr>
            <p:cNvPr id="126637" name="Line 685"/>
            <p:cNvSpPr>
              <a:spLocks noChangeShapeType="1"/>
            </p:cNvSpPr>
            <p:nvPr/>
          </p:nvSpPr>
          <p:spPr bwMode="auto">
            <a:xfrm flipH="1" flipV="1">
              <a:off x="4343" y="1875"/>
              <a:ext cx="106" cy="28"/>
            </a:xfrm>
            <a:prstGeom prst="line">
              <a:avLst/>
            </a:prstGeom>
            <a:noFill/>
            <a:ln w="0">
              <a:solidFill>
                <a:srgbClr val="000000"/>
              </a:solidFill>
              <a:round/>
              <a:headEnd/>
              <a:tailEnd/>
            </a:ln>
          </p:spPr>
          <p:txBody>
            <a:bodyPr/>
            <a:lstStyle/>
            <a:p>
              <a:endParaRPr lang="en-US" dirty="0"/>
            </a:p>
          </p:txBody>
        </p:sp>
        <p:sp>
          <p:nvSpPr>
            <p:cNvPr id="126638" name="Line 686"/>
            <p:cNvSpPr>
              <a:spLocks noChangeShapeType="1"/>
            </p:cNvSpPr>
            <p:nvPr/>
          </p:nvSpPr>
          <p:spPr bwMode="auto">
            <a:xfrm flipH="1" flipV="1">
              <a:off x="4343" y="1870"/>
              <a:ext cx="106" cy="22"/>
            </a:xfrm>
            <a:prstGeom prst="line">
              <a:avLst/>
            </a:prstGeom>
            <a:noFill/>
            <a:ln w="0">
              <a:solidFill>
                <a:srgbClr val="000000"/>
              </a:solidFill>
              <a:round/>
              <a:headEnd/>
              <a:tailEnd/>
            </a:ln>
          </p:spPr>
          <p:txBody>
            <a:bodyPr/>
            <a:lstStyle/>
            <a:p>
              <a:endParaRPr lang="en-US" dirty="0"/>
            </a:p>
          </p:txBody>
        </p:sp>
        <p:sp>
          <p:nvSpPr>
            <p:cNvPr id="126639" name="Line 687"/>
            <p:cNvSpPr>
              <a:spLocks noChangeShapeType="1"/>
            </p:cNvSpPr>
            <p:nvPr/>
          </p:nvSpPr>
          <p:spPr bwMode="auto">
            <a:xfrm flipH="1" flipV="1">
              <a:off x="4343" y="1859"/>
              <a:ext cx="106" cy="27"/>
            </a:xfrm>
            <a:prstGeom prst="line">
              <a:avLst/>
            </a:prstGeom>
            <a:noFill/>
            <a:ln w="0">
              <a:solidFill>
                <a:srgbClr val="000000"/>
              </a:solidFill>
              <a:round/>
              <a:headEnd/>
              <a:tailEnd/>
            </a:ln>
          </p:spPr>
          <p:txBody>
            <a:bodyPr/>
            <a:lstStyle/>
            <a:p>
              <a:endParaRPr lang="en-US" dirty="0"/>
            </a:p>
          </p:txBody>
        </p:sp>
        <p:sp>
          <p:nvSpPr>
            <p:cNvPr id="126640" name="Freeform 688"/>
            <p:cNvSpPr>
              <a:spLocks/>
            </p:cNvSpPr>
            <p:nvPr/>
          </p:nvSpPr>
          <p:spPr bwMode="auto">
            <a:xfrm>
              <a:off x="4502" y="1881"/>
              <a:ext cx="113" cy="149"/>
            </a:xfrm>
            <a:custGeom>
              <a:avLst/>
              <a:gdLst/>
              <a:ahLst/>
              <a:cxnLst>
                <a:cxn ang="0">
                  <a:pos x="0" y="144"/>
                </a:cxn>
                <a:cxn ang="0">
                  <a:pos x="12" y="149"/>
                </a:cxn>
                <a:cxn ang="0">
                  <a:pos x="6" y="11"/>
                </a:cxn>
                <a:cxn ang="0">
                  <a:pos x="113" y="33"/>
                </a:cxn>
                <a:cxn ang="0">
                  <a:pos x="113" y="22"/>
                </a:cxn>
                <a:cxn ang="0">
                  <a:pos x="0" y="0"/>
                </a:cxn>
                <a:cxn ang="0">
                  <a:pos x="0" y="144"/>
                </a:cxn>
                <a:cxn ang="0">
                  <a:pos x="0" y="144"/>
                </a:cxn>
              </a:cxnLst>
              <a:rect l="0" t="0" r="r" b="b"/>
              <a:pathLst>
                <a:path w="113" h="149">
                  <a:moveTo>
                    <a:pt x="0" y="144"/>
                  </a:moveTo>
                  <a:lnTo>
                    <a:pt x="12" y="149"/>
                  </a:lnTo>
                  <a:lnTo>
                    <a:pt x="6" y="11"/>
                  </a:lnTo>
                  <a:lnTo>
                    <a:pt x="113" y="33"/>
                  </a:lnTo>
                  <a:lnTo>
                    <a:pt x="113" y="22"/>
                  </a:lnTo>
                  <a:lnTo>
                    <a:pt x="0" y="0"/>
                  </a:lnTo>
                  <a:lnTo>
                    <a:pt x="0" y="144"/>
                  </a:lnTo>
                  <a:lnTo>
                    <a:pt x="0" y="144"/>
                  </a:lnTo>
                  <a:close/>
                </a:path>
              </a:pathLst>
            </a:custGeom>
            <a:solidFill>
              <a:srgbClr val="000000"/>
            </a:solidFill>
            <a:ln w="9525">
              <a:noFill/>
              <a:round/>
              <a:headEnd/>
              <a:tailEnd/>
            </a:ln>
          </p:spPr>
          <p:txBody>
            <a:bodyPr/>
            <a:lstStyle/>
            <a:p>
              <a:endParaRPr lang="en-US" dirty="0"/>
            </a:p>
          </p:txBody>
        </p:sp>
        <p:sp>
          <p:nvSpPr>
            <p:cNvPr id="126641" name="Freeform 689"/>
            <p:cNvSpPr>
              <a:spLocks/>
            </p:cNvSpPr>
            <p:nvPr/>
          </p:nvSpPr>
          <p:spPr bwMode="auto">
            <a:xfrm>
              <a:off x="4502" y="1875"/>
              <a:ext cx="113" cy="178"/>
            </a:xfrm>
            <a:custGeom>
              <a:avLst/>
              <a:gdLst/>
              <a:ahLst/>
              <a:cxnLst>
                <a:cxn ang="0">
                  <a:pos x="0" y="0"/>
                </a:cxn>
                <a:cxn ang="0">
                  <a:pos x="113" y="28"/>
                </a:cxn>
                <a:cxn ang="0">
                  <a:pos x="113" y="178"/>
                </a:cxn>
                <a:cxn ang="0">
                  <a:pos x="0" y="150"/>
                </a:cxn>
                <a:cxn ang="0">
                  <a:pos x="0" y="0"/>
                </a:cxn>
                <a:cxn ang="0">
                  <a:pos x="0" y="0"/>
                </a:cxn>
              </a:cxnLst>
              <a:rect l="0" t="0" r="r" b="b"/>
              <a:pathLst>
                <a:path w="113" h="178">
                  <a:moveTo>
                    <a:pt x="0" y="0"/>
                  </a:moveTo>
                  <a:lnTo>
                    <a:pt x="113" y="28"/>
                  </a:lnTo>
                  <a:lnTo>
                    <a:pt x="113" y="178"/>
                  </a:lnTo>
                  <a:lnTo>
                    <a:pt x="0" y="15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26642" name="Line 690"/>
            <p:cNvSpPr>
              <a:spLocks noChangeShapeType="1"/>
            </p:cNvSpPr>
            <p:nvPr/>
          </p:nvSpPr>
          <p:spPr bwMode="auto">
            <a:xfrm flipH="1" flipV="1">
              <a:off x="4508" y="2019"/>
              <a:ext cx="107" cy="28"/>
            </a:xfrm>
            <a:prstGeom prst="line">
              <a:avLst/>
            </a:prstGeom>
            <a:noFill/>
            <a:ln w="0">
              <a:solidFill>
                <a:srgbClr val="000000"/>
              </a:solidFill>
              <a:round/>
              <a:headEnd/>
              <a:tailEnd/>
            </a:ln>
          </p:spPr>
          <p:txBody>
            <a:bodyPr/>
            <a:lstStyle/>
            <a:p>
              <a:endParaRPr lang="en-US" dirty="0"/>
            </a:p>
          </p:txBody>
        </p:sp>
        <p:sp>
          <p:nvSpPr>
            <p:cNvPr id="126643" name="Line 691"/>
            <p:cNvSpPr>
              <a:spLocks noChangeShapeType="1"/>
            </p:cNvSpPr>
            <p:nvPr/>
          </p:nvSpPr>
          <p:spPr bwMode="auto">
            <a:xfrm flipH="1" flipV="1">
              <a:off x="4508" y="2008"/>
              <a:ext cx="107" cy="28"/>
            </a:xfrm>
            <a:prstGeom prst="line">
              <a:avLst/>
            </a:prstGeom>
            <a:noFill/>
            <a:ln w="0">
              <a:solidFill>
                <a:srgbClr val="000000"/>
              </a:solidFill>
              <a:round/>
              <a:headEnd/>
              <a:tailEnd/>
            </a:ln>
          </p:spPr>
          <p:txBody>
            <a:bodyPr/>
            <a:lstStyle/>
            <a:p>
              <a:endParaRPr lang="en-US" dirty="0"/>
            </a:p>
          </p:txBody>
        </p:sp>
      </p:grpSp>
    </p:spTree>
    <p:extLst>
      <p:ext uri="{BB962C8B-B14F-4D97-AF65-F5344CB8AC3E}">
        <p14:creationId xmlns:p14="http://schemas.microsoft.com/office/powerpoint/2010/main" val="10681081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Pre-Receiving</a:t>
            </a:r>
          </a:p>
        </p:txBody>
      </p:sp>
    </p:spTree>
    <p:extLst>
      <p:ext uri="{BB962C8B-B14F-4D97-AF65-F5344CB8AC3E}">
        <p14:creationId xmlns:p14="http://schemas.microsoft.com/office/powerpoint/2010/main" val="2035241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graphicFrame>
        <p:nvGraphicFramePr>
          <p:cNvPr id="4" name="Table 3"/>
          <p:cNvGraphicFramePr>
            <a:graphicFrameLocks noGrp="1"/>
          </p:cNvGraphicFramePr>
          <p:nvPr>
            <p:extLst>
              <p:ext uri="{D42A27DB-BD31-4B8C-83A1-F6EECF244321}">
                <p14:modId xmlns:p14="http://schemas.microsoft.com/office/powerpoint/2010/main" val="1963198133"/>
              </p:ext>
            </p:extLst>
          </p:nvPr>
        </p:nvGraphicFramePr>
        <p:xfrm>
          <a:off x="509115" y="1015161"/>
          <a:ext cx="8072176" cy="2286000"/>
        </p:xfrm>
        <a:graphic>
          <a:graphicData uri="http://schemas.openxmlformats.org/drawingml/2006/table">
            <a:tbl>
              <a:tblPr firstRow="1" bandRow="1">
                <a:tableStyleId>{5C22544A-7EE6-4342-B048-85BDC9FD1C3A}</a:tableStyleId>
              </a:tblPr>
              <a:tblGrid>
                <a:gridCol w="1470410">
                  <a:extLst>
                    <a:ext uri="{9D8B030D-6E8A-4147-A177-3AD203B41FA5}">
                      <a16:colId xmlns:a16="http://schemas.microsoft.com/office/drawing/2014/main" val="20000"/>
                    </a:ext>
                  </a:extLst>
                </a:gridCol>
                <a:gridCol w="6601766">
                  <a:extLst>
                    <a:ext uri="{9D8B030D-6E8A-4147-A177-3AD203B41FA5}">
                      <a16:colId xmlns:a16="http://schemas.microsoft.com/office/drawing/2014/main" val="20001"/>
                    </a:ext>
                  </a:extLst>
                </a:gridCol>
              </a:tblGrid>
              <a:tr h="269373">
                <a:tc>
                  <a:txBody>
                    <a:bodyPr/>
                    <a:lstStyle/>
                    <a:p>
                      <a:pPr algn="ctr"/>
                      <a:r>
                        <a:rPr lang="en-US" dirty="0"/>
                        <a:t>Term</a:t>
                      </a:r>
                    </a:p>
                  </a:txBody>
                  <a:tcPr/>
                </a:tc>
                <a:tc>
                  <a:txBody>
                    <a:bodyPr/>
                    <a:lstStyle/>
                    <a:p>
                      <a:pPr algn="ctr"/>
                      <a:r>
                        <a:rPr lang="en-US" dirty="0"/>
                        <a:t>Definition</a:t>
                      </a:r>
                    </a:p>
                  </a:txBody>
                  <a:tcPr/>
                </a:tc>
                <a:extLst>
                  <a:ext uri="{0D108BD9-81ED-4DB2-BD59-A6C34878D82A}">
                    <a16:rowId xmlns:a16="http://schemas.microsoft.com/office/drawing/2014/main" val="10000"/>
                  </a:ext>
                </a:extLst>
              </a:tr>
              <a:tr h="387816">
                <a:tc>
                  <a:txBody>
                    <a:bodyPr/>
                    <a:lstStyle/>
                    <a:p>
                      <a:r>
                        <a:rPr lang="en-US" dirty="0"/>
                        <a:t>ASN</a:t>
                      </a:r>
                    </a:p>
                  </a:txBody>
                  <a:tcPr/>
                </a:tc>
                <a:tc>
                  <a:txBody>
                    <a:bodyPr/>
                    <a:lstStyle/>
                    <a:p>
                      <a:r>
                        <a:rPr lang="en-US" dirty="0"/>
                        <a:t>Advanced shipment notice which uniquely identifies an</a:t>
                      </a:r>
                      <a:r>
                        <a:rPr lang="en-US" baseline="0" dirty="0"/>
                        <a:t> inbound delivery of inventory to the warehouse. </a:t>
                      </a:r>
                      <a:endParaRPr lang="en-US" dirty="0"/>
                    </a:p>
                  </a:txBody>
                  <a:tcPr/>
                </a:tc>
                <a:extLst>
                  <a:ext uri="{0D108BD9-81ED-4DB2-BD59-A6C34878D82A}">
                    <a16:rowId xmlns:a16="http://schemas.microsoft.com/office/drawing/2014/main" val="10001"/>
                  </a:ext>
                </a:extLst>
              </a:tr>
              <a:tr h="387816">
                <a:tc>
                  <a:txBody>
                    <a:bodyPr/>
                    <a:lstStyle/>
                    <a:p>
                      <a:r>
                        <a:rPr lang="en-US" dirty="0"/>
                        <a:t>PO</a:t>
                      </a:r>
                    </a:p>
                  </a:txBody>
                  <a:tcPr/>
                </a:tc>
                <a:tc>
                  <a:txBody>
                    <a:bodyPr/>
                    <a:lstStyle/>
                    <a:p>
                      <a:r>
                        <a:rPr lang="en-US" dirty="0"/>
                        <a:t>Purchase Orders represent an agreed upon set of inventory to be sent from origin vendor to destination warehouse. </a:t>
                      </a:r>
                    </a:p>
                  </a:txBody>
                  <a:tcPr/>
                </a:tc>
                <a:extLst>
                  <a:ext uri="{0D108BD9-81ED-4DB2-BD59-A6C34878D82A}">
                    <a16:rowId xmlns:a16="http://schemas.microsoft.com/office/drawing/2014/main" val="10002"/>
                  </a:ext>
                </a:extLst>
              </a:tr>
              <a:tr h="387816">
                <a:tc>
                  <a:txBody>
                    <a:bodyPr/>
                    <a:lstStyle/>
                    <a:p>
                      <a:r>
                        <a:rPr lang="en-US" dirty="0"/>
                        <a:t>Appointment</a:t>
                      </a:r>
                    </a:p>
                  </a:txBody>
                  <a:tcPr/>
                </a:tc>
                <a:tc>
                  <a:txBody>
                    <a:bodyPr/>
                    <a:lstStyle/>
                    <a:p>
                      <a:r>
                        <a:rPr lang="en-US" dirty="0"/>
                        <a:t>Appointments associate a carrier</a:t>
                      </a:r>
                      <a:r>
                        <a:rPr lang="en-US" baseline="0" dirty="0"/>
                        <a:t> trailer to its contents and associated times of arrival/departure. </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63093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237507" y="512763"/>
            <a:ext cx="8533432" cy="300037"/>
          </a:xfrm>
        </p:spPr>
        <p:txBody>
          <a:bodyPr/>
          <a:lstStyle/>
          <a:p>
            <a:r>
              <a:rPr lang="en-US" sz="3200" dirty="0"/>
              <a:t>Advanced Shipment Notices</a:t>
            </a:r>
          </a:p>
        </p:txBody>
      </p:sp>
      <p:sp>
        <p:nvSpPr>
          <p:cNvPr id="4" name="Rectangle 3"/>
          <p:cNvSpPr txBox="1">
            <a:spLocks noChangeArrowheads="1"/>
          </p:cNvSpPr>
          <p:nvPr/>
        </p:nvSpPr>
        <p:spPr bwMode="auto">
          <a:xfrm rot="10800000" flipV="1">
            <a:off x="451258" y="320634"/>
            <a:ext cx="8149436" cy="20751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79413" marR="0" lvl="1" indent="-201613" algn="l" defTabSz="914400" rtl="0" eaLnBrk="0" fontAlgn="base" latinLnBrk="0" hangingPunct="0">
              <a:lnSpc>
                <a:spcPct val="90000"/>
              </a:lnSpc>
              <a:spcBef>
                <a:spcPct val="0"/>
              </a:spcBef>
              <a:spcAft>
                <a:spcPct val="0"/>
              </a:spcAft>
              <a:buClr>
                <a:schemeClr val="accent2"/>
              </a:buClr>
              <a:buSzTx/>
              <a:tabLst/>
              <a:defRPr/>
            </a:pPr>
            <a:endParaRPr lang="en-US" sz="2800" kern="0" dirty="0">
              <a:latin typeface="+mn-lt"/>
            </a:endParaRPr>
          </a:p>
          <a:p>
            <a:pPr marL="0" marR="0" lvl="1" algn="l" defTabSz="914400" rtl="0" eaLnBrk="0" fontAlgn="base" latinLnBrk="0" hangingPunct="0">
              <a:lnSpc>
                <a:spcPct val="90000"/>
              </a:lnSpc>
              <a:spcBef>
                <a:spcPct val="0"/>
              </a:spcBef>
              <a:spcAft>
                <a:spcPct val="0"/>
              </a:spcAft>
              <a:buClr>
                <a:schemeClr val="accent2"/>
              </a:buClr>
              <a:buSzTx/>
              <a:tabLst/>
              <a:defRPr/>
            </a:pPr>
            <a:endParaRPr kumimoji="0" lang="en-US" sz="2800" b="1" i="1" u="none" strike="noStrike" kern="0" cap="none" spc="0" normalizeH="0" noProof="0" dirty="0">
              <a:ln>
                <a:noFill/>
              </a:ln>
              <a:solidFill>
                <a:schemeClr val="tx1"/>
              </a:solidFill>
              <a:effectLst/>
              <a:uLnTx/>
              <a:uFillTx/>
              <a:latin typeface="+mn-lt"/>
            </a:endParaRPr>
          </a:p>
          <a:p>
            <a:pPr marL="379413" marR="0" lvl="1" indent="-201613" algn="l" defTabSz="914400" rtl="0" eaLnBrk="0" fontAlgn="base" latinLnBrk="0" hangingPunct="0">
              <a:lnSpc>
                <a:spcPct val="150000"/>
              </a:lnSpc>
              <a:spcBef>
                <a:spcPct val="0"/>
              </a:spcBef>
              <a:spcAft>
                <a:spcPct val="0"/>
              </a:spcAft>
              <a:buClr>
                <a:schemeClr val="accent2"/>
              </a:buClr>
              <a:buSzTx/>
              <a:buFont typeface="Arial" pitchFamily="34" charset="0"/>
              <a:buChar char="•"/>
              <a:tabLst/>
              <a:defRPr/>
            </a:pPr>
            <a:r>
              <a:rPr lang="en-US" sz="2800" kern="0" dirty="0">
                <a:latin typeface="+mn-lt"/>
              </a:rPr>
              <a:t>ASN is needed to receive inventory</a:t>
            </a:r>
          </a:p>
          <a:p>
            <a:pPr marL="379413" marR="0" lvl="1" indent="-201613" algn="l" defTabSz="914400" rtl="0" eaLnBrk="0" fontAlgn="base" latinLnBrk="0" hangingPunct="0">
              <a:lnSpc>
                <a:spcPct val="150000"/>
              </a:lnSpc>
              <a:spcBef>
                <a:spcPct val="0"/>
              </a:spcBef>
              <a:spcAft>
                <a:spcPct val="0"/>
              </a:spcAft>
              <a:buClr>
                <a:schemeClr val="accent2"/>
              </a:buClr>
              <a:buSzTx/>
              <a:buFont typeface="Arial" pitchFamily="34" charset="0"/>
              <a:buChar char="•"/>
              <a:tabLst/>
              <a:defRPr/>
            </a:pPr>
            <a:r>
              <a:rPr lang="en-US" sz="2800" kern="0" dirty="0">
                <a:latin typeface="+mn-lt"/>
              </a:rPr>
              <a:t>‘Shipment’ represents one trailer or container</a:t>
            </a:r>
          </a:p>
          <a:p>
            <a:pPr marL="379413" marR="0" lvl="1" indent="-201613" algn="l" defTabSz="914400" rtl="0" eaLnBrk="0" fontAlgn="base" latinLnBrk="0" hangingPunct="0">
              <a:lnSpc>
                <a:spcPct val="150000"/>
              </a:lnSpc>
              <a:spcBef>
                <a:spcPct val="0"/>
              </a:spcBef>
              <a:spcAft>
                <a:spcPct val="0"/>
              </a:spcAft>
              <a:buClr>
                <a:schemeClr val="accent2"/>
              </a:buClr>
              <a:buSzTx/>
              <a:buFont typeface="Arial" pitchFamily="34" charset="0"/>
              <a:buChar char="•"/>
              <a:tabLst/>
              <a:defRPr/>
            </a:pPr>
            <a:r>
              <a:rPr lang="en-US" sz="2800" kern="0" dirty="0">
                <a:latin typeface="+mn-lt"/>
              </a:rPr>
              <a:t>Shipment may contain multiple ASNs</a:t>
            </a:r>
          </a:p>
          <a:p>
            <a:pPr marL="379413" marR="0" lvl="1" indent="-201613" algn="l" defTabSz="914400" rtl="0" eaLnBrk="0" fontAlgn="base" latinLnBrk="0" hangingPunct="0">
              <a:lnSpc>
                <a:spcPct val="150000"/>
              </a:lnSpc>
              <a:spcBef>
                <a:spcPct val="0"/>
              </a:spcBef>
              <a:spcAft>
                <a:spcPct val="0"/>
              </a:spcAft>
              <a:buClr>
                <a:schemeClr val="accent2"/>
              </a:buClr>
              <a:buSzTx/>
              <a:buFont typeface="Arial" pitchFamily="34" charset="0"/>
              <a:buChar char="•"/>
              <a:tabLst/>
              <a:defRPr/>
            </a:pPr>
            <a:r>
              <a:rPr lang="en-US" sz="2800" kern="0" dirty="0">
                <a:latin typeface="+mn-lt"/>
              </a:rPr>
              <a:t>Receiving can be initiated against either an ASN or a Shipment</a:t>
            </a:r>
          </a:p>
          <a:p>
            <a:pPr marL="379413" marR="0" lvl="1" indent="-201613" algn="l" defTabSz="914400" rtl="0" eaLnBrk="0" fontAlgn="base" latinLnBrk="0" hangingPunct="0">
              <a:lnSpc>
                <a:spcPct val="90000"/>
              </a:lnSpc>
              <a:spcBef>
                <a:spcPct val="0"/>
              </a:spcBef>
              <a:spcAft>
                <a:spcPct val="0"/>
              </a:spcAft>
              <a:buClr>
                <a:schemeClr val="accent2"/>
              </a:buClr>
              <a:buSzTx/>
              <a:tabLst/>
              <a:defRPr/>
            </a:pPr>
            <a:endParaRPr kumimoji="0" lang="en-US" sz="2800" b="0" i="0" u="none" strike="noStrike" kern="0" cap="none" spc="0" normalizeH="0" baseline="0" noProof="0" dirty="0">
              <a:ln>
                <a:noFill/>
              </a:ln>
              <a:solidFill>
                <a:schemeClr val="tx1"/>
              </a:solidFill>
              <a:effectLst/>
              <a:uLnTx/>
              <a:uFillTx/>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80" name="Rectangle 8"/>
          <p:cNvSpPr>
            <a:spLocks noGrp="1" noChangeArrowheads="1"/>
          </p:cNvSpPr>
          <p:nvPr>
            <p:ph type="title"/>
          </p:nvPr>
        </p:nvSpPr>
        <p:spPr>
          <a:xfrm>
            <a:off x="149032" y="565507"/>
            <a:ext cx="8520113" cy="418444"/>
          </a:xfrm>
        </p:spPr>
        <p:txBody>
          <a:bodyPr/>
          <a:lstStyle/>
          <a:p>
            <a:r>
              <a:rPr lang="en-US" sz="3200" dirty="0"/>
              <a:t>ASN/PO Relationship</a:t>
            </a:r>
          </a:p>
        </p:txBody>
      </p:sp>
      <p:grpSp>
        <p:nvGrpSpPr>
          <p:cNvPr id="2" name="Group 8"/>
          <p:cNvGrpSpPr/>
          <p:nvPr/>
        </p:nvGrpSpPr>
        <p:grpSpPr>
          <a:xfrm>
            <a:off x="462456" y="1598061"/>
            <a:ext cx="8029904" cy="3584028"/>
            <a:chOff x="960978" y="2047526"/>
            <a:chExt cx="5682012" cy="2713660"/>
          </a:xfrm>
        </p:grpSpPr>
        <p:pic>
          <p:nvPicPr>
            <p:cNvPr id="7" name="Picture 6"/>
            <p:cNvPicPr>
              <a:picLocks noChangeAspect="1" noChangeArrowheads="1"/>
            </p:cNvPicPr>
            <p:nvPr/>
          </p:nvPicPr>
          <p:blipFill>
            <a:blip r:embed="rId3" cstate="print"/>
            <a:srcRect l="46577"/>
            <a:stretch>
              <a:fillRect/>
            </a:stretch>
          </p:blipFill>
          <p:spPr bwMode="auto">
            <a:xfrm>
              <a:off x="960978" y="2047526"/>
              <a:ext cx="5682012" cy="271366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Rounded Rectangle 7"/>
            <p:cNvSpPr/>
            <p:nvPr/>
          </p:nvSpPr>
          <p:spPr bwMode="auto">
            <a:xfrm>
              <a:off x="1208692" y="2165132"/>
              <a:ext cx="3731170" cy="1587061"/>
            </a:xfrm>
            <a:prstGeom prst="roundRect">
              <a:avLst>
                <a:gd name="adj" fmla="val 7078"/>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pSp>
      <p:sp>
        <p:nvSpPr>
          <p:cNvPr id="12" name="Oval 11"/>
          <p:cNvSpPr/>
          <p:nvPr/>
        </p:nvSpPr>
        <p:spPr bwMode="auto">
          <a:xfrm>
            <a:off x="4077779" y="1897608"/>
            <a:ext cx="1886841" cy="1886605"/>
          </a:xfrm>
          <a:prstGeom prst="ellipse">
            <a:avLst/>
          </a:prstGeom>
          <a:noFill/>
          <a:ln w="25400"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3" name="Oval 12"/>
          <p:cNvSpPr/>
          <p:nvPr/>
        </p:nvSpPr>
        <p:spPr bwMode="auto">
          <a:xfrm>
            <a:off x="888126" y="1871333"/>
            <a:ext cx="1909768" cy="1902370"/>
          </a:xfrm>
          <a:prstGeom prst="ellipse">
            <a:avLst/>
          </a:prstGeom>
          <a:noFill/>
          <a:ln w="25400"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4" name="TextBox 13"/>
          <p:cNvSpPr txBox="1"/>
          <p:nvPr/>
        </p:nvSpPr>
        <p:spPr>
          <a:xfrm>
            <a:off x="1296392" y="2512472"/>
            <a:ext cx="1082566" cy="409903"/>
          </a:xfrm>
          <a:prstGeom prst="rect">
            <a:avLst/>
          </a:prstGeom>
          <a:noFill/>
        </p:spPr>
        <p:txBody>
          <a:bodyPr wrap="square" rtlCol="0">
            <a:noAutofit/>
          </a:bodyPr>
          <a:lstStyle/>
          <a:p>
            <a:r>
              <a:rPr lang="en-US" sz="1400" b="1" dirty="0">
                <a:solidFill>
                  <a:schemeClr val="accent2"/>
                </a:solidFill>
              </a:rPr>
              <a:t>Purchase Order 1</a:t>
            </a:r>
          </a:p>
        </p:txBody>
      </p:sp>
      <p:sp>
        <p:nvSpPr>
          <p:cNvPr id="15" name="TextBox 14"/>
          <p:cNvSpPr txBox="1"/>
          <p:nvPr/>
        </p:nvSpPr>
        <p:spPr>
          <a:xfrm>
            <a:off x="4476686" y="2559774"/>
            <a:ext cx="1082566" cy="409903"/>
          </a:xfrm>
          <a:prstGeom prst="rect">
            <a:avLst/>
          </a:prstGeom>
          <a:noFill/>
        </p:spPr>
        <p:txBody>
          <a:bodyPr wrap="square" rtlCol="0">
            <a:noAutofit/>
          </a:bodyPr>
          <a:lstStyle/>
          <a:p>
            <a:r>
              <a:rPr lang="en-US" sz="1400" b="1" dirty="0">
                <a:solidFill>
                  <a:schemeClr val="accent2"/>
                </a:solidFill>
              </a:rPr>
              <a:t>Purchase Order 3</a:t>
            </a:r>
          </a:p>
        </p:txBody>
      </p:sp>
      <p:sp>
        <p:nvSpPr>
          <p:cNvPr id="16" name="TextBox 15"/>
          <p:cNvSpPr txBox="1"/>
          <p:nvPr/>
        </p:nvSpPr>
        <p:spPr>
          <a:xfrm>
            <a:off x="2879833" y="2554514"/>
            <a:ext cx="1082566" cy="409903"/>
          </a:xfrm>
          <a:prstGeom prst="rect">
            <a:avLst/>
          </a:prstGeom>
          <a:noFill/>
        </p:spPr>
        <p:txBody>
          <a:bodyPr wrap="square" rtlCol="0">
            <a:noAutofit/>
          </a:bodyPr>
          <a:lstStyle/>
          <a:p>
            <a:r>
              <a:rPr lang="en-US" sz="1400" b="1" dirty="0">
                <a:solidFill>
                  <a:schemeClr val="accent2"/>
                </a:solidFill>
              </a:rPr>
              <a:t>Purchase Order 2</a:t>
            </a:r>
          </a:p>
        </p:txBody>
      </p:sp>
      <p:sp>
        <p:nvSpPr>
          <p:cNvPr id="19" name="TextBox 18"/>
          <p:cNvSpPr txBox="1"/>
          <p:nvPr/>
        </p:nvSpPr>
        <p:spPr>
          <a:xfrm>
            <a:off x="2406868" y="1261743"/>
            <a:ext cx="2207174" cy="409903"/>
          </a:xfrm>
          <a:prstGeom prst="rect">
            <a:avLst/>
          </a:prstGeom>
          <a:noFill/>
        </p:spPr>
        <p:txBody>
          <a:bodyPr wrap="square" rtlCol="0">
            <a:noAutofit/>
          </a:bodyPr>
          <a:lstStyle/>
          <a:p>
            <a:r>
              <a:rPr lang="en-US" sz="2400" b="1" dirty="0">
                <a:solidFill>
                  <a:schemeClr val="accent6"/>
                </a:solidFill>
              </a:rPr>
              <a:t>WM ASN</a:t>
            </a:r>
          </a:p>
        </p:txBody>
      </p:sp>
      <p:sp>
        <p:nvSpPr>
          <p:cNvPr id="20" name="Rounded Rectangle 17"/>
          <p:cNvSpPr>
            <a:spLocks noChangeArrowheads="1"/>
          </p:cNvSpPr>
          <p:nvPr/>
        </p:nvSpPr>
        <p:spPr bwMode="auto">
          <a:xfrm>
            <a:off x="704192" y="5381792"/>
            <a:ext cx="7830207" cy="815191"/>
          </a:xfrm>
          <a:prstGeom prst="roundRect">
            <a:avLst>
              <a:gd name="adj" fmla="val 7848"/>
            </a:avLst>
          </a:prstGeom>
          <a:noFill/>
          <a:ln w="9525" algn="ctr">
            <a:noFill/>
            <a:round/>
            <a:headEnd/>
            <a:tailEnd/>
          </a:ln>
        </p:spPr>
        <p:txBody>
          <a:bodyPr wrap="square">
            <a:spAutoFit/>
          </a:bodyPr>
          <a:lstStyle/>
          <a:p>
            <a:pPr marL="173038" indent="-173038" algn="l">
              <a:spcBef>
                <a:spcPct val="50000"/>
              </a:spcBef>
              <a:buFont typeface="Arial" pitchFamily="34" charset="0"/>
              <a:buChar char="•"/>
            </a:pPr>
            <a:r>
              <a:rPr lang="en-US" dirty="0">
                <a:solidFill>
                  <a:schemeClr val="accent2"/>
                </a:solidFill>
              </a:rPr>
              <a:t>1 ASN per Trailer</a:t>
            </a:r>
            <a:endParaRPr lang="en-US" b="0" dirty="0">
              <a:solidFill>
                <a:schemeClr val="accent2"/>
              </a:solidFill>
            </a:endParaRPr>
          </a:p>
          <a:p>
            <a:pPr marL="173038" indent="-173038" algn="l">
              <a:spcBef>
                <a:spcPct val="50000"/>
              </a:spcBef>
              <a:buFont typeface="Arial" pitchFamily="34" charset="0"/>
              <a:buChar char="•"/>
            </a:pPr>
            <a:r>
              <a:rPr lang="en-US" dirty="0">
                <a:solidFill>
                  <a:schemeClr val="accent2"/>
                </a:solidFill>
              </a:rPr>
              <a:t>Multiple POs per ASN</a:t>
            </a:r>
            <a:endParaRPr lang="en-US" b="0" dirty="0">
              <a:solidFill>
                <a:schemeClr val="accent2"/>
              </a:solidFill>
            </a:endParaRPr>
          </a:p>
        </p:txBody>
      </p:sp>
      <p:sp>
        <p:nvSpPr>
          <p:cNvPr id="3" name="TextBox 2"/>
          <p:cNvSpPr txBox="1"/>
          <p:nvPr/>
        </p:nvSpPr>
        <p:spPr>
          <a:xfrm>
            <a:off x="-1980759" y="5472794"/>
            <a:ext cx="914400" cy="914400"/>
          </a:xfrm>
          <a:prstGeom prst="rect">
            <a:avLst/>
          </a:prstGeom>
          <a:noFill/>
        </p:spPr>
        <p:txBody>
          <a:bodyPr wrap="none" rtlCol="0">
            <a:noAutofit/>
          </a:bodyPr>
          <a:lstStyle/>
          <a:p>
            <a:pPr algn="l"/>
            <a:endParaRPr lang="en-US" dirty="0">
              <a:solidFill>
                <a:schemeClr val="tx1"/>
              </a:solidFill>
            </a:endParaRPr>
          </a:p>
        </p:txBody>
      </p:sp>
      <p:sp>
        <p:nvSpPr>
          <p:cNvPr id="22" name="Oval 21"/>
          <p:cNvSpPr/>
          <p:nvPr/>
        </p:nvSpPr>
        <p:spPr bwMode="auto">
          <a:xfrm>
            <a:off x="2807814" y="2311631"/>
            <a:ext cx="1260044" cy="1061564"/>
          </a:xfrm>
          <a:prstGeom prst="ellipse">
            <a:avLst/>
          </a:prstGeom>
          <a:noFill/>
          <a:ln w="25400"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7526070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descr="image001"/>
          <p:cNvPicPr>
            <a:picLocks noChangeAspect="1" noChangeArrowheads="1"/>
          </p:cNvPicPr>
          <p:nvPr/>
        </p:nvPicPr>
        <p:blipFill>
          <a:blip r:embed="rId2"/>
          <a:srcRect/>
          <a:stretch>
            <a:fillRect/>
          </a:stretch>
        </p:blipFill>
        <p:spPr bwMode="auto">
          <a:xfrm>
            <a:off x="17196" y="1609731"/>
            <a:ext cx="4565195" cy="4597175"/>
          </a:xfrm>
          <a:prstGeom prst="rect">
            <a:avLst/>
          </a:prstGeom>
          <a:noFill/>
          <a:ln w="9525">
            <a:noFill/>
            <a:miter lim="800000"/>
            <a:headEnd/>
            <a:tailEnd/>
          </a:ln>
        </p:spPr>
      </p:pic>
      <p:pic>
        <p:nvPicPr>
          <p:cNvPr id="1024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950" y="1609731"/>
            <a:ext cx="4475020" cy="458678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bwMode="auto">
          <a:xfrm>
            <a:off x="0" y="1127911"/>
            <a:ext cx="5138057" cy="30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pPr algn="ctr"/>
            <a:r>
              <a:rPr lang="en-US" kern="0" dirty="0"/>
              <a:t>Market Leading Omni OMS          +</a:t>
            </a:r>
          </a:p>
        </p:txBody>
      </p:sp>
      <p:sp>
        <p:nvSpPr>
          <p:cNvPr id="9" name="Title 1"/>
          <p:cNvSpPr txBox="1">
            <a:spLocks/>
          </p:cNvSpPr>
          <p:nvPr/>
        </p:nvSpPr>
        <p:spPr bwMode="auto">
          <a:xfrm>
            <a:off x="4946073" y="1124446"/>
            <a:ext cx="4062845" cy="30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pPr algn="ctr"/>
            <a:r>
              <a:rPr lang="en-US" kern="0" dirty="0"/>
              <a:t>Market Leading WMS</a:t>
            </a:r>
          </a:p>
        </p:txBody>
      </p:sp>
      <p:sp>
        <p:nvSpPr>
          <p:cNvPr id="2" name="Rectangle 1"/>
          <p:cNvSpPr/>
          <p:nvPr/>
        </p:nvSpPr>
        <p:spPr bwMode="auto">
          <a:xfrm>
            <a:off x="2299793" y="2219331"/>
            <a:ext cx="1672132" cy="323850"/>
          </a:xfrm>
          <a:prstGeom prst="rect">
            <a:avLst/>
          </a:prstGeom>
          <a:no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1125" marR="0" indent="-111125" algn="l" defTabSz="914400" rtl="0" eaLnBrk="1" fontAlgn="base" latinLnBrk="0" hangingPunct="1">
              <a:lnSpc>
                <a:spcPct val="100000"/>
              </a:lnSpc>
              <a:spcBef>
                <a:spcPct val="50000"/>
              </a:spcBef>
              <a:spcAft>
                <a:spcPct val="0"/>
              </a:spcAft>
              <a:buClrTx/>
              <a:buSzTx/>
              <a:tabLst/>
            </a:pPr>
            <a:endParaRPr kumimoji="0" lang="en-US" sz="12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7167068" y="2486031"/>
            <a:ext cx="1672132" cy="323850"/>
          </a:xfrm>
          <a:prstGeom prst="rect">
            <a:avLst/>
          </a:prstGeom>
          <a:no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1125" marR="0" indent="-111125" algn="l" defTabSz="914400" rtl="0" eaLnBrk="1" fontAlgn="base" latinLnBrk="0" hangingPunct="1">
              <a:lnSpc>
                <a:spcPct val="100000"/>
              </a:lnSpc>
              <a:spcBef>
                <a:spcPct val="50000"/>
              </a:spcBef>
              <a:spcAft>
                <a:spcPct val="0"/>
              </a:spcAft>
              <a:buClrTx/>
              <a:buSzTx/>
              <a:tabLst/>
            </a:pPr>
            <a:endParaRPr kumimoji="0" lang="en-US" sz="1200" b="0" i="0" u="none" strike="noStrike" cap="none" normalizeH="0" baseline="0" dirty="0">
              <a:ln>
                <a:noFill/>
              </a:ln>
              <a:solidFill>
                <a:schemeClr val="tx1"/>
              </a:solidFill>
              <a:effectLst/>
              <a:latin typeface="Arial" charset="0"/>
            </a:endParaRPr>
          </a:p>
        </p:txBody>
      </p:sp>
      <p:sp>
        <p:nvSpPr>
          <p:cNvPr id="10" name="Rectangle 2"/>
          <p:cNvSpPr>
            <a:spLocks noGrp="1" noChangeArrowheads="1"/>
          </p:cNvSpPr>
          <p:nvPr>
            <p:ph type="title"/>
          </p:nvPr>
        </p:nvSpPr>
        <p:spPr>
          <a:xfrm>
            <a:off x="3317" y="526570"/>
            <a:ext cx="9138653" cy="300037"/>
          </a:xfrm>
        </p:spPr>
        <p:txBody>
          <a:bodyPr/>
          <a:lstStyle/>
          <a:p>
            <a:r>
              <a:rPr lang="en-US" sz="2000" dirty="0"/>
              <a:t>Your Single Solution to Manage Orders, Fulfillment, &amp; Customer Service</a:t>
            </a:r>
          </a:p>
        </p:txBody>
      </p:sp>
    </p:spTree>
    <p:extLst>
      <p:ext uri="{BB962C8B-B14F-4D97-AF65-F5344CB8AC3E}">
        <p14:creationId xmlns:p14="http://schemas.microsoft.com/office/powerpoint/2010/main" val="1414299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80" name="Rectangle 8"/>
          <p:cNvSpPr>
            <a:spLocks noGrp="1" noChangeArrowheads="1"/>
          </p:cNvSpPr>
          <p:nvPr>
            <p:ph type="title"/>
          </p:nvPr>
        </p:nvSpPr>
        <p:spPr>
          <a:xfrm>
            <a:off x="149032" y="575428"/>
            <a:ext cx="8520113" cy="418444"/>
          </a:xfrm>
        </p:spPr>
        <p:txBody>
          <a:bodyPr/>
          <a:lstStyle/>
          <a:p>
            <a:r>
              <a:rPr lang="en-US" sz="3200" dirty="0"/>
              <a:t>Shipment/PO/ASN  Relationship</a:t>
            </a:r>
          </a:p>
        </p:txBody>
      </p:sp>
      <p:grpSp>
        <p:nvGrpSpPr>
          <p:cNvPr id="2" name="Group 8"/>
          <p:cNvGrpSpPr/>
          <p:nvPr/>
        </p:nvGrpSpPr>
        <p:grpSpPr>
          <a:xfrm>
            <a:off x="462456" y="1429401"/>
            <a:ext cx="8029904" cy="3584028"/>
            <a:chOff x="960978" y="2047526"/>
            <a:chExt cx="5682012" cy="2713660"/>
          </a:xfrm>
        </p:grpSpPr>
        <p:pic>
          <p:nvPicPr>
            <p:cNvPr id="7" name="Picture 6"/>
            <p:cNvPicPr>
              <a:picLocks noChangeAspect="1" noChangeArrowheads="1"/>
            </p:cNvPicPr>
            <p:nvPr/>
          </p:nvPicPr>
          <p:blipFill>
            <a:blip r:embed="rId3" cstate="print"/>
            <a:srcRect l="46577"/>
            <a:stretch>
              <a:fillRect/>
            </a:stretch>
          </p:blipFill>
          <p:spPr bwMode="auto">
            <a:xfrm>
              <a:off x="960978" y="2047526"/>
              <a:ext cx="5682012" cy="271366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Rounded Rectangle 7"/>
            <p:cNvSpPr/>
            <p:nvPr/>
          </p:nvSpPr>
          <p:spPr bwMode="auto">
            <a:xfrm>
              <a:off x="1208692" y="2165132"/>
              <a:ext cx="3731170" cy="1587061"/>
            </a:xfrm>
            <a:prstGeom prst="roundRect">
              <a:avLst>
                <a:gd name="adj" fmla="val 7078"/>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pSp>
      <p:sp>
        <p:nvSpPr>
          <p:cNvPr id="12" name="Oval 11"/>
          <p:cNvSpPr/>
          <p:nvPr/>
        </p:nvSpPr>
        <p:spPr bwMode="auto">
          <a:xfrm>
            <a:off x="2848303" y="1728948"/>
            <a:ext cx="3116318" cy="1886605"/>
          </a:xfrm>
          <a:prstGeom prst="ellipse">
            <a:avLst/>
          </a:prstGeom>
          <a:noFill/>
          <a:ln w="25400"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3" name="Oval 12"/>
          <p:cNvSpPr/>
          <p:nvPr/>
        </p:nvSpPr>
        <p:spPr bwMode="auto">
          <a:xfrm>
            <a:off x="888125" y="1702673"/>
            <a:ext cx="3084785" cy="1902370"/>
          </a:xfrm>
          <a:prstGeom prst="ellipse">
            <a:avLst/>
          </a:prstGeom>
          <a:noFill/>
          <a:ln w="25400"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4" name="TextBox 13"/>
          <p:cNvSpPr txBox="1"/>
          <p:nvPr/>
        </p:nvSpPr>
        <p:spPr>
          <a:xfrm>
            <a:off x="1534510" y="2343812"/>
            <a:ext cx="1082566" cy="409903"/>
          </a:xfrm>
          <a:prstGeom prst="rect">
            <a:avLst/>
          </a:prstGeom>
          <a:noFill/>
        </p:spPr>
        <p:txBody>
          <a:bodyPr wrap="square" rtlCol="0">
            <a:noAutofit/>
          </a:bodyPr>
          <a:lstStyle/>
          <a:p>
            <a:r>
              <a:rPr lang="en-US" sz="1400" b="1" dirty="0">
                <a:solidFill>
                  <a:schemeClr val="accent2"/>
                </a:solidFill>
              </a:rPr>
              <a:t>Purchase Order 1</a:t>
            </a:r>
          </a:p>
        </p:txBody>
      </p:sp>
      <p:sp>
        <p:nvSpPr>
          <p:cNvPr id="15" name="TextBox 14"/>
          <p:cNvSpPr txBox="1"/>
          <p:nvPr/>
        </p:nvSpPr>
        <p:spPr>
          <a:xfrm>
            <a:off x="4198882" y="2391114"/>
            <a:ext cx="1082566" cy="409903"/>
          </a:xfrm>
          <a:prstGeom prst="rect">
            <a:avLst/>
          </a:prstGeom>
          <a:noFill/>
        </p:spPr>
        <p:txBody>
          <a:bodyPr wrap="square" rtlCol="0">
            <a:noAutofit/>
          </a:bodyPr>
          <a:lstStyle/>
          <a:p>
            <a:r>
              <a:rPr lang="en-US" sz="1400" b="1" dirty="0">
                <a:solidFill>
                  <a:schemeClr val="accent2"/>
                </a:solidFill>
              </a:rPr>
              <a:t>Purchase Order 2</a:t>
            </a:r>
          </a:p>
        </p:txBody>
      </p:sp>
      <p:sp>
        <p:nvSpPr>
          <p:cNvPr id="16" name="TextBox 15"/>
          <p:cNvSpPr txBox="1"/>
          <p:nvPr/>
        </p:nvSpPr>
        <p:spPr>
          <a:xfrm>
            <a:off x="2879833" y="2385854"/>
            <a:ext cx="1082566" cy="409903"/>
          </a:xfrm>
          <a:prstGeom prst="rect">
            <a:avLst/>
          </a:prstGeom>
          <a:noFill/>
        </p:spPr>
        <p:txBody>
          <a:bodyPr wrap="square" rtlCol="0">
            <a:noAutofit/>
          </a:bodyPr>
          <a:lstStyle/>
          <a:p>
            <a:r>
              <a:rPr lang="en-US" sz="1400" b="1" dirty="0">
                <a:solidFill>
                  <a:schemeClr val="accent2"/>
                </a:solidFill>
              </a:rPr>
              <a:t>Purchase Order 3</a:t>
            </a:r>
          </a:p>
        </p:txBody>
      </p:sp>
      <p:sp>
        <p:nvSpPr>
          <p:cNvPr id="17" name="TextBox 16"/>
          <p:cNvSpPr txBox="1"/>
          <p:nvPr/>
        </p:nvSpPr>
        <p:spPr>
          <a:xfrm>
            <a:off x="3867806" y="1776258"/>
            <a:ext cx="1082566" cy="409903"/>
          </a:xfrm>
          <a:prstGeom prst="rect">
            <a:avLst/>
          </a:prstGeom>
          <a:noFill/>
        </p:spPr>
        <p:txBody>
          <a:bodyPr wrap="square" rtlCol="0">
            <a:noAutofit/>
          </a:bodyPr>
          <a:lstStyle/>
          <a:p>
            <a:r>
              <a:rPr lang="en-US" sz="2000" b="1" dirty="0">
                <a:solidFill>
                  <a:schemeClr val="tx1"/>
                </a:solidFill>
              </a:rPr>
              <a:t>ASN 2</a:t>
            </a:r>
          </a:p>
        </p:txBody>
      </p:sp>
      <p:sp>
        <p:nvSpPr>
          <p:cNvPr id="18" name="TextBox 17"/>
          <p:cNvSpPr txBox="1"/>
          <p:nvPr/>
        </p:nvSpPr>
        <p:spPr>
          <a:xfrm>
            <a:off x="1907626" y="1771002"/>
            <a:ext cx="1082566" cy="409903"/>
          </a:xfrm>
          <a:prstGeom prst="rect">
            <a:avLst/>
          </a:prstGeom>
          <a:noFill/>
        </p:spPr>
        <p:txBody>
          <a:bodyPr wrap="square" rtlCol="0">
            <a:noAutofit/>
          </a:bodyPr>
          <a:lstStyle/>
          <a:p>
            <a:r>
              <a:rPr lang="en-US" sz="2000" b="1" dirty="0">
                <a:solidFill>
                  <a:schemeClr val="tx1"/>
                </a:solidFill>
              </a:rPr>
              <a:t>ASN 1</a:t>
            </a:r>
          </a:p>
        </p:txBody>
      </p:sp>
      <p:sp>
        <p:nvSpPr>
          <p:cNvPr id="19" name="TextBox 18"/>
          <p:cNvSpPr txBox="1"/>
          <p:nvPr/>
        </p:nvSpPr>
        <p:spPr>
          <a:xfrm>
            <a:off x="2406868" y="1093083"/>
            <a:ext cx="2207174" cy="409903"/>
          </a:xfrm>
          <a:prstGeom prst="rect">
            <a:avLst/>
          </a:prstGeom>
          <a:noFill/>
        </p:spPr>
        <p:txBody>
          <a:bodyPr wrap="square" rtlCol="0">
            <a:noAutofit/>
          </a:bodyPr>
          <a:lstStyle/>
          <a:p>
            <a:r>
              <a:rPr lang="en-US" sz="2400" b="1" dirty="0">
                <a:solidFill>
                  <a:schemeClr val="accent6"/>
                </a:solidFill>
              </a:rPr>
              <a:t>WM Shipment </a:t>
            </a:r>
          </a:p>
        </p:txBody>
      </p:sp>
      <p:sp>
        <p:nvSpPr>
          <p:cNvPr id="20" name="Rounded Rectangle 17"/>
          <p:cNvSpPr>
            <a:spLocks noChangeArrowheads="1"/>
          </p:cNvSpPr>
          <p:nvPr/>
        </p:nvSpPr>
        <p:spPr bwMode="auto">
          <a:xfrm>
            <a:off x="704192" y="5213132"/>
            <a:ext cx="7830207" cy="1246763"/>
          </a:xfrm>
          <a:prstGeom prst="roundRect">
            <a:avLst>
              <a:gd name="adj" fmla="val 7848"/>
            </a:avLst>
          </a:prstGeom>
          <a:noFill/>
          <a:ln w="9525" algn="ctr">
            <a:noFill/>
            <a:round/>
            <a:headEnd/>
            <a:tailEnd/>
          </a:ln>
        </p:spPr>
        <p:txBody>
          <a:bodyPr wrap="square">
            <a:spAutoFit/>
          </a:bodyPr>
          <a:lstStyle/>
          <a:p>
            <a:pPr marL="173038" indent="-173038" algn="l">
              <a:spcBef>
                <a:spcPct val="50000"/>
              </a:spcBef>
              <a:buFont typeface="Arial" pitchFamily="34" charset="0"/>
              <a:buChar char="•"/>
            </a:pPr>
            <a:r>
              <a:rPr lang="en-US" dirty="0">
                <a:solidFill>
                  <a:schemeClr val="accent2"/>
                </a:solidFill>
              </a:rPr>
              <a:t>Multiple ASNs per WM Shipment</a:t>
            </a:r>
            <a:endParaRPr lang="en-US" b="0" dirty="0">
              <a:solidFill>
                <a:schemeClr val="accent2"/>
              </a:solidFill>
            </a:endParaRPr>
          </a:p>
          <a:p>
            <a:pPr marL="173038" indent="-173038" algn="l">
              <a:spcBef>
                <a:spcPct val="50000"/>
              </a:spcBef>
              <a:buFont typeface="Arial" pitchFamily="34" charset="0"/>
              <a:buChar char="•"/>
            </a:pPr>
            <a:r>
              <a:rPr lang="en-US" dirty="0">
                <a:solidFill>
                  <a:schemeClr val="accent2"/>
                </a:solidFill>
              </a:rPr>
              <a:t>Multiple POs per ASN</a:t>
            </a:r>
            <a:endParaRPr lang="en-US" b="0" dirty="0">
              <a:solidFill>
                <a:schemeClr val="accent2"/>
              </a:solidFill>
            </a:endParaRPr>
          </a:p>
          <a:p>
            <a:pPr marL="173038" indent="-173038" algn="l">
              <a:spcBef>
                <a:spcPct val="50000"/>
              </a:spcBef>
              <a:buFont typeface="Arial" pitchFamily="34" charset="0"/>
              <a:buChar char="•"/>
            </a:pPr>
            <a:r>
              <a:rPr lang="en-US" b="0" dirty="0">
                <a:solidFill>
                  <a:schemeClr val="accent2"/>
                </a:solidFill>
              </a:rPr>
              <a:t>Same PO across multiple ASNs and Multiple WM Shipments</a:t>
            </a:r>
          </a:p>
        </p:txBody>
      </p:sp>
      <p:sp>
        <p:nvSpPr>
          <p:cNvPr id="3" name="TextBox 2"/>
          <p:cNvSpPr txBox="1"/>
          <p:nvPr/>
        </p:nvSpPr>
        <p:spPr>
          <a:xfrm>
            <a:off x="-1980759" y="5472794"/>
            <a:ext cx="914400" cy="914400"/>
          </a:xfrm>
          <a:prstGeom prst="rect">
            <a:avLst/>
          </a:prstGeom>
          <a:noFill/>
        </p:spPr>
        <p:txBody>
          <a:bodyPr wrap="none" rtlCol="0">
            <a:noAutofit/>
          </a:bodyPr>
          <a:lstStyle/>
          <a:p>
            <a:pPr algn="l"/>
            <a:endParaRPr lang="en-US" dirty="0">
              <a:solidFill>
                <a:schemeClr val="tx1"/>
              </a:solidFill>
            </a:endParaRPr>
          </a:p>
        </p:txBody>
      </p:sp>
    </p:spTree>
    <p:extLst>
      <p:ext uri="{BB962C8B-B14F-4D97-AF65-F5344CB8AC3E}">
        <p14:creationId xmlns:p14="http://schemas.microsoft.com/office/powerpoint/2010/main" val="32770670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type="body" sz="half" idx="1"/>
          </p:nvPr>
        </p:nvSpPr>
        <p:spPr>
          <a:xfrm>
            <a:off x="486888" y="1371600"/>
            <a:ext cx="4156357" cy="516577"/>
          </a:xfrm>
        </p:spPr>
        <p:txBody>
          <a:bodyPr/>
          <a:lstStyle/>
          <a:p>
            <a:pPr>
              <a:buNone/>
            </a:pPr>
            <a:r>
              <a:rPr lang="en-US" sz="2800" b="1" dirty="0"/>
              <a:t>Receiving Scenarios:</a:t>
            </a:r>
          </a:p>
          <a:p>
            <a:pPr>
              <a:buNone/>
            </a:pPr>
            <a:endParaRPr lang="en-US" sz="2800" b="1" dirty="0"/>
          </a:p>
          <a:p>
            <a:pPr lvl="1"/>
            <a:endParaRPr lang="en-US" b="1" i="1" dirty="0"/>
          </a:p>
        </p:txBody>
      </p:sp>
      <p:grpSp>
        <p:nvGrpSpPr>
          <p:cNvPr id="2" name="Group 9"/>
          <p:cNvGrpSpPr>
            <a:grpSpLocks/>
          </p:cNvGrpSpPr>
          <p:nvPr/>
        </p:nvGrpSpPr>
        <p:grpSpPr bwMode="auto">
          <a:xfrm>
            <a:off x="862438" y="4861958"/>
            <a:ext cx="1845129" cy="1281736"/>
            <a:chOff x="3696" y="816"/>
            <a:chExt cx="1721" cy="1234"/>
          </a:xfrm>
        </p:grpSpPr>
        <p:sp>
          <p:nvSpPr>
            <p:cNvPr id="243722" name="Freeform 10"/>
            <p:cNvSpPr>
              <a:spLocks/>
            </p:cNvSpPr>
            <p:nvPr/>
          </p:nvSpPr>
          <p:spPr bwMode="auto">
            <a:xfrm>
              <a:off x="3696" y="816"/>
              <a:ext cx="1721" cy="1140"/>
            </a:xfrm>
            <a:custGeom>
              <a:avLst/>
              <a:gdLst/>
              <a:ahLst/>
              <a:cxnLst>
                <a:cxn ang="0">
                  <a:pos x="2788" y="952"/>
                </a:cxn>
                <a:cxn ang="0">
                  <a:pos x="2329" y="960"/>
                </a:cxn>
                <a:cxn ang="0">
                  <a:pos x="1772" y="1682"/>
                </a:cxn>
                <a:cxn ang="0">
                  <a:pos x="1507" y="1647"/>
                </a:cxn>
                <a:cxn ang="0">
                  <a:pos x="1285" y="2281"/>
                </a:cxn>
                <a:cxn ang="0">
                  <a:pos x="0" y="2132"/>
                </a:cxn>
                <a:cxn ang="0">
                  <a:pos x="716" y="1553"/>
                </a:cxn>
                <a:cxn ang="0">
                  <a:pos x="578" y="1534"/>
                </a:cxn>
                <a:cxn ang="0">
                  <a:pos x="578" y="265"/>
                </a:cxn>
                <a:cxn ang="0">
                  <a:pos x="1468" y="0"/>
                </a:cxn>
                <a:cxn ang="0">
                  <a:pos x="1923" y="40"/>
                </a:cxn>
                <a:cxn ang="0">
                  <a:pos x="2680" y="21"/>
                </a:cxn>
                <a:cxn ang="0">
                  <a:pos x="2740" y="34"/>
                </a:cxn>
                <a:cxn ang="0">
                  <a:pos x="2786" y="53"/>
                </a:cxn>
                <a:cxn ang="0">
                  <a:pos x="2824" y="77"/>
                </a:cxn>
                <a:cxn ang="0">
                  <a:pos x="2850" y="103"/>
                </a:cxn>
                <a:cxn ang="0">
                  <a:pos x="2870" y="129"/>
                </a:cxn>
                <a:cxn ang="0">
                  <a:pos x="2882" y="150"/>
                </a:cxn>
                <a:cxn ang="0">
                  <a:pos x="2889" y="165"/>
                </a:cxn>
                <a:cxn ang="0">
                  <a:pos x="2891" y="169"/>
                </a:cxn>
                <a:cxn ang="0">
                  <a:pos x="3025" y="413"/>
                </a:cxn>
                <a:cxn ang="0">
                  <a:pos x="3200" y="534"/>
                </a:cxn>
                <a:cxn ang="0">
                  <a:pos x="3210" y="539"/>
                </a:cxn>
                <a:cxn ang="0">
                  <a:pos x="3234" y="553"/>
                </a:cxn>
                <a:cxn ang="0">
                  <a:pos x="3268" y="577"/>
                </a:cxn>
                <a:cxn ang="0">
                  <a:pos x="3307" y="610"/>
                </a:cxn>
                <a:cxn ang="0">
                  <a:pos x="3342" y="652"/>
                </a:cxn>
                <a:cxn ang="0">
                  <a:pos x="3372" y="702"/>
                </a:cxn>
                <a:cxn ang="0">
                  <a:pos x="3389" y="761"/>
                </a:cxn>
                <a:cxn ang="0">
                  <a:pos x="3387" y="828"/>
                </a:cxn>
                <a:cxn ang="0">
                  <a:pos x="3391" y="828"/>
                </a:cxn>
                <a:cxn ang="0">
                  <a:pos x="3398" y="831"/>
                </a:cxn>
                <a:cxn ang="0">
                  <a:pos x="3408" y="836"/>
                </a:cxn>
                <a:cxn ang="0">
                  <a:pos x="3419" y="847"/>
                </a:cxn>
                <a:cxn ang="0">
                  <a:pos x="3430" y="865"/>
                </a:cxn>
                <a:cxn ang="0">
                  <a:pos x="3437" y="889"/>
                </a:cxn>
                <a:cxn ang="0">
                  <a:pos x="3441" y="924"/>
                </a:cxn>
                <a:cxn ang="0">
                  <a:pos x="3437" y="969"/>
                </a:cxn>
                <a:cxn ang="0">
                  <a:pos x="3368" y="968"/>
                </a:cxn>
                <a:cxn ang="0">
                  <a:pos x="3368" y="952"/>
                </a:cxn>
                <a:cxn ang="0">
                  <a:pos x="2785" y="952"/>
                </a:cxn>
                <a:cxn ang="0">
                  <a:pos x="2788" y="952"/>
                </a:cxn>
              </a:cxnLst>
              <a:rect l="0" t="0" r="r" b="b"/>
              <a:pathLst>
                <a:path w="3441" h="2281">
                  <a:moveTo>
                    <a:pt x="2788" y="952"/>
                  </a:moveTo>
                  <a:lnTo>
                    <a:pt x="2329" y="960"/>
                  </a:lnTo>
                  <a:lnTo>
                    <a:pt x="1772" y="1682"/>
                  </a:lnTo>
                  <a:lnTo>
                    <a:pt x="1507" y="1647"/>
                  </a:lnTo>
                  <a:lnTo>
                    <a:pt x="1285" y="2281"/>
                  </a:lnTo>
                  <a:lnTo>
                    <a:pt x="0" y="2132"/>
                  </a:lnTo>
                  <a:lnTo>
                    <a:pt x="716" y="1553"/>
                  </a:lnTo>
                  <a:lnTo>
                    <a:pt x="578" y="1534"/>
                  </a:lnTo>
                  <a:lnTo>
                    <a:pt x="578" y="265"/>
                  </a:lnTo>
                  <a:lnTo>
                    <a:pt x="1468" y="0"/>
                  </a:lnTo>
                  <a:lnTo>
                    <a:pt x="1923" y="40"/>
                  </a:lnTo>
                  <a:lnTo>
                    <a:pt x="2680" y="21"/>
                  </a:lnTo>
                  <a:lnTo>
                    <a:pt x="2740" y="34"/>
                  </a:lnTo>
                  <a:lnTo>
                    <a:pt x="2786" y="53"/>
                  </a:lnTo>
                  <a:lnTo>
                    <a:pt x="2824" y="77"/>
                  </a:lnTo>
                  <a:lnTo>
                    <a:pt x="2850" y="103"/>
                  </a:lnTo>
                  <a:lnTo>
                    <a:pt x="2870" y="129"/>
                  </a:lnTo>
                  <a:lnTo>
                    <a:pt x="2882" y="150"/>
                  </a:lnTo>
                  <a:lnTo>
                    <a:pt x="2889" y="165"/>
                  </a:lnTo>
                  <a:lnTo>
                    <a:pt x="2891" y="169"/>
                  </a:lnTo>
                  <a:lnTo>
                    <a:pt x="3025" y="413"/>
                  </a:lnTo>
                  <a:lnTo>
                    <a:pt x="3200" y="534"/>
                  </a:lnTo>
                  <a:lnTo>
                    <a:pt x="3210" y="539"/>
                  </a:lnTo>
                  <a:lnTo>
                    <a:pt x="3234" y="553"/>
                  </a:lnTo>
                  <a:lnTo>
                    <a:pt x="3268" y="577"/>
                  </a:lnTo>
                  <a:lnTo>
                    <a:pt x="3307" y="610"/>
                  </a:lnTo>
                  <a:lnTo>
                    <a:pt x="3342" y="652"/>
                  </a:lnTo>
                  <a:lnTo>
                    <a:pt x="3372" y="702"/>
                  </a:lnTo>
                  <a:lnTo>
                    <a:pt x="3389" y="761"/>
                  </a:lnTo>
                  <a:lnTo>
                    <a:pt x="3387" y="828"/>
                  </a:lnTo>
                  <a:lnTo>
                    <a:pt x="3391" y="828"/>
                  </a:lnTo>
                  <a:lnTo>
                    <a:pt x="3398" y="831"/>
                  </a:lnTo>
                  <a:lnTo>
                    <a:pt x="3408" y="836"/>
                  </a:lnTo>
                  <a:lnTo>
                    <a:pt x="3419" y="847"/>
                  </a:lnTo>
                  <a:lnTo>
                    <a:pt x="3430" y="865"/>
                  </a:lnTo>
                  <a:lnTo>
                    <a:pt x="3437" y="889"/>
                  </a:lnTo>
                  <a:lnTo>
                    <a:pt x="3441" y="924"/>
                  </a:lnTo>
                  <a:lnTo>
                    <a:pt x="3437" y="969"/>
                  </a:lnTo>
                  <a:lnTo>
                    <a:pt x="3368" y="968"/>
                  </a:lnTo>
                  <a:lnTo>
                    <a:pt x="3368" y="952"/>
                  </a:lnTo>
                  <a:lnTo>
                    <a:pt x="2785" y="952"/>
                  </a:lnTo>
                  <a:lnTo>
                    <a:pt x="2788" y="952"/>
                  </a:lnTo>
                  <a:close/>
                </a:path>
              </a:pathLst>
            </a:custGeom>
            <a:solidFill>
              <a:srgbClr val="000000"/>
            </a:solidFill>
            <a:ln w="9525">
              <a:noFill/>
              <a:round/>
              <a:headEnd/>
              <a:tailEnd/>
            </a:ln>
          </p:spPr>
          <p:txBody>
            <a:bodyPr/>
            <a:lstStyle/>
            <a:p>
              <a:endParaRPr lang="en-US" dirty="0"/>
            </a:p>
          </p:txBody>
        </p:sp>
        <p:sp>
          <p:nvSpPr>
            <p:cNvPr id="243723" name="Freeform 11"/>
            <p:cNvSpPr>
              <a:spLocks/>
            </p:cNvSpPr>
            <p:nvPr/>
          </p:nvSpPr>
          <p:spPr bwMode="auto">
            <a:xfrm>
              <a:off x="3958" y="1511"/>
              <a:ext cx="27" cy="72"/>
            </a:xfrm>
            <a:custGeom>
              <a:avLst/>
              <a:gdLst/>
              <a:ahLst/>
              <a:cxnLst>
                <a:cxn ang="0">
                  <a:pos x="52" y="0"/>
                </a:cxn>
                <a:cxn ang="0">
                  <a:pos x="2" y="23"/>
                </a:cxn>
                <a:cxn ang="0">
                  <a:pos x="0" y="138"/>
                </a:cxn>
                <a:cxn ang="0">
                  <a:pos x="54" y="144"/>
                </a:cxn>
                <a:cxn ang="0">
                  <a:pos x="52" y="26"/>
                </a:cxn>
                <a:cxn ang="0">
                  <a:pos x="52" y="0"/>
                </a:cxn>
              </a:cxnLst>
              <a:rect l="0" t="0" r="r" b="b"/>
              <a:pathLst>
                <a:path w="54" h="144">
                  <a:moveTo>
                    <a:pt x="52" y="0"/>
                  </a:moveTo>
                  <a:lnTo>
                    <a:pt x="2" y="23"/>
                  </a:lnTo>
                  <a:lnTo>
                    <a:pt x="0" y="138"/>
                  </a:lnTo>
                  <a:lnTo>
                    <a:pt x="54" y="144"/>
                  </a:lnTo>
                  <a:lnTo>
                    <a:pt x="52" y="26"/>
                  </a:lnTo>
                  <a:lnTo>
                    <a:pt x="52" y="0"/>
                  </a:lnTo>
                  <a:close/>
                </a:path>
              </a:pathLst>
            </a:custGeom>
            <a:solidFill>
              <a:srgbClr val="000000"/>
            </a:solidFill>
            <a:ln w="9525">
              <a:noFill/>
              <a:round/>
              <a:headEnd/>
              <a:tailEnd/>
            </a:ln>
          </p:spPr>
          <p:txBody>
            <a:bodyPr/>
            <a:lstStyle/>
            <a:p>
              <a:endParaRPr lang="en-US" dirty="0"/>
            </a:p>
          </p:txBody>
        </p:sp>
        <p:sp>
          <p:nvSpPr>
            <p:cNvPr id="243724" name="Freeform 12"/>
            <p:cNvSpPr>
              <a:spLocks/>
            </p:cNvSpPr>
            <p:nvPr/>
          </p:nvSpPr>
          <p:spPr bwMode="auto">
            <a:xfrm>
              <a:off x="5030" y="1200"/>
              <a:ext cx="230" cy="198"/>
            </a:xfrm>
            <a:custGeom>
              <a:avLst/>
              <a:gdLst/>
              <a:ahLst/>
              <a:cxnLst>
                <a:cxn ang="0">
                  <a:pos x="229" y="395"/>
                </a:cxn>
                <a:cxn ang="0">
                  <a:pos x="276" y="392"/>
                </a:cxn>
                <a:cxn ang="0">
                  <a:pos x="319" y="379"/>
                </a:cxn>
                <a:cxn ang="0">
                  <a:pos x="358" y="361"/>
                </a:cxn>
                <a:cxn ang="0">
                  <a:pos x="392" y="337"/>
                </a:cxn>
                <a:cxn ang="0">
                  <a:pos x="420" y="308"/>
                </a:cxn>
                <a:cxn ang="0">
                  <a:pos x="440" y="274"/>
                </a:cxn>
                <a:cxn ang="0">
                  <a:pos x="455" y="237"/>
                </a:cxn>
                <a:cxn ang="0">
                  <a:pos x="459" y="198"/>
                </a:cxn>
                <a:cxn ang="0">
                  <a:pos x="455" y="158"/>
                </a:cxn>
                <a:cxn ang="0">
                  <a:pos x="440" y="121"/>
                </a:cxn>
                <a:cxn ang="0">
                  <a:pos x="420" y="87"/>
                </a:cxn>
                <a:cxn ang="0">
                  <a:pos x="392" y="58"/>
                </a:cxn>
                <a:cxn ang="0">
                  <a:pos x="358" y="34"/>
                </a:cxn>
                <a:cxn ang="0">
                  <a:pos x="319" y="16"/>
                </a:cxn>
                <a:cxn ang="0">
                  <a:pos x="276" y="3"/>
                </a:cxn>
                <a:cxn ang="0">
                  <a:pos x="229" y="0"/>
                </a:cxn>
                <a:cxn ang="0">
                  <a:pos x="183" y="3"/>
                </a:cxn>
                <a:cxn ang="0">
                  <a:pos x="140" y="16"/>
                </a:cxn>
                <a:cxn ang="0">
                  <a:pos x="101" y="34"/>
                </a:cxn>
                <a:cxn ang="0">
                  <a:pos x="67" y="58"/>
                </a:cxn>
                <a:cxn ang="0">
                  <a:pos x="39" y="87"/>
                </a:cxn>
                <a:cxn ang="0">
                  <a:pos x="19" y="121"/>
                </a:cxn>
                <a:cxn ang="0">
                  <a:pos x="4" y="158"/>
                </a:cxn>
                <a:cxn ang="0">
                  <a:pos x="0" y="198"/>
                </a:cxn>
                <a:cxn ang="0">
                  <a:pos x="4" y="237"/>
                </a:cxn>
                <a:cxn ang="0">
                  <a:pos x="19" y="274"/>
                </a:cxn>
                <a:cxn ang="0">
                  <a:pos x="39" y="308"/>
                </a:cxn>
                <a:cxn ang="0">
                  <a:pos x="67" y="337"/>
                </a:cxn>
                <a:cxn ang="0">
                  <a:pos x="101" y="361"/>
                </a:cxn>
                <a:cxn ang="0">
                  <a:pos x="140" y="379"/>
                </a:cxn>
                <a:cxn ang="0">
                  <a:pos x="183" y="392"/>
                </a:cxn>
                <a:cxn ang="0">
                  <a:pos x="229" y="395"/>
                </a:cxn>
              </a:cxnLst>
              <a:rect l="0" t="0" r="r" b="b"/>
              <a:pathLst>
                <a:path w="459" h="395">
                  <a:moveTo>
                    <a:pt x="229" y="395"/>
                  </a:moveTo>
                  <a:lnTo>
                    <a:pt x="276" y="392"/>
                  </a:lnTo>
                  <a:lnTo>
                    <a:pt x="319" y="379"/>
                  </a:lnTo>
                  <a:lnTo>
                    <a:pt x="358" y="361"/>
                  </a:lnTo>
                  <a:lnTo>
                    <a:pt x="392" y="337"/>
                  </a:lnTo>
                  <a:lnTo>
                    <a:pt x="420" y="308"/>
                  </a:lnTo>
                  <a:lnTo>
                    <a:pt x="440" y="274"/>
                  </a:lnTo>
                  <a:lnTo>
                    <a:pt x="455" y="237"/>
                  </a:lnTo>
                  <a:lnTo>
                    <a:pt x="459" y="198"/>
                  </a:lnTo>
                  <a:lnTo>
                    <a:pt x="455" y="158"/>
                  </a:lnTo>
                  <a:lnTo>
                    <a:pt x="440" y="121"/>
                  </a:lnTo>
                  <a:lnTo>
                    <a:pt x="420" y="87"/>
                  </a:lnTo>
                  <a:lnTo>
                    <a:pt x="392" y="58"/>
                  </a:lnTo>
                  <a:lnTo>
                    <a:pt x="358" y="34"/>
                  </a:lnTo>
                  <a:lnTo>
                    <a:pt x="319" y="16"/>
                  </a:lnTo>
                  <a:lnTo>
                    <a:pt x="276" y="3"/>
                  </a:lnTo>
                  <a:lnTo>
                    <a:pt x="229" y="0"/>
                  </a:lnTo>
                  <a:lnTo>
                    <a:pt x="183" y="3"/>
                  </a:lnTo>
                  <a:lnTo>
                    <a:pt x="140" y="16"/>
                  </a:lnTo>
                  <a:lnTo>
                    <a:pt x="101" y="34"/>
                  </a:lnTo>
                  <a:lnTo>
                    <a:pt x="67" y="58"/>
                  </a:lnTo>
                  <a:lnTo>
                    <a:pt x="39" y="87"/>
                  </a:lnTo>
                  <a:lnTo>
                    <a:pt x="19" y="121"/>
                  </a:lnTo>
                  <a:lnTo>
                    <a:pt x="4" y="158"/>
                  </a:lnTo>
                  <a:lnTo>
                    <a:pt x="0" y="198"/>
                  </a:lnTo>
                  <a:lnTo>
                    <a:pt x="4" y="237"/>
                  </a:lnTo>
                  <a:lnTo>
                    <a:pt x="19" y="274"/>
                  </a:lnTo>
                  <a:lnTo>
                    <a:pt x="39" y="308"/>
                  </a:lnTo>
                  <a:lnTo>
                    <a:pt x="67" y="337"/>
                  </a:lnTo>
                  <a:lnTo>
                    <a:pt x="101" y="361"/>
                  </a:lnTo>
                  <a:lnTo>
                    <a:pt x="140" y="379"/>
                  </a:lnTo>
                  <a:lnTo>
                    <a:pt x="183" y="392"/>
                  </a:lnTo>
                  <a:lnTo>
                    <a:pt x="229" y="395"/>
                  </a:lnTo>
                  <a:close/>
                </a:path>
              </a:pathLst>
            </a:custGeom>
            <a:solidFill>
              <a:srgbClr val="000000"/>
            </a:solidFill>
            <a:ln w="9525">
              <a:noFill/>
              <a:round/>
              <a:headEnd/>
              <a:tailEnd/>
            </a:ln>
          </p:spPr>
          <p:txBody>
            <a:bodyPr/>
            <a:lstStyle/>
            <a:p>
              <a:endParaRPr lang="en-US" dirty="0"/>
            </a:p>
          </p:txBody>
        </p:sp>
        <p:sp>
          <p:nvSpPr>
            <p:cNvPr id="243725" name="Freeform 13"/>
            <p:cNvSpPr>
              <a:spLocks/>
            </p:cNvSpPr>
            <p:nvPr/>
          </p:nvSpPr>
          <p:spPr bwMode="auto">
            <a:xfrm>
              <a:off x="5064" y="1229"/>
              <a:ext cx="164" cy="141"/>
            </a:xfrm>
            <a:custGeom>
              <a:avLst/>
              <a:gdLst/>
              <a:ahLst/>
              <a:cxnLst>
                <a:cxn ang="0">
                  <a:pos x="164" y="282"/>
                </a:cxn>
                <a:cxn ang="0">
                  <a:pos x="198" y="279"/>
                </a:cxn>
                <a:cxn ang="0">
                  <a:pos x="228" y="271"/>
                </a:cxn>
                <a:cxn ang="0">
                  <a:pos x="256" y="258"/>
                </a:cxn>
                <a:cxn ang="0">
                  <a:pos x="280" y="240"/>
                </a:cxn>
                <a:cxn ang="0">
                  <a:pos x="300" y="219"/>
                </a:cxn>
                <a:cxn ang="0">
                  <a:pos x="315" y="195"/>
                </a:cxn>
                <a:cxn ang="0">
                  <a:pos x="325" y="169"/>
                </a:cxn>
                <a:cxn ang="0">
                  <a:pos x="328" y="142"/>
                </a:cxn>
                <a:cxn ang="0">
                  <a:pos x="325" y="113"/>
                </a:cxn>
                <a:cxn ang="0">
                  <a:pos x="315" y="87"/>
                </a:cxn>
                <a:cxn ang="0">
                  <a:pos x="300" y="63"/>
                </a:cxn>
                <a:cxn ang="0">
                  <a:pos x="280" y="42"/>
                </a:cxn>
                <a:cxn ang="0">
                  <a:pos x="256" y="24"/>
                </a:cxn>
                <a:cxn ang="0">
                  <a:pos x="228" y="11"/>
                </a:cxn>
                <a:cxn ang="0">
                  <a:pos x="198" y="3"/>
                </a:cxn>
                <a:cxn ang="0">
                  <a:pos x="164" y="0"/>
                </a:cxn>
                <a:cxn ang="0">
                  <a:pos x="131" y="3"/>
                </a:cxn>
                <a:cxn ang="0">
                  <a:pos x="101" y="11"/>
                </a:cxn>
                <a:cxn ang="0">
                  <a:pos x="73" y="24"/>
                </a:cxn>
                <a:cxn ang="0">
                  <a:pos x="49" y="42"/>
                </a:cxn>
                <a:cxn ang="0">
                  <a:pos x="28" y="63"/>
                </a:cxn>
                <a:cxn ang="0">
                  <a:pos x="13" y="87"/>
                </a:cxn>
                <a:cxn ang="0">
                  <a:pos x="4" y="113"/>
                </a:cxn>
                <a:cxn ang="0">
                  <a:pos x="0" y="142"/>
                </a:cxn>
                <a:cxn ang="0">
                  <a:pos x="4" y="169"/>
                </a:cxn>
                <a:cxn ang="0">
                  <a:pos x="13" y="195"/>
                </a:cxn>
                <a:cxn ang="0">
                  <a:pos x="28" y="219"/>
                </a:cxn>
                <a:cxn ang="0">
                  <a:pos x="49" y="240"/>
                </a:cxn>
                <a:cxn ang="0">
                  <a:pos x="73" y="258"/>
                </a:cxn>
                <a:cxn ang="0">
                  <a:pos x="101" y="271"/>
                </a:cxn>
                <a:cxn ang="0">
                  <a:pos x="131" y="279"/>
                </a:cxn>
                <a:cxn ang="0">
                  <a:pos x="164" y="282"/>
                </a:cxn>
              </a:cxnLst>
              <a:rect l="0" t="0" r="r" b="b"/>
              <a:pathLst>
                <a:path w="328" h="282">
                  <a:moveTo>
                    <a:pt x="164" y="282"/>
                  </a:moveTo>
                  <a:lnTo>
                    <a:pt x="198" y="279"/>
                  </a:lnTo>
                  <a:lnTo>
                    <a:pt x="228" y="271"/>
                  </a:lnTo>
                  <a:lnTo>
                    <a:pt x="256" y="258"/>
                  </a:lnTo>
                  <a:lnTo>
                    <a:pt x="280" y="240"/>
                  </a:lnTo>
                  <a:lnTo>
                    <a:pt x="300" y="219"/>
                  </a:lnTo>
                  <a:lnTo>
                    <a:pt x="315" y="195"/>
                  </a:lnTo>
                  <a:lnTo>
                    <a:pt x="325" y="169"/>
                  </a:lnTo>
                  <a:lnTo>
                    <a:pt x="328" y="142"/>
                  </a:lnTo>
                  <a:lnTo>
                    <a:pt x="325" y="113"/>
                  </a:lnTo>
                  <a:lnTo>
                    <a:pt x="315" y="87"/>
                  </a:lnTo>
                  <a:lnTo>
                    <a:pt x="300" y="63"/>
                  </a:lnTo>
                  <a:lnTo>
                    <a:pt x="280" y="42"/>
                  </a:lnTo>
                  <a:lnTo>
                    <a:pt x="256" y="24"/>
                  </a:lnTo>
                  <a:lnTo>
                    <a:pt x="228" y="11"/>
                  </a:lnTo>
                  <a:lnTo>
                    <a:pt x="198" y="3"/>
                  </a:lnTo>
                  <a:lnTo>
                    <a:pt x="164" y="0"/>
                  </a:lnTo>
                  <a:lnTo>
                    <a:pt x="131" y="3"/>
                  </a:lnTo>
                  <a:lnTo>
                    <a:pt x="101" y="11"/>
                  </a:lnTo>
                  <a:lnTo>
                    <a:pt x="73" y="24"/>
                  </a:lnTo>
                  <a:lnTo>
                    <a:pt x="49" y="42"/>
                  </a:lnTo>
                  <a:lnTo>
                    <a:pt x="28" y="63"/>
                  </a:lnTo>
                  <a:lnTo>
                    <a:pt x="13" y="87"/>
                  </a:lnTo>
                  <a:lnTo>
                    <a:pt x="4" y="113"/>
                  </a:lnTo>
                  <a:lnTo>
                    <a:pt x="0" y="142"/>
                  </a:lnTo>
                  <a:lnTo>
                    <a:pt x="4" y="169"/>
                  </a:lnTo>
                  <a:lnTo>
                    <a:pt x="13" y="195"/>
                  </a:lnTo>
                  <a:lnTo>
                    <a:pt x="28" y="219"/>
                  </a:lnTo>
                  <a:lnTo>
                    <a:pt x="49" y="240"/>
                  </a:lnTo>
                  <a:lnTo>
                    <a:pt x="73" y="258"/>
                  </a:lnTo>
                  <a:lnTo>
                    <a:pt x="101" y="271"/>
                  </a:lnTo>
                  <a:lnTo>
                    <a:pt x="131" y="279"/>
                  </a:lnTo>
                  <a:lnTo>
                    <a:pt x="164" y="282"/>
                  </a:lnTo>
                  <a:close/>
                </a:path>
              </a:pathLst>
            </a:custGeom>
            <a:solidFill>
              <a:srgbClr val="494949"/>
            </a:solidFill>
            <a:ln w="9525">
              <a:noFill/>
              <a:round/>
              <a:headEnd/>
              <a:tailEnd/>
            </a:ln>
          </p:spPr>
          <p:txBody>
            <a:bodyPr/>
            <a:lstStyle/>
            <a:p>
              <a:endParaRPr lang="en-US" dirty="0"/>
            </a:p>
          </p:txBody>
        </p:sp>
        <p:sp>
          <p:nvSpPr>
            <p:cNvPr id="243726" name="Freeform 14"/>
            <p:cNvSpPr>
              <a:spLocks/>
            </p:cNvSpPr>
            <p:nvPr/>
          </p:nvSpPr>
          <p:spPr bwMode="auto">
            <a:xfrm>
              <a:off x="4078" y="843"/>
              <a:ext cx="697" cy="157"/>
            </a:xfrm>
            <a:custGeom>
              <a:avLst/>
              <a:gdLst/>
              <a:ahLst/>
              <a:cxnLst>
                <a:cxn ang="0">
                  <a:pos x="0" y="210"/>
                </a:cxn>
                <a:cxn ang="0">
                  <a:pos x="705" y="0"/>
                </a:cxn>
                <a:cxn ang="0">
                  <a:pos x="1393" y="61"/>
                </a:cxn>
                <a:cxn ang="0">
                  <a:pos x="930" y="313"/>
                </a:cxn>
                <a:cxn ang="0">
                  <a:pos x="0" y="210"/>
                </a:cxn>
              </a:cxnLst>
              <a:rect l="0" t="0" r="r" b="b"/>
              <a:pathLst>
                <a:path w="1393" h="313">
                  <a:moveTo>
                    <a:pt x="0" y="210"/>
                  </a:moveTo>
                  <a:lnTo>
                    <a:pt x="705" y="0"/>
                  </a:lnTo>
                  <a:lnTo>
                    <a:pt x="1393" y="61"/>
                  </a:lnTo>
                  <a:lnTo>
                    <a:pt x="930" y="313"/>
                  </a:lnTo>
                  <a:lnTo>
                    <a:pt x="0" y="210"/>
                  </a:lnTo>
                  <a:close/>
                </a:path>
              </a:pathLst>
            </a:custGeom>
            <a:solidFill>
              <a:srgbClr val="3D7C7C"/>
            </a:solidFill>
            <a:ln w="9525">
              <a:noFill/>
              <a:round/>
              <a:headEnd/>
              <a:tailEnd/>
            </a:ln>
          </p:spPr>
          <p:txBody>
            <a:bodyPr/>
            <a:lstStyle/>
            <a:p>
              <a:endParaRPr lang="en-US" dirty="0"/>
            </a:p>
          </p:txBody>
        </p:sp>
        <p:sp>
          <p:nvSpPr>
            <p:cNvPr id="243727" name="Freeform 15"/>
            <p:cNvSpPr>
              <a:spLocks/>
            </p:cNvSpPr>
            <p:nvPr/>
          </p:nvSpPr>
          <p:spPr bwMode="auto">
            <a:xfrm>
              <a:off x="4563" y="885"/>
              <a:ext cx="250" cy="683"/>
            </a:xfrm>
            <a:custGeom>
              <a:avLst/>
              <a:gdLst/>
              <a:ahLst/>
              <a:cxnLst>
                <a:cxn ang="0">
                  <a:pos x="0" y="284"/>
                </a:cxn>
                <a:cxn ang="0">
                  <a:pos x="16" y="1366"/>
                </a:cxn>
                <a:cxn ang="0">
                  <a:pos x="499" y="842"/>
                </a:cxn>
                <a:cxn ang="0">
                  <a:pos x="483" y="0"/>
                </a:cxn>
                <a:cxn ang="0">
                  <a:pos x="0" y="284"/>
                </a:cxn>
              </a:cxnLst>
              <a:rect l="0" t="0" r="r" b="b"/>
              <a:pathLst>
                <a:path w="499" h="1366">
                  <a:moveTo>
                    <a:pt x="0" y="284"/>
                  </a:moveTo>
                  <a:lnTo>
                    <a:pt x="16" y="1366"/>
                  </a:lnTo>
                  <a:lnTo>
                    <a:pt x="499" y="842"/>
                  </a:lnTo>
                  <a:lnTo>
                    <a:pt x="483" y="0"/>
                  </a:lnTo>
                  <a:lnTo>
                    <a:pt x="0" y="284"/>
                  </a:lnTo>
                  <a:close/>
                </a:path>
              </a:pathLst>
            </a:custGeom>
            <a:solidFill>
              <a:srgbClr val="5B9B9B"/>
            </a:solidFill>
            <a:ln w="9525">
              <a:noFill/>
              <a:round/>
              <a:headEnd/>
              <a:tailEnd/>
            </a:ln>
          </p:spPr>
          <p:txBody>
            <a:bodyPr/>
            <a:lstStyle/>
            <a:p>
              <a:endParaRPr lang="en-US" dirty="0"/>
            </a:p>
          </p:txBody>
        </p:sp>
        <p:sp>
          <p:nvSpPr>
            <p:cNvPr id="243728" name="Freeform 16"/>
            <p:cNvSpPr>
              <a:spLocks/>
            </p:cNvSpPr>
            <p:nvPr/>
          </p:nvSpPr>
          <p:spPr bwMode="auto">
            <a:xfrm>
              <a:off x="3772" y="1558"/>
              <a:ext cx="662" cy="362"/>
            </a:xfrm>
            <a:custGeom>
              <a:avLst/>
              <a:gdLst/>
              <a:ahLst/>
              <a:cxnLst>
                <a:cxn ang="0">
                  <a:pos x="697" y="0"/>
                </a:cxn>
                <a:cxn ang="0">
                  <a:pos x="1322" y="87"/>
                </a:cxn>
                <a:cxn ang="0">
                  <a:pos x="1078" y="724"/>
                </a:cxn>
                <a:cxn ang="0">
                  <a:pos x="0" y="602"/>
                </a:cxn>
                <a:cxn ang="0">
                  <a:pos x="697" y="0"/>
                </a:cxn>
              </a:cxnLst>
              <a:rect l="0" t="0" r="r" b="b"/>
              <a:pathLst>
                <a:path w="1322" h="724">
                  <a:moveTo>
                    <a:pt x="697" y="0"/>
                  </a:moveTo>
                  <a:lnTo>
                    <a:pt x="1322" y="87"/>
                  </a:lnTo>
                  <a:lnTo>
                    <a:pt x="1078" y="724"/>
                  </a:lnTo>
                  <a:lnTo>
                    <a:pt x="0" y="602"/>
                  </a:lnTo>
                  <a:lnTo>
                    <a:pt x="697" y="0"/>
                  </a:lnTo>
                  <a:close/>
                </a:path>
              </a:pathLst>
            </a:custGeom>
            <a:solidFill>
              <a:srgbClr val="BFBFBF"/>
            </a:solidFill>
            <a:ln w="9525">
              <a:noFill/>
              <a:round/>
              <a:headEnd/>
              <a:tailEnd/>
            </a:ln>
          </p:spPr>
          <p:txBody>
            <a:bodyPr/>
            <a:lstStyle/>
            <a:p>
              <a:endParaRPr lang="en-US" dirty="0"/>
            </a:p>
          </p:txBody>
        </p:sp>
        <p:sp>
          <p:nvSpPr>
            <p:cNvPr id="243729" name="Freeform 17"/>
            <p:cNvSpPr>
              <a:spLocks/>
            </p:cNvSpPr>
            <p:nvPr/>
          </p:nvSpPr>
          <p:spPr bwMode="auto">
            <a:xfrm>
              <a:off x="4153" y="1260"/>
              <a:ext cx="196" cy="211"/>
            </a:xfrm>
            <a:custGeom>
              <a:avLst/>
              <a:gdLst/>
              <a:ahLst/>
              <a:cxnLst>
                <a:cxn ang="0">
                  <a:pos x="392" y="423"/>
                </a:cxn>
                <a:cxn ang="0">
                  <a:pos x="392" y="55"/>
                </a:cxn>
                <a:cxn ang="0">
                  <a:pos x="0" y="0"/>
                </a:cxn>
                <a:cxn ang="0">
                  <a:pos x="0" y="370"/>
                </a:cxn>
                <a:cxn ang="0">
                  <a:pos x="392" y="423"/>
                </a:cxn>
              </a:cxnLst>
              <a:rect l="0" t="0" r="r" b="b"/>
              <a:pathLst>
                <a:path w="392" h="423">
                  <a:moveTo>
                    <a:pt x="392" y="423"/>
                  </a:moveTo>
                  <a:lnTo>
                    <a:pt x="392" y="55"/>
                  </a:lnTo>
                  <a:lnTo>
                    <a:pt x="0" y="0"/>
                  </a:lnTo>
                  <a:lnTo>
                    <a:pt x="0" y="370"/>
                  </a:lnTo>
                  <a:lnTo>
                    <a:pt x="392" y="423"/>
                  </a:lnTo>
                  <a:close/>
                </a:path>
              </a:pathLst>
            </a:custGeom>
            <a:solidFill>
              <a:srgbClr val="AA9144"/>
            </a:solidFill>
            <a:ln w="9525">
              <a:noFill/>
              <a:round/>
              <a:headEnd/>
              <a:tailEnd/>
            </a:ln>
          </p:spPr>
          <p:txBody>
            <a:bodyPr/>
            <a:lstStyle/>
            <a:p>
              <a:endParaRPr lang="en-US" dirty="0"/>
            </a:p>
          </p:txBody>
        </p:sp>
        <p:sp>
          <p:nvSpPr>
            <p:cNvPr id="243730" name="Freeform 18"/>
            <p:cNvSpPr>
              <a:spLocks/>
            </p:cNvSpPr>
            <p:nvPr/>
          </p:nvSpPr>
          <p:spPr bwMode="auto">
            <a:xfrm>
              <a:off x="4153" y="1210"/>
              <a:ext cx="268" cy="77"/>
            </a:xfrm>
            <a:custGeom>
              <a:avLst/>
              <a:gdLst/>
              <a:ahLst/>
              <a:cxnLst>
                <a:cxn ang="0">
                  <a:pos x="0" y="100"/>
                </a:cxn>
                <a:cxn ang="0">
                  <a:pos x="173" y="0"/>
                </a:cxn>
                <a:cxn ang="0">
                  <a:pos x="535" y="49"/>
                </a:cxn>
                <a:cxn ang="0">
                  <a:pos x="392" y="155"/>
                </a:cxn>
                <a:cxn ang="0">
                  <a:pos x="0" y="100"/>
                </a:cxn>
              </a:cxnLst>
              <a:rect l="0" t="0" r="r" b="b"/>
              <a:pathLst>
                <a:path w="535" h="155">
                  <a:moveTo>
                    <a:pt x="0" y="100"/>
                  </a:moveTo>
                  <a:lnTo>
                    <a:pt x="173" y="0"/>
                  </a:lnTo>
                  <a:lnTo>
                    <a:pt x="535" y="49"/>
                  </a:lnTo>
                  <a:lnTo>
                    <a:pt x="392" y="155"/>
                  </a:lnTo>
                  <a:lnTo>
                    <a:pt x="0" y="100"/>
                  </a:lnTo>
                  <a:close/>
                </a:path>
              </a:pathLst>
            </a:custGeom>
            <a:solidFill>
              <a:srgbClr val="664C00"/>
            </a:solidFill>
            <a:ln w="9525">
              <a:noFill/>
              <a:round/>
              <a:headEnd/>
              <a:tailEnd/>
            </a:ln>
          </p:spPr>
          <p:txBody>
            <a:bodyPr/>
            <a:lstStyle/>
            <a:p>
              <a:endParaRPr lang="en-US" dirty="0"/>
            </a:p>
          </p:txBody>
        </p:sp>
        <p:sp>
          <p:nvSpPr>
            <p:cNvPr id="243731" name="Freeform 19"/>
            <p:cNvSpPr>
              <a:spLocks/>
            </p:cNvSpPr>
            <p:nvPr/>
          </p:nvSpPr>
          <p:spPr bwMode="auto">
            <a:xfrm>
              <a:off x="4349" y="1234"/>
              <a:ext cx="72" cy="237"/>
            </a:xfrm>
            <a:custGeom>
              <a:avLst/>
              <a:gdLst/>
              <a:ahLst/>
              <a:cxnLst>
                <a:cxn ang="0">
                  <a:pos x="0" y="106"/>
                </a:cxn>
                <a:cxn ang="0">
                  <a:pos x="143" y="0"/>
                </a:cxn>
                <a:cxn ang="0">
                  <a:pos x="143" y="371"/>
                </a:cxn>
                <a:cxn ang="0">
                  <a:pos x="0" y="474"/>
                </a:cxn>
                <a:cxn ang="0">
                  <a:pos x="0" y="106"/>
                </a:cxn>
              </a:cxnLst>
              <a:rect l="0" t="0" r="r" b="b"/>
              <a:pathLst>
                <a:path w="143" h="474">
                  <a:moveTo>
                    <a:pt x="0" y="106"/>
                  </a:moveTo>
                  <a:lnTo>
                    <a:pt x="143" y="0"/>
                  </a:lnTo>
                  <a:lnTo>
                    <a:pt x="143" y="371"/>
                  </a:lnTo>
                  <a:lnTo>
                    <a:pt x="0" y="474"/>
                  </a:lnTo>
                  <a:lnTo>
                    <a:pt x="0" y="106"/>
                  </a:lnTo>
                  <a:close/>
                </a:path>
              </a:pathLst>
            </a:custGeom>
            <a:solidFill>
              <a:srgbClr val="351C00"/>
            </a:solidFill>
            <a:ln w="9525">
              <a:noFill/>
              <a:round/>
              <a:headEnd/>
              <a:tailEnd/>
            </a:ln>
          </p:spPr>
          <p:txBody>
            <a:bodyPr/>
            <a:lstStyle/>
            <a:p>
              <a:endParaRPr lang="en-US" dirty="0"/>
            </a:p>
          </p:txBody>
        </p:sp>
        <p:sp>
          <p:nvSpPr>
            <p:cNvPr id="243732" name="Freeform 20"/>
            <p:cNvSpPr>
              <a:spLocks/>
            </p:cNvSpPr>
            <p:nvPr/>
          </p:nvSpPr>
          <p:spPr bwMode="auto">
            <a:xfrm>
              <a:off x="4045" y="1332"/>
              <a:ext cx="196" cy="212"/>
            </a:xfrm>
            <a:custGeom>
              <a:avLst/>
              <a:gdLst/>
              <a:ahLst/>
              <a:cxnLst>
                <a:cxn ang="0">
                  <a:pos x="391" y="425"/>
                </a:cxn>
                <a:cxn ang="0">
                  <a:pos x="391" y="54"/>
                </a:cxn>
                <a:cxn ang="0">
                  <a:pos x="0" y="0"/>
                </a:cxn>
                <a:cxn ang="0">
                  <a:pos x="0" y="370"/>
                </a:cxn>
                <a:cxn ang="0">
                  <a:pos x="391" y="425"/>
                </a:cxn>
              </a:cxnLst>
              <a:rect l="0" t="0" r="r" b="b"/>
              <a:pathLst>
                <a:path w="391" h="425">
                  <a:moveTo>
                    <a:pt x="391" y="425"/>
                  </a:moveTo>
                  <a:lnTo>
                    <a:pt x="391" y="54"/>
                  </a:lnTo>
                  <a:lnTo>
                    <a:pt x="0" y="0"/>
                  </a:lnTo>
                  <a:lnTo>
                    <a:pt x="0" y="370"/>
                  </a:lnTo>
                  <a:lnTo>
                    <a:pt x="391" y="425"/>
                  </a:lnTo>
                  <a:close/>
                </a:path>
              </a:pathLst>
            </a:custGeom>
            <a:solidFill>
              <a:srgbClr val="E5CC7F"/>
            </a:solidFill>
            <a:ln w="9525">
              <a:noFill/>
              <a:round/>
              <a:headEnd/>
              <a:tailEnd/>
            </a:ln>
          </p:spPr>
          <p:txBody>
            <a:bodyPr/>
            <a:lstStyle/>
            <a:p>
              <a:endParaRPr lang="en-US" dirty="0"/>
            </a:p>
          </p:txBody>
        </p:sp>
        <p:sp>
          <p:nvSpPr>
            <p:cNvPr id="243733" name="Freeform 21"/>
            <p:cNvSpPr>
              <a:spLocks/>
            </p:cNvSpPr>
            <p:nvPr/>
          </p:nvSpPr>
          <p:spPr bwMode="auto">
            <a:xfrm>
              <a:off x="4045" y="1283"/>
              <a:ext cx="267" cy="76"/>
            </a:xfrm>
            <a:custGeom>
              <a:avLst/>
              <a:gdLst/>
              <a:ahLst/>
              <a:cxnLst>
                <a:cxn ang="0">
                  <a:pos x="0" y="98"/>
                </a:cxn>
                <a:cxn ang="0">
                  <a:pos x="173" y="0"/>
                </a:cxn>
                <a:cxn ang="0">
                  <a:pos x="535" y="48"/>
                </a:cxn>
                <a:cxn ang="0">
                  <a:pos x="391" y="152"/>
                </a:cxn>
                <a:cxn ang="0">
                  <a:pos x="0" y="98"/>
                </a:cxn>
              </a:cxnLst>
              <a:rect l="0" t="0" r="r" b="b"/>
              <a:pathLst>
                <a:path w="535" h="152">
                  <a:moveTo>
                    <a:pt x="0" y="98"/>
                  </a:moveTo>
                  <a:lnTo>
                    <a:pt x="173" y="0"/>
                  </a:lnTo>
                  <a:lnTo>
                    <a:pt x="535" y="48"/>
                  </a:lnTo>
                  <a:lnTo>
                    <a:pt x="391" y="152"/>
                  </a:lnTo>
                  <a:lnTo>
                    <a:pt x="0" y="98"/>
                  </a:lnTo>
                  <a:close/>
                </a:path>
              </a:pathLst>
            </a:custGeom>
            <a:solidFill>
              <a:srgbClr val="997F33"/>
            </a:solidFill>
            <a:ln w="9525">
              <a:noFill/>
              <a:round/>
              <a:headEnd/>
              <a:tailEnd/>
            </a:ln>
          </p:spPr>
          <p:txBody>
            <a:bodyPr/>
            <a:lstStyle/>
            <a:p>
              <a:endParaRPr lang="en-US" dirty="0"/>
            </a:p>
          </p:txBody>
        </p:sp>
        <p:sp>
          <p:nvSpPr>
            <p:cNvPr id="243734" name="Freeform 22"/>
            <p:cNvSpPr>
              <a:spLocks/>
            </p:cNvSpPr>
            <p:nvPr/>
          </p:nvSpPr>
          <p:spPr bwMode="auto">
            <a:xfrm>
              <a:off x="4241" y="1307"/>
              <a:ext cx="71" cy="237"/>
            </a:xfrm>
            <a:custGeom>
              <a:avLst/>
              <a:gdLst/>
              <a:ahLst/>
              <a:cxnLst>
                <a:cxn ang="0">
                  <a:pos x="0" y="104"/>
                </a:cxn>
                <a:cxn ang="0">
                  <a:pos x="144" y="0"/>
                </a:cxn>
                <a:cxn ang="0">
                  <a:pos x="144" y="370"/>
                </a:cxn>
                <a:cxn ang="0">
                  <a:pos x="0" y="475"/>
                </a:cxn>
                <a:cxn ang="0">
                  <a:pos x="0" y="104"/>
                </a:cxn>
              </a:cxnLst>
              <a:rect l="0" t="0" r="r" b="b"/>
              <a:pathLst>
                <a:path w="144" h="475">
                  <a:moveTo>
                    <a:pt x="0" y="104"/>
                  </a:moveTo>
                  <a:lnTo>
                    <a:pt x="144" y="0"/>
                  </a:lnTo>
                  <a:lnTo>
                    <a:pt x="144" y="370"/>
                  </a:lnTo>
                  <a:lnTo>
                    <a:pt x="0" y="475"/>
                  </a:lnTo>
                  <a:lnTo>
                    <a:pt x="0" y="104"/>
                  </a:lnTo>
                  <a:close/>
                </a:path>
              </a:pathLst>
            </a:custGeom>
            <a:solidFill>
              <a:srgbClr val="4C3300"/>
            </a:solidFill>
            <a:ln w="9525">
              <a:noFill/>
              <a:round/>
              <a:headEnd/>
              <a:tailEnd/>
            </a:ln>
          </p:spPr>
          <p:txBody>
            <a:bodyPr/>
            <a:lstStyle/>
            <a:p>
              <a:endParaRPr lang="en-US" dirty="0"/>
            </a:p>
          </p:txBody>
        </p:sp>
        <p:sp>
          <p:nvSpPr>
            <p:cNvPr id="243735" name="Freeform 23"/>
            <p:cNvSpPr>
              <a:spLocks/>
            </p:cNvSpPr>
            <p:nvPr/>
          </p:nvSpPr>
          <p:spPr bwMode="auto">
            <a:xfrm>
              <a:off x="4162" y="1054"/>
              <a:ext cx="308" cy="222"/>
            </a:xfrm>
            <a:custGeom>
              <a:avLst/>
              <a:gdLst/>
              <a:ahLst/>
              <a:cxnLst>
                <a:cxn ang="0">
                  <a:pos x="615" y="443"/>
                </a:cxn>
                <a:cxn ang="0">
                  <a:pos x="615" y="74"/>
                </a:cxn>
                <a:cxn ang="0">
                  <a:pos x="0" y="0"/>
                </a:cxn>
                <a:cxn ang="0">
                  <a:pos x="0" y="371"/>
                </a:cxn>
                <a:cxn ang="0">
                  <a:pos x="615" y="443"/>
                </a:cxn>
              </a:cxnLst>
              <a:rect l="0" t="0" r="r" b="b"/>
              <a:pathLst>
                <a:path w="615" h="443">
                  <a:moveTo>
                    <a:pt x="615" y="443"/>
                  </a:moveTo>
                  <a:lnTo>
                    <a:pt x="615" y="74"/>
                  </a:lnTo>
                  <a:lnTo>
                    <a:pt x="0" y="0"/>
                  </a:lnTo>
                  <a:lnTo>
                    <a:pt x="0" y="371"/>
                  </a:lnTo>
                  <a:lnTo>
                    <a:pt x="615" y="443"/>
                  </a:lnTo>
                  <a:close/>
                </a:path>
              </a:pathLst>
            </a:custGeom>
            <a:solidFill>
              <a:srgbClr val="8E7528"/>
            </a:solidFill>
            <a:ln w="9525">
              <a:noFill/>
              <a:round/>
              <a:headEnd/>
              <a:tailEnd/>
            </a:ln>
          </p:spPr>
          <p:txBody>
            <a:bodyPr/>
            <a:lstStyle/>
            <a:p>
              <a:endParaRPr lang="en-US" dirty="0"/>
            </a:p>
          </p:txBody>
        </p:sp>
        <p:sp>
          <p:nvSpPr>
            <p:cNvPr id="243736" name="Freeform 24"/>
            <p:cNvSpPr>
              <a:spLocks/>
            </p:cNvSpPr>
            <p:nvPr/>
          </p:nvSpPr>
          <p:spPr bwMode="auto">
            <a:xfrm>
              <a:off x="4162" y="1008"/>
              <a:ext cx="379" cy="83"/>
            </a:xfrm>
            <a:custGeom>
              <a:avLst/>
              <a:gdLst/>
              <a:ahLst/>
              <a:cxnLst>
                <a:cxn ang="0">
                  <a:pos x="0" y="92"/>
                </a:cxn>
                <a:cxn ang="0">
                  <a:pos x="167" y="0"/>
                </a:cxn>
                <a:cxn ang="0">
                  <a:pos x="757" y="60"/>
                </a:cxn>
                <a:cxn ang="0">
                  <a:pos x="615" y="166"/>
                </a:cxn>
                <a:cxn ang="0">
                  <a:pos x="0" y="92"/>
                </a:cxn>
              </a:cxnLst>
              <a:rect l="0" t="0" r="r" b="b"/>
              <a:pathLst>
                <a:path w="757" h="166">
                  <a:moveTo>
                    <a:pt x="0" y="92"/>
                  </a:moveTo>
                  <a:lnTo>
                    <a:pt x="167" y="0"/>
                  </a:lnTo>
                  <a:lnTo>
                    <a:pt x="757" y="60"/>
                  </a:lnTo>
                  <a:lnTo>
                    <a:pt x="615" y="166"/>
                  </a:lnTo>
                  <a:lnTo>
                    <a:pt x="0" y="92"/>
                  </a:lnTo>
                  <a:close/>
                </a:path>
              </a:pathLst>
            </a:custGeom>
            <a:solidFill>
              <a:srgbClr val="6D5407"/>
            </a:solidFill>
            <a:ln w="9525">
              <a:noFill/>
              <a:round/>
              <a:headEnd/>
              <a:tailEnd/>
            </a:ln>
          </p:spPr>
          <p:txBody>
            <a:bodyPr/>
            <a:lstStyle/>
            <a:p>
              <a:endParaRPr lang="en-US" dirty="0"/>
            </a:p>
          </p:txBody>
        </p:sp>
        <p:sp>
          <p:nvSpPr>
            <p:cNvPr id="243737" name="Freeform 25"/>
            <p:cNvSpPr>
              <a:spLocks/>
            </p:cNvSpPr>
            <p:nvPr/>
          </p:nvSpPr>
          <p:spPr bwMode="auto">
            <a:xfrm>
              <a:off x="4470" y="1038"/>
              <a:ext cx="71" cy="238"/>
            </a:xfrm>
            <a:custGeom>
              <a:avLst/>
              <a:gdLst/>
              <a:ahLst/>
              <a:cxnLst>
                <a:cxn ang="0">
                  <a:pos x="0" y="106"/>
                </a:cxn>
                <a:cxn ang="0">
                  <a:pos x="142" y="0"/>
                </a:cxn>
                <a:cxn ang="0">
                  <a:pos x="142" y="371"/>
                </a:cxn>
                <a:cxn ang="0">
                  <a:pos x="0" y="475"/>
                </a:cxn>
                <a:cxn ang="0">
                  <a:pos x="0" y="106"/>
                </a:cxn>
              </a:cxnLst>
              <a:rect l="0" t="0" r="r" b="b"/>
              <a:pathLst>
                <a:path w="142" h="475">
                  <a:moveTo>
                    <a:pt x="0" y="106"/>
                  </a:moveTo>
                  <a:lnTo>
                    <a:pt x="142" y="0"/>
                  </a:lnTo>
                  <a:lnTo>
                    <a:pt x="142" y="371"/>
                  </a:lnTo>
                  <a:lnTo>
                    <a:pt x="0" y="475"/>
                  </a:lnTo>
                  <a:lnTo>
                    <a:pt x="0" y="106"/>
                  </a:lnTo>
                  <a:close/>
                </a:path>
              </a:pathLst>
            </a:custGeom>
            <a:solidFill>
              <a:srgbClr val="351C00"/>
            </a:solidFill>
            <a:ln w="9525">
              <a:noFill/>
              <a:round/>
              <a:headEnd/>
              <a:tailEnd/>
            </a:ln>
          </p:spPr>
          <p:txBody>
            <a:bodyPr/>
            <a:lstStyle/>
            <a:p>
              <a:endParaRPr lang="en-US" dirty="0"/>
            </a:p>
          </p:txBody>
        </p:sp>
        <p:sp>
          <p:nvSpPr>
            <p:cNvPr id="243738" name="Freeform 26"/>
            <p:cNvSpPr>
              <a:spLocks/>
            </p:cNvSpPr>
            <p:nvPr/>
          </p:nvSpPr>
          <p:spPr bwMode="auto">
            <a:xfrm>
              <a:off x="4281" y="1354"/>
              <a:ext cx="196" cy="212"/>
            </a:xfrm>
            <a:custGeom>
              <a:avLst/>
              <a:gdLst/>
              <a:ahLst/>
              <a:cxnLst>
                <a:cxn ang="0">
                  <a:pos x="392" y="424"/>
                </a:cxn>
                <a:cxn ang="0">
                  <a:pos x="392" y="55"/>
                </a:cxn>
                <a:cxn ang="0">
                  <a:pos x="0" y="0"/>
                </a:cxn>
                <a:cxn ang="0">
                  <a:pos x="0" y="371"/>
                </a:cxn>
                <a:cxn ang="0">
                  <a:pos x="392" y="424"/>
                </a:cxn>
              </a:cxnLst>
              <a:rect l="0" t="0" r="r" b="b"/>
              <a:pathLst>
                <a:path w="392" h="424">
                  <a:moveTo>
                    <a:pt x="392" y="424"/>
                  </a:moveTo>
                  <a:lnTo>
                    <a:pt x="392" y="55"/>
                  </a:lnTo>
                  <a:lnTo>
                    <a:pt x="0" y="0"/>
                  </a:lnTo>
                  <a:lnTo>
                    <a:pt x="0" y="371"/>
                  </a:lnTo>
                  <a:lnTo>
                    <a:pt x="392" y="424"/>
                  </a:lnTo>
                  <a:close/>
                </a:path>
              </a:pathLst>
            </a:custGeom>
            <a:solidFill>
              <a:srgbClr val="E5CC7F"/>
            </a:solidFill>
            <a:ln w="9525">
              <a:noFill/>
              <a:round/>
              <a:headEnd/>
              <a:tailEnd/>
            </a:ln>
          </p:spPr>
          <p:txBody>
            <a:bodyPr/>
            <a:lstStyle/>
            <a:p>
              <a:endParaRPr lang="en-US" dirty="0"/>
            </a:p>
          </p:txBody>
        </p:sp>
        <p:sp>
          <p:nvSpPr>
            <p:cNvPr id="243739" name="Freeform 27"/>
            <p:cNvSpPr>
              <a:spLocks/>
            </p:cNvSpPr>
            <p:nvPr/>
          </p:nvSpPr>
          <p:spPr bwMode="auto">
            <a:xfrm>
              <a:off x="4477" y="1332"/>
              <a:ext cx="63" cy="234"/>
            </a:xfrm>
            <a:custGeom>
              <a:avLst/>
              <a:gdLst/>
              <a:ahLst/>
              <a:cxnLst>
                <a:cxn ang="0">
                  <a:pos x="0" y="99"/>
                </a:cxn>
                <a:cxn ang="0">
                  <a:pos x="127" y="0"/>
                </a:cxn>
                <a:cxn ang="0">
                  <a:pos x="125" y="347"/>
                </a:cxn>
                <a:cxn ang="0">
                  <a:pos x="0" y="468"/>
                </a:cxn>
                <a:cxn ang="0">
                  <a:pos x="0" y="99"/>
                </a:cxn>
              </a:cxnLst>
              <a:rect l="0" t="0" r="r" b="b"/>
              <a:pathLst>
                <a:path w="127" h="468">
                  <a:moveTo>
                    <a:pt x="0" y="99"/>
                  </a:moveTo>
                  <a:lnTo>
                    <a:pt x="127" y="0"/>
                  </a:lnTo>
                  <a:lnTo>
                    <a:pt x="125" y="347"/>
                  </a:lnTo>
                  <a:lnTo>
                    <a:pt x="0" y="468"/>
                  </a:lnTo>
                  <a:lnTo>
                    <a:pt x="0" y="99"/>
                  </a:lnTo>
                  <a:close/>
                </a:path>
              </a:pathLst>
            </a:custGeom>
            <a:solidFill>
              <a:srgbClr val="4C3300"/>
            </a:solidFill>
            <a:ln w="9525">
              <a:noFill/>
              <a:round/>
              <a:headEnd/>
              <a:tailEnd/>
            </a:ln>
          </p:spPr>
          <p:txBody>
            <a:bodyPr/>
            <a:lstStyle/>
            <a:p>
              <a:endParaRPr lang="en-US" dirty="0"/>
            </a:p>
          </p:txBody>
        </p:sp>
        <p:sp>
          <p:nvSpPr>
            <p:cNvPr id="243740" name="Freeform 28"/>
            <p:cNvSpPr>
              <a:spLocks/>
            </p:cNvSpPr>
            <p:nvPr/>
          </p:nvSpPr>
          <p:spPr bwMode="auto">
            <a:xfrm>
              <a:off x="4281" y="1172"/>
              <a:ext cx="259" cy="209"/>
            </a:xfrm>
            <a:custGeom>
              <a:avLst/>
              <a:gdLst/>
              <a:ahLst/>
              <a:cxnLst>
                <a:cxn ang="0">
                  <a:pos x="392" y="418"/>
                </a:cxn>
                <a:cxn ang="0">
                  <a:pos x="519" y="319"/>
                </a:cxn>
                <a:cxn ang="0">
                  <a:pos x="519" y="0"/>
                </a:cxn>
                <a:cxn ang="0">
                  <a:pos x="0" y="363"/>
                </a:cxn>
                <a:cxn ang="0">
                  <a:pos x="392" y="418"/>
                </a:cxn>
              </a:cxnLst>
              <a:rect l="0" t="0" r="r" b="b"/>
              <a:pathLst>
                <a:path w="519" h="418">
                  <a:moveTo>
                    <a:pt x="392" y="418"/>
                  </a:moveTo>
                  <a:lnTo>
                    <a:pt x="519" y="319"/>
                  </a:lnTo>
                  <a:lnTo>
                    <a:pt x="519" y="0"/>
                  </a:lnTo>
                  <a:lnTo>
                    <a:pt x="0" y="363"/>
                  </a:lnTo>
                  <a:lnTo>
                    <a:pt x="392" y="418"/>
                  </a:lnTo>
                  <a:close/>
                </a:path>
              </a:pathLst>
            </a:custGeom>
            <a:solidFill>
              <a:srgbClr val="A0873A"/>
            </a:solidFill>
            <a:ln w="9525">
              <a:noFill/>
              <a:round/>
              <a:headEnd/>
              <a:tailEnd/>
            </a:ln>
          </p:spPr>
          <p:txBody>
            <a:bodyPr/>
            <a:lstStyle/>
            <a:p>
              <a:endParaRPr lang="en-US" dirty="0"/>
            </a:p>
          </p:txBody>
        </p:sp>
        <p:sp>
          <p:nvSpPr>
            <p:cNvPr id="243741" name="Freeform 29"/>
            <p:cNvSpPr>
              <a:spLocks/>
            </p:cNvSpPr>
            <p:nvPr/>
          </p:nvSpPr>
          <p:spPr bwMode="auto">
            <a:xfrm>
              <a:off x="3984" y="1541"/>
              <a:ext cx="97" cy="33"/>
            </a:xfrm>
            <a:custGeom>
              <a:avLst/>
              <a:gdLst/>
              <a:ahLst/>
              <a:cxnLst>
                <a:cxn ang="0">
                  <a:pos x="151" y="66"/>
                </a:cxn>
                <a:cxn ang="0">
                  <a:pos x="194" y="24"/>
                </a:cxn>
                <a:cxn ang="0">
                  <a:pos x="0" y="0"/>
                </a:cxn>
                <a:cxn ang="0">
                  <a:pos x="0" y="45"/>
                </a:cxn>
                <a:cxn ang="0">
                  <a:pos x="151" y="66"/>
                </a:cxn>
              </a:cxnLst>
              <a:rect l="0" t="0" r="r" b="b"/>
              <a:pathLst>
                <a:path w="194" h="66">
                  <a:moveTo>
                    <a:pt x="151" y="66"/>
                  </a:moveTo>
                  <a:lnTo>
                    <a:pt x="194" y="24"/>
                  </a:lnTo>
                  <a:lnTo>
                    <a:pt x="0" y="0"/>
                  </a:lnTo>
                  <a:lnTo>
                    <a:pt x="0" y="45"/>
                  </a:lnTo>
                  <a:lnTo>
                    <a:pt x="151" y="66"/>
                  </a:lnTo>
                  <a:close/>
                </a:path>
              </a:pathLst>
            </a:custGeom>
            <a:solidFill>
              <a:srgbClr val="7F7F7F"/>
            </a:solidFill>
            <a:ln w="9525">
              <a:noFill/>
              <a:round/>
              <a:headEnd/>
              <a:tailEnd/>
            </a:ln>
          </p:spPr>
          <p:txBody>
            <a:bodyPr/>
            <a:lstStyle/>
            <a:p>
              <a:endParaRPr lang="en-US" dirty="0"/>
            </a:p>
          </p:txBody>
        </p:sp>
        <p:sp>
          <p:nvSpPr>
            <p:cNvPr id="243742" name="Freeform 30"/>
            <p:cNvSpPr>
              <a:spLocks/>
            </p:cNvSpPr>
            <p:nvPr/>
          </p:nvSpPr>
          <p:spPr bwMode="auto">
            <a:xfrm>
              <a:off x="4484" y="1604"/>
              <a:ext cx="83" cy="34"/>
            </a:xfrm>
            <a:custGeom>
              <a:avLst/>
              <a:gdLst/>
              <a:ahLst/>
              <a:cxnLst>
                <a:cxn ang="0">
                  <a:pos x="166" y="68"/>
                </a:cxn>
                <a:cxn ang="0">
                  <a:pos x="166" y="23"/>
                </a:cxn>
                <a:cxn ang="0">
                  <a:pos x="0" y="0"/>
                </a:cxn>
                <a:cxn ang="0">
                  <a:pos x="0" y="45"/>
                </a:cxn>
                <a:cxn ang="0">
                  <a:pos x="166" y="68"/>
                </a:cxn>
              </a:cxnLst>
              <a:rect l="0" t="0" r="r" b="b"/>
              <a:pathLst>
                <a:path w="166" h="68">
                  <a:moveTo>
                    <a:pt x="166" y="68"/>
                  </a:moveTo>
                  <a:lnTo>
                    <a:pt x="166" y="23"/>
                  </a:lnTo>
                  <a:lnTo>
                    <a:pt x="0" y="0"/>
                  </a:lnTo>
                  <a:lnTo>
                    <a:pt x="0" y="45"/>
                  </a:lnTo>
                  <a:lnTo>
                    <a:pt x="166" y="68"/>
                  </a:lnTo>
                  <a:close/>
                </a:path>
              </a:pathLst>
            </a:custGeom>
            <a:solidFill>
              <a:srgbClr val="7F7F7F"/>
            </a:solidFill>
            <a:ln w="9525">
              <a:noFill/>
              <a:round/>
              <a:headEnd/>
              <a:tailEnd/>
            </a:ln>
          </p:spPr>
          <p:txBody>
            <a:bodyPr/>
            <a:lstStyle/>
            <a:p>
              <a:endParaRPr lang="en-US" dirty="0"/>
            </a:p>
          </p:txBody>
        </p:sp>
        <p:sp>
          <p:nvSpPr>
            <p:cNvPr id="243743" name="Freeform 31"/>
            <p:cNvSpPr>
              <a:spLocks/>
            </p:cNvSpPr>
            <p:nvPr/>
          </p:nvSpPr>
          <p:spPr bwMode="auto">
            <a:xfrm>
              <a:off x="3772" y="1740"/>
              <a:ext cx="571" cy="180"/>
            </a:xfrm>
            <a:custGeom>
              <a:avLst/>
              <a:gdLst/>
              <a:ahLst/>
              <a:cxnLst>
                <a:cxn ang="0">
                  <a:pos x="0" y="237"/>
                </a:cxn>
                <a:cxn ang="0">
                  <a:pos x="349" y="0"/>
                </a:cxn>
                <a:cxn ang="0">
                  <a:pos x="1141" y="88"/>
                </a:cxn>
                <a:cxn ang="0">
                  <a:pos x="1078" y="359"/>
                </a:cxn>
                <a:cxn ang="0">
                  <a:pos x="0" y="237"/>
                </a:cxn>
              </a:cxnLst>
              <a:rect l="0" t="0" r="r" b="b"/>
              <a:pathLst>
                <a:path w="1141" h="359">
                  <a:moveTo>
                    <a:pt x="0" y="237"/>
                  </a:moveTo>
                  <a:lnTo>
                    <a:pt x="349" y="0"/>
                  </a:lnTo>
                  <a:lnTo>
                    <a:pt x="1141" y="88"/>
                  </a:lnTo>
                  <a:lnTo>
                    <a:pt x="1078" y="359"/>
                  </a:lnTo>
                  <a:lnTo>
                    <a:pt x="0" y="237"/>
                  </a:lnTo>
                  <a:close/>
                </a:path>
              </a:pathLst>
            </a:custGeom>
            <a:solidFill>
              <a:srgbClr val="CECECE"/>
            </a:solidFill>
            <a:ln w="9525">
              <a:noFill/>
              <a:round/>
              <a:headEnd/>
              <a:tailEnd/>
            </a:ln>
          </p:spPr>
          <p:txBody>
            <a:bodyPr/>
            <a:lstStyle/>
            <a:p>
              <a:endParaRPr lang="en-US" dirty="0"/>
            </a:p>
          </p:txBody>
        </p:sp>
        <p:sp>
          <p:nvSpPr>
            <p:cNvPr id="243744" name="Freeform 32"/>
            <p:cNvSpPr>
              <a:spLocks/>
            </p:cNvSpPr>
            <p:nvPr/>
          </p:nvSpPr>
          <p:spPr bwMode="auto">
            <a:xfrm>
              <a:off x="4037" y="1558"/>
              <a:ext cx="397" cy="127"/>
            </a:xfrm>
            <a:custGeom>
              <a:avLst/>
              <a:gdLst/>
              <a:ahLst/>
              <a:cxnLst>
                <a:cxn ang="0">
                  <a:pos x="167" y="0"/>
                </a:cxn>
                <a:cxn ang="0">
                  <a:pos x="0" y="142"/>
                </a:cxn>
                <a:cxn ang="0">
                  <a:pos x="733" y="255"/>
                </a:cxn>
                <a:cxn ang="0">
                  <a:pos x="792" y="87"/>
                </a:cxn>
                <a:cxn ang="0">
                  <a:pos x="167" y="0"/>
                </a:cxn>
              </a:cxnLst>
              <a:rect l="0" t="0" r="r" b="b"/>
              <a:pathLst>
                <a:path w="792" h="255">
                  <a:moveTo>
                    <a:pt x="167" y="0"/>
                  </a:moveTo>
                  <a:lnTo>
                    <a:pt x="0" y="142"/>
                  </a:lnTo>
                  <a:lnTo>
                    <a:pt x="733" y="255"/>
                  </a:lnTo>
                  <a:lnTo>
                    <a:pt x="792" y="87"/>
                  </a:lnTo>
                  <a:lnTo>
                    <a:pt x="167" y="0"/>
                  </a:lnTo>
                  <a:close/>
                </a:path>
              </a:pathLst>
            </a:custGeom>
            <a:solidFill>
              <a:srgbClr val="AAAAAA"/>
            </a:solidFill>
            <a:ln w="9525">
              <a:noFill/>
              <a:round/>
              <a:headEnd/>
              <a:tailEnd/>
            </a:ln>
          </p:spPr>
          <p:txBody>
            <a:bodyPr/>
            <a:lstStyle/>
            <a:p>
              <a:endParaRPr lang="en-US" dirty="0"/>
            </a:p>
          </p:txBody>
        </p:sp>
        <p:sp>
          <p:nvSpPr>
            <p:cNvPr id="243745" name="Freeform 33"/>
            <p:cNvSpPr>
              <a:spLocks/>
            </p:cNvSpPr>
            <p:nvPr/>
          </p:nvSpPr>
          <p:spPr bwMode="auto">
            <a:xfrm>
              <a:off x="3936" y="1568"/>
              <a:ext cx="270" cy="313"/>
            </a:xfrm>
            <a:custGeom>
              <a:avLst/>
              <a:gdLst/>
              <a:ahLst/>
              <a:cxnLst>
                <a:cxn ang="0">
                  <a:pos x="530" y="0"/>
                </a:cxn>
                <a:cxn ang="0">
                  <a:pos x="0" y="621"/>
                </a:cxn>
                <a:cxn ang="0">
                  <a:pos x="45" y="626"/>
                </a:cxn>
                <a:cxn ang="0">
                  <a:pos x="541" y="0"/>
                </a:cxn>
                <a:cxn ang="0">
                  <a:pos x="530" y="0"/>
                </a:cxn>
              </a:cxnLst>
              <a:rect l="0" t="0" r="r" b="b"/>
              <a:pathLst>
                <a:path w="541" h="626">
                  <a:moveTo>
                    <a:pt x="530" y="0"/>
                  </a:moveTo>
                  <a:lnTo>
                    <a:pt x="0" y="621"/>
                  </a:lnTo>
                  <a:lnTo>
                    <a:pt x="45" y="626"/>
                  </a:lnTo>
                  <a:lnTo>
                    <a:pt x="541" y="0"/>
                  </a:lnTo>
                  <a:lnTo>
                    <a:pt x="530" y="0"/>
                  </a:lnTo>
                  <a:close/>
                </a:path>
              </a:pathLst>
            </a:custGeom>
            <a:solidFill>
              <a:srgbClr val="000000"/>
            </a:solidFill>
            <a:ln w="9525">
              <a:noFill/>
              <a:round/>
              <a:headEnd/>
              <a:tailEnd/>
            </a:ln>
          </p:spPr>
          <p:txBody>
            <a:bodyPr/>
            <a:lstStyle/>
            <a:p>
              <a:endParaRPr lang="en-US" dirty="0"/>
            </a:p>
          </p:txBody>
        </p:sp>
        <p:sp>
          <p:nvSpPr>
            <p:cNvPr id="243746" name="Freeform 34"/>
            <p:cNvSpPr>
              <a:spLocks/>
            </p:cNvSpPr>
            <p:nvPr/>
          </p:nvSpPr>
          <p:spPr bwMode="auto">
            <a:xfrm>
              <a:off x="3905" y="1568"/>
              <a:ext cx="296" cy="308"/>
            </a:xfrm>
            <a:custGeom>
              <a:avLst/>
              <a:gdLst/>
              <a:ahLst/>
              <a:cxnLst>
                <a:cxn ang="0">
                  <a:pos x="591" y="2"/>
                </a:cxn>
                <a:cxn ang="0">
                  <a:pos x="61" y="617"/>
                </a:cxn>
                <a:cxn ang="0">
                  <a:pos x="0" y="610"/>
                </a:cxn>
                <a:cxn ang="0">
                  <a:pos x="574" y="0"/>
                </a:cxn>
                <a:cxn ang="0">
                  <a:pos x="591" y="2"/>
                </a:cxn>
              </a:cxnLst>
              <a:rect l="0" t="0" r="r" b="b"/>
              <a:pathLst>
                <a:path w="591" h="617">
                  <a:moveTo>
                    <a:pt x="591" y="2"/>
                  </a:moveTo>
                  <a:lnTo>
                    <a:pt x="61" y="617"/>
                  </a:lnTo>
                  <a:lnTo>
                    <a:pt x="0" y="610"/>
                  </a:lnTo>
                  <a:lnTo>
                    <a:pt x="574" y="0"/>
                  </a:lnTo>
                  <a:lnTo>
                    <a:pt x="591" y="2"/>
                  </a:lnTo>
                  <a:close/>
                </a:path>
              </a:pathLst>
            </a:custGeom>
            <a:solidFill>
              <a:srgbClr val="DBDBDB"/>
            </a:solidFill>
            <a:ln w="9525">
              <a:noFill/>
              <a:round/>
              <a:headEnd/>
              <a:tailEnd/>
            </a:ln>
          </p:spPr>
          <p:txBody>
            <a:bodyPr/>
            <a:lstStyle/>
            <a:p>
              <a:endParaRPr lang="en-US" dirty="0"/>
            </a:p>
          </p:txBody>
        </p:sp>
        <p:sp>
          <p:nvSpPr>
            <p:cNvPr id="243747" name="Freeform 35"/>
            <p:cNvSpPr>
              <a:spLocks/>
            </p:cNvSpPr>
            <p:nvPr/>
          </p:nvSpPr>
          <p:spPr bwMode="auto">
            <a:xfrm>
              <a:off x="4021" y="1786"/>
              <a:ext cx="157" cy="32"/>
            </a:xfrm>
            <a:custGeom>
              <a:avLst/>
              <a:gdLst/>
              <a:ahLst/>
              <a:cxnLst>
                <a:cxn ang="0">
                  <a:pos x="0" y="27"/>
                </a:cxn>
                <a:cxn ang="0">
                  <a:pos x="291" y="62"/>
                </a:cxn>
                <a:cxn ang="0">
                  <a:pos x="313" y="35"/>
                </a:cxn>
                <a:cxn ang="0">
                  <a:pos x="26" y="0"/>
                </a:cxn>
                <a:cxn ang="0">
                  <a:pos x="0" y="27"/>
                </a:cxn>
              </a:cxnLst>
              <a:rect l="0" t="0" r="r" b="b"/>
              <a:pathLst>
                <a:path w="313" h="62">
                  <a:moveTo>
                    <a:pt x="0" y="27"/>
                  </a:moveTo>
                  <a:lnTo>
                    <a:pt x="291" y="62"/>
                  </a:lnTo>
                  <a:lnTo>
                    <a:pt x="313" y="35"/>
                  </a:lnTo>
                  <a:lnTo>
                    <a:pt x="26" y="0"/>
                  </a:lnTo>
                  <a:lnTo>
                    <a:pt x="0" y="27"/>
                  </a:lnTo>
                  <a:close/>
                </a:path>
              </a:pathLst>
            </a:custGeom>
            <a:solidFill>
              <a:srgbClr val="000000"/>
            </a:solidFill>
            <a:ln w="9525">
              <a:noFill/>
              <a:round/>
              <a:headEnd/>
              <a:tailEnd/>
            </a:ln>
          </p:spPr>
          <p:txBody>
            <a:bodyPr/>
            <a:lstStyle/>
            <a:p>
              <a:endParaRPr lang="en-US" dirty="0"/>
            </a:p>
          </p:txBody>
        </p:sp>
        <p:sp>
          <p:nvSpPr>
            <p:cNvPr id="243748" name="Freeform 36"/>
            <p:cNvSpPr>
              <a:spLocks/>
            </p:cNvSpPr>
            <p:nvPr/>
          </p:nvSpPr>
          <p:spPr bwMode="auto">
            <a:xfrm>
              <a:off x="4099" y="1686"/>
              <a:ext cx="153" cy="30"/>
            </a:xfrm>
            <a:custGeom>
              <a:avLst/>
              <a:gdLst/>
              <a:ahLst/>
              <a:cxnLst>
                <a:cxn ang="0">
                  <a:pos x="0" y="27"/>
                </a:cxn>
                <a:cxn ang="0">
                  <a:pos x="281" y="59"/>
                </a:cxn>
                <a:cxn ang="0">
                  <a:pos x="306" y="32"/>
                </a:cxn>
                <a:cxn ang="0">
                  <a:pos x="26" y="0"/>
                </a:cxn>
                <a:cxn ang="0">
                  <a:pos x="0" y="27"/>
                </a:cxn>
              </a:cxnLst>
              <a:rect l="0" t="0" r="r" b="b"/>
              <a:pathLst>
                <a:path w="306" h="59">
                  <a:moveTo>
                    <a:pt x="0" y="27"/>
                  </a:moveTo>
                  <a:lnTo>
                    <a:pt x="281" y="59"/>
                  </a:lnTo>
                  <a:lnTo>
                    <a:pt x="306" y="32"/>
                  </a:lnTo>
                  <a:lnTo>
                    <a:pt x="26" y="0"/>
                  </a:lnTo>
                  <a:lnTo>
                    <a:pt x="0" y="27"/>
                  </a:lnTo>
                  <a:close/>
                </a:path>
              </a:pathLst>
            </a:custGeom>
            <a:solidFill>
              <a:srgbClr val="000000"/>
            </a:solidFill>
            <a:ln w="9525">
              <a:noFill/>
              <a:round/>
              <a:headEnd/>
              <a:tailEnd/>
            </a:ln>
          </p:spPr>
          <p:txBody>
            <a:bodyPr/>
            <a:lstStyle/>
            <a:p>
              <a:endParaRPr lang="en-US" dirty="0"/>
            </a:p>
          </p:txBody>
        </p:sp>
        <p:sp>
          <p:nvSpPr>
            <p:cNvPr id="243749" name="Freeform 37"/>
            <p:cNvSpPr>
              <a:spLocks/>
            </p:cNvSpPr>
            <p:nvPr/>
          </p:nvSpPr>
          <p:spPr bwMode="auto">
            <a:xfrm>
              <a:off x="4163" y="1612"/>
              <a:ext cx="144" cy="26"/>
            </a:xfrm>
            <a:custGeom>
              <a:avLst/>
              <a:gdLst/>
              <a:ahLst/>
              <a:cxnLst>
                <a:cxn ang="0">
                  <a:pos x="0" y="21"/>
                </a:cxn>
                <a:cxn ang="0">
                  <a:pos x="276" y="52"/>
                </a:cxn>
                <a:cxn ang="0">
                  <a:pos x="288" y="32"/>
                </a:cxn>
                <a:cxn ang="0">
                  <a:pos x="15" y="0"/>
                </a:cxn>
                <a:cxn ang="0">
                  <a:pos x="0" y="21"/>
                </a:cxn>
              </a:cxnLst>
              <a:rect l="0" t="0" r="r" b="b"/>
              <a:pathLst>
                <a:path w="288" h="52">
                  <a:moveTo>
                    <a:pt x="0" y="21"/>
                  </a:moveTo>
                  <a:lnTo>
                    <a:pt x="276" y="52"/>
                  </a:lnTo>
                  <a:lnTo>
                    <a:pt x="288" y="32"/>
                  </a:lnTo>
                  <a:lnTo>
                    <a:pt x="15" y="0"/>
                  </a:lnTo>
                  <a:lnTo>
                    <a:pt x="0" y="21"/>
                  </a:lnTo>
                  <a:close/>
                </a:path>
              </a:pathLst>
            </a:custGeom>
            <a:solidFill>
              <a:srgbClr val="000000"/>
            </a:solidFill>
            <a:ln w="9525">
              <a:noFill/>
              <a:round/>
              <a:headEnd/>
              <a:tailEnd/>
            </a:ln>
          </p:spPr>
          <p:txBody>
            <a:bodyPr/>
            <a:lstStyle/>
            <a:p>
              <a:endParaRPr lang="en-US" dirty="0"/>
            </a:p>
          </p:txBody>
        </p:sp>
        <p:sp>
          <p:nvSpPr>
            <p:cNvPr id="243750" name="Freeform 38"/>
            <p:cNvSpPr>
              <a:spLocks/>
            </p:cNvSpPr>
            <p:nvPr/>
          </p:nvSpPr>
          <p:spPr bwMode="auto">
            <a:xfrm>
              <a:off x="4139" y="1588"/>
              <a:ext cx="215" cy="316"/>
            </a:xfrm>
            <a:custGeom>
              <a:avLst/>
              <a:gdLst/>
              <a:ahLst/>
              <a:cxnLst>
                <a:cxn ang="0">
                  <a:pos x="420" y="1"/>
                </a:cxn>
                <a:cxn ang="0">
                  <a:pos x="0" y="627"/>
                </a:cxn>
                <a:cxn ang="0">
                  <a:pos x="39" y="632"/>
                </a:cxn>
                <a:cxn ang="0">
                  <a:pos x="431" y="0"/>
                </a:cxn>
                <a:cxn ang="0">
                  <a:pos x="420" y="1"/>
                </a:cxn>
              </a:cxnLst>
              <a:rect l="0" t="0" r="r" b="b"/>
              <a:pathLst>
                <a:path w="431" h="632">
                  <a:moveTo>
                    <a:pt x="420" y="1"/>
                  </a:moveTo>
                  <a:lnTo>
                    <a:pt x="0" y="627"/>
                  </a:lnTo>
                  <a:lnTo>
                    <a:pt x="39" y="632"/>
                  </a:lnTo>
                  <a:lnTo>
                    <a:pt x="431" y="0"/>
                  </a:lnTo>
                  <a:lnTo>
                    <a:pt x="420" y="1"/>
                  </a:lnTo>
                  <a:close/>
                </a:path>
              </a:pathLst>
            </a:custGeom>
            <a:solidFill>
              <a:srgbClr val="000000"/>
            </a:solidFill>
            <a:ln w="9525">
              <a:noFill/>
              <a:round/>
              <a:headEnd/>
              <a:tailEnd/>
            </a:ln>
          </p:spPr>
          <p:txBody>
            <a:bodyPr/>
            <a:lstStyle/>
            <a:p>
              <a:endParaRPr lang="en-US" dirty="0"/>
            </a:p>
          </p:txBody>
        </p:sp>
        <p:sp>
          <p:nvSpPr>
            <p:cNvPr id="243751" name="Freeform 39"/>
            <p:cNvSpPr>
              <a:spLocks/>
            </p:cNvSpPr>
            <p:nvPr/>
          </p:nvSpPr>
          <p:spPr bwMode="auto">
            <a:xfrm>
              <a:off x="4108" y="1588"/>
              <a:ext cx="241" cy="314"/>
            </a:xfrm>
            <a:custGeom>
              <a:avLst/>
              <a:gdLst/>
              <a:ahLst/>
              <a:cxnLst>
                <a:cxn ang="0">
                  <a:pos x="482" y="1"/>
                </a:cxn>
                <a:cxn ang="0">
                  <a:pos x="62" y="627"/>
                </a:cxn>
                <a:cxn ang="0">
                  <a:pos x="0" y="619"/>
                </a:cxn>
                <a:cxn ang="0">
                  <a:pos x="463" y="0"/>
                </a:cxn>
                <a:cxn ang="0">
                  <a:pos x="482" y="1"/>
                </a:cxn>
              </a:cxnLst>
              <a:rect l="0" t="0" r="r" b="b"/>
              <a:pathLst>
                <a:path w="482" h="627">
                  <a:moveTo>
                    <a:pt x="482" y="1"/>
                  </a:moveTo>
                  <a:lnTo>
                    <a:pt x="62" y="627"/>
                  </a:lnTo>
                  <a:lnTo>
                    <a:pt x="0" y="619"/>
                  </a:lnTo>
                  <a:lnTo>
                    <a:pt x="463" y="0"/>
                  </a:lnTo>
                  <a:lnTo>
                    <a:pt x="482" y="1"/>
                  </a:lnTo>
                  <a:close/>
                </a:path>
              </a:pathLst>
            </a:custGeom>
            <a:solidFill>
              <a:srgbClr val="DBDBDB"/>
            </a:solidFill>
            <a:ln w="9525">
              <a:noFill/>
              <a:round/>
              <a:headEnd/>
              <a:tailEnd/>
            </a:ln>
          </p:spPr>
          <p:txBody>
            <a:bodyPr/>
            <a:lstStyle/>
            <a:p>
              <a:endParaRPr lang="en-US" dirty="0"/>
            </a:p>
          </p:txBody>
        </p:sp>
        <p:sp>
          <p:nvSpPr>
            <p:cNvPr id="243752" name="Freeform 40"/>
            <p:cNvSpPr>
              <a:spLocks/>
            </p:cNvSpPr>
            <p:nvPr/>
          </p:nvSpPr>
          <p:spPr bwMode="auto">
            <a:xfrm>
              <a:off x="4579" y="1307"/>
              <a:ext cx="256" cy="345"/>
            </a:xfrm>
            <a:custGeom>
              <a:avLst/>
              <a:gdLst/>
              <a:ahLst/>
              <a:cxnLst>
                <a:cxn ang="0">
                  <a:pos x="452" y="13"/>
                </a:cxn>
                <a:cxn ang="0">
                  <a:pos x="429" y="2"/>
                </a:cxn>
                <a:cxn ang="0">
                  <a:pos x="407" y="0"/>
                </a:cxn>
                <a:cxn ang="0">
                  <a:pos x="383" y="8"/>
                </a:cxn>
                <a:cxn ang="0">
                  <a:pos x="362" y="25"/>
                </a:cxn>
                <a:cxn ang="0">
                  <a:pos x="342" y="49"/>
                </a:cxn>
                <a:cxn ang="0">
                  <a:pos x="323" y="81"/>
                </a:cxn>
                <a:cxn ang="0">
                  <a:pos x="306" y="120"/>
                </a:cxn>
                <a:cxn ang="0">
                  <a:pos x="291" y="163"/>
                </a:cxn>
                <a:cxn ang="0">
                  <a:pos x="284" y="194"/>
                </a:cxn>
                <a:cxn ang="0">
                  <a:pos x="280" y="226"/>
                </a:cxn>
                <a:cxn ang="0">
                  <a:pos x="276" y="257"/>
                </a:cxn>
                <a:cxn ang="0">
                  <a:pos x="276" y="289"/>
                </a:cxn>
                <a:cxn ang="0">
                  <a:pos x="267" y="300"/>
                </a:cxn>
                <a:cxn ang="0">
                  <a:pos x="259" y="273"/>
                </a:cxn>
                <a:cxn ang="0">
                  <a:pos x="248" y="246"/>
                </a:cxn>
                <a:cxn ang="0">
                  <a:pos x="235" y="223"/>
                </a:cxn>
                <a:cxn ang="0">
                  <a:pos x="220" y="205"/>
                </a:cxn>
                <a:cxn ang="0">
                  <a:pos x="198" y="192"/>
                </a:cxn>
                <a:cxn ang="0">
                  <a:pos x="174" y="189"/>
                </a:cxn>
                <a:cxn ang="0">
                  <a:pos x="149" y="196"/>
                </a:cxn>
                <a:cxn ang="0">
                  <a:pos x="125" y="210"/>
                </a:cxn>
                <a:cxn ang="0">
                  <a:pos x="101" y="233"/>
                </a:cxn>
                <a:cxn ang="0">
                  <a:pos x="79" y="265"/>
                </a:cxn>
                <a:cxn ang="0">
                  <a:pos x="60" y="302"/>
                </a:cxn>
                <a:cxn ang="0">
                  <a:pos x="45" y="346"/>
                </a:cxn>
                <a:cxn ang="0">
                  <a:pos x="38" y="378"/>
                </a:cxn>
                <a:cxn ang="0">
                  <a:pos x="32" y="412"/>
                </a:cxn>
                <a:cxn ang="0">
                  <a:pos x="30" y="444"/>
                </a:cxn>
                <a:cxn ang="0">
                  <a:pos x="28" y="476"/>
                </a:cxn>
                <a:cxn ang="0">
                  <a:pos x="2" y="531"/>
                </a:cxn>
                <a:cxn ang="0">
                  <a:pos x="0" y="673"/>
                </a:cxn>
                <a:cxn ang="0">
                  <a:pos x="136" y="689"/>
                </a:cxn>
                <a:cxn ang="0">
                  <a:pos x="153" y="686"/>
                </a:cxn>
                <a:cxn ang="0">
                  <a:pos x="170" y="678"/>
                </a:cxn>
                <a:cxn ang="0">
                  <a:pos x="187" y="665"/>
                </a:cxn>
                <a:cxn ang="0">
                  <a:pos x="204" y="649"/>
                </a:cxn>
                <a:cxn ang="0">
                  <a:pos x="218" y="626"/>
                </a:cxn>
                <a:cxn ang="0">
                  <a:pos x="232" y="600"/>
                </a:cxn>
                <a:cxn ang="0">
                  <a:pos x="245" y="570"/>
                </a:cxn>
                <a:cxn ang="0">
                  <a:pos x="254" y="536"/>
                </a:cxn>
                <a:cxn ang="0">
                  <a:pos x="258" y="523"/>
                </a:cxn>
                <a:cxn ang="0">
                  <a:pos x="259" y="505"/>
                </a:cxn>
                <a:cxn ang="0">
                  <a:pos x="263" y="488"/>
                </a:cxn>
                <a:cxn ang="0">
                  <a:pos x="265" y="475"/>
                </a:cxn>
                <a:cxn ang="0">
                  <a:pos x="368" y="486"/>
                </a:cxn>
                <a:cxn ang="0">
                  <a:pos x="386" y="488"/>
                </a:cxn>
                <a:cxn ang="0">
                  <a:pos x="405" y="481"/>
                </a:cxn>
                <a:cxn ang="0">
                  <a:pos x="424" y="470"/>
                </a:cxn>
                <a:cxn ang="0">
                  <a:pos x="440" y="452"/>
                </a:cxn>
                <a:cxn ang="0">
                  <a:pos x="457" y="429"/>
                </a:cxn>
                <a:cxn ang="0">
                  <a:pos x="472" y="402"/>
                </a:cxn>
                <a:cxn ang="0">
                  <a:pos x="485" y="370"/>
                </a:cxn>
                <a:cxn ang="0">
                  <a:pos x="496" y="333"/>
                </a:cxn>
                <a:cxn ang="0">
                  <a:pos x="506" y="284"/>
                </a:cxn>
                <a:cxn ang="0">
                  <a:pos x="511" y="236"/>
                </a:cxn>
                <a:cxn ang="0">
                  <a:pos x="511" y="187"/>
                </a:cxn>
                <a:cxn ang="0">
                  <a:pos x="508" y="141"/>
                </a:cxn>
                <a:cxn ang="0">
                  <a:pos x="500" y="99"/>
                </a:cxn>
                <a:cxn ang="0">
                  <a:pos x="487" y="63"/>
                </a:cxn>
                <a:cxn ang="0">
                  <a:pos x="472" y="34"/>
                </a:cxn>
                <a:cxn ang="0">
                  <a:pos x="452" y="13"/>
                </a:cxn>
              </a:cxnLst>
              <a:rect l="0" t="0" r="r" b="b"/>
              <a:pathLst>
                <a:path w="511" h="689">
                  <a:moveTo>
                    <a:pt x="452" y="13"/>
                  </a:moveTo>
                  <a:lnTo>
                    <a:pt x="429" y="2"/>
                  </a:lnTo>
                  <a:lnTo>
                    <a:pt x="407" y="0"/>
                  </a:lnTo>
                  <a:lnTo>
                    <a:pt x="383" y="8"/>
                  </a:lnTo>
                  <a:lnTo>
                    <a:pt x="362" y="25"/>
                  </a:lnTo>
                  <a:lnTo>
                    <a:pt x="342" y="49"/>
                  </a:lnTo>
                  <a:lnTo>
                    <a:pt x="323" y="81"/>
                  </a:lnTo>
                  <a:lnTo>
                    <a:pt x="306" y="120"/>
                  </a:lnTo>
                  <a:lnTo>
                    <a:pt x="291" y="163"/>
                  </a:lnTo>
                  <a:lnTo>
                    <a:pt x="284" y="194"/>
                  </a:lnTo>
                  <a:lnTo>
                    <a:pt x="280" y="226"/>
                  </a:lnTo>
                  <a:lnTo>
                    <a:pt x="276" y="257"/>
                  </a:lnTo>
                  <a:lnTo>
                    <a:pt x="276" y="289"/>
                  </a:lnTo>
                  <a:lnTo>
                    <a:pt x="267" y="300"/>
                  </a:lnTo>
                  <a:lnTo>
                    <a:pt x="259" y="273"/>
                  </a:lnTo>
                  <a:lnTo>
                    <a:pt x="248" y="246"/>
                  </a:lnTo>
                  <a:lnTo>
                    <a:pt x="235" y="223"/>
                  </a:lnTo>
                  <a:lnTo>
                    <a:pt x="220" y="205"/>
                  </a:lnTo>
                  <a:lnTo>
                    <a:pt x="198" y="192"/>
                  </a:lnTo>
                  <a:lnTo>
                    <a:pt x="174" y="189"/>
                  </a:lnTo>
                  <a:lnTo>
                    <a:pt x="149" y="196"/>
                  </a:lnTo>
                  <a:lnTo>
                    <a:pt x="125" y="210"/>
                  </a:lnTo>
                  <a:lnTo>
                    <a:pt x="101" y="233"/>
                  </a:lnTo>
                  <a:lnTo>
                    <a:pt x="79" y="265"/>
                  </a:lnTo>
                  <a:lnTo>
                    <a:pt x="60" y="302"/>
                  </a:lnTo>
                  <a:lnTo>
                    <a:pt x="45" y="346"/>
                  </a:lnTo>
                  <a:lnTo>
                    <a:pt x="38" y="378"/>
                  </a:lnTo>
                  <a:lnTo>
                    <a:pt x="32" y="412"/>
                  </a:lnTo>
                  <a:lnTo>
                    <a:pt x="30" y="444"/>
                  </a:lnTo>
                  <a:lnTo>
                    <a:pt x="28" y="476"/>
                  </a:lnTo>
                  <a:lnTo>
                    <a:pt x="2" y="531"/>
                  </a:lnTo>
                  <a:lnTo>
                    <a:pt x="0" y="673"/>
                  </a:lnTo>
                  <a:lnTo>
                    <a:pt x="136" y="689"/>
                  </a:lnTo>
                  <a:lnTo>
                    <a:pt x="153" y="686"/>
                  </a:lnTo>
                  <a:lnTo>
                    <a:pt x="170" y="678"/>
                  </a:lnTo>
                  <a:lnTo>
                    <a:pt x="187" y="665"/>
                  </a:lnTo>
                  <a:lnTo>
                    <a:pt x="204" y="649"/>
                  </a:lnTo>
                  <a:lnTo>
                    <a:pt x="218" y="626"/>
                  </a:lnTo>
                  <a:lnTo>
                    <a:pt x="232" y="600"/>
                  </a:lnTo>
                  <a:lnTo>
                    <a:pt x="245" y="570"/>
                  </a:lnTo>
                  <a:lnTo>
                    <a:pt x="254" y="536"/>
                  </a:lnTo>
                  <a:lnTo>
                    <a:pt x="258" y="523"/>
                  </a:lnTo>
                  <a:lnTo>
                    <a:pt x="259" y="505"/>
                  </a:lnTo>
                  <a:lnTo>
                    <a:pt x="263" y="488"/>
                  </a:lnTo>
                  <a:lnTo>
                    <a:pt x="265" y="475"/>
                  </a:lnTo>
                  <a:lnTo>
                    <a:pt x="368" y="486"/>
                  </a:lnTo>
                  <a:lnTo>
                    <a:pt x="386" y="488"/>
                  </a:lnTo>
                  <a:lnTo>
                    <a:pt x="405" y="481"/>
                  </a:lnTo>
                  <a:lnTo>
                    <a:pt x="424" y="470"/>
                  </a:lnTo>
                  <a:lnTo>
                    <a:pt x="440" y="452"/>
                  </a:lnTo>
                  <a:lnTo>
                    <a:pt x="457" y="429"/>
                  </a:lnTo>
                  <a:lnTo>
                    <a:pt x="472" y="402"/>
                  </a:lnTo>
                  <a:lnTo>
                    <a:pt x="485" y="370"/>
                  </a:lnTo>
                  <a:lnTo>
                    <a:pt x="496" y="333"/>
                  </a:lnTo>
                  <a:lnTo>
                    <a:pt x="506" y="284"/>
                  </a:lnTo>
                  <a:lnTo>
                    <a:pt x="511" y="236"/>
                  </a:lnTo>
                  <a:lnTo>
                    <a:pt x="511" y="187"/>
                  </a:lnTo>
                  <a:lnTo>
                    <a:pt x="508" y="141"/>
                  </a:lnTo>
                  <a:lnTo>
                    <a:pt x="500" y="99"/>
                  </a:lnTo>
                  <a:lnTo>
                    <a:pt x="487" y="63"/>
                  </a:lnTo>
                  <a:lnTo>
                    <a:pt x="472" y="34"/>
                  </a:lnTo>
                  <a:lnTo>
                    <a:pt x="452" y="13"/>
                  </a:lnTo>
                  <a:close/>
                </a:path>
              </a:pathLst>
            </a:custGeom>
            <a:solidFill>
              <a:srgbClr val="000000"/>
            </a:solidFill>
            <a:ln w="9525">
              <a:noFill/>
              <a:round/>
              <a:headEnd/>
              <a:tailEnd/>
            </a:ln>
          </p:spPr>
          <p:txBody>
            <a:bodyPr/>
            <a:lstStyle/>
            <a:p>
              <a:endParaRPr lang="en-US" dirty="0"/>
            </a:p>
          </p:txBody>
        </p:sp>
        <p:sp>
          <p:nvSpPr>
            <p:cNvPr id="243753" name="Freeform 41"/>
            <p:cNvSpPr>
              <a:spLocks/>
            </p:cNvSpPr>
            <p:nvPr/>
          </p:nvSpPr>
          <p:spPr bwMode="auto">
            <a:xfrm>
              <a:off x="4657" y="1459"/>
              <a:ext cx="25" cy="134"/>
            </a:xfrm>
            <a:custGeom>
              <a:avLst/>
              <a:gdLst/>
              <a:ahLst/>
              <a:cxnLst>
                <a:cxn ang="0">
                  <a:pos x="17" y="267"/>
                </a:cxn>
                <a:cxn ang="0">
                  <a:pos x="28" y="256"/>
                </a:cxn>
                <a:cxn ang="0">
                  <a:pos x="37" y="229"/>
                </a:cxn>
                <a:cxn ang="0">
                  <a:pos x="45" y="185"/>
                </a:cxn>
                <a:cxn ang="0">
                  <a:pos x="50" y="134"/>
                </a:cxn>
                <a:cxn ang="0">
                  <a:pos x="50" y="80"/>
                </a:cxn>
                <a:cxn ang="0">
                  <a:pos x="47" y="38"/>
                </a:cxn>
                <a:cxn ang="0">
                  <a:pos x="39" y="9"/>
                </a:cxn>
                <a:cxn ang="0">
                  <a:pos x="30" y="0"/>
                </a:cxn>
                <a:cxn ang="0">
                  <a:pos x="21" y="9"/>
                </a:cxn>
                <a:cxn ang="0">
                  <a:pos x="11" y="38"/>
                </a:cxn>
                <a:cxn ang="0">
                  <a:pos x="4" y="82"/>
                </a:cxn>
                <a:cxn ang="0">
                  <a:pos x="0" y="134"/>
                </a:cxn>
                <a:cxn ang="0">
                  <a:pos x="0" y="187"/>
                </a:cxn>
                <a:cxn ang="0">
                  <a:pos x="2" y="229"/>
                </a:cxn>
                <a:cxn ang="0">
                  <a:pos x="7" y="258"/>
                </a:cxn>
                <a:cxn ang="0">
                  <a:pos x="17" y="267"/>
                </a:cxn>
              </a:cxnLst>
              <a:rect l="0" t="0" r="r" b="b"/>
              <a:pathLst>
                <a:path w="50" h="267">
                  <a:moveTo>
                    <a:pt x="17" y="267"/>
                  </a:moveTo>
                  <a:lnTo>
                    <a:pt x="28" y="256"/>
                  </a:lnTo>
                  <a:lnTo>
                    <a:pt x="37" y="229"/>
                  </a:lnTo>
                  <a:lnTo>
                    <a:pt x="45" y="185"/>
                  </a:lnTo>
                  <a:lnTo>
                    <a:pt x="50" y="134"/>
                  </a:lnTo>
                  <a:lnTo>
                    <a:pt x="50" y="80"/>
                  </a:lnTo>
                  <a:lnTo>
                    <a:pt x="47" y="38"/>
                  </a:lnTo>
                  <a:lnTo>
                    <a:pt x="39" y="9"/>
                  </a:lnTo>
                  <a:lnTo>
                    <a:pt x="30" y="0"/>
                  </a:lnTo>
                  <a:lnTo>
                    <a:pt x="21" y="9"/>
                  </a:lnTo>
                  <a:lnTo>
                    <a:pt x="11" y="38"/>
                  </a:lnTo>
                  <a:lnTo>
                    <a:pt x="4" y="82"/>
                  </a:lnTo>
                  <a:lnTo>
                    <a:pt x="0" y="134"/>
                  </a:lnTo>
                  <a:lnTo>
                    <a:pt x="0" y="187"/>
                  </a:lnTo>
                  <a:lnTo>
                    <a:pt x="2" y="229"/>
                  </a:lnTo>
                  <a:lnTo>
                    <a:pt x="7" y="258"/>
                  </a:lnTo>
                  <a:lnTo>
                    <a:pt x="17" y="267"/>
                  </a:lnTo>
                  <a:close/>
                </a:path>
              </a:pathLst>
            </a:custGeom>
            <a:solidFill>
              <a:srgbClr val="5B9B9B"/>
            </a:solidFill>
            <a:ln w="9525">
              <a:noFill/>
              <a:round/>
              <a:headEnd/>
              <a:tailEnd/>
            </a:ln>
          </p:spPr>
          <p:txBody>
            <a:bodyPr/>
            <a:lstStyle/>
            <a:p>
              <a:endParaRPr lang="en-US" dirty="0"/>
            </a:p>
          </p:txBody>
        </p:sp>
        <p:sp>
          <p:nvSpPr>
            <p:cNvPr id="243754" name="Freeform 42"/>
            <p:cNvSpPr>
              <a:spLocks/>
            </p:cNvSpPr>
            <p:nvPr/>
          </p:nvSpPr>
          <p:spPr bwMode="auto">
            <a:xfrm>
              <a:off x="4781" y="1357"/>
              <a:ext cx="26" cy="135"/>
            </a:xfrm>
            <a:custGeom>
              <a:avLst/>
              <a:gdLst/>
              <a:ahLst/>
              <a:cxnLst>
                <a:cxn ang="0">
                  <a:pos x="19" y="270"/>
                </a:cxn>
                <a:cxn ang="0">
                  <a:pos x="30" y="258"/>
                </a:cxn>
                <a:cxn ang="0">
                  <a:pos x="39" y="229"/>
                </a:cxn>
                <a:cxn ang="0">
                  <a:pos x="47" y="187"/>
                </a:cxn>
                <a:cxn ang="0">
                  <a:pos x="52" y="134"/>
                </a:cxn>
                <a:cxn ang="0">
                  <a:pos x="52" y="83"/>
                </a:cxn>
                <a:cxn ang="0">
                  <a:pos x="49" y="39"/>
                </a:cxn>
                <a:cxn ang="0">
                  <a:pos x="41" y="10"/>
                </a:cxn>
                <a:cxn ang="0">
                  <a:pos x="32" y="0"/>
                </a:cxn>
                <a:cxn ang="0">
                  <a:pos x="22" y="12"/>
                </a:cxn>
                <a:cxn ang="0">
                  <a:pos x="13" y="41"/>
                </a:cxn>
                <a:cxn ang="0">
                  <a:pos x="6" y="83"/>
                </a:cxn>
                <a:cxn ang="0">
                  <a:pos x="0" y="136"/>
                </a:cxn>
                <a:cxn ang="0">
                  <a:pos x="0" y="187"/>
                </a:cxn>
                <a:cxn ang="0">
                  <a:pos x="4" y="231"/>
                </a:cxn>
                <a:cxn ang="0">
                  <a:pos x="9" y="258"/>
                </a:cxn>
                <a:cxn ang="0">
                  <a:pos x="19" y="270"/>
                </a:cxn>
              </a:cxnLst>
              <a:rect l="0" t="0" r="r" b="b"/>
              <a:pathLst>
                <a:path w="52" h="270">
                  <a:moveTo>
                    <a:pt x="19" y="270"/>
                  </a:moveTo>
                  <a:lnTo>
                    <a:pt x="30" y="258"/>
                  </a:lnTo>
                  <a:lnTo>
                    <a:pt x="39" y="229"/>
                  </a:lnTo>
                  <a:lnTo>
                    <a:pt x="47" y="187"/>
                  </a:lnTo>
                  <a:lnTo>
                    <a:pt x="52" y="134"/>
                  </a:lnTo>
                  <a:lnTo>
                    <a:pt x="52" y="83"/>
                  </a:lnTo>
                  <a:lnTo>
                    <a:pt x="49" y="39"/>
                  </a:lnTo>
                  <a:lnTo>
                    <a:pt x="41" y="10"/>
                  </a:lnTo>
                  <a:lnTo>
                    <a:pt x="32" y="0"/>
                  </a:lnTo>
                  <a:lnTo>
                    <a:pt x="22" y="12"/>
                  </a:lnTo>
                  <a:lnTo>
                    <a:pt x="13" y="41"/>
                  </a:lnTo>
                  <a:lnTo>
                    <a:pt x="6" y="83"/>
                  </a:lnTo>
                  <a:lnTo>
                    <a:pt x="0" y="136"/>
                  </a:lnTo>
                  <a:lnTo>
                    <a:pt x="0" y="187"/>
                  </a:lnTo>
                  <a:lnTo>
                    <a:pt x="4" y="231"/>
                  </a:lnTo>
                  <a:lnTo>
                    <a:pt x="9" y="258"/>
                  </a:lnTo>
                  <a:lnTo>
                    <a:pt x="19" y="270"/>
                  </a:lnTo>
                  <a:close/>
                </a:path>
              </a:pathLst>
            </a:custGeom>
            <a:solidFill>
              <a:srgbClr val="5B9B9B"/>
            </a:solidFill>
            <a:ln w="9525">
              <a:noFill/>
              <a:round/>
              <a:headEnd/>
              <a:tailEnd/>
            </a:ln>
          </p:spPr>
          <p:txBody>
            <a:bodyPr/>
            <a:lstStyle/>
            <a:p>
              <a:endParaRPr lang="en-US" dirty="0"/>
            </a:p>
          </p:txBody>
        </p:sp>
        <p:sp>
          <p:nvSpPr>
            <p:cNvPr id="243755" name="Freeform 43"/>
            <p:cNvSpPr>
              <a:spLocks/>
            </p:cNvSpPr>
            <p:nvPr/>
          </p:nvSpPr>
          <p:spPr bwMode="auto">
            <a:xfrm>
              <a:off x="4588" y="1460"/>
              <a:ext cx="54" cy="171"/>
            </a:xfrm>
            <a:custGeom>
              <a:avLst/>
              <a:gdLst/>
              <a:ahLst/>
              <a:cxnLst>
                <a:cxn ang="0">
                  <a:pos x="6" y="326"/>
                </a:cxn>
                <a:cxn ang="0">
                  <a:pos x="108" y="340"/>
                </a:cxn>
                <a:cxn ang="0">
                  <a:pos x="90" y="279"/>
                </a:cxn>
                <a:cxn ang="0">
                  <a:pos x="82" y="218"/>
                </a:cxn>
                <a:cxn ang="0">
                  <a:pos x="80" y="161"/>
                </a:cxn>
                <a:cxn ang="0">
                  <a:pos x="84" y="110"/>
                </a:cxn>
                <a:cxn ang="0">
                  <a:pos x="91" y="64"/>
                </a:cxn>
                <a:cxn ang="0">
                  <a:pos x="99" y="30"/>
                </a:cxn>
                <a:cxn ang="0">
                  <a:pos x="106" y="8"/>
                </a:cxn>
                <a:cxn ang="0">
                  <a:pos x="108" y="0"/>
                </a:cxn>
                <a:cxn ang="0">
                  <a:pos x="106" y="1"/>
                </a:cxn>
                <a:cxn ang="0">
                  <a:pos x="103" y="8"/>
                </a:cxn>
                <a:cxn ang="0">
                  <a:pos x="95" y="19"/>
                </a:cxn>
                <a:cxn ang="0">
                  <a:pos x="88" y="35"/>
                </a:cxn>
                <a:cxn ang="0">
                  <a:pos x="78" y="58"/>
                </a:cxn>
                <a:cxn ang="0">
                  <a:pos x="69" y="89"/>
                </a:cxn>
                <a:cxn ang="0">
                  <a:pos x="60" y="127"/>
                </a:cxn>
                <a:cxn ang="0">
                  <a:pos x="50" y="174"/>
                </a:cxn>
                <a:cxn ang="0">
                  <a:pos x="0" y="235"/>
                </a:cxn>
                <a:cxn ang="0">
                  <a:pos x="6" y="326"/>
                </a:cxn>
              </a:cxnLst>
              <a:rect l="0" t="0" r="r" b="b"/>
              <a:pathLst>
                <a:path w="108" h="340">
                  <a:moveTo>
                    <a:pt x="6" y="326"/>
                  </a:moveTo>
                  <a:lnTo>
                    <a:pt x="108" y="340"/>
                  </a:lnTo>
                  <a:lnTo>
                    <a:pt x="90" y="279"/>
                  </a:lnTo>
                  <a:lnTo>
                    <a:pt x="82" y="218"/>
                  </a:lnTo>
                  <a:lnTo>
                    <a:pt x="80" y="161"/>
                  </a:lnTo>
                  <a:lnTo>
                    <a:pt x="84" y="110"/>
                  </a:lnTo>
                  <a:lnTo>
                    <a:pt x="91" y="64"/>
                  </a:lnTo>
                  <a:lnTo>
                    <a:pt x="99" y="30"/>
                  </a:lnTo>
                  <a:lnTo>
                    <a:pt x="106" y="8"/>
                  </a:lnTo>
                  <a:lnTo>
                    <a:pt x="108" y="0"/>
                  </a:lnTo>
                  <a:lnTo>
                    <a:pt x="106" y="1"/>
                  </a:lnTo>
                  <a:lnTo>
                    <a:pt x="103" y="8"/>
                  </a:lnTo>
                  <a:lnTo>
                    <a:pt x="95" y="19"/>
                  </a:lnTo>
                  <a:lnTo>
                    <a:pt x="88" y="35"/>
                  </a:lnTo>
                  <a:lnTo>
                    <a:pt x="78" y="58"/>
                  </a:lnTo>
                  <a:lnTo>
                    <a:pt x="69" y="89"/>
                  </a:lnTo>
                  <a:lnTo>
                    <a:pt x="60" y="127"/>
                  </a:lnTo>
                  <a:lnTo>
                    <a:pt x="50" y="174"/>
                  </a:lnTo>
                  <a:lnTo>
                    <a:pt x="0" y="235"/>
                  </a:lnTo>
                  <a:lnTo>
                    <a:pt x="6" y="326"/>
                  </a:lnTo>
                  <a:close/>
                </a:path>
              </a:pathLst>
            </a:custGeom>
            <a:solidFill>
              <a:srgbClr val="494949"/>
            </a:solidFill>
            <a:ln w="9525">
              <a:noFill/>
              <a:round/>
              <a:headEnd/>
              <a:tailEnd/>
            </a:ln>
          </p:spPr>
          <p:txBody>
            <a:bodyPr/>
            <a:lstStyle/>
            <a:p>
              <a:endParaRPr lang="en-US" dirty="0"/>
            </a:p>
          </p:txBody>
        </p:sp>
        <p:sp>
          <p:nvSpPr>
            <p:cNvPr id="243756" name="Freeform 44"/>
            <p:cNvSpPr>
              <a:spLocks/>
            </p:cNvSpPr>
            <p:nvPr/>
          </p:nvSpPr>
          <p:spPr bwMode="auto">
            <a:xfrm>
              <a:off x="4714" y="1358"/>
              <a:ext cx="55" cy="169"/>
            </a:xfrm>
            <a:custGeom>
              <a:avLst/>
              <a:gdLst/>
              <a:ahLst/>
              <a:cxnLst>
                <a:cxn ang="0">
                  <a:pos x="5" y="326"/>
                </a:cxn>
                <a:cxn ang="0">
                  <a:pos x="106" y="339"/>
                </a:cxn>
                <a:cxn ang="0">
                  <a:pos x="87" y="276"/>
                </a:cxn>
                <a:cxn ang="0">
                  <a:pos x="80" y="215"/>
                </a:cxn>
                <a:cxn ang="0">
                  <a:pos x="80" y="156"/>
                </a:cxn>
                <a:cxn ang="0">
                  <a:pos x="84" y="106"/>
                </a:cxn>
                <a:cxn ang="0">
                  <a:pos x="91" y="63"/>
                </a:cxn>
                <a:cxn ang="0">
                  <a:pos x="100" y="29"/>
                </a:cxn>
                <a:cxn ang="0">
                  <a:pos x="108" y="8"/>
                </a:cxn>
                <a:cxn ang="0">
                  <a:pos x="110" y="0"/>
                </a:cxn>
                <a:cxn ang="0">
                  <a:pos x="108" y="2"/>
                </a:cxn>
                <a:cxn ang="0">
                  <a:pos x="104" y="6"/>
                </a:cxn>
                <a:cxn ang="0">
                  <a:pos x="97" y="16"/>
                </a:cxn>
                <a:cxn ang="0">
                  <a:pos x="89" y="29"/>
                </a:cxn>
                <a:cxn ang="0">
                  <a:pos x="80" y="45"/>
                </a:cxn>
                <a:cxn ang="0">
                  <a:pos x="69" y="66"/>
                </a:cxn>
                <a:cxn ang="0">
                  <a:pos x="59" y="92"/>
                </a:cxn>
                <a:cxn ang="0">
                  <a:pos x="50" y="121"/>
                </a:cxn>
                <a:cxn ang="0">
                  <a:pos x="0" y="182"/>
                </a:cxn>
                <a:cxn ang="0">
                  <a:pos x="5" y="326"/>
                </a:cxn>
              </a:cxnLst>
              <a:rect l="0" t="0" r="r" b="b"/>
              <a:pathLst>
                <a:path w="110" h="339">
                  <a:moveTo>
                    <a:pt x="5" y="326"/>
                  </a:moveTo>
                  <a:lnTo>
                    <a:pt x="106" y="339"/>
                  </a:lnTo>
                  <a:lnTo>
                    <a:pt x="87" y="276"/>
                  </a:lnTo>
                  <a:lnTo>
                    <a:pt x="80" y="215"/>
                  </a:lnTo>
                  <a:lnTo>
                    <a:pt x="80" y="156"/>
                  </a:lnTo>
                  <a:lnTo>
                    <a:pt x="84" y="106"/>
                  </a:lnTo>
                  <a:lnTo>
                    <a:pt x="91" y="63"/>
                  </a:lnTo>
                  <a:lnTo>
                    <a:pt x="100" y="29"/>
                  </a:lnTo>
                  <a:lnTo>
                    <a:pt x="108" y="8"/>
                  </a:lnTo>
                  <a:lnTo>
                    <a:pt x="110" y="0"/>
                  </a:lnTo>
                  <a:lnTo>
                    <a:pt x="108" y="2"/>
                  </a:lnTo>
                  <a:lnTo>
                    <a:pt x="104" y="6"/>
                  </a:lnTo>
                  <a:lnTo>
                    <a:pt x="97" y="16"/>
                  </a:lnTo>
                  <a:lnTo>
                    <a:pt x="89" y="29"/>
                  </a:lnTo>
                  <a:lnTo>
                    <a:pt x="80" y="45"/>
                  </a:lnTo>
                  <a:lnTo>
                    <a:pt x="69" y="66"/>
                  </a:lnTo>
                  <a:lnTo>
                    <a:pt x="59" y="92"/>
                  </a:lnTo>
                  <a:lnTo>
                    <a:pt x="50" y="121"/>
                  </a:lnTo>
                  <a:lnTo>
                    <a:pt x="0" y="182"/>
                  </a:lnTo>
                  <a:lnTo>
                    <a:pt x="5" y="326"/>
                  </a:lnTo>
                  <a:close/>
                </a:path>
              </a:pathLst>
            </a:custGeom>
            <a:solidFill>
              <a:srgbClr val="494949"/>
            </a:solidFill>
            <a:ln w="9525">
              <a:noFill/>
              <a:round/>
              <a:headEnd/>
              <a:tailEnd/>
            </a:ln>
          </p:spPr>
          <p:txBody>
            <a:bodyPr/>
            <a:lstStyle/>
            <a:p>
              <a:endParaRPr lang="en-US" dirty="0"/>
            </a:p>
          </p:txBody>
        </p:sp>
        <p:sp>
          <p:nvSpPr>
            <p:cNvPr id="243757" name="Freeform 45"/>
            <p:cNvSpPr>
              <a:spLocks/>
            </p:cNvSpPr>
            <p:nvPr/>
          </p:nvSpPr>
          <p:spPr bwMode="auto">
            <a:xfrm>
              <a:off x="4136" y="919"/>
              <a:ext cx="481" cy="57"/>
            </a:xfrm>
            <a:custGeom>
              <a:avLst/>
              <a:gdLst/>
              <a:ahLst/>
              <a:cxnLst>
                <a:cxn ang="0">
                  <a:pos x="912" y="113"/>
                </a:cxn>
                <a:cxn ang="0">
                  <a:pos x="0" y="21"/>
                </a:cxn>
                <a:cxn ang="0">
                  <a:pos x="69" y="0"/>
                </a:cxn>
                <a:cxn ang="0">
                  <a:pos x="963" y="88"/>
                </a:cxn>
                <a:cxn ang="0">
                  <a:pos x="912" y="113"/>
                </a:cxn>
              </a:cxnLst>
              <a:rect l="0" t="0" r="r" b="b"/>
              <a:pathLst>
                <a:path w="963" h="113">
                  <a:moveTo>
                    <a:pt x="912" y="113"/>
                  </a:moveTo>
                  <a:lnTo>
                    <a:pt x="0" y="21"/>
                  </a:lnTo>
                  <a:lnTo>
                    <a:pt x="69" y="0"/>
                  </a:lnTo>
                  <a:lnTo>
                    <a:pt x="963" y="88"/>
                  </a:lnTo>
                  <a:lnTo>
                    <a:pt x="912" y="113"/>
                  </a:lnTo>
                  <a:close/>
                </a:path>
              </a:pathLst>
            </a:custGeom>
            <a:solidFill>
              <a:srgbClr val="000000"/>
            </a:solidFill>
            <a:ln w="9525">
              <a:noFill/>
              <a:round/>
              <a:headEnd/>
              <a:tailEnd/>
            </a:ln>
          </p:spPr>
          <p:txBody>
            <a:bodyPr/>
            <a:lstStyle/>
            <a:p>
              <a:endParaRPr lang="en-US" dirty="0"/>
            </a:p>
          </p:txBody>
        </p:sp>
        <p:sp>
          <p:nvSpPr>
            <p:cNvPr id="243758" name="Freeform 46"/>
            <p:cNvSpPr>
              <a:spLocks/>
            </p:cNvSpPr>
            <p:nvPr/>
          </p:nvSpPr>
          <p:spPr bwMode="auto">
            <a:xfrm>
              <a:off x="4247" y="887"/>
              <a:ext cx="436" cy="50"/>
            </a:xfrm>
            <a:custGeom>
              <a:avLst/>
              <a:gdLst/>
              <a:ahLst/>
              <a:cxnLst>
                <a:cxn ang="0">
                  <a:pos x="832" y="100"/>
                </a:cxn>
                <a:cxn ang="0">
                  <a:pos x="0" y="19"/>
                </a:cxn>
                <a:cxn ang="0">
                  <a:pos x="60" y="0"/>
                </a:cxn>
                <a:cxn ang="0">
                  <a:pos x="871" y="79"/>
                </a:cxn>
                <a:cxn ang="0">
                  <a:pos x="832" y="100"/>
                </a:cxn>
              </a:cxnLst>
              <a:rect l="0" t="0" r="r" b="b"/>
              <a:pathLst>
                <a:path w="871" h="100">
                  <a:moveTo>
                    <a:pt x="832" y="100"/>
                  </a:moveTo>
                  <a:lnTo>
                    <a:pt x="0" y="19"/>
                  </a:lnTo>
                  <a:lnTo>
                    <a:pt x="60" y="0"/>
                  </a:lnTo>
                  <a:lnTo>
                    <a:pt x="871" y="79"/>
                  </a:lnTo>
                  <a:lnTo>
                    <a:pt x="832" y="100"/>
                  </a:lnTo>
                  <a:close/>
                </a:path>
              </a:pathLst>
            </a:custGeom>
            <a:solidFill>
              <a:srgbClr val="000000"/>
            </a:solidFill>
            <a:ln w="9525">
              <a:noFill/>
              <a:round/>
              <a:headEnd/>
              <a:tailEnd/>
            </a:ln>
          </p:spPr>
          <p:txBody>
            <a:bodyPr/>
            <a:lstStyle/>
            <a:p>
              <a:endParaRPr lang="en-US" dirty="0"/>
            </a:p>
          </p:txBody>
        </p:sp>
        <p:sp>
          <p:nvSpPr>
            <p:cNvPr id="243759" name="Freeform 47"/>
            <p:cNvSpPr>
              <a:spLocks/>
            </p:cNvSpPr>
            <p:nvPr/>
          </p:nvSpPr>
          <p:spPr bwMode="auto">
            <a:xfrm>
              <a:off x="4356" y="856"/>
              <a:ext cx="389" cy="45"/>
            </a:xfrm>
            <a:custGeom>
              <a:avLst/>
              <a:gdLst/>
              <a:ahLst/>
              <a:cxnLst>
                <a:cxn ang="0">
                  <a:pos x="741" y="90"/>
                </a:cxn>
                <a:cxn ang="0">
                  <a:pos x="0" y="16"/>
                </a:cxn>
                <a:cxn ang="0">
                  <a:pos x="51" y="0"/>
                </a:cxn>
                <a:cxn ang="0">
                  <a:pos x="778" y="71"/>
                </a:cxn>
                <a:cxn ang="0">
                  <a:pos x="741" y="90"/>
                </a:cxn>
              </a:cxnLst>
              <a:rect l="0" t="0" r="r" b="b"/>
              <a:pathLst>
                <a:path w="778" h="90">
                  <a:moveTo>
                    <a:pt x="741" y="90"/>
                  </a:moveTo>
                  <a:lnTo>
                    <a:pt x="0" y="16"/>
                  </a:lnTo>
                  <a:lnTo>
                    <a:pt x="51" y="0"/>
                  </a:lnTo>
                  <a:lnTo>
                    <a:pt x="778" y="71"/>
                  </a:lnTo>
                  <a:lnTo>
                    <a:pt x="741" y="90"/>
                  </a:lnTo>
                  <a:close/>
                </a:path>
              </a:pathLst>
            </a:custGeom>
            <a:solidFill>
              <a:srgbClr val="000000"/>
            </a:solidFill>
            <a:ln w="9525">
              <a:noFill/>
              <a:round/>
              <a:headEnd/>
              <a:tailEnd/>
            </a:ln>
          </p:spPr>
          <p:txBody>
            <a:bodyPr/>
            <a:lstStyle/>
            <a:p>
              <a:endParaRPr lang="en-US" dirty="0"/>
            </a:p>
          </p:txBody>
        </p:sp>
        <p:sp>
          <p:nvSpPr>
            <p:cNvPr id="243760" name="Freeform 48"/>
            <p:cNvSpPr>
              <a:spLocks/>
            </p:cNvSpPr>
            <p:nvPr/>
          </p:nvSpPr>
          <p:spPr bwMode="auto">
            <a:xfrm>
              <a:off x="5088" y="1250"/>
              <a:ext cx="115" cy="98"/>
            </a:xfrm>
            <a:custGeom>
              <a:avLst/>
              <a:gdLst/>
              <a:ahLst/>
              <a:cxnLst>
                <a:cxn ang="0">
                  <a:pos x="115" y="197"/>
                </a:cxn>
                <a:cxn ang="0">
                  <a:pos x="138" y="195"/>
                </a:cxn>
                <a:cxn ang="0">
                  <a:pos x="158" y="189"/>
                </a:cxn>
                <a:cxn ang="0">
                  <a:pos x="179" y="179"/>
                </a:cxn>
                <a:cxn ang="0">
                  <a:pos x="195" y="168"/>
                </a:cxn>
                <a:cxn ang="0">
                  <a:pos x="208" y="153"/>
                </a:cxn>
                <a:cxn ang="0">
                  <a:pos x="220" y="137"/>
                </a:cxn>
                <a:cxn ang="0">
                  <a:pos x="227" y="119"/>
                </a:cxn>
                <a:cxn ang="0">
                  <a:pos x="229" y="100"/>
                </a:cxn>
                <a:cxn ang="0">
                  <a:pos x="227" y="80"/>
                </a:cxn>
                <a:cxn ang="0">
                  <a:pos x="220" y="61"/>
                </a:cxn>
                <a:cxn ang="0">
                  <a:pos x="208" y="43"/>
                </a:cxn>
                <a:cxn ang="0">
                  <a:pos x="195" y="29"/>
                </a:cxn>
                <a:cxn ang="0">
                  <a:pos x="179" y="18"/>
                </a:cxn>
                <a:cxn ang="0">
                  <a:pos x="158" y="8"/>
                </a:cxn>
                <a:cxn ang="0">
                  <a:pos x="138" y="1"/>
                </a:cxn>
                <a:cxn ang="0">
                  <a:pos x="115" y="0"/>
                </a:cxn>
                <a:cxn ang="0">
                  <a:pos x="93" y="1"/>
                </a:cxn>
                <a:cxn ang="0">
                  <a:pos x="70" y="8"/>
                </a:cxn>
                <a:cxn ang="0">
                  <a:pos x="50" y="18"/>
                </a:cxn>
                <a:cxn ang="0">
                  <a:pos x="33" y="29"/>
                </a:cxn>
                <a:cxn ang="0">
                  <a:pos x="20" y="43"/>
                </a:cxn>
                <a:cxn ang="0">
                  <a:pos x="9" y="61"/>
                </a:cxn>
                <a:cxn ang="0">
                  <a:pos x="1" y="80"/>
                </a:cxn>
                <a:cxn ang="0">
                  <a:pos x="0" y="100"/>
                </a:cxn>
                <a:cxn ang="0">
                  <a:pos x="1" y="119"/>
                </a:cxn>
                <a:cxn ang="0">
                  <a:pos x="9" y="137"/>
                </a:cxn>
                <a:cxn ang="0">
                  <a:pos x="20" y="153"/>
                </a:cxn>
                <a:cxn ang="0">
                  <a:pos x="33" y="168"/>
                </a:cxn>
                <a:cxn ang="0">
                  <a:pos x="50" y="179"/>
                </a:cxn>
                <a:cxn ang="0">
                  <a:pos x="70" y="189"/>
                </a:cxn>
                <a:cxn ang="0">
                  <a:pos x="93" y="195"/>
                </a:cxn>
                <a:cxn ang="0">
                  <a:pos x="115" y="197"/>
                </a:cxn>
              </a:cxnLst>
              <a:rect l="0" t="0" r="r" b="b"/>
              <a:pathLst>
                <a:path w="229" h="197">
                  <a:moveTo>
                    <a:pt x="115" y="197"/>
                  </a:moveTo>
                  <a:lnTo>
                    <a:pt x="138" y="195"/>
                  </a:lnTo>
                  <a:lnTo>
                    <a:pt x="158" y="189"/>
                  </a:lnTo>
                  <a:lnTo>
                    <a:pt x="179" y="179"/>
                  </a:lnTo>
                  <a:lnTo>
                    <a:pt x="195" y="168"/>
                  </a:lnTo>
                  <a:lnTo>
                    <a:pt x="208" y="153"/>
                  </a:lnTo>
                  <a:lnTo>
                    <a:pt x="220" y="137"/>
                  </a:lnTo>
                  <a:lnTo>
                    <a:pt x="227" y="119"/>
                  </a:lnTo>
                  <a:lnTo>
                    <a:pt x="229" y="100"/>
                  </a:lnTo>
                  <a:lnTo>
                    <a:pt x="227" y="80"/>
                  </a:lnTo>
                  <a:lnTo>
                    <a:pt x="220" y="61"/>
                  </a:lnTo>
                  <a:lnTo>
                    <a:pt x="208" y="43"/>
                  </a:lnTo>
                  <a:lnTo>
                    <a:pt x="195" y="29"/>
                  </a:lnTo>
                  <a:lnTo>
                    <a:pt x="179" y="18"/>
                  </a:lnTo>
                  <a:lnTo>
                    <a:pt x="158" y="8"/>
                  </a:lnTo>
                  <a:lnTo>
                    <a:pt x="138" y="1"/>
                  </a:lnTo>
                  <a:lnTo>
                    <a:pt x="115" y="0"/>
                  </a:lnTo>
                  <a:lnTo>
                    <a:pt x="93" y="1"/>
                  </a:lnTo>
                  <a:lnTo>
                    <a:pt x="70" y="8"/>
                  </a:lnTo>
                  <a:lnTo>
                    <a:pt x="50" y="18"/>
                  </a:lnTo>
                  <a:lnTo>
                    <a:pt x="33" y="29"/>
                  </a:lnTo>
                  <a:lnTo>
                    <a:pt x="20" y="43"/>
                  </a:lnTo>
                  <a:lnTo>
                    <a:pt x="9" y="61"/>
                  </a:lnTo>
                  <a:lnTo>
                    <a:pt x="1" y="80"/>
                  </a:lnTo>
                  <a:lnTo>
                    <a:pt x="0" y="100"/>
                  </a:lnTo>
                  <a:lnTo>
                    <a:pt x="1" y="119"/>
                  </a:lnTo>
                  <a:lnTo>
                    <a:pt x="9" y="137"/>
                  </a:lnTo>
                  <a:lnTo>
                    <a:pt x="20" y="153"/>
                  </a:lnTo>
                  <a:lnTo>
                    <a:pt x="33" y="168"/>
                  </a:lnTo>
                  <a:lnTo>
                    <a:pt x="50" y="179"/>
                  </a:lnTo>
                  <a:lnTo>
                    <a:pt x="70" y="189"/>
                  </a:lnTo>
                  <a:lnTo>
                    <a:pt x="93" y="195"/>
                  </a:lnTo>
                  <a:lnTo>
                    <a:pt x="115" y="197"/>
                  </a:lnTo>
                  <a:close/>
                </a:path>
              </a:pathLst>
            </a:custGeom>
            <a:solidFill>
              <a:srgbClr val="5B9B9B"/>
            </a:solidFill>
            <a:ln w="9525">
              <a:noFill/>
              <a:round/>
              <a:headEnd/>
              <a:tailEnd/>
            </a:ln>
          </p:spPr>
          <p:txBody>
            <a:bodyPr/>
            <a:lstStyle/>
            <a:p>
              <a:endParaRPr lang="en-US" dirty="0"/>
            </a:p>
          </p:txBody>
        </p:sp>
        <p:sp>
          <p:nvSpPr>
            <p:cNvPr id="243761" name="Freeform 49"/>
            <p:cNvSpPr>
              <a:spLocks/>
            </p:cNvSpPr>
            <p:nvPr/>
          </p:nvSpPr>
          <p:spPr bwMode="auto">
            <a:xfrm>
              <a:off x="5126" y="1283"/>
              <a:ext cx="37" cy="31"/>
            </a:xfrm>
            <a:custGeom>
              <a:avLst/>
              <a:gdLst/>
              <a:ahLst/>
              <a:cxnLst>
                <a:cxn ang="0">
                  <a:pos x="37" y="63"/>
                </a:cxn>
                <a:cxn ang="0">
                  <a:pos x="52" y="61"/>
                </a:cxn>
                <a:cxn ang="0">
                  <a:pos x="64" y="55"/>
                </a:cxn>
                <a:cxn ang="0">
                  <a:pos x="71" y="45"/>
                </a:cxn>
                <a:cxn ang="0">
                  <a:pos x="75" y="32"/>
                </a:cxn>
                <a:cxn ang="0">
                  <a:pos x="71" y="19"/>
                </a:cxn>
                <a:cxn ang="0">
                  <a:pos x="64" y="10"/>
                </a:cxn>
                <a:cxn ang="0">
                  <a:pos x="52" y="3"/>
                </a:cxn>
                <a:cxn ang="0">
                  <a:pos x="37" y="0"/>
                </a:cxn>
                <a:cxn ang="0">
                  <a:pos x="23" y="3"/>
                </a:cxn>
                <a:cxn ang="0">
                  <a:pos x="11" y="10"/>
                </a:cxn>
                <a:cxn ang="0">
                  <a:pos x="4" y="19"/>
                </a:cxn>
                <a:cxn ang="0">
                  <a:pos x="0" y="32"/>
                </a:cxn>
                <a:cxn ang="0">
                  <a:pos x="4" y="45"/>
                </a:cxn>
                <a:cxn ang="0">
                  <a:pos x="11" y="55"/>
                </a:cxn>
                <a:cxn ang="0">
                  <a:pos x="23" y="61"/>
                </a:cxn>
                <a:cxn ang="0">
                  <a:pos x="37" y="63"/>
                </a:cxn>
              </a:cxnLst>
              <a:rect l="0" t="0" r="r" b="b"/>
              <a:pathLst>
                <a:path w="75" h="63">
                  <a:moveTo>
                    <a:pt x="37" y="63"/>
                  </a:moveTo>
                  <a:lnTo>
                    <a:pt x="52" y="61"/>
                  </a:lnTo>
                  <a:lnTo>
                    <a:pt x="64" y="55"/>
                  </a:lnTo>
                  <a:lnTo>
                    <a:pt x="71" y="45"/>
                  </a:lnTo>
                  <a:lnTo>
                    <a:pt x="75" y="32"/>
                  </a:lnTo>
                  <a:lnTo>
                    <a:pt x="71" y="19"/>
                  </a:lnTo>
                  <a:lnTo>
                    <a:pt x="64" y="10"/>
                  </a:lnTo>
                  <a:lnTo>
                    <a:pt x="52" y="3"/>
                  </a:lnTo>
                  <a:lnTo>
                    <a:pt x="37" y="0"/>
                  </a:lnTo>
                  <a:lnTo>
                    <a:pt x="23" y="3"/>
                  </a:lnTo>
                  <a:lnTo>
                    <a:pt x="11" y="10"/>
                  </a:lnTo>
                  <a:lnTo>
                    <a:pt x="4" y="19"/>
                  </a:lnTo>
                  <a:lnTo>
                    <a:pt x="0" y="32"/>
                  </a:lnTo>
                  <a:lnTo>
                    <a:pt x="4" y="45"/>
                  </a:lnTo>
                  <a:lnTo>
                    <a:pt x="11" y="55"/>
                  </a:lnTo>
                  <a:lnTo>
                    <a:pt x="23" y="61"/>
                  </a:lnTo>
                  <a:lnTo>
                    <a:pt x="37" y="63"/>
                  </a:lnTo>
                  <a:close/>
                </a:path>
              </a:pathLst>
            </a:custGeom>
            <a:solidFill>
              <a:srgbClr val="000000"/>
            </a:solidFill>
            <a:ln w="9525">
              <a:noFill/>
              <a:round/>
              <a:headEnd/>
              <a:tailEnd/>
            </a:ln>
          </p:spPr>
          <p:txBody>
            <a:bodyPr/>
            <a:lstStyle/>
            <a:p>
              <a:endParaRPr lang="en-US" dirty="0"/>
            </a:p>
          </p:txBody>
        </p:sp>
        <p:sp>
          <p:nvSpPr>
            <p:cNvPr id="243762" name="Freeform 50"/>
            <p:cNvSpPr>
              <a:spLocks/>
            </p:cNvSpPr>
            <p:nvPr/>
          </p:nvSpPr>
          <p:spPr bwMode="auto">
            <a:xfrm>
              <a:off x="4658" y="1510"/>
              <a:ext cx="41" cy="36"/>
            </a:xfrm>
            <a:custGeom>
              <a:avLst/>
              <a:gdLst/>
              <a:ahLst/>
              <a:cxnLst>
                <a:cxn ang="0">
                  <a:pos x="41" y="73"/>
                </a:cxn>
                <a:cxn ang="0">
                  <a:pos x="58" y="70"/>
                </a:cxn>
                <a:cxn ang="0">
                  <a:pos x="71" y="62"/>
                </a:cxn>
                <a:cxn ang="0">
                  <a:pos x="78" y="50"/>
                </a:cxn>
                <a:cxn ang="0">
                  <a:pos x="82" y="37"/>
                </a:cxn>
                <a:cxn ang="0">
                  <a:pos x="78" y="23"/>
                </a:cxn>
                <a:cxn ang="0">
                  <a:pos x="71" y="12"/>
                </a:cxn>
                <a:cxn ang="0">
                  <a:pos x="58" y="3"/>
                </a:cxn>
                <a:cxn ang="0">
                  <a:pos x="41" y="0"/>
                </a:cxn>
                <a:cxn ang="0">
                  <a:pos x="24" y="3"/>
                </a:cxn>
                <a:cxn ang="0">
                  <a:pos x="11" y="12"/>
                </a:cxn>
                <a:cxn ang="0">
                  <a:pos x="3" y="23"/>
                </a:cxn>
                <a:cxn ang="0">
                  <a:pos x="0" y="37"/>
                </a:cxn>
                <a:cxn ang="0">
                  <a:pos x="3" y="50"/>
                </a:cxn>
                <a:cxn ang="0">
                  <a:pos x="11" y="62"/>
                </a:cxn>
                <a:cxn ang="0">
                  <a:pos x="24" y="70"/>
                </a:cxn>
                <a:cxn ang="0">
                  <a:pos x="41" y="73"/>
                </a:cxn>
              </a:cxnLst>
              <a:rect l="0" t="0" r="r" b="b"/>
              <a:pathLst>
                <a:path w="82" h="73">
                  <a:moveTo>
                    <a:pt x="41" y="73"/>
                  </a:moveTo>
                  <a:lnTo>
                    <a:pt x="58" y="70"/>
                  </a:lnTo>
                  <a:lnTo>
                    <a:pt x="71" y="62"/>
                  </a:lnTo>
                  <a:lnTo>
                    <a:pt x="78" y="50"/>
                  </a:lnTo>
                  <a:lnTo>
                    <a:pt x="82" y="37"/>
                  </a:lnTo>
                  <a:lnTo>
                    <a:pt x="78" y="23"/>
                  </a:lnTo>
                  <a:lnTo>
                    <a:pt x="71" y="12"/>
                  </a:lnTo>
                  <a:lnTo>
                    <a:pt x="58" y="3"/>
                  </a:lnTo>
                  <a:lnTo>
                    <a:pt x="41" y="0"/>
                  </a:lnTo>
                  <a:lnTo>
                    <a:pt x="24" y="3"/>
                  </a:lnTo>
                  <a:lnTo>
                    <a:pt x="11" y="12"/>
                  </a:lnTo>
                  <a:lnTo>
                    <a:pt x="3" y="23"/>
                  </a:lnTo>
                  <a:lnTo>
                    <a:pt x="0" y="37"/>
                  </a:lnTo>
                  <a:lnTo>
                    <a:pt x="3" y="50"/>
                  </a:lnTo>
                  <a:lnTo>
                    <a:pt x="11" y="62"/>
                  </a:lnTo>
                  <a:lnTo>
                    <a:pt x="24" y="70"/>
                  </a:lnTo>
                  <a:lnTo>
                    <a:pt x="41" y="73"/>
                  </a:lnTo>
                  <a:close/>
                </a:path>
              </a:pathLst>
            </a:custGeom>
            <a:solidFill>
              <a:srgbClr val="5B9B9B"/>
            </a:solidFill>
            <a:ln w="9525">
              <a:noFill/>
              <a:round/>
              <a:headEnd/>
              <a:tailEnd/>
            </a:ln>
          </p:spPr>
          <p:txBody>
            <a:bodyPr/>
            <a:lstStyle/>
            <a:p>
              <a:endParaRPr lang="en-US" dirty="0"/>
            </a:p>
          </p:txBody>
        </p:sp>
        <p:sp>
          <p:nvSpPr>
            <p:cNvPr id="243763" name="Freeform 51"/>
            <p:cNvSpPr>
              <a:spLocks/>
            </p:cNvSpPr>
            <p:nvPr/>
          </p:nvSpPr>
          <p:spPr bwMode="auto">
            <a:xfrm>
              <a:off x="4782" y="1406"/>
              <a:ext cx="41" cy="36"/>
            </a:xfrm>
            <a:custGeom>
              <a:avLst/>
              <a:gdLst/>
              <a:ahLst/>
              <a:cxnLst>
                <a:cxn ang="0">
                  <a:pos x="41" y="71"/>
                </a:cxn>
                <a:cxn ang="0">
                  <a:pos x="58" y="68"/>
                </a:cxn>
                <a:cxn ang="0">
                  <a:pos x="71" y="59"/>
                </a:cxn>
                <a:cxn ang="0">
                  <a:pos x="78" y="48"/>
                </a:cxn>
                <a:cxn ang="0">
                  <a:pos x="82" y="35"/>
                </a:cxn>
                <a:cxn ang="0">
                  <a:pos x="78" y="21"/>
                </a:cxn>
                <a:cxn ang="0">
                  <a:pos x="71" y="9"/>
                </a:cxn>
                <a:cxn ang="0">
                  <a:pos x="58" y="3"/>
                </a:cxn>
                <a:cxn ang="0">
                  <a:pos x="41" y="0"/>
                </a:cxn>
                <a:cxn ang="0">
                  <a:pos x="24" y="3"/>
                </a:cxn>
                <a:cxn ang="0">
                  <a:pos x="11" y="9"/>
                </a:cxn>
                <a:cxn ang="0">
                  <a:pos x="4" y="21"/>
                </a:cxn>
                <a:cxn ang="0">
                  <a:pos x="0" y="35"/>
                </a:cxn>
                <a:cxn ang="0">
                  <a:pos x="4" y="48"/>
                </a:cxn>
                <a:cxn ang="0">
                  <a:pos x="11" y="59"/>
                </a:cxn>
                <a:cxn ang="0">
                  <a:pos x="24" y="68"/>
                </a:cxn>
                <a:cxn ang="0">
                  <a:pos x="41" y="71"/>
                </a:cxn>
              </a:cxnLst>
              <a:rect l="0" t="0" r="r" b="b"/>
              <a:pathLst>
                <a:path w="82" h="71">
                  <a:moveTo>
                    <a:pt x="41" y="71"/>
                  </a:moveTo>
                  <a:lnTo>
                    <a:pt x="58" y="68"/>
                  </a:lnTo>
                  <a:lnTo>
                    <a:pt x="71" y="59"/>
                  </a:lnTo>
                  <a:lnTo>
                    <a:pt x="78" y="48"/>
                  </a:lnTo>
                  <a:lnTo>
                    <a:pt x="82" y="35"/>
                  </a:lnTo>
                  <a:lnTo>
                    <a:pt x="78" y="21"/>
                  </a:lnTo>
                  <a:lnTo>
                    <a:pt x="71" y="9"/>
                  </a:lnTo>
                  <a:lnTo>
                    <a:pt x="58" y="3"/>
                  </a:lnTo>
                  <a:lnTo>
                    <a:pt x="41" y="0"/>
                  </a:lnTo>
                  <a:lnTo>
                    <a:pt x="24" y="3"/>
                  </a:lnTo>
                  <a:lnTo>
                    <a:pt x="11" y="9"/>
                  </a:lnTo>
                  <a:lnTo>
                    <a:pt x="4" y="21"/>
                  </a:lnTo>
                  <a:lnTo>
                    <a:pt x="0" y="35"/>
                  </a:lnTo>
                  <a:lnTo>
                    <a:pt x="4" y="48"/>
                  </a:lnTo>
                  <a:lnTo>
                    <a:pt x="11" y="59"/>
                  </a:lnTo>
                  <a:lnTo>
                    <a:pt x="24" y="68"/>
                  </a:lnTo>
                  <a:lnTo>
                    <a:pt x="41" y="71"/>
                  </a:lnTo>
                  <a:close/>
                </a:path>
              </a:pathLst>
            </a:custGeom>
            <a:solidFill>
              <a:srgbClr val="5B9B9B"/>
            </a:solidFill>
            <a:ln w="9525">
              <a:noFill/>
              <a:round/>
              <a:headEnd/>
              <a:tailEnd/>
            </a:ln>
          </p:spPr>
          <p:txBody>
            <a:bodyPr/>
            <a:lstStyle/>
            <a:p>
              <a:endParaRPr lang="en-US" dirty="0"/>
            </a:p>
          </p:txBody>
        </p:sp>
        <p:sp>
          <p:nvSpPr>
            <p:cNvPr id="243764" name="Freeform 52"/>
            <p:cNvSpPr>
              <a:spLocks/>
            </p:cNvSpPr>
            <p:nvPr/>
          </p:nvSpPr>
          <p:spPr bwMode="auto">
            <a:xfrm>
              <a:off x="4668" y="1517"/>
              <a:ext cx="23" cy="16"/>
            </a:xfrm>
            <a:custGeom>
              <a:avLst/>
              <a:gdLst/>
              <a:ahLst/>
              <a:cxnLst>
                <a:cxn ang="0">
                  <a:pos x="10" y="0"/>
                </a:cxn>
                <a:cxn ang="0">
                  <a:pos x="8" y="1"/>
                </a:cxn>
                <a:cxn ang="0">
                  <a:pos x="4" y="8"/>
                </a:cxn>
                <a:cxn ang="0">
                  <a:pos x="0" y="18"/>
                </a:cxn>
                <a:cxn ang="0">
                  <a:pos x="4" y="32"/>
                </a:cxn>
                <a:cxn ang="0">
                  <a:pos x="10" y="32"/>
                </a:cxn>
                <a:cxn ang="0">
                  <a:pos x="21" y="32"/>
                </a:cxn>
                <a:cxn ang="0">
                  <a:pos x="34" y="29"/>
                </a:cxn>
                <a:cxn ang="0">
                  <a:pos x="47" y="22"/>
                </a:cxn>
                <a:cxn ang="0">
                  <a:pos x="45" y="19"/>
                </a:cxn>
                <a:cxn ang="0">
                  <a:pos x="40" y="13"/>
                </a:cxn>
                <a:cxn ang="0">
                  <a:pos x="28" y="5"/>
                </a:cxn>
                <a:cxn ang="0">
                  <a:pos x="10" y="0"/>
                </a:cxn>
              </a:cxnLst>
              <a:rect l="0" t="0" r="r" b="b"/>
              <a:pathLst>
                <a:path w="47" h="32">
                  <a:moveTo>
                    <a:pt x="10" y="0"/>
                  </a:moveTo>
                  <a:lnTo>
                    <a:pt x="8" y="1"/>
                  </a:lnTo>
                  <a:lnTo>
                    <a:pt x="4" y="8"/>
                  </a:lnTo>
                  <a:lnTo>
                    <a:pt x="0" y="18"/>
                  </a:lnTo>
                  <a:lnTo>
                    <a:pt x="4" y="32"/>
                  </a:lnTo>
                  <a:lnTo>
                    <a:pt x="10" y="32"/>
                  </a:lnTo>
                  <a:lnTo>
                    <a:pt x="21" y="32"/>
                  </a:lnTo>
                  <a:lnTo>
                    <a:pt x="34" y="29"/>
                  </a:lnTo>
                  <a:lnTo>
                    <a:pt x="47" y="22"/>
                  </a:lnTo>
                  <a:lnTo>
                    <a:pt x="45" y="19"/>
                  </a:lnTo>
                  <a:lnTo>
                    <a:pt x="40" y="13"/>
                  </a:lnTo>
                  <a:lnTo>
                    <a:pt x="28" y="5"/>
                  </a:lnTo>
                  <a:lnTo>
                    <a:pt x="10" y="0"/>
                  </a:lnTo>
                  <a:close/>
                </a:path>
              </a:pathLst>
            </a:custGeom>
            <a:solidFill>
              <a:srgbClr val="93D3D3"/>
            </a:solidFill>
            <a:ln w="9525">
              <a:noFill/>
              <a:round/>
              <a:headEnd/>
              <a:tailEnd/>
            </a:ln>
          </p:spPr>
          <p:txBody>
            <a:bodyPr/>
            <a:lstStyle/>
            <a:p>
              <a:endParaRPr lang="en-US" dirty="0"/>
            </a:p>
          </p:txBody>
        </p:sp>
        <p:sp>
          <p:nvSpPr>
            <p:cNvPr id="243765" name="Freeform 53"/>
            <p:cNvSpPr>
              <a:spLocks/>
            </p:cNvSpPr>
            <p:nvPr/>
          </p:nvSpPr>
          <p:spPr bwMode="auto">
            <a:xfrm>
              <a:off x="4791" y="1411"/>
              <a:ext cx="23" cy="16"/>
            </a:xfrm>
            <a:custGeom>
              <a:avLst/>
              <a:gdLst/>
              <a:ahLst/>
              <a:cxnLst>
                <a:cxn ang="0">
                  <a:pos x="7" y="0"/>
                </a:cxn>
                <a:cxn ang="0">
                  <a:pos x="5" y="2"/>
                </a:cxn>
                <a:cxn ang="0">
                  <a:pos x="1" y="9"/>
                </a:cxn>
                <a:cxn ang="0">
                  <a:pos x="0" y="18"/>
                </a:cxn>
                <a:cxn ang="0">
                  <a:pos x="1" y="33"/>
                </a:cxn>
                <a:cxn ang="0">
                  <a:pos x="7" y="33"/>
                </a:cxn>
                <a:cxn ang="0">
                  <a:pos x="18" y="33"/>
                </a:cxn>
                <a:cxn ang="0">
                  <a:pos x="33" y="31"/>
                </a:cxn>
                <a:cxn ang="0">
                  <a:pos x="46" y="25"/>
                </a:cxn>
                <a:cxn ang="0">
                  <a:pos x="44" y="21"/>
                </a:cxn>
                <a:cxn ang="0">
                  <a:pos x="39" y="15"/>
                </a:cxn>
                <a:cxn ang="0">
                  <a:pos x="26" y="7"/>
                </a:cxn>
                <a:cxn ang="0">
                  <a:pos x="7" y="0"/>
                </a:cxn>
              </a:cxnLst>
              <a:rect l="0" t="0" r="r" b="b"/>
              <a:pathLst>
                <a:path w="46" h="33">
                  <a:moveTo>
                    <a:pt x="7" y="0"/>
                  </a:moveTo>
                  <a:lnTo>
                    <a:pt x="5" y="2"/>
                  </a:lnTo>
                  <a:lnTo>
                    <a:pt x="1" y="9"/>
                  </a:lnTo>
                  <a:lnTo>
                    <a:pt x="0" y="18"/>
                  </a:lnTo>
                  <a:lnTo>
                    <a:pt x="1" y="33"/>
                  </a:lnTo>
                  <a:lnTo>
                    <a:pt x="7" y="33"/>
                  </a:lnTo>
                  <a:lnTo>
                    <a:pt x="18" y="33"/>
                  </a:lnTo>
                  <a:lnTo>
                    <a:pt x="33" y="31"/>
                  </a:lnTo>
                  <a:lnTo>
                    <a:pt x="46" y="25"/>
                  </a:lnTo>
                  <a:lnTo>
                    <a:pt x="44" y="21"/>
                  </a:lnTo>
                  <a:lnTo>
                    <a:pt x="39" y="15"/>
                  </a:lnTo>
                  <a:lnTo>
                    <a:pt x="26" y="7"/>
                  </a:lnTo>
                  <a:lnTo>
                    <a:pt x="7" y="0"/>
                  </a:lnTo>
                  <a:close/>
                </a:path>
              </a:pathLst>
            </a:custGeom>
            <a:solidFill>
              <a:srgbClr val="93D3D3"/>
            </a:solidFill>
            <a:ln w="9525">
              <a:noFill/>
              <a:round/>
              <a:headEnd/>
              <a:tailEnd/>
            </a:ln>
          </p:spPr>
          <p:txBody>
            <a:bodyPr/>
            <a:lstStyle/>
            <a:p>
              <a:endParaRPr lang="en-US" dirty="0"/>
            </a:p>
          </p:txBody>
        </p:sp>
        <p:sp>
          <p:nvSpPr>
            <p:cNvPr id="243766" name="Freeform 54"/>
            <p:cNvSpPr>
              <a:spLocks/>
            </p:cNvSpPr>
            <p:nvPr/>
          </p:nvSpPr>
          <p:spPr bwMode="auto">
            <a:xfrm>
              <a:off x="4564" y="972"/>
              <a:ext cx="244" cy="169"/>
            </a:xfrm>
            <a:custGeom>
              <a:avLst/>
              <a:gdLst/>
              <a:ahLst/>
              <a:cxnLst>
                <a:cxn ang="0">
                  <a:pos x="0" y="304"/>
                </a:cxn>
                <a:cxn ang="0">
                  <a:pos x="487" y="0"/>
                </a:cxn>
                <a:cxn ang="0">
                  <a:pos x="487" y="37"/>
                </a:cxn>
                <a:cxn ang="0">
                  <a:pos x="0" y="339"/>
                </a:cxn>
                <a:cxn ang="0">
                  <a:pos x="0" y="304"/>
                </a:cxn>
              </a:cxnLst>
              <a:rect l="0" t="0" r="r" b="b"/>
              <a:pathLst>
                <a:path w="487" h="339">
                  <a:moveTo>
                    <a:pt x="0" y="304"/>
                  </a:moveTo>
                  <a:lnTo>
                    <a:pt x="487" y="0"/>
                  </a:lnTo>
                  <a:lnTo>
                    <a:pt x="487" y="37"/>
                  </a:lnTo>
                  <a:lnTo>
                    <a:pt x="0" y="339"/>
                  </a:lnTo>
                  <a:lnTo>
                    <a:pt x="0" y="304"/>
                  </a:lnTo>
                  <a:close/>
                </a:path>
              </a:pathLst>
            </a:custGeom>
            <a:solidFill>
              <a:srgbClr val="75B5B5"/>
            </a:solidFill>
            <a:ln w="9525">
              <a:noFill/>
              <a:round/>
              <a:headEnd/>
              <a:tailEnd/>
            </a:ln>
          </p:spPr>
          <p:txBody>
            <a:bodyPr/>
            <a:lstStyle/>
            <a:p>
              <a:endParaRPr lang="en-US" dirty="0"/>
            </a:p>
          </p:txBody>
        </p:sp>
        <p:sp>
          <p:nvSpPr>
            <p:cNvPr id="243767" name="Freeform 55"/>
            <p:cNvSpPr>
              <a:spLocks/>
            </p:cNvSpPr>
            <p:nvPr/>
          </p:nvSpPr>
          <p:spPr bwMode="auto">
            <a:xfrm>
              <a:off x="4567" y="1077"/>
              <a:ext cx="242" cy="189"/>
            </a:xfrm>
            <a:custGeom>
              <a:avLst/>
              <a:gdLst/>
              <a:ahLst/>
              <a:cxnLst>
                <a:cxn ang="0">
                  <a:pos x="0" y="344"/>
                </a:cxn>
                <a:cxn ang="0">
                  <a:pos x="485" y="0"/>
                </a:cxn>
                <a:cxn ang="0">
                  <a:pos x="485" y="37"/>
                </a:cxn>
                <a:cxn ang="0">
                  <a:pos x="0" y="379"/>
                </a:cxn>
                <a:cxn ang="0">
                  <a:pos x="0" y="344"/>
                </a:cxn>
              </a:cxnLst>
              <a:rect l="0" t="0" r="r" b="b"/>
              <a:pathLst>
                <a:path w="485" h="379">
                  <a:moveTo>
                    <a:pt x="0" y="344"/>
                  </a:moveTo>
                  <a:lnTo>
                    <a:pt x="485" y="0"/>
                  </a:lnTo>
                  <a:lnTo>
                    <a:pt x="485" y="37"/>
                  </a:lnTo>
                  <a:lnTo>
                    <a:pt x="0" y="379"/>
                  </a:lnTo>
                  <a:lnTo>
                    <a:pt x="0" y="344"/>
                  </a:lnTo>
                  <a:close/>
                </a:path>
              </a:pathLst>
            </a:custGeom>
            <a:solidFill>
              <a:srgbClr val="75B5B5"/>
            </a:solidFill>
            <a:ln w="9525">
              <a:noFill/>
              <a:round/>
              <a:headEnd/>
              <a:tailEnd/>
            </a:ln>
          </p:spPr>
          <p:txBody>
            <a:bodyPr/>
            <a:lstStyle/>
            <a:p>
              <a:endParaRPr lang="en-US" dirty="0"/>
            </a:p>
          </p:txBody>
        </p:sp>
        <p:sp>
          <p:nvSpPr>
            <p:cNvPr id="243768" name="Freeform 56"/>
            <p:cNvSpPr>
              <a:spLocks/>
            </p:cNvSpPr>
            <p:nvPr/>
          </p:nvSpPr>
          <p:spPr bwMode="auto">
            <a:xfrm>
              <a:off x="4567" y="1182"/>
              <a:ext cx="244" cy="211"/>
            </a:xfrm>
            <a:custGeom>
              <a:avLst/>
              <a:gdLst/>
              <a:ahLst/>
              <a:cxnLst>
                <a:cxn ang="0">
                  <a:pos x="0" y="384"/>
                </a:cxn>
                <a:cxn ang="0">
                  <a:pos x="489" y="0"/>
                </a:cxn>
                <a:cxn ang="0">
                  <a:pos x="489" y="37"/>
                </a:cxn>
                <a:cxn ang="0">
                  <a:pos x="0" y="421"/>
                </a:cxn>
                <a:cxn ang="0">
                  <a:pos x="0" y="384"/>
                </a:cxn>
              </a:cxnLst>
              <a:rect l="0" t="0" r="r" b="b"/>
              <a:pathLst>
                <a:path w="489" h="421">
                  <a:moveTo>
                    <a:pt x="0" y="384"/>
                  </a:moveTo>
                  <a:lnTo>
                    <a:pt x="489" y="0"/>
                  </a:lnTo>
                  <a:lnTo>
                    <a:pt x="489" y="37"/>
                  </a:lnTo>
                  <a:lnTo>
                    <a:pt x="0" y="421"/>
                  </a:lnTo>
                  <a:lnTo>
                    <a:pt x="0" y="384"/>
                  </a:lnTo>
                  <a:close/>
                </a:path>
              </a:pathLst>
            </a:custGeom>
            <a:solidFill>
              <a:srgbClr val="75B5B5"/>
            </a:solidFill>
            <a:ln w="9525">
              <a:noFill/>
              <a:round/>
              <a:headEnd/>
              <a:tailEnd/>
            </a:ln>
          </p:spPr>
          <p:txBody>
            <a:bodyPr/>
            <a:lstStyle/>
            <a:p>
              <a:endParaRPr lang="en-US" dirty="0"/>
            </a:p>
          </p:txBody>
        </p:sp>
        <p:sp>
          <p:nvSpPr>
            <p:cNvPr id="243769" name="Freeform 57"/>
            <p:cNvSpPr>
              <a:spLocks/>
            </p:cNvSpPr>
            <p:nvPr/>
          </p:nvSpPr>
          <p:spPr bwMode="auto">
            <a:xfrm>
              <a:off x="4851" y="872"/>
              <a:ext cx="509" cy="388"/>
            </a:xfrm>
            <a:custGeom>
              <a:avLst/>
              <a:gdLst/>
              <a:ahLst/>
              <a:cxnLst>
                <a:cxn ang="0">
                  <a:pos x="0" y="16"/>
                </a:cxn>
                <a:cxn ang="0">
                  <a:pos x="17" y="761"/>
                </a:cxn>
                <a:cxn ang="0">
                  <a:pos x="319" y="756"/>
                </a:cxn>
                <a:cxn ang="0">
                  <a:pos x="349" y="705"/>
                </a:cxn>
                <a:cxn ang="0">
                  <a:pos x="386" y="666"/>
                </a:cxn>
                <a:cxn ang="0">
                  <a:pos x="429" y="640"/>
                </a:cxn>
                <a:cxn ang="0">
                  <a:pos x="474" y="623"/>
                </a:cxn>
                <a:cxn ang="0">
                  <a:pos x="515" y="611"/>
                </a:cxn>
                <a:cxn ang="0">
                  <a:pos x="550" y="606"/>
                </a:cxn>
                <a:cxn ang="0">
                  <a:pos x="572" y="605"/>
                </a:cxn>
                <a:cxn ang="0">
                  <a:pos x="582" y="605"/>
                </a:cxn>
                <a:cxn ang="0">
                  <a:pos x="658" y="611"/>
                </a:cxn>
                <a:cxn ang="0">
                  <a:pos x="722" y="629"/>
                </a:cxn>
                <a:cxn ang="0">
                  <a:pos x="770" y="656"/>
                </a:cxn>
                <a:cxn ang="0">
                  <a:pos x="807" y="687"/>
                </a:cxn>
                <a:cxn ang="0">
                  <a:pos x="834" y="719"/>
                </a:cxn>
                <a:cxn ang="0">
                  <a:pos x="850" y="747"/>
                </a:cxn>
                <a:cxn ang="0">
                  <a:pos x="860" y="766"/>
                </a:cxn>
                <a:cxn ang="0">
                  <a:pos x="863" y="774"/>
                </a:cxn>
                <a:cxn ang="0">
                  <a:pos x="1013" y="774"/>
                </a:cxn>
                <a:cxn ang="0">
                  <a:pos x="1016" y="698"/>
                </a:cxn>
                <a:cxn ang="0">
                  <a:pos x="1005" y="635"/>
                </a:cxn>
                <a:cxn ang="0">
                  <a:pos x="981" y="584"/>
                </a:cxn>
                <a:cxn ang="0">
                  <a:pos x="953" y="544"/>
                </a:cxn>
                <a:cxn ang="0">
                  <a:pos x="921" y="513"/>
                </a:cxn>
                <a:cxn ang="0">
                  <a:pos x="891" y="494"/>
                </a:cxn>
                <a:cxn ang="0">
                  <a:pos x="871" y="481"/>
                </a:cxn>
                <a:cxn ang="0">
                  <a:pos x="863" y="477"/>
                </a:cxn>
                <a:cxn ang="0">
                  <a:pos x="636" y="326"/>
                </a:cxn>
                <a:cxn ang="0">
                  <a:pos x="263" y="326"/>
                </a:cxn>
                <a:cxn ang="0">
                  <a:pos x="240" y="53"/>
                </a:cxn>
                <a:cxn ang="0">
                  <a:pos x="515" y="50"/>
                </a:cxn>
                <a:cxn ang="0">
                  <a:pos x="462" y="0"/>
                </a:cxn>
                <a:cxn ang="0">
                  <a:pos x="0" y="16"/>
                </a:cxn>
              </a:cxnLst>
              <a:rect l="0" t="0" r="r" b="b"/>
              <a:pathLst>
                <a:path w="1016" h="774">
                  <a:moveTo>
                    <a:pt x="0" y="16"/>
                  </a:moveTo>
                  <a:lnTo>
                    <a:pt x="17" y="761"/>
                  </a:lnTo>
                  <a:lnTo>
                    <a:pt x="319" y="756"/>
                  </a:lnTo>
                  <a:lnTo>
                    <a:pt x="349" y="705"/>
                  </a:lnTo>
                  <a:lnTo>
                    <a:pt x="386" y="666"/>
                  </a:lnTo>
                  <a:lnTo>
                    <a:pt x="429" y="640"/>
                  </a:lnTo>
                  <a:lnTo>
                    <a:pt x="474" y="623"/>
                  </a:lnTo>
                  <a:lnTo>
                    <a:pt x="515" y="611"/>
                  </a:lnTo>
                  <a:lnTo>
                    <a:pt x="550" y="606"/>
                  </a:lnTo>
                  <a:lnTo>
                    <a:pt x="572" y="605"/>
                  </a:lnTo>
                  <a:lnTo>
                    <a:pt x="582" y="605"/>
                  </a:lnTo>
                  <a:lnTo>
                    <a:pt x="658" y="611"/>
                  </a:lnTo>
                  <a:lnTo>
                    <a:pt x="722" y="629"/>
                  </a:lnTo>
                  <a:lnTo>
                    <a:pt x="770" y="656"/>
                  </a:lnTo>
                  <a:lnTo>
                    <a:pt x="807" y="687"/>
                  </a:lnTo>
                  <a:lnTo>
                    <a:pt x="834" y="719"/>
                  </a:lnTo>
                  <a:lnTo>
                    <a:pt x="850" y="747"/>
                  </a:lnTo>
                  <a:lnTo>
                    <a:pt x="860" y="766"/>
                  </a:lnTo>
                  <a:lnTo>
                    <a:pt x="863" y="774"/>
                  </a:lnTo>
                  <a:lnTo>
                    <a:pt x="1013" y="774"/>
                  </a:lnTo>
                  <a:lnTo>
                    <a:pt x="1016" y="698"/>
                  </a:lnTo>
                  <a:lnTo>
                    <a:pt x="1005" y="635"/>
                  </a:lnTo>
                  <a:lnTo>
                    <a:pt x="981" y="584"/>
                  </a:lnTo>
                  <a:lnTo>
                    <a:pt x="953" y="544"/>
                  </a:lnTo>
                  <a:lnTo>
                    <a:pt x="921" y="513"/>
                  </a:lnTo>
                  <a:lnTo>
                    <a:pt x="891" y="494"/>
                  </a:lnTo>
                  <a:lnTo>
                    <a:pt x="871" y="481"/>
                  </a:lnTo>
                  <a:lnTo>
                    <a:pt x="863" y="477"/>
                  </a:lnTo>
                  <a:lnTo>
                    <a:pt x="636" y="326"/>
                  </a:lnTo>
                  <a:lnTo>
                    <a:pt x="263" y="326"/>
                  </a:lnTo>
                  <a:lnTo>
                    <a:pt x="240" y="53"/>
                  </a:lnTo>
                  <a:lnTo>
                    <a:pt x="515" y="50"/>
                  </a:lnTo>
                  <a:lnTo>
                    <a:pt x="462" y="0"/>
                  </a:lnTo>
                  <a:lnTo>
                    <a:pt x="0" y="16"/>
                  </a:lnTo>
                  <a:close/>
                </a:path>
              </a:pathLst>
            </a:custGeom>
            <a:solidFill>
              <a:srgbClr val="478787"/>
            </a:solidFill>
            <a:ln w="9525">
              <a:noFill/>
              <a:round/>
              <a:headEnd/>
              <a:tailEnd/>
            </a:ln>
          </p:spPr>
          <p:txBody>
            <a:bodyPr/>
            <a:lstStyle/>
            <a:p>
              <a:endParaRPr lang="en-US" dirty="0"/>
            </a:p>
          </p:txBody>
        </p:sp>
        <p:sp>
          <p:nvSpPr>
            <p:cNvPr id="243770" name="Freeform 58"/>
            <p:cNvSpPr>
              <a:spLocks/>
            </p:cNvSpPr>
            <p:nvPr/>
          </p:nvSpPr>
          <p:spPr bwMode="auto">
            <a:xfrm>
              <a:off x="5002" y="915"/>
              <a:ext cx="173" cy="98"/>
            </a:xfrm>
            <a:custGeom>
              <a:avLst/>
              <a:gdLst/>
              <a:ahLst/>
              <a:cxnLst>
                <a:cxn ang="0">
                  <a:pos x="0" y="0"/>
                </a:cxn>
                <a:cxn ang="0">
                  <a:pos x="231" y="4"/>
                </a:cxn>
                <a:cxn ang="0">
                  <a:pos x="347" y="196"/>
                </a:cxn>
                <a:cxn ang="0">
                  <a:pos x="17" y="194"/>
                </a:cxn>
                <a:cxn ang="0">
                  <a:pos x="0" y="0"/>
                </a:cxn>
              </a:cxnLst>
              <a:rect l="0" t="0" r="r" b="b"/>
              <a:pathLst>
                <a:path w="347" h="196">
                  <a:moveTo>
                    <a:pt x="0" y="0"/>
                  </a:moveTo>
                  <a:lnTo>
                    <a:pt x="231" y="4"/>
                  </a:lnTo>
                  <a:lnTo>
                    <a:pt x="347" y="196"/>
                  </a:lnTo>
                  <a:lnTo>
                    <a:pt x="17" y="194"/>
                  </a:lnTo>
                  <a:lnTo>
                    <a:pt x="0" y="0"/>
                  </a:lnTo>
                  <a:close/>
                </a:path>
              </a:pathLst>
            </a:custGeom>
            <a:solidFill>
              <a:srgbClr val="D1F7F7"/>
            </a:solidFill>
            <a:ln w="9525">
              <a:noFill/>
              <a:round/>
              <a:headEnd/>
              <a:tailEnd/>
            </a:ln>
          </p:spPr>
          <p:txBody>
            <a:bodyPr/>
            <a:lstStyle/>
            <a:p>
              <a:endParaRPr lang="en-US" dirty="0"/>
            </a:p>
          </p:txBody>
        </p:sp>
        <p:sp>
          <p:nvSpPr>
            <p:cNvPr id="243771" name="Freeform 59"/>
            <p:cNvSpPr>
              <a:spLocks/>
            </p:cNvSpPr>
            <p:nvPr/>
          </p:nvSpPr>
          <p:spPr bwMode="auto">
            <a:xfrm>
              <a:off x="4821" y="851"/>
              <a:ext cx="239" cy="10"/>
            </a:xfrm>
            <a:custGeom>
              <a:avLst/>
              <a:gdLst/>
              <a:ahLst/>
              <a:cxnLst>
                <a:cxn ang="0">
                  <a:pos x="0" y="0"/>
                </a:cxn>
                <a:cxn ang="0">
                  <a:pos x="101" y="19"/>
                </a:cxn>
                <a:cxn ang="0">
                  <a:pos x="480" y="3"/>
                </a:cxn>
                <a:cxn ang="0">
                  <a:pos x="0" y="0"/>
                </a:cxn>
              </a:cxnLst>
              <a:rect l="0" t="0" r="r" b="b"/>
              <a:pathLst>
                <a:path w="480" h="19">
                  <a:moveTo>
                    <a:pt x="0" y="0"/>
                  </a:moveTo>
                  <a:lnTo>
                    <a:pt x="101" y="19"/>
                  </a:lnTo>
                  <a:lnTo>
                    <a:pt x="480" y="3"/>
                  </a:lnTo>
                  <a:lnTo>
                    <a:pt x="0" y="0"/>
                  </a:lnTo>
                  <a:close/>
                </a:path>
              </a:pathLst>
            </a:custGeom>
            <a:solidFill>
              <a:srgbClr val="3D7C7C"/>
            </a:solidFill>
            <a:ln w="9525">
              <a:noFill/>
              <a:round/>
              <a:headEnd/>
              <a:tailEnd/>
            </a:ln>
          </p:spPr>
          <p:txBody>
            <a:bodyPr/>
            <a:lstStyle/>
            <a:p>
              <a:endParaRPr lang="en-US" dirty="0"/>
            </a:p>
          </p:txBody>
        </p:sp>
        <p:sp>
          <p:nvSpPr>
            <p:cNvPr id="243772" name="Rectangle 60"/>
            <p:cNvSpPr>
              <a:spLocks noChangeArrowheads="1"/>
            </p:cNvSpPr>
            <p:nvPr/>
          </p:nvSpPr>
          <p:spPr bwMode="auto">
            <a:xfrm>
              <a:off x="4848" y="1099"/>
              <a:ext cx="87" cy="34"/>
            </a:xfrm>
            <a:prstGeom prst="rect">
              <a:avLst/>
            </a:prstGeom>
            <a:solidFill>
              <a:srgbClr val="000000"/>
            </a:solidFill>
            <a:ln w="9525">
              <a:noFill/>
              <a:miter lim="800000"/>
              <a:headEnd/>
              <a:tailEnd/>
            </a:ln>
          </p:spPr>
          <p:txBody>
            <a:bodyPr/>
            <a:lstStyle/>
            <a:p>
              <a:endParaRPr lang="en-US" dirty="0"/>
            </a:p>
          </p:txBody>
        </p:sp>
        <p:sp>
          <p:nvSpPr>
            <p:cNvPr id="243773" name="Rectangle 61"/>
            <p:cNvSpPr>
              <a:spLocks noChangeArrowheads="1"/>
            </p:cNvSpPr>
            <p:nvPr/>
          </p:nvSpPr>
          <p:spPr bwMode="auto">
            <a:xfrm>
              <a:off x="4854" y="1152"/>
              <a:ext cx="60" cy="25"/>
            </a:xfrm>
            <a:prstGeom prst="rect">
              <a:avLst/>
            </a:prstGeom>
            <a:solidFill>
              <a:srgbClr val="000000"/>
            </a:solidFill>
            <a:ln w="9525">
              <a:noFill/>
              <a:miter lim="800000"/>
              <a:headEnd/>
              <a:tailEnd/>
            </a:ln>
          </p:spPr>
          <p:txBody>
            <a:bodyPr/>
            <a:lstStyle/>
            <a:p>
              <a:endParaRPr lang="en-US" dirty="0"/>
            </a:p>
          </p:txBody>
        </p:sp>
        <p:sp>
          <p:nvSpPr>
            <p:cNvPr id="243774" name="Freeform 62"/>
            <p:cNvSpPr>
              <a:spLocks/>
            </p:cNvSpPr>
            <p:nvPr/>
          </p:nvSpPr>
          <p:spPr bwMode="auto">
            <a:xfrm>
              <a:off x="4984" y="1030"/>
              <a:ext cx="190" cy="171"/>
            </a:xfrm>
            <a:custGeom>
              <a:avLst/>
              <a:gdLst/>
              <a:ahLst/>
              <a:cxnLst>
                <a:cxn ang="0">
                  <a:pos x="0" y="5"/>
                </a:cxn>
                <a:cxn ang="0">
                  <a:pos x="16" y="331"/>
                </a:cxn>
                <a:cxn ang="0">
                  <a:pos x="18" y="342"/>
                </a:cxn>
                <a:cxn ang="0">
                  <a:pos x="30" y="342"/>
                </a:cxn>
                <a:cxn ang="0">
                  <a:pos x="74" y="341"/>
                </a:cxn>
                <a:cxn ang="0">
                  <a:pos x="82" y="341"/>
                </a:cxn>
                <a:cxn ang="0">
                  <a:pos x="85" y="334"/>
                </a:cxn>
                <a:cxn ang="0">
                  <a:pos x="89" y="328"/>
                </a:cxn>
                <a:cxn ang="0">
                  <a:pos x="102" y="313"/>
                </a:cxn>
                <a:cxn ang="0">
                  <a:pos x="123" y="296"/>
                </a:cxn>
                <a:cxn ang="0">
                  <a:pos x="153" y="276"/>
                </a:cxn>
                <a:cxn ang="0">
                  <a:pos x="192" y="259"/>
                </a:cxn>
                <a:cxn ang="0">
                  <a:pos x="240" y="247"/>
                </a:cxn>
                <a:cxn ang="0">
                  <a:pos x="298" y="244"/>
                </a:cxn>
                <a:cxn ang="0">
                  <a:pos x="365" y="252"/>
                </a:cxn>
                <a:cxn ang="0">
                  <a:pos x="380" y="255"/>
                </a:cxn>
                <a:cxn ang="0">
                  <a:pos x="380" y="241"/>
                </a:cxn>
                <a:cxn ang="0">
                  <a:pos x="376" y="0"/>
                </a:cxn>
                <a:cxn ang="0">
                  <a:pos x="352" y="0"/>
                </a:cxn>
                <a:cxn ang="0">
                  <a:pos x="356" y="241"/>
                </a:cxn>
                <a:cxn ang="0">
                  <a:pos x="371" y="230"/>
                </a:cxn>
                <a:cxn ang="0">
                  <a:pos x="332" y="223"/>
                </a:cxn>
                <a:cxn ang="0">
                  <a:pos x="294" y="220"/>
                </a:cxn>
                <a:cxn ang="0">
                  <a:pos x="261" y="220"/>
                </a:cxn>
                <a:cxn ang="0">
                  <a:pos x="229" y="223"/>
                </a:cxn>
                <a:cxn ang="0">
                  <a:pos x="201" y="230"/>
                </a:cxn>
                <a:cxn ang="0">
                  <a:pos x="175" y="238"/>
                </a:cxn>
                <a:cxn ang="0">
                  <a:pos x="153" y="247"/>
                </a:cxn>
                <a:cxn ang="0">
                  <a:pos x="134" y="259"/>
                </a:cxn>
                <a:cxn ang="0">
                  <a:pos x="117" y="270"/>
                </a:cxn>
                <a:cxn ang="0">
                  <a:pos x="102" y="281"/>
                </a:cxn>
                <a:cxn ang="0">
                  <a:pos x="89" y="292"/>
                </a:cxn>
                <a:cxn ang="0">
                  <a:pos x="80" y="302"/>
                </a:cxn>
                <a:cxn ang="0">
                  <a:pos x="72" y="312"/>
                </a:cxn>
                <a:cxn ang="0">
                  <a:pos x="67" y="318"/>
                </a:cxn>
                <a:cxn ang="0">
                  <a:pos x="65" y="323"/>
                </a:cxn>
                <a:cxn ang="0">
                  <a:pos x="63" y="325"/>
                </a:cxn>
                <a:cxn ang="0">
                  <a:pos x="72" y="318"/>
                </a:cxn>
                <a:cxn ang="0">
                  <a:pos x="30" y="318"/>
                </a:cxn>
                <a:cxn ang="0">
                  <a:pos x="43" y="330"/>
                </a:cxn>
                <a:cxn ang="0">
                  <a:pos x="26" y="4"/>
                </a:cxn>
                <a:cxn ang="0">
                  <a:pos x="0" y="5"/>
                </a:cxn>
              </a:cxnLst>
              <a:rect l="0" t="0" r="r" b="b"/>
              <a:pathLst>
                <a:path w="380" h="342">
                  <a:moveTo>
                    <a:pt x="0" y="5"/>
                  </a:moveTo>
                  <a:lnTo>
                    <a:pt x="16" y="331"/>
                  </a:lnTo>
                  <a:lnTo>
                    <a:pt x="18" y="342"/>
                  </a:lnTo>
                  <a:lnTo>
                    <a:pt x="30" y="342"/>
                  </a:lnTo>
                  <a:lnTo>
                    <a:pt x="74" y="341"/>
                  </a:lnTo>
                  <a:lnTo>
                    <a:pt x="82" y="341"/>
                  </a:lnTo>
                  <a:lnTo>
                    <a:pt x="85" y="334"/>
                  </a:lnTo>
                  <a:lnTo>
                    <a:pt x="89" y="328"/>
                  </a:lnTo>
                  <a:lnTo>
                    <a:pt x="102" y="313"/>
                  </a:lnTo>
                  <a:lnTo>
                    <a:pt x="123" y="296"/>
                  </a:lnTo>
                  <a:lnTo>
                    <a:pt x="153" y="276"/>
                  </a:lnTo>
                  <a:lnTo>
                    <a:pt x="192" y="259"/>
                  </a:lnTo>
                  <a:lnTo>
                    <a:pt x="240" y="247"/>
                  </a:lnTo>
                  <a:lnTo>
                    <a:pt x="298" y="244"/>
                  </a:lnTo>
                  <a:lnTo>
                    <a:pt x="365" y="252"/>
                  </a:lnTo>
                  <a:lnTo>
                    <a:pt x="380" y="255"/>
                  </a:lnTo>
                  <a:lnTo>
                    <a:pt x="380" y="241"/>
                  </a:lnTo>
                  <a:lnTo>
                    <a:pt x="376" y="0"/>
                  </a:lnTo>
                  <a:lnTo>
                    <a:pt x="352" y="0"/>
                  </a:lnTo>
                  <a:lnTo>
                    <a:pt x="356" y="241"/>
                  </a:lnTo>
                  <a:lnTo>
                    <a:pt x="371" y="230"/>
                  </a:lnTo>
                  <a:lnTo>
                    <a:pt x="332" y="223"/>
                  </a:lnTo>
                  <a:lnTo>
                    <a:pt x="294" y="220"/>
                  </a:lnTo>
                  <a:lnTo>
                    <a:pt x="261" y="220"/>
                  </a:lnTo>
                  <a:lnTo>
                    <a:pt x="229" y="223"/>
                  </a:lnTo>
                  <a:lnTo>
                    <a:pt x="201" y="230"/>
                  </a:lnTo>
                  <a:lnTo>
                    <a:pt x="175" y="238"/>
                  </a:lnTo>
                  <a:lnTo>
                    <a:pt x="153" y="247"/>
                  </a:lnTo>
                  <a:lnTo>
                    <a:pt x="134" y="259"/>
                  </a:lnTo>
                  <a:lnTo>
                    <a:pt x="117" y="270"/>
                  </a:lnTo>
                  <a:lnTo>
                    <a:pt x="102" y="281"/>
                  </a:lnTo>
                  <a:lnTo>
                    <a:pt x="89" y="292"/>
                  </a:lnTo>
                  <a:lnTo>
                    <a:pt x="80" y="302"/>
                  </a:lnTo>
                  <a:lnTo>
                    <a:pt x="72" y="312"/>
                  </a:lnTo>
                  <a:lnTo>
                    <a:pt x="67" y="318"/>
                  </a:lnTo>
                  <a:lnTo>
                    <a:pt x="65" y="323"/>
                  </a:lnTo>
                  <a:lnTo>
                    <a:pt x="63" y="325"/>
                  </a:lnTo>
                  <a:lnTo>
                    <a:pt x="72" y="318"/>
                  </a:lnTo>
                  <a:lnTo>
                    <a:pt x="30" y="318"/>
                  </a:lnTo>
                  <a:lnTo>
                    <a:pt x="43" y="330"/>
                  </a:lnTo>
                  <a:lnTo>
                    <a:pt x="26" y="4"/>
                  </a:lnTo>
                  <a:lnTo>
                    <a:pt x="0" y="5"/>
                  </a:lnTo>
                  <a:close/>
                </a:path>
              </a:pathLst>
            </a:custGeom>
            <a:solidFill>
              <a:srgbClr val="000000"/>
            </a:solidFill>
            <a:ln w="9525">
              <a:noFill/>
              <a:round/>
              <a:headEnd/>
              <a:tailEnd/>
            </a:ln>
          </p:spPr>
          <p:txBody>
            <a:bodyPr/>
            <a:lstStyle/>
            <a:p>
              <a:endParaRPr lang="en-US" dirty="0"/>
            </a:p>
          </p:txBody>
        </p:sp>
        <p:sp>
          <p:nvSpPr>
            <p:cNvPr id="243775" name="Freeform 63"/>
            <p:cNvSpPr>
              <a:spLocks/>
            </p:cNvSpPr>
            <p:nvPr/>
          </p:nvSpPr>
          <p:spPr bwMode="auto">
            <a:xfrm>
              <a:off x="5016" y="1047"/>
              <a:ext cx="33" cy="9"/>
            </a:xfrm>
            <a:custGeom>
              <a:avLst/>
              <a:gdLst/>
              <a:ahLst/>
              <a:cxnLst>
                <a:cxn ang="0">
                  <a:pos x="56" y="16"/>
                </a:cxn>
                <a:cxn ang="0">
                  <a:pos x="60" y="16"/>
                </a:cxn>
                <a:cxn ang="0">
                  <a:pos x="63" y="14"/>
                </a:cxn>
                <a:cxn ang="0">
                  <a:pos x="65" y="11"/>
                </a:cxn>
                <a:cxn ang="0">
                  <a:pos x="65" y="8"/>
                </a:cxn>
                <a:cxn ang="0">
                  <a:pos x="65" y="8"/>
                </a:cxn>
                <a:cxn ang="0">
                  <a:pos x="65" y="5"/>
                </a:cxn>
                <a:cxn ang="0">
                  <a:pos x="63" y="3"/>
                </a:cxn>
                <a:cxn ang="0">
                  <a:pos x="60" y="0"/>
                </a:cxn>
                <a:cxn ang="0">
                  <a:pos x="56" y="0"/>
                </a:cxn>
                <a:cxn ang="0">
                  <a:pos x="9" y="0"/>
                </a:cxn>
                <a:cxn ang="0">
                  <a:pos x="6" y="0"/>
                </a:cxn>
                <a:cxn ang="0">
                  <a:pos x="2" y="3"/>
                </a:cxn>
                <a:cxn ang="0">
                  <a:pos x="0" y="5"/>
                </a:cxn>
                <a:cxn ang="0">
                  <a:pos x="0" y="8"/>
                </a:cxn>
                <a:cxn ang="0">
                  <a:pos x="0" y="8"/>
                </a:cxn>
                <a:cxn ang="0">
                  <a:pos x="0" y="11"/>
                </a:cxn>
                <a:cxn ang="0">
                  <a:pos x="2" y="14"/>
                </a:cxn>
                <a:cxn ang="0">
                  <a:pos x="6" y="16"/>
                </a:cxn>
                <a:cxn ang="0">
                  <a:pos x="9" y="16"/>
                </a:cxn>
                <a:cxn ang="0">
                  <a:pos x="56" y="16"/>
                </a:cxn>
              </a:cxnLst>
              <a:rect l="0" t="0" r="r" b="b"/>
              <a:pathLst>
                <a:path w="65" h="16">
                  <a:moveTo>
                    <a:pt x="56" y="16"/>
                  </a:moveTo>
                  <a:lnTo>
                    <a:pt x="60" y="16"/>
                  </a:lnTo>
                  <a:lnTo>
                    <a:pt x="63" y="14"/>
                  </a:lnTo>
                  <a:lnTo>
                    <a:pt x="65" y="11"/>
                  </a:lnTo>
                  <a:lnTo>
                    <a:pt x="65" y="8"/>
                  </a:lnTo>
                  <a:lnTo>
                    <a:pt x="65" y="8"/>
                  </a:lnTo>
                  <a:lnTo>
                    <a:pt x="65" y="5"/>
                  </a:lnTo>
                  <a:lnTo>
                    <a:pt x="63" y="3"/>
                  </a:lnTo>
                  <a:lnTo>
                    <a:pt x="60" y="0"/>
                  </a:lnTo>
                  <a:lnTo>
                    <a:pt x="56" y="0"/>
                  </a:lnTo>
                  <a:lnTo>
                    <a:pt x="9" y="0"/>
                  </a:lnTo>
                  <a:lnTo>
                    <a:pt x="6" y="0"/>
                  </a:lnTo>
                  <a:lnTo>
                    <a:pt x="2" y="3"/>
                  </a:lnTo>
                  <a:lnTo>
                    <a:pt x="0" y="5"/>
                  </a:lnTo>
                  <a:lnTo>
                    <a:pt x="0" y="8"/>
                  </a:lnTo>
                  <a:lnTo>
                    <a:pt x="0" y="8"/>
                  </a:lnTo>
                  <a:lnTo>
                    <a:pt x="0" y="11"/>
                  </a:lnTo>
                  <a:lnTo>
                    <a:pt x="2" y="14"/>
                  </a:lnTo>
                  <a:lnTo>
                    <a:pt x="6" y="16"/>
                  </a:lnTo>
                  <a:lnTo>
                    <a:pt x="9" y="16"/>
                  </a:lnTo>
                  <a:lnTo>
                    <a:pt x="56" y="16"/>
                  </a:lnTo>
                  <a:close/>
                </a:path>
              </a:pathLst>
            </a:custGeom>
            <a:solidFill>
              <a:srgbClr val="000000"/>
            </a:solidFill>
            <a:ln w="9525">
              <a:noFill/>
              <a:round/>
              <a:headEnd/>
              <a:tailEnd/>
            </a:ln>
          </p:spPr>
          <p:txBody>
            <a:bodyPr/>
            <a:lstStyle/>
            <a:p>
              <a:endParaRPr lang="en-US" dirty="0"/>
            </a:p>
          </p:txBody>
        </p:sp>
        <p:sp>
          <p:nvSpPr>
            <p:cNvPr id="243776" name="Freeform 64"/>
            <p:cNvSpPr>
              <a:spLocks/>
            </p:cNvSpPr>
            <p:nvPr/>
          </p:nvSpPr>
          <p:spPr bwMode="auto">
            <a:xfrm>
              <a:off x="5300" y="1120"/>
              <a:ext cx="62" cy="106"/>
            </a:xfrm>
            <a:custGeom>
              <a:avLst/>
              <a:gdLst/>
              <a:ahLst/>
              <a:cxnLst>
                <a:cxn ang="0">
                  <a:pos x="6" y="0"/>
                </a:cxn>
                <a:cxn ang="0">
                  <a:pos x="4" y="7"/>
                </a:cxn>
                <a:cxn ang="0">
                  <a:pos x="0" y="28"/>
                </a:cxn>
                <a:cxn ang="0">
                  <a:pos x="0" y="55"/>
                </a:cxn>
                <a:cxn ang="0">
                  <a:pos x="2" y="89"/>
                </a:cxn>
                <a:cxn ang="0">
                  <a:pos x="13" y="124"/>
                </a:cxn>
                <a:cxn ang="0">
                  <a:pos x="35" y="160"/>
                </a:cxn>
                <a:cxn ang="0">
                  <a:pos x="71" y="189"/>
                </a:cxn>
                <a:cxn ang="0">
                  <a:pos x="125" y="211"/>
                </a:cxn>
                <a:cxn ang="0">
                  <a:pos x="123" y="205"/>
                </a:cxn>
                <a:cxn ang="0">
                  <a:pos x="119" y="190"/>
                </a:cxn>
                <a:cxn ang="0">
                  <a:pos x="112" y="166"/>
                </a:cxn>
                <a:cxn ang="0">
                  <a:pos x="101" y="137"/>
                </a:cxn>
                <a:cxn ang="0">
                  <a:pos x="86" y="103"/>
                </a:cxn>
                <a:cxn ang="0">
                  <a:pos x="65" y="68"/>
                </a:cxn>
                <a:cxn ang="0">
                  <a:pos x="37" y="32"/>
                </a:cxn>
                <a:cxn ang="0">
                  <a:pos x="6" y="0"/>
                </a:cxn>
              </a:cxnLst>
              <a:rect l="0" t="0" r="r" b="b"/>
              <a:pathLst>
                <a:path w="125" h="211">
                  <a:moveTo>
                    <a:pt x="6" y="0"/>
                  </a:moveTo>
                  <a:lnTo>
                    <a:pt x="4" y="7"/>
                  </a:lnTo>
                  <a:lnTo>
                    <a:pt x="0" y="28"/>
                  </a:lnTo>
                  <a:lnTo>
                    <a:pt x="0" y="55"/>
                  </a:lnTo>
                  <a:lnTo>
                    <a:pt x="2" y="89"/>
                  </a:lnTo>
                  <a:lnTo>
                    <a:pt x="13" y="124"/>
                  </a:lnTo>
                  <a:lnTo>
                    <a:pt x="35" y="160"/>
                  </a:lnTo>
                  <a:lnTo>
                    <a:pt x="71" y="189"/>
                  </a:lnTo>
                  <a:lnTo>
                    <a:pt x="125" y="211"/>
                  </a:lnTo>
                  <a:lnTo>
                    <a:pt x="123" y="205"/>
                  </a:lnTo>
                  <a:lnTo>
                    <a:pt x="119" y="190"/>
                  </a:lnTo>
                  <a:lnTo>
                    <a:pt x="112" y="166"/>
                  </a:lnTo>
                  <a:lnTo>
                    <a:pt x="101" y="137"/>
                  </a:lnTo>
                  <a:lnTo>
                    <a:pt x="86" y="103"/>
                  </a:lnTo>
                  <a:lnTo>
                    <a:pt x="65" y="68"/>
                  </a:lnTo>
                  <a:lnTo>
                    <a:pt x="37" y="32"/>
                  </a:lnTo>
                  <a:lnTo>
                    <a:pt x="6" y="0"/>
                  </a:lnTo>
                  <a:close/>
                </a:path>
              </a:pathLst>
            </a:custGeom>
            <a:solidFill>
              <a:srgbClr val="000000"/>
            </a:solidFill>
            <a:ln w="9525">
              <a:noFill/>
              <a:round/>
              <a:headEnd/>
              <a:tailEnd/>
            </a:ln>
          </p:spPr>
          <p:txBody>
            <a:bodyPr/>
            <a:lstStyle/>
            <a:p>
              <a:endParaRPr lang="en-US" dirty="0"/>
            </a:p>
          </p:txBody>
        </p:sp>
        <p:sp>
          <p:nvSpPr>
            <p:cNvPr id="243777" name="Freeform 65"/>
            <p:cNvSpPr>
              <a:spLocks/>
            </p:cNvSpPr>
            <p:nvPr/>
          </p:nvSpPr>
          <p:spPr bwMode="auto">
            <a:xfrm>
              <a:off x="4874" y="878"/>
              <a:ext cx="14" cy="383"/>
            </a:xfrm>
            <a:custGeom>
              <a:avLst/>
              <a:gdLst/>
              <a:ahLst/>
              <a:cxnLst>
                <a:cxn ang="0">
                  <a:pos x="28" y="765"/>
                </a:cxn>
                <a:cxn ang="0">
                  <a:pos x="24" y="0"/>
                </a:cxn>
                <a:cxn ang="0">
                  <a:pos x="0" y="2"/>
                </a:cxn>
                <a:cxn ang="0">
                  <a:pos x="3" y="766"/>
                </a:cxn>
                <a:cxn ang="0">
                  <a:pos x="28" y="765"/>
                </a:cxn>
              </a:cxnLst>
              <a:rect l="0" t="0" r="r" b="b"/>
              <a:pathLst>
                <a:path w="28" h="766">
                  <a:moveTo>
                    <a:pt x="28" y="765"/>
                  </a:moveTo>
                  <a:lnTo>
                    <a:pt x="24" y="0"/>
                  </a:lnTo>
                  <a:lnTo>
                    <a:pt x="0" y="2"/>
                  </a:lnTo>
                  <a:lnTo>
                    <a:pt x="3" y="766"/>
                  </a:lnTo>
                  <a:lnTo>
                    <a:pt x="28" y="765"/>
                  </a:lnTo>
                  <a:close/>
                </a:path>
              </a:pathLst>
            </a:custGeom>
            <a:solidFill>
              <a:srgbClr val="000000"/>
            </a:solidFill>
            <a:ln w="9525">
              <a:noFill/>
              <a:round/>
              <a:headEnd/>
              <a:tailEnd/>
            </a:ln>
          </p:spPr>
          <p:txBody>
            <a:bodyPr/>
            <a:lstStyle/>
            <a:p>
              <a:endParaRPr lang="en-US" dirty="0"/>
            </a:p>
          </p:txBody>
        </p:sp>
        <p:sp>
          <p:nvSpPr>
            <p:cNvPr id="243778" name="Freeform 66"/>
            <p:cNvSpPr>
              <a:spLocks/>
            </p:cNvSpPr>
            <p:nvPr/>
          </p:nvSpPr>
          <p:spPr bwMode="auto">
            <a:xfrm>
              <a:off x="5314" y="1131"/>
              <a:ext cx="46" cy="83"/>
            </a:xfrm>
            <a:custGeom>
              <a:avLst/>
              <a:gdLst/>
              <a:ahLst/>
              <a:cxnLst>
                <a:cxn ang="0">
                  <a:pos x="4" y="0"/>
                </a:cxn>
                <a:cxn ang="0">
                  <a:pos x="2" y="5"/>
                </a:cxn>
                <a:cxn ang="0">
                  <a:pos x="0" y="19"/>
                </a:cxn>
                <a:cxn ang="0">
                  <a:pos x="0" y="38"/>
                </a:cxn>
                <a:cxn ang="0">
                  <a:pos x="2" y="64"/>
                </a:cxn>
                <a:cxn ang="0">
                  <a:pos x="11" y="92"/>
                </a:cxn>
                <a:cxn ang="0">
                  <a:pos x="26" y="117"/>
                </a:cxn>
                <a:cxn ang="0">
                  <a:pos x="52" y="143"/>
                </a:cxn>
                <a:cxn ang="0">
                  <a:pos x="89" y="164"/>
                </a:cxn>
                <a:cxn ang="0">
                  <a:pos x="89" y="159"/>
                </a:cxn>
                <a:cxn ang="0">
                  <a:pos x="91" y="147"/>
                </a:cxn>
                <a:cxn ang="0">
                  <a:pos x="89" y="129"/>
                </a:cxn>
                <a:cxn ang="0">
                  <a:pos x="86" y="105"/>
                </a:cxn>
                <a:cxn ang="0">
                  <a:pos x="76" y="79"/>
                </a:cxn>
                <a:cxn ang="0">
                  <a:pos x="61" y="51"/>
                </a:cxn>
                <a:cxn ang="0">
                  <a:pos x="37" y="24"/>
                </a:cxn>
                <a:cxn ang="0">
                  <a:pos x="4" y="0"/>
                </a:cxn>
              </a:cxnLst>
              <a:rect l="0" t="0" r="r" b="b"/>
              <a:pathLst>
                <a:path w="91" h="164">
                  <a:moveTo>
                    <a:pt x="4" y="0"/>
                  </a:moveTo>
                  <a:lnTo>
                    <a:pt x="2" y="5"/>
                  </a:lnTo>
                  <a:lnTo>
                    <a:pt x="0" y="19"/>
                  </a:lnTo>
                  <a:lnTo>
                    <a:pt x="0" y="38"/>
                  </a:lnTo>
                  <a:lnTo>
                    <a:pt x="2" y="64"/>
                  </a:lnTo>
                  <a:lnTo>
                    <a:pt x="11" y="92"/>
                  </a:lnTo>
                  <a:lnTo>
                    <a:pt x="26" y="117"/>
                  </a:lnTo>
                  <a:lnTo>
                    <a:pt x="52" y="143"/>
                  </a:lnTo>
                  <a:lnTo>
                    <a:pt x="89" y="164"/>
                  </a:lnTo>
                  <a:lnTo>
                    <a:pt x="89" y="159"/>
                  </a:lnTo>
                  <a:lnTo>
                    <a:pt x="91" y="147"/>
                  </a:lnTo>
                  <a:lnTo>
                    <a:pt x="89" y="129"/>
                  </a:lnTo>
                  <a:lnTo>
                    <a:pt x="86" y="105"/>
                  </a:lnTo>
                  <a:lnTo>
                    <a:pt x="76" y="79"/>
                  </a:lnTo>
                  <a:lnTo>
                    <a:pt x="61" y="51"/>
                  </a:lnTo>
                  <a:lnTo>
                    <a:pt x="37" y="24"/>
                  </a:lnTo>
                  <a:lnTo>
                    <a:pt x="4" y="0"/>
                  </a:lnTo>
                  <a:close/>
                </a:path>
              </a:pathLst>
            </a:custGeom>
            <a:solidFill>
              <a:srgbClr val="75B5B5"/>
            </a:solidFill>
            <a:ln w="9525">
              <a:noFill/>
              <a:round/>
              <a:headEnd/>
              <a:tailEnd/>
            </a:ln>
          </p:spPr>
          <p:txBody>
            <a:bodyPr/>
            <a:lstStyle/>
            <a:p>
              <a:endParaRPr lang="en-US" dirty="0"/>
            </a:p>
          </p:txBody>
        </p:sp>
        <p:sp>
          <p:nvSpPr>
            <p:cNvPr id="243779" name="Freeform 67"/>
            <p:cNvSpPr>
              <a:spLocks/>
            </p:cNvSpPr>
            <p:nvPr/>
          </p:nvSpPr>
          <p:spPr bwMode="auto">
            <a:xfrm>
              <a:off x="5085" y="922"/>
              <a:ext cx="78" cy="75"/>
            </a:xfrm>
            <a:custGeom>
              <a:avLst/>
              <a:gdLst/>
              <a:ahLst/>
              <a:cxnLst>
                <a:cxn ang="0">
                  <a:pos x="0" y="0"/>
                </a:cxn>
                <a:cxn ang="0">
                  <a:pos x="50" y="0"/>
                </a:cxn>
                <a:cxn ang="0">
                  <a:pos x="155" y="148"/>
                </a:cxn>
                <a:cxn ang="0">
                  <a:pos x="0" y="0"/>
                </a:cxn>
              </a:cxnLst>
              <a:rect l="0" t="0" r="r" b="b"/>
              <a:pathLst>
                <a:path w="155" h="148">
                  <a:moveTo>
                    <a:pt x="0" y="0"/>
                  </a:moveTo>
                  <a:lnTo>
                    <a:pt x="50" y="0"/>
                  </a:lnTo>
                  <a:lnTo>
                    <a:pt x="155" y="148"/>
                  </a:lnTo>
                  <a:lnTo>
                    <a:pt x="0" y="0"/>
                  </a:lnTo>
                  <a:close/>
                </a:path>
              </a:pathLst>
            </a:custGeom>
            <a:solidFill>
              <a:srgbClr val="FFFFFF"/>
            </a:solidFill>
            <a:ln w="9525">
              <a:noFill/>
              <a:round/>
              <a:headEnd/>
              <a:tailEnd/>
            </a:ln>
          </p:spPr>
          <p:txBody>
            <a:bodyPr/>
            <a:lstStyle/>
            <a:p>
              <a:endParaRPr lang="en-US" dirty="0"/>
            </a:p>
          </p:txBody>
        </p:sp>
        <p:sp>
          <p:nvSpPr>
            <p:cNvPr id="243780" name="Freeform 68"/>
            <p:cNvSpPr>
              <a:spLocks/>
            </p:cNvSpPr>
            <p:nvPr/>
          </p:nvSpPr>
          <p:spPr bwMode="auto">
            <a:xfrm>
              <a:off x="5016" y="923"/>
              <a:ext cx="15" cy="83"/>
            </a:xfrm>
            <a:custGeom>
              <a:avLst/>
              <a:gdLst/>
              <a:ahLst/>
              <a:cxnLst>
                <a:cxn ang="0">
                  <a:pos x="0" y="0"/>
                </a:cxn>
                <a:cxn ang="0">
                  <a:pos x="11" y="162"/>
                </a:cxn>
                <a:cxn ang="0">
                  <a:pos x="32" y="164"/>
                </a:cxn>
                <a:cxn ang="0">
                  <a:pos x="0" y="0"/>
                </a:cxn>
              </a:cxnLst>
              <a:rect l="0" t="0" r="r" b="b"/>
              <a:pathLst>
                <a:path w="32" h="164">
                  <a:moveTo>
                    <a:pt x="0" y="0"/>
                  </a:moveTo>
                  <a:lnTo>
                    <a:pt x="11" y="162"/>
                  </a:lnTo>
                  <a:lnTo>
                    <a:pt x="32" y="164"/>
                  </a:lnTo>
                  <a:lnTo>
                    <a:pt x="0" y="0"/>
                  </a:lnTo>
                  <a:close/>
                </a:path>
              </a:pathLst>
            </a:custGeom>
            <a:solidFill>
              <a:srgbClr val="FFFFFF"/>
            </a:solidFill>
            <a:ln w="9525">
              <a:noFill/>
              <a:round/>
              <a:headEnd/>
              <a:tailEnd/>
            </a:ln>
          </p:spPr>
          <p:txBody>
            <a:bodyPr/>
            <a:lstStyle/>
            <a:p>
              <a:endParaRPr lang="en-US" dirty="0"/>
            </a:p>
          </p:txBody>
        </p:sp>
        <p:sp>
          <p:nvSpPr>
            <p:cNvPr id="243781" name="Freeform 69"/>
            <p:cNvSpPr>
              <a:spLocks/>
            </p:cNvSpPr>
            <p:nvPr/>
          </p:nvSpPr>
          <p:spPr bwMode="auto">
            <a:xfrm>
              <a:off x="5026" y="921"/>
              <a:ext cx="8" cy="58"/>
            </a:xfrm>
            <a:custGeom>
              <a:avLst/>
              <a:gdLst/>
              <a:ahLst/>
              <a:cxnLst>
                <a:cxn ang="0">
                  <a:pos x="0" y="0"/>
                </a:cxn>
                <a:cxn ang="0">
                  <a:pos x="16" y="116"/>
                </a:cxn>
                <a:cxn ang="0">
                  <a:pos x="15" y="1"/>
                </a:cxn>
                <a:cxn ang="0">
                  <a:pos x="0" y="0"/>
                </a:cxn>
              </a:cxnLst>
              <a:rect l="0" t="0" r="r" b="b"/>
              <a:pathLst>
                <a:path w="16" h="116">
                  <a:moveTo>
                    <a:pt x="0" y="0"/>
                  </a:moveTo>
                  <a:lnTo>
                    <a:pt x="16" y="116"/>
                  </a:lnTo>
                  <a:lnTo>
                    <a:pt x="15" y="1"/>
                  </a:lnTo>
                  <a:lnTo>
                    <a:pt x="0" y="0"/>
                  </a:lnTo>
                  <a:close/>
                </a:path>
              </a:pathLst>
            </a:custGeom>
            <a:solidFill>
              <a:srgbClr val="FFFFFF"/>
            </a:solidFill>
            <a:ln w="9525">
              <a:noFill/>
              <a:round/>
              <a:headEnd/>
              <a:tailEnd/>
            </a:ln>
          </p:spPr>
          <p:txBody>
            <a:bodyPr/>
            <a:lstStyle/>
            <a:p>
              <a:endParaRPr lang="en-US" dirty="0"/>
            </a:p>
          </p:txBody>
        </p:sp>
        <p:sp>
          <p:nvSpPr>
            <p:cNvPr id="243782" name="Freeform 70"/>
            <p:cNvSpPr>
              <a:spLocks/>
            </p:cNvSpPr>
            <p:nvPr/>
          </p:nvSpPr>
          <p:spPr bwMode="auto">
            <a:xfrm>
              <a:off x="5326" y="1144"/>
              <a:ext cx="27" cy="49"/>
            </a:xfrm>
            <a:custGeom>
              <a:avLst/>
              <a:gdLst/>
              <a:ahLst/>
              <a:cxnLst>
                <a:cxn ang="0">
                  <a:pos x="0" y="0"/>
                </a:cxn>
                <a:cxn ang="0">
                  <a:pos x="9" y="6"/>
                </a:cxn>
                <a:cxn ang="0">
                  <a:pos x="28" y="24"/>
                </a:cxn>
                <a:cxn ang="0">
                  <a:pos x="45" y="54"/>
                </a:cxn>
                <a:cxn ang="0">
                  <a:pos x="54" y="98"/>
                </a:cxn>
                <a:cxn ang="0">
                  <a:pos x="47" y="91"/>
                </a:cxn>
                <a:cxn ang="0">
                  <a:pos x="30" y="70"/>
                </a:cxn>
                <a:cxn ang="0">
                  <a:pos x="11" y="40"/>
                </a:cxn>
                <a:cxn ang="0">
                  <a:pos x="0" y="0"/>
                </a:cxn>
              </a:cxnLst>
              <a:rect l="0" t="0" r="r" b="b"/>
              <a:pathLst>
                <a:path w="54" h="98">
                  <a:moveTo>
                    <a:pt x="0" y="0"/>
                  </a:moveTo>
                  <a:lnTo>
                    <a:pt x="9" y="6"/>
                  </a:lnTo>
                  <a:lnTo>
                    <a:pt x="28" y="24"/>
                  </a:lnTo>
                  <a:lnTo>
                    <a:pt x="45" y="54"/>
                  </a:lnTo>
                  <a:lnTo>
                    <a:pt x="54" y="98"/>
                  </a:lnTo>
                  <a:lnTo>
                    <a:pt x="47" y="91"/>
                  </a:lnTo>
                  <a:lnTo>
                    <a:pt x="30" y="70"/>
                  </a:lnTo>
                  <a:lnTo>
                    <a:pt x="11" y="40"/>
                  </a:lnTo>
                  <a:lnTo>
                    <a:pt x="0" y="0"/>
                  </a:lnTo>
                  <a:close/>
                </a:path>
              </a:pathLst>
            </a:custGeom>
            <a:solidFill>
              <a:srgbClr val="9EDDDD"/>
            </a:solidFill>
            <a:ln w="9525">
              <a:noFill/>
              <a:round/>
              <a:headEnd/>
              <a:tailEnd/>
            </a:ln>
          </p:spPr>
          <p:txBody>
            <a:bodyPr/>
            <a:lstStyle/>
            <a:p>
              <a:endParaRPr lang="en-US" dirty="0"/>
            </a:p>
          </p:txBody>
        </p:sp>
        <p:sp>
          <p:nvSpPr>
            <p:cNvPr id="243783" name="Freeform 71"/>
            <p:cNvSpPr>
              <a:spLocks/>
            </p:cNvSpPr>
            <p:nvPr/>
          </p:nvSpPr>
          <p:spPr bwMode="auto">
            <a:xfrm>
              <a:off x="4087" y="1382"/>
              <a:ext cx="110" cy="95"/>
            </a:xfrm>
            <a:custGeom>
              <a:avLst/>
              <a:gdLst/>
              <a:ahLst/>
              <a:cxnLst>
                <a:cxn ang="0">
                  <a:pos x="111" y="191"/>
                </a:cxn>
                <a:cxn ang="0">
                  <a:pos x="133" y="189"/>
                </a:cxn>
                <a:cxn ang="0">
                  <a:pos x="153" y="183"/>
                </a:cxn>
                <a:cxn ang="0">
                  <a:pos x="172" y="175"/>
                </a:cxn>
                <a:cxn ang="0">
                  <a:pos x="189" y="162"/>
                </a:cxn>
                <a:cxn ang="0">
                  <a:pos x="202" y="149"/>
                </a:cxn>
                <a:cxn ang="0">
                  <a:pos x="211" y="133"/>
                </a:cxn>
                <a:cxn ang="0">
                  <a:pos x="219" y="115"/>
                </a:cxn>
                <a:cxn ang="0">
                  <a:pos x="221" y="96"/>
                </a:cxn>
                <a:cxn ang="0">
                  <a:pos x="219" y="76"/>
                </a:cxn>
                <a:cxn ang="0">
                  <a:pos x="211" y="58"/>
                </a:cxn>
                <a:cxn ang="0">
                  <a:pos x="202" y="42"/>
                </a:cxn>
                <a:cxn ang="0">
                  <a:pos x="189" y="28"/>
                </a:cxn>
                <a:cxn ang="0">
                  <a:pos x="172" y="17"/>
                </a:cxn>
                <a:cxn ang="0">
                  <a:pos x="153" y="8"/>
                </a:cxn>
                <a:cxn ang="0">
                  <a:pos x="133" y="2"/>
                </a:cxn>
                <a:cxn ang="0">
                  <a:pos x="111" y="0"/>
                </a:cxn>
                <a:cxn ang="0">
                  <a:pos x="88" y="2"/>
                </a:cxn>
                <a:cxn ang="0">
                  <a:pos x="68" y="8"/>
                </a:cxn>
                <a:cxn ang="0">
                  <a:pos x="49" y="17"/>
                </a:cxn>
                <a:cxn ang="0">
                  <a:pos x="32" y="28"/>
                </a:cxn>
                <a:cxn ang="0">
                  <a:pos x="19" y="42"/>
                </a:cxn>
                <a:cxn ang="0">
                  <a:pos x="10" y="58"/>
                </a:cxn>
                <a:cxn ang="0">
                  <a:pos x="2" y="76"/>
                </a:cxn>
                <a:cxn ang="0">
                  <a:pos x="0" y="96"/>
                </a:cxn>
                <a:cxn ang="0">
                  <a:pos x="2" y="115"/>
                </a:cxn>
                <a:cxn ang="0">
                  <a:pos x="10" y="133"/>
                </a:cxn>
                <a:cxn ang="0">
                  <a:pos x="19" y="149"/>
                </a:cxn>
                <a:cxn ang="0">
                  <a:pos x="32" y="162"/>
                </a:cxn>
                <a:cxn ang="0">
                  <a:pos x="49" y="175"/>
                </a:cxn>
                <a:cxn ang="0">
                  <a:pos x="68" y="183"/>
                </a:cxn>
                <a:cxn ang="0">
                  <a:pos x="88" y="189"/>
                </a:cxn>
                <a:cxn ang="0">
                  <a:pos x="111" y="191"/>
                </a:cxn>
              </a:cxnLst>
              <a:rect l="0" t="0" r="r" b="b"/>
              <a:pathLst>
                <a:path w="221" h="191">
                  <a:moveTo>
                    <a:pt x="111" y="191"/>
                  </a:moveTo>
                  <a:lnTo>
                    <a:pt x="133" y="189"/>
                  </a:lnTo>
                  <a:lnTo>
                    <a:pt x="153" y="183"/>
                  </a:lnTo>
                  <a:lnTo>
                    <a:pt x="172" y="175"/>
                  </a:lnTo>
                  <a:lnTo>
                    <a:pt x="189" y="162"/>
                  </a:lnTo>
                  <a:lnTo>
                    <a:pt x="202" y="149"/>
                  </a:lnTo>
                  <a:lnTo>
                    <a:pt x="211" y="133"/>
                  </a:lnTo>
                  <a:lnTo>
                    <a:pt x="219" y="115"/>
                  </a:lnTo>
                  <a:lnTo>
                    <a:pt x="221" y="96"/>
                  </a:lnTo>
                  <a:lnTo>
                    <a:pt x="219" y="76"/>
                  </a:lnTo>
                  <a:lnTo>
                    <a:pt x="211" y="58"/>
                  </a:lnTo>
                  <a:lnTo>
                    <a:pt x="202" y="42"/>
                  </a:lnTo>
                  <a:lnTo>
                    <a:pt x="189" y="28"/>
                  </a:lnTo>
                  <a:lnTo>
                    <a:pt x="172" y="17"/>
                  </a:lnTo>
                  <a:lnTo>
                    <a:pt x="153" y="8"/>
                  </a:lnTo>
                  <a:lnTo>
                    <a:pt x="133" y="2"/>
                  </a:lnTo>
                  <a:lnTo>
                    <a:pt x="111" y="0"/>
                  </a:lnTo>
                  <a:lnTo>
                    <a:pt x="88" y="2"/>
                  </a:lnTo>
                  <a:lnTo>
                    <a:pt x="68" y="8"/>
                  </a:lnTo>
                  <a:lnTo>
                    <a:pt x="49" y="17"/>
                  </a:lnTo>
                  <a:lnTo>
                    <a:pt x="32" y="28"/>
                  </a:lnTo>
                  <a:lnTo>
                    <a:pt x="19" y="42"/>
                  </a:lnTo>
                  <a:lnTo>
                    <a:pt x="10" y="58"/>
                  </a:lnTo>
                  <a:lnTo>
                    <a:pt x="2" y="76"/>
                  </a:lnTo>
                  <a:lnTo>
                    <a:pt x="0" y="96"/>
                  </a:lnTo>
                  <a:lnTo>
                    <a:pt x="2" y="115"/>
                  </a:lnTo>
                  <a:lnTo>
                    <a:pt x="10" y="133"/>
                  </a:lnTo>
                  <a:lnTo>
                    <a:pt x="19" y="149"/>
                  </a:lnTo>
                  <a:lnTo>
                    <a:pt x="32" y="162"/>
                  </a:lnTo>
                  <a:lnTo>
                    <a:pt x="49" y="175"/>
                  </a:lnTo>
                  <a:lnTo>
                    <a:pt x="68" y="183"/>
                  </a:lnTo>
                  <a:lnTo>
                    <a:pt x="88" y="189"/>
                  </a:lnTo>
                  <a:lnTo>
                    <a:pt x="111" y="191"/>
                  </a:lnTo>
                  <a:close/>
                </a:path>
              </a:pathLst>
            </a:custGeom>
            <a:solidFill>
              <a:srgbClr val="000000"/>
            </a:solidFill>
            <a:ln w="9525">
              <a:noFill/>
              <a:round/>
              <a:headEnd/>
              <a:tailEnd/>
            </a:ln>
          </p:spPr>
          <p:txBody>
            <a:bodyPr/>
            <a:lstStyle/>
            <a:p>
              <a:endParaRPr lang="en-US" dirty="0"/>
            </a:p>
          </p:txBody>
        </p:sp>
        <p:sp>
          <p:nvSpPr>
            <p:cNvPr id="243784" name="Freeform 72"/>
            <p:cNvSpPr>
              <a:spLocks/>
            </p:cNvSpPr>
            <p:nvPr/>
          </p:nvSpPr>
          <p:spPr bwMode="auto">
            <a:xfrm>
              <a:off x="4092" y="1387"/>
              <a:ext cx="99" cy="86"/>
            </a:xfrm>
            <a:custGeom>
              <a:avLst/>
              <a:gdLst/>
              <a:ahLst/>
              <a:cxnLst>
                <a:cxn ang="0">
                  <a:pos x="99" y="171"/>
                </a:cxn>
                <a:cxn ang="0">
                  <a:pos x="119" y="169"/>
                </a:cxn>
                <a:cxn ang="0">
                  <a:pos x="138" y="165"/>
                </a:cxn>
                <a:cxn ang="0">
                  <a:pos x="154" y="157"/>
                </a:cxn>
                <a:cxn ang="0">
                  <a:pos x="168" y="145"/>
                </a:cxn>
                <a:cxn ang="0">
                  <a:pos x="181" y="134"/>
                </a:cxn>
                <a:cxn ang="0">
                  <a:pos x="190" y="119"/>
                </a:cxn>
                <a:cxn ang="0">
                  <a:pos x="195" y="103"/>
                </a:cxn>
                <a:cxn ang="0">
                  <a:pos x="197" y="86"/>
                </a:cxn>
                <a:cxn ang="0">
                  <a:pos x="195" y="68"/>
                </a:cxn>
                <a:cxn ang="0">
                  <a:pos x="190" y="52"/>
                </a:cxn>
                <a:cxn ang="0">
                  <a:pos x="181" y="37"/>
                </a:cxn>
                <a:cxn ang="0">
                  <a:pos x="168" y="26"/>
                </a:cxn>
                <a:cxn ang="0">
                  <a:pos x="154" y="15"/>
                </a:cxn>
                <a:cxn ang="0">
                  <a:pos x="138" y="7"/>
                </a:cxn>
                <a:cxn ang="0">
                  <a:pos x="119" y="2"/>
                </a:cxn>
                <a:cxn ang="0">
                  <a:pos x="99" y="0"/>
                </a:cxn>
                <a:cxn ang="0">
                  <a:pos x="78" y="2"/>
                </a:cxn>
                <a:cxn ang="0">
                  <a:pos x="59" y="7"/>
                </a:cxn>
                <a:cxn ang="0">
                  <a:pos x="43" y="15"/>
                </a:cxn>
                <a:cxn ang="0">
                  <a:pos x="30" y="26"/>
                </a:cxn>
                <a:cxn ang="0">
                  <a:pos x="16" y="37"/>
                </a:cxn>
                <a:cxn ang="0">
                  <a:pos x="7" y="52"/>
                </a:cxn>
                <a:cxn ang="0">
                  <a:pos x="2" y="68"/>
                </a:cxn>
                <a:cxn ang="0">
                  <a:pos x="0" y="86"/>
                </a:cxn>
                <a:cxn ang="0">
                  <a:pos x="2" y="103"/>
                </a:cxn>
                <a:cxn ang="0">
                  <a:pos x="7" y="119"/>
                </a:cxn>
                <a:cxn ang="0">
                  <a:pos x="16" y="134"/>
                </a:cxn>
                <a:cxn ang="0">
                  <a:pos x="30" y="145"/>
                </a:cxn>
                <a:cxn ang="0">
                  <a:pos x="43" y="157"/>
                </a:cxn>
                <a:cxn ang="0">
                  <a:pos x="59" y="165"/>
                </a:cxn>
                <a:cxn ang="0">
                  <a:pos x="78" y="169"/>
                </a:cxn>
                <a:cxn ang="0">
                  <a:pos x="99" y="171"/>
                </a:cxn>
              </a:cxnLst>
              <a:rect l="0" t="0" r="r" b="b"/>
              <a:pathLst>
                <a:path w="197" h="171">
                  <a:moveTo>
                    <a:pt x="99" y="171"/>
                  </a:moveTo>
                  <a:lnTo>
                    <a:pt x="119" y="169"/>
                  </a:lnTo>
                  <a:lnTo>
                    <a:pt x="138" y="165"/>
                  </a:lnTo>
                  <a:lnTo>
                    <a:pt x="154" y="157"/>
                  </a:lnTo>
                  <a:lnTo>
                    <a:pt x="168" y="145"/>
                  </a:lnTo>
                  <a:lnTo>
                    <a:pt x="181" y="134"/>
                  </a:lnTo>
                  <a:lnTo>
                    <a:pt x="190" y="119"/>
                  </a:lnTo>
                  <a:lnTo>
                    <a:pt x="195" y="103"/>
                  </a:lnTo>
                  <a:lnTo>
                    <a:pt x="197" y="86"/>
                  </a:lnTo>
                  <a:lnTo>
                    <a:pt x="195" y="68"/>
                  </a:lnTo>
                  <a:lnTo>
                    <a:pt x="190" y="52"/>
                  </a:lnTo>
                  <a:lnTo>
                    <a:pt x="181" y="37"/>
                  </a:lnTo>
                  <a:lnTo>
                    <a:pt x="168" y="26"/>
                  </a:lnTo>
                  <a:lnTo>
                    <a:pt x="154" y="15"/>
                  </a:lnTo>
                  <a:lnTo>
                    <a:pt x="138" y="7"/>
                  </a:lnTo>
                  <a:lnTo>
                    <a:pt x="119" y="2"/>
                  </a:lnTo>
                  <a:lnTo>
                    <a:pt x="99" y="0"/>
                  </a:lnTo>
                  <a:lnTo>
                    <a:pt x="78" y="2"/>
                  </a:lnTo>
                  <a:lnTo>
                    <a:pt x="59" y="7"/>
                  </a:lnTo>
                  <a:lnTo>
                    <a:pt x="43" y="15"/>
                  </a:lnTo>
                  <a:lnTo>
                    <a:pt x="30" y="26"/>
                  </a:lnTo>
                  <a:lnTo>
                    <a:pt x="16" y="37"/>
                  </a:lnTo>
                  <a:lnTo>
                    <a:pt x="7" y="52"/>
                  </a:lnTo>
                  <a:lnTo>
                    <a:pt x="2" y="68"/>
                  </a:lnTo>
                  <a:lnTo>
                    <a:pt x="0" y="86"/>
                  </a:lnTo>
                  <a:lnTo>
                    <a:pt x="2" y="103"/>
                  </a:lnTo>
                  <a:lnTo>
                    <a:pt x="7" y="119"/>
                  </a:lnTo>
                  <a:lnTo>
                    <a:pt x="16" y="134"/>
                  </a:lnTo>
                  <a:lnTo>
                    <a:pt x="30" y="145"/>
                  </a:lnTo>
                  <a:lnTo>
                    <a:pt x="43" y="157"/>
                  </a:lnTo>
                  <a:lnTo>
                    <a:pt x="59" y="165"/>
                  </a:lnTo>
                  <a:lnTo>
                    <a:pt x="78" y="169"/>
                  </a:lnTo>
                  <a:lnTo>
                    <a:pt x="99" y="171"/>
                  </a:lnTo>
                  <a:close/>
                </a:path>
              </a:pathLst>
            </a:custGeom>
            <a:solidFill>
              <a:srgbClr val="E5CC7F"/>
            </a:solidFill>
            <a:ln w="9525">
              <a:noFill/>
              <a:round/>
              <a:headEnd/>
              <a:tailEnd/>
            </a:ln>
          </p:spPr>
          <p:txBody>
            <a:bodyPr/>
            <a:lstStyle/>
            <a:p>
              <a:endParaRPr lang="en-US" dirty="0"/>
            </a:p>
          </p:txBody>
        </p:sp>
        <p:sp>
          <p:nvSpPr>
            <p:cNvPr id="243785" name="Freeform 73"/>
            <p:cNvSpPr>
              <a:spLocks/>
            </p:cNvSpPr>
            <p:nvPr/>
          </p:nvSpPr>
          <p:spPr bwMode="auto">
            <a:xfrm>
              <a:off x="4109" y="1396"/>
              <a:ext cx="53" cy="70"/>
            </a:xfrm>
            <a:custGeom>
              <a:avLst/>
              <a:gdLst/>
              <a:ahLst/>
              <a:cxnLst>
                <a:cxn ang="0">
                  <a:pos x="101" y="97"/>
                </a:cxn>
                <a:cxn ang="0">
                  <a:pos x="56" y="40"/>
                </a:cxn>
                <a:cxn ang="0">
                  <a:pos x="77" y="19"/>
                </a:cxn>
                <a:cxn ang="0">
                  <a:pos x="79" y="14"/>
                </a:cxn>
                <a:cxn ang="0">
                  <a:pos x="79" y="9"/>
                </a:cxn>
                <a:cxn ang="0">
                  <a:pos x="77" y="5"/>
                </a:cxn>
                <a:cxn ang="0">
                  <a:pos x="75" y="1"/>
                </a:cxn>
                <a:cxn ang="0">
                  <a:pos x="73" y="0"/>
                </a:cxn>
                <a:cxn ang="0">
                  <a:pos x="69" y="0"/>
                </a:cxn>
                <a:cxn ang="0">
                  <a:pos x="67" y="1"/>
                </a:cxn>
                <a:cxn ang="0">
                  <a:pos x="64" y="3"/>
                </a:cxn>
                <a:cxn ang="0">
                  <a:pos x="6" y="63"/>
                </a:cxn>
                <a:cxn ang="0">
                  <a:pos x="2" y="66"/>
                </a:cxn>
                <a:cxn ang="0">
                  <a:pos x="2" y="69"/>
                </a:cxn>
                <a:cxn ang="0">
                  <a:pos x="0" y="74"/>
                </a:cxn>
                <a:cxn ang="0">
                  <a:pos x="2" y="77"/>
                </a:cxn>
                <a:cxn ang="0">
                  <a:pos x="6" y="79"/>
                </a:cxn>
                <a:cxn ang="0">
                  <a:pos x="11" y="80"/>
                </a:cxn>
                <a:cxn ang="0">
                  <a:pos x="15" y="80"/>
                </a:cxn>
                <a:cxn ang="0">
                  <a:pos x="19" y="79"/>
                </a:cxn>
                <a:cxn ang="0">
                  <a:pos x="47" y="50"/>
                </a:cxn>
                <a:cxn ang="0">
                  <a:pos x="88" y="103"/>
                </a:cxn>
                <a:cxn ang="0">
                  <a:pos x="88" y="105"/>
                </a:cxn>
                <a:cxn ang="0">
                  <a:pos x="90" y="109"/>
                </a:cxn>
                <a:cxn ang="0">
                  <a:pos x="92" y="114"/>
                </a:cxn>
                <a:cxn ang="0">
                  <a:pos x="90" y="121"/>
                </a:cxn>
                <a:cxn ang="0">
                  <a:pos x="88" y="126"/>
                </a:cxn>
                <a:cxn ang="0">
                  <a:pos x="80" y="129"/>
                </a:cxn>
                <a:cxn ang="0">
                  <a:pos x="67" y="130"/>
                </a:cxn>
                <a:cxn ang="0">
                  <a:pos x="51" y="127"/>
                </a:cxn>
                <a:cxn ang="0">
                  <a:pos x="52" y="130"/>
                </a:cxn>
                <a:cxn ang="0">
                  <a:pos x="60" y="137"/>
                </a:cxn>
                <a:cxn ang="0">
                  <a:pos x="71" y="140"/>
                </a:cxn>
                <a:cxn ang="0">
                  <a:pos x="88" y="137"/>
                </a:cxn>
                <a:cxn ang="0">
                  <a:pos x="92" y="135"/>
                </a:cxn>
                <a:cxn ang="0">
                  <a:pos x="101" y="129"/>
                </a:cxn>
                <a:cxn ang="0">
                  <a:pos x="107" y="116"/>
                </a:cxn>
                <a:cxn ang="0">
                  <a:pos x="101" y="97"/>
                </a:cxn>
              </a:cxnLst>
              <a:rect l="0" t="0" r="r" b="b"/>
              <a:pathLst>
                <a:path w="107" h="140">
                  <a:moveTo>
                    <a:pt x="101" y="97"/>
                  </a:moveTo>
                  <a:lnTo>
                    <a:pt x="56" y="40"/>
                  </a:lnTo>
                  <a:lnTo>
                    <a:pt x="77" y="19"/>
                  </a:lnTo>
                  <a:lnTo>
                    <a:pt x="79" y="14"/>
                  </a:lnTo>
                  <a:lnTo>
                    <a:pt x="79" y="9"/>
                  </a:lnTo>
                  <a:lnTo>
                    <a:pt x="77" y="5"/>
                  </a:lnTo>
                  <a:lnTo>
                    <a:pt x="75" y="1"/>
                  </a:lnTo>
                  <a:lnTo>
                    <a:pt x="73" y="0"/>
                  </a:lnTo>
                  <a:lnTo>
                    <a:pt x="69" y="0"/>
                  </a:lnTo>
                  <a:lnTo>
                    <a:pt x="67" y="1"/>
                  </a:lnTo>
                  <a:lnTo>
                    <a:pt x="64" y="3"/>
                  </a:lnTo>
                  <a:lnTo>
                    <a:pt x="6" y="63"/>
                  </a:lnTo>
                  <a:lnTo>
                    <a:pt x="2" y="66"/>
                  </a:lnTo>
                  <a:lnTo>
                    <a:pt x="2" y="69"/>
                  </a:lnTo>
                  <a:lnTo>
                    <a:pt x="0" y="74"/>
                  </a:lnTo>
                  <a:lnTo>
                    <a:pt x="2" y="77"/>
                  </a:lnTo>
                  <a:lnTo>
                    <a:pt x="6" y="79"/>
                  </a:lnTo>
                  <a:lnTo>
                    <a:pt x="11" y="80"/>
                  </a:lnTo>
                  <a:lnTo>
                    <a:pt x="15" y="80"/>
                  </a:lnTo>
                  <a:lnTo>
                    <a:pt x="19" y="79"/>
                  </a:lnTo>
                  <a:lnTo>
                    <a:pt x="47" y="50"/>
                  </a:lnTo>
                  <a:lnTo>
                    <a:pt x="88" y="103"/>
                  </a:lnTo>
                  <a:lnTo>
                    <a:pt x="88" y="105"/>
                  </a:lnTo>
                  <a:lnTo>
                    <a:pt x="90" y="109"/>
                  </a:lnTo>
                  <a:lnTo>
                    <a:pt x="92" y="114"/>
                  </a:lnTo>
                  <a:lnTo>
                    <a:pt x="90" y="121"/>
                  </a:lnTo>
                  <a:lnTo>
                    <a:pt x="88" y="126"/>
                  </a:lnTo>
                  <a:lnTo>
                    <a:pt x="80" y="129"/>
                  </a:lnTo>
                  <a:lnTo>
                    <a:pt x="67" y="130"/>
                  </a:lnTo>
                  <a:lnTo>
                    <a:pt x="51" y="127"/>
                  </a:lnTo>
                  <a:lnTo>
                    <a:pt x="52" y="130"/>
                  </a:lnTo>
                  <a:lnTo>
                    <a:pt x="60" y="137"/>
                  </a:lnTo>
                  <a:lnTo>
                    <a:pt x="71" y="140"/>
                  </a:lnTo>
                  <a:lnTo>
                    <a:pt x="88" y="137"/>
                  </a:lnTo>
                  <a:lnTo>
                    <a:pt x="92" y="135"/>
                  </a:lnTo>
                  <a:lnTo>
                    <a:pt x="101" y="129"/>
                  </a:lnTo>
                  <a:lnTo>
                    <a:pt x="107" y="116"/>
                  </a:lnTo>
                  <a:lnTo>
                    <a:pt x="101" y="97"/>
                  </a:lnTo>
                  <a:close/>
                </a:path>
              </a:pathLst>
            </a:custGeom>
            <a:solidFill>
              <a:srgbClr val="000000"/>
            </a:solidFill>
            <a:ln w="9525">
              <a:noFill/>
              <a:round/>
              <a:headEnd/>
              <a:tailEnd/>
            </a:ln>
          </p:spPr>
          <p:txBody>
            <a:bodyPr/>
            <a:lstStyle/>
            <a:p>
              <a:endParaRPr lang="en-US" dirty="0"/>
            </a:p>
          </p:txBody>
        </p:sp>
        <p:sp>
          <p:nvSpPr>
            <p:cNvPr id="243786" name="Freeform 74"/>
            <p:cNvSpPr>
              <a:spLocks/>
            </p:cNvSpPr>
            <p:nvPr/>
          </p:nvSpPr>
          <p:spPr bwMode="auto">
            <a:xfrm>
              <a:off x="4120" y="1401"/>
              <a:ext cx="25" cy="26"/>
            </a:xfrm>
            <a:custGeom>
              <a:avLst/>
              <a:gdLst/>
              <a:ahLst/>
              <a:cxnLst>
                <a:cxn ang="0">
                  <a:pos x="44" y="0"/>
                </a:cxn>
                <a:cxn ang="0">
                  <a:pos x="44" y="0"/>
                </a:cxn>
                <a:cxn ang="0">
                  <a:pos x="46" y="0"/>
                </a:cxn>
                <a:cxn ang="0">
                  <a:pos x="46" y="0"/>
                </a:cxn>
                <a:cxn ang="0">
                  <a:pos x="48" y="0"/>
                </a:cxn>
                <a:cxn ang="0">
                  <a:pos x="48" y="0"/>
                </a:cxn>
                <a:cxn ang="0">
                  <a:pos x="50" y="2"/>
                </a:cxn>
                <a:cxn ang="0">
                  <a:pos x="50" y="2"/>
                </a:cxn>
                <a:cxn ang="0">
                  <a:pos x="50" y="4"/>
                </a:cxn>
                <a:cxn ang="0">
                  <a:pos x="48" y="5"/>
                </a:cxn>
                <a:cxn ang="0">
                  <a:pos x="3" y="50"/>
                </a:cxn>
                <a:cxn ang="0">
                  <a:pos x="3" y="52"/>
                </a:cxn>
                <a:cxn ang="0">
                  <a:pos x="1" y="52"/>
                </a:cxn>
                <a:cxn ang="0">
                  <a:pos x="1" y="52"/>
                </a:cxn>
                <a:cxn ang="0">
                  <a:pos x="0" y="50"/>
                </a:cxn>
                <a:cxn ang="0">
                  <a:pos x="0" y="50"/>
                </a:cxn>
                <a:cxn ang="0">
                  <a:pos x="0" y="49"/>
                </a:cxn>
                <a:cxn ang="0">
                  <a:pos x="0" y="47"/>
                </a:cxn>
                <a:cxn ang="0">
                  <a:pos x="0" y="47"/>
                </a:cxn>
                <a:cxn ang="0">
                  <a:pos x="0" y="46"/>
                </a:cxn>
                <a:cxn ang="0">
                  <a:pos x="44" y="0"/>
                </a:cxn>
              </a:cxnLst>
              <a:rect l="0" t="0" r="r" b="b"/>
              <a:pathLst>
                <a:path w="50" h="52">
                  <a:moveTo>
                    <a:pt x="44" y="0"/>
                  </a:moveTo>
                  <a:lnTo>
                    <a:pt x="44" y="0"/>
                  </a:lnTo>
                  <a:lnTo>
                    <a:pt x="46" y="0"/>
                  </a:lnTo>
                  <a:lnTo>
                    <a:pt x="46" y="0"/>
                  </a:lnTo>
                  <a:lnTo>
                    <a:pt x="48" y="0"/>
                  </a:lnTo>
                  <a:lnTo>
                    <a:pt x="48" y="0"/>
                  </a:lnTo>
                  <a:lnTo>
                    <a:pt x="50" y="2"/>
                  </a:lnTo>
                  <a:lnTo>
                    <a:pt x="50" y="2"/>
                  </a:lnTo>
                  <a:lnTo>
                    <a:pt x="50" y="4"/>
                  </a:lnTo>
                  <a:lnTo>
                    <a:pt x="48" y="5"/>
                  </a:lnTo>
                  <a:lnTo>
                    <a:pt x="3" y="50"/>
                  </a:lnTo>
                  <a:lnTo>
                    <a:pt x="3" y="52"/>
                  </a:lnTo>
                  <a:lnTo>
                    <a:pt x="1" y="52"/>
                  </a:lnTo>
                  <a:lnTo>
                    <a:pt x="1" y="52"/>
                  </a:lnTo>
                  <a:lnTo>
                    <a:pt x="0" y="50"/>
                  </a:lnTo>
                  <a:lnTo>
                    <a:pt x="0" y="50"/>
                  </a:lnTo>
                  <a:lnTo>
                    <a:pt x="0" y="49"/>
                  </a:lnTo>
                  <a:lnTo>
                    <a:pt x="0" y="47"/>
                  </a:lnTo>
                  <a:lnTo>
                    <a:pt x="0" y="47"/>
                  </a:lnTo>
                  <a:lnTo>
                    <a:pt x="0" y="46"/>
                  </a:lnTo>
                  <a:lnTo>
                    <a:pt x="44" y="0"/>
                  </a:lnTo>
                  <a:close/>
                </a:path>
              </a:pathLst>
            </a:custGeom>
            <a:solidFill>
              <a:srgbClr val="B7A042"/>
            </a:solidFill>
            <a:ln w="9525">
              <a:noFill/>
              <a:round/>
              <a:headEnd/>
              <a:tailEnd/>
            </a:ln>
          </p:spPr>
          <p:txBody>
            <a:bodyPr/>
            <a:lstStyle/>
            <a:p>
              <a:endParaRPr lang="en-US" dirty="0"/>
            </a:p>
          </p:txBody>
        </p:sp>
        <p:sp>
          <p:nvSpPr>
            <p:cNvPr id="243787" name="Freeform 75"/>
            <p:cNvSpPr>
              <a:spLocks/>
            </p:cNvSpPr>
            <p:nvPr/>
          </p:nvSpPr>
          <p:spPr bwMode="auto">
            <a:xfrm>
              <a:off x="4112" y="1429"/>
              <a:ext cx="6" cy="5"/>
            </a:xfrm>
            <a:custGeom>
              <a:avLst/>
              <a:gdLst/>
              <a:ahLst/>
              <a:cxnLst>
                <a:cxn ang="0">
                  <a:pos x="11" y="10"/>
                </a:cxn>
                <a:cxn ang="0">
                  <a:pos x="13" y="8"/>
                </a:cxn>
                <a:cxn ang="0">
                  <a:pos x="13" y="6"/>
                </a:cxn>
                <a:cxn ang="0">
                  <a:pos x="13" y="3"/>
                </a:cxn>
                <a:cxn ang="0">
                  <a:pos x="13" y="2"/>
                </a:cxn>
                <a:cxn ang="0">
                  <a:pos x="11" y="0"/>
                </a:cxn>
                <a:cxn ang="0">
                  <a:pos x="9" y="0"/>
                </a:cxn>
                <a:cxn ang="0">
                  <a:pos x="5" y="0"/>
                </a:cxn>
                <a:cxn ang="0">
                  <a:pos x="4" y="0"/>
                </a:cxn>
                <a:cxn ang="0">
                  <a:pos x="2" y="2"/>
                </a:cxn>
                <a:cxn ang="0">
                  <a:pos x="0" y="3"/>
                </a:cxn>
                <a:cxn ang="0">
                  <a:pos x="0" y="6"/>
                </a:cxn>
                <a:cxn ang="0">
                  <a:pos x="2" y="8"/>
                </a:cxn>
                <a:cxn ang="0">
                  <a:pos x="4" y="10"/>
                </a:cxn>
                <a:cxn ang="0">
                  <a:pos x="5" y="10"/>
                </a:cxn>
                <a:cxn ang="0">
                  <a:pos x="9" y="10"/>
                </a:cxn>
                <a:cxn ang="0">
                  <a:pos x="11" y="10"/>
                </a:cxn>
              </a:cxnLst>
              <a:rect l="0" t="0" r="r" b="b"/>
              <a:pathLst>
                <a:path w="13" h="10">
                  <a:moveTo>
                    <a:pt x="11" y="10"/>
                  </a:moveTo>
                  <a:lnTo>
                    <a:pt x="13" y="8"/>
                  </a:lnTo>
                  <a:lnTo>
                    <a:pt x="13" y="6"/>
                  </a:lnTo>
                  <a:lnTo>
                    <a:pt x="13" y="3"/>
                  </a:lnTo>
                  <a:lnTo>
                    <a:pt x="13" y="2"/>
                  </a:lnTo>
                  <a:lnTo>
                    <a:pt x="11" y="0"/>
                  </a:lnTo>
                  <a:lnTo>
                    <a:pt x="9" y="0"/>
                  </a:lnTo>
                  <a:lnTo>
                    <a:pt x="5" y="0"/>
                  </a:lnTo>
                  <a:lnTo>
                    <a:pt x="4" y="0"/>
                  </a:lnTo>
                  <a:lnTo>
                    <a:pt x="2" y="2"/>
                  </a:lnTo>
                  <a:lnTo>
                    <a:pt x="0" y="3"/>
                  </a:lnTo>
                  <a:lnTo>
                    <a:pt x="0" y="6"/>
                  </a:lnTo>
                  <a:lnTo>
                    <a:pt x="2" y="8"/>
                  </a:lnTo>
                  <a:lnTo>
                    <a:pt x="4" y="10"/>
                  </a:lnTo>
                  <a:lnTo>
                    <a:pt x="5" y="10"/>
                  </a:lnTo>
                  <a:lnTo>
                    <a:pt x="9" y="10"/>
                  </a:lnTo>
                  <a:lnTo>
                    <a:pt x="11" y="10"/>
                  </a:lnTo>
                  <a:close/>
                </a:path>
              </a:pathLst>
            </a:custGeom>
            <a:solidFill>
              <a:srgbClr val="B7A042"/>
            </a:solidFill>
            <a:ln w="9525">
              <a:noFill/>
              <a:round/>
              <a:headEnd/>
              <a:tailEnd/>
            </a:ln>
          </p:spPr>
          <p:txBody>
            <a:bodyPr/>
            <a:lstStyle/>
            <a:p>
              <a:endParaRPr lang="en-US" dirty="0"/>
            </a:p>
          </p:txBody>
        </p:sp>
        <p:sp>
          <p:nvSpPr>
            <p:cNvPr id="243788" name="Freeform 76"/>
            <p:cNvSpPr>
              <a:spLocks/>
            </p:cNvSpPr>
            <p:nvPr/>
          </p:nvSpPr>
          <p:spPr bwMode="auto">
            <a:xfrm>
              <a:off x="4110" y="1395"/>
              <a:ext cx="66" cy="71"/>
            </a:xfrm>
            <a:custGeom>
              <a:avLst/>
              <a:gdLst/>
              <a:ahLst/>
              <a:cxnLst>
                <a:cxn ang="0">
                  <a:pos x="127" y="0"/>
                </a:cxn>
                <a:cxn ang="0">
                  <a:pos x="0" y="136"/>
                </a:cxn>
                <a:cxn ang="0">
                  <a:pos x="8" y="142"/>
                </a:cxn>
                <a:cxn ang="0">
                  <a:pos x="133" y="8"/>
                </a:cxn>
                <a:cxn ang="0">
                  <a:pos x="127" y="0"/>
                </a:cxn>
              </a:cxnLst>
              <a:rect l="0" t="0" r="r" b="b"/>
              <a:pathLst>
                <a:path w="133" h="142">
                  <a:moveTo>
                    <a:pt x="127" y="0"/>
                  </a:moveTo>
                  <a:lnTo>
                    <a:pt x="0" y="136"/>
                  </a:lnTo>
                  <a:lnTo>
                    <a:pt x="8" y="142"/>
                  </a:lnTo>
                  <a:lnTo>
                    <a:pt x="133" y="8"/>
                  </a:lnTo>
                  <a:lnTo>
                    <a:pt x="127" y="0"/>
                  </a:lnTo>
                  <a:close/>
                </a:path>
              </a:pathLst>
            </a:custGeom>
            <a:solidFill>
              <a:srgbClr val="000000"/>
            </a:solidFill>
            <a:ln w="9525">
              <a:noFill/>
              <a:round/>
              <a:headEnd/>
              <a:tailEnd/>
            </a:ln>
          </p:spPr>
          <p:txBody>
            <a:bodyPr/>
            <a:lstStyle/>
            <a:p>
              <a:endParaRPr lang="en-US" dirty="0"/>
            </a:p>
          </p:txBody>
        </p:sp>
        <p:sp>
          <p:nvSpPr>
            <p:cNvPr id="243789" name="Freeform 77"/>
            <p:cNvSpPr>
              <a:spLocks/>
            </p:cNvSpPr>
            <p:nvPr/>
          </p:nvSpPr>
          <p:spPr bwMode="auto">
            <a:xfrm>
              <a:off x="4327" y="1416"/>
              <a:ext cx="110" cy="95"/>
            </a:xfrm>
            <a:custGeom>
              <a:avLst/>
              <a:gdLst/>
              <a:ahLst/>
              <a:cxnLst>
                <a:cxn ang="0">
                  <a:pos x="110" y="190"/>
                </a:cxn>
                <a:cxn ang="0">
                  <a:pos x="132" y="189"/>
                </a:cxn>
                <a:cxn ang="0">
                  <a:pos x="153" y="182"/>
                </a:cxn>
                <a:cxn ang="0">
                  <a:pos x="171" y="174"/>
                </a:cxn>
                <a:cxn ang="0">
                  <a:pos x="188" y="163"/>
                </a:cxn>
                <a:cxn ang="0">
                  <a:pos x="201" y="149"/>
                </a:cxn>
                <a:cxn ang="0">
                  <a:pos x="210" y="132"/>
                </a:cxn>
                <a:cxn ang="0">
                  <a:pos x="218" y="115"/>
                </a:cxn>
                <a:cxn ang="0">
                  <a:pos x="220" y="95"/>
                </a:cxn>
                <a:cxn ang="0">
                  <a:pos x="218" y="76"/>
                </a:cxn>
                <a:cxn ang="0">
                  <a:pos x="210" y="58"/>
                </a:cxn>
                <a:cxn ang="0">
                  <a:pos x="201" y="42"/>
                </a:cxn>
                <a:cxn ang="0">
                  <a:pos x="188" y="28"/>
                </a:cxn>
                <a:cxn ang="0">
                  <a:pos x="171" y="16"/>
                </a:cxn>
                <a:cxn ang="0">
                  <a:pos x="153" y="8"/>
                </a:cxn>
                <a:cxn ang="0">
                  <a:pos x="132" y="2"/>
                </a:cxn>
                <a:cxn ang="0">
                  <a:pos x="110" y="0"/>
                </a:cxn>
                <a:cxn ang="0">
                  <a:pos x="87" y="2"/>
                </a:cxn>
                <a:cxn ang="0">
                  <a:pos x="67" y="8"/>
                </a:cxn>
                <a:cxn ang="0">
                  <a:pos x="48" y="16"/>
                </a:cxn>
                <a:cxn ang="0">
                  <a:pos x="33" y="28"/>
                </a:cxn>
                <a:cxn ang="0">
                  <a:pos x="18" y="42"/>
                </a:cxn>
                <a:cxn ang="0">
                  <a:pos x="9" y="58"/>
                </a:cxn>
                <a:cxn ang="0">
                  <a:pos x="2" y="76"/>
                </a:cxn>
                <a:cxn ang="0">
                  <a:pos x="0" y="95"/>
                </a:cxn>
                <a:cxn ang="0">
                  <a:pos x="2" y="115"/>
                </a:cxn>
                <a:cxn ang="0">
                  <a:pos x="9" y="132"/>
                </a:cxn>
                <a:cxn ang="0">
                  <a:pos x="18" y="149"/>
                </a:cxn>
                <a:cxn ang="0">
                  <a:pos x="33" y="163"/>
                </a:cxn>
                <a:cxn ang="0">
                  <a:pos x="48" y="174"/>
                </a:cxn>
                <a:cxn ang="0">
                  <a:pos x="67" y="182"/>
                </a:cxn>
                <a:cxn ang="0">
                  <a:pos x="87" y="189"/>
                </a:cxn>
                <a:cxn ang="0">
                  <a:pos x="110" y="190"/>
                </a:cxn>
              </a:cxnLst>
              <a:rect l="0" t="0" r="r" b="b"/>
              <a:pathLst>
                <a:path w="220" h="190">
                  <a:moveTo>
                    <a:pt x="110" y="190"/>
                  </a:moveTo>
                  <a:lnTo>
                    <a:pt x="132" y="189"/>
                  </a:lnTo>
                  <a:lnTo>
                    <a:pt x="153" y="182"/>
                  </a:lnTo>
                  <a:lnTo>
                    <a:pt x="171" y="174"/>
                  </a:lnTo>
                  <a:lnTo>
                    <a:pt x="188" y="163"/>
                  </a:lnTo>
                  <a:lnTo>
                    <a:pt x="201" y="149"/>
                  </a:lnTo>
                  <a:lnTo>
                    <a:pt x="210" y="132"/>
                  </a:lnTo>
                  <a:lnTo>
                    <a:pt x="218" y="115"/>
                  </a:lnTo>
                  <a:lnTo>
                    <a:pt x="220" y="95"/>
                  </a:lnTo>
                  <a:lnTo>
                    <a:pt x="218" y="76"/>
                  </a:lnTo>
                  <a:lnTo>
                    <a:pt x="210" y="58"/>
                  </a:lnTo>
                  <a:lnTo>
                    <a:pt x="201" y="42"/>
                  </a:lnTo>
                  <a:lnTo>
                    <a:pt x="188" y="28"/>
                  </a:lnTo>
                  <a:lnTo>
                    <a:pt x="171" y="16"/>
                  </a:lnTo>
                  <a:lnTo>
                    <a:pt x="153" y="8"/>
                  </a:lnTo>
                  <a:lnTo>
                    <a:pt x="132" y="2"/>
                  </a:lnTo>
                  <a:lnTo>
                    <a:pt x="110" y="0"/>
                  </a:lnTo>
                  <a:lnTo>
                    <a:pt x="87" y="2"/>
                  </a:lnTo>
                  <a:lnTo>
                    <a:pt x="67" y="8"/>
                  </a:lnTo>
                  <a:lnTo>
                    <a:pt x="48" y="16"/>
                  </a:lnTo>
                  <a:lnTo>
                    <a:pt x="33" y="28"/>
                  </a:lnTo>
                  <a:lnTo>
                    <a:pt x="18" y="42"/>
                  </a:lnTo>
                  <a:lnTo>
                    <a:pt x="9" y="58"/>
                  </a:lnTo>
                  <a:lnTo>
                    <a:pt x="2" y="76"/>
                  </a:lnTo>
                  <a:lnTo>
                    <a:pt x="0" y="95"/>
                  </a:lnTo>
                  <a:lnTo>
                    <a:pt x="2" y="115"/>
                  </a:lnTo>
                  <a:lnTo>
                    <a:pt x="9" y="132"/>
                  </a:lnTo>
                  <a:lnTo>
                    <a:pt x="18" y="149"/>
                  </a:lnTo>
                  <a:lnTo>
                    <a:pt x="33" y="163"/>
                  </a:lnTo>
                  <a:lnTo>
                    <a:pt x="48" y="174"/>
                  </a:lnTo>
                  <a:lnTo>
                    <a:pt x="67" y="182"/>
                  </a:lnTo>
                  <a:lnTo>
                    <a:pt x="87" y="189"/>
                  </a:lnTo>
                  <a:lnTo>
                    <a:pt x="110" y="190"/>
                  </a:lnTo>
                  <a:close/>
                </a:path>
              </a:pathLst>
            </a:custGeom>
            <a:solidFill>
              <a:srgbClr val="000000"/>
            </a:solidFill>
            <a:ln w="9525">
              <a:noFill/>
              <a:round/>
              <a:headEnd/>
              <a:tailEnd/>
            </a:ln>
          </p:spPr>
          <p:txBody>
            <a:bodyPr/>
            <a:lstStyle/>
            <a:p>
              <a:endParaRPr lang="en-US" dirty="0"/>
            </a:p>
          </p:txBody>
        </p:sp>
        <p:sp>
          <p:nvSpPr>
            <p:cNvPr id="243790" name="Freeform 78"/>
            <p:cNvSpPr>
              <a:spLocks/>
            </p:cNvSpPr>
            <p:nvPr/>
          </p:nvSpPr>
          <p:spPr bwMode="auto">
            <a:xfrm>
              <a:off x="4333" y="1421"/>
              <a:ext cx="100" cy="85"/>
            </a:xfrm>
            <a:custGeom>
              <a:avLst/>
              <a:gdLst/>
              <a:ahLst/>
              <a:cxnLst>
                <a:cxn ang="0">
                  <a:pos x="101" y="171"/>
                </a:cxn>
                <a:cxn ang="0">
                  <a:pos x="121" y="169"/>
                </a:cxn>
                <a:cxn ang="0">
                  <a:pos x="140" y="164"/>
                </a:cxn>
                <a:cxn ang="0">
                  <a:pos x="157" y="156"/>
                </a:cxn>
                <a:cxn ang="0">
                  <a:pos x="170" y="147"/>
                </a:cxn>
                <a:cxn ang="0">
                  <a:pos x="183" y="134"/>
                </a:cxn>
                <a:cxn ang="0">
                  <a:pos x="192" y="119"/>
                </a:cxn>
                <a:cxn ang="0">
                  <a:pos x="198" y="103"/>
                </a:cxn>
                <a:cxn ang="0">
                  <a:pos x="199" y="85"/>
                </a:cxn>
                <a:cxn ang="0">
                  <a:pos x="198" y="68"/>
                </a:cxn>
                <a:cxn ang="0">
                  <a:pos x="192" y="51"/>
                </a:cxn>
                <a:cxn ang="0">
                  <a:pos x="183" y="37"/>
                </a:cxn>
                <a:cxn ang="0">
                  <a:pos x="170" y="26"/>
                </a:cxn>
                <a:cxn ang="0">
                  <a:pos x="157" y="14"/>
                </a:cxn>
                <a:cxn ang="0">
                  <a:pos x="140" y="6"/>
                </a:cxn>
                <a:cxn ang="0">
                  <a:pos x="121" y="1"/>
                </a:cxn>
                <a:cxn ang="0">
                  <a:pos x="101" y="0"/>
                </a:cxn>
                <a:cxn ang="0">
                  <a:pos x="80" y="1"/>
                </a:cxn>
                <a:cxn ang="0">
                  <a:pos x="61" y="6"/>
                </a:cxn>
                <a:cxn ang="0">
                  <a:pos x="45" y="14"/>
                </a:cxn>
                <a:cxn ang="0">
                  <a:pos x="30" y="26"/>
                </a:cxn>
                <a:cxn ang="0">
                  <a:pos x="17" y="37"/>
                </a:cxn>
                <a:cxn ang="0">
                  <a:pos x="7" y="51"/>
                </a:cxn>
                <a:cxn ang="0">
                  <a:pos x="2" y="68"/>
                </a:cxn>
                <a:cxn ang="0">
                  <a:pos x="0" y="85"/>
                </a:cxn>
                <a:cxn ang="0">
                  <a:pos x="2" y="103"/>
                </a:cxn>
                <a:cxn ang="0">
                  <a:pos x="7" y="119"/>
                </a:cxn>
                <a:cxn ang="0">
                  <a:pos x="17" y="134"/>
                </a:cxn>
                <a:cxn ang="0">
                  <a:pos x="30" y="147"/>
                </a:cxn>
                <a:cxn ang="0">
                  <a:pos x="45" y="156"/>
                </a:cxn>
                <a:cxn ang="0">
                  <a:pos x="61" y="164"/>
                </a:cxn>
                <a:cxn ang="0">
                  <a:pos x="80" y="169"/>
                </a:cxn>
                <a:cxn ang="0">
                  <a:pos x="101" y="171"/>
                </a:cxn>
              </a:cxnLst>
              <a:rect l="0" t="0" r="r" b="b"/>
              <a:pathLst>
                <a:path w="199" h="171">
                  <a:moveTo>
                    <a:pt x="101" y="171"/>
                  </a:moveTo>
                  <a:lnTo>
                    <a:pt x="121" y="169"/>
                  </a:lnTo>
                  <a:lnTo>
                    <a:pt x="140" y="164"/>
                  </a:lnTo>
                  <a:lnTo>
                    <a:pt x="157" y="156"/>
                  </a:lnTo>
                  <a:lnTo>
                    <a:pt x="170" y="147"/>
                  </a:lnTo>
                  <a:lnTo>
                    <a:pt x="183" y="134"/>
                  </a:lnTo>
                  <a:lnTo>
                    <a:pt x="192" y="119"/>
                  </a:lnTo>
                  <a:lnTo>
                    <a:pt x="198" y="103"/>
                  </a:lnTo>
                  <a:lnTo>
                    <a:pt x="199" y="85"/>
                  </a:lnTo>
                  <a:lnTo>
                    <a:pt x="198" y="68"/>
                  </a:lnTo>
                  <a:lnTo>
                    <a:pt x="192" y="51"/>
                  </a:lnTo>
                  <a:lnTo>
                    <a:pt x="183" y="37"/>
                  </a:lnTo>
                  <a:lnTo>
                    <a:pt x="170" y="26"/>
                  </a:lnTo>
                  <a:lnTo>
                    <a:pt x="157" y="14"/>
                  </a:lnTo>
                  <a:lnTo>
                    <a:pt x="140" y="6"/>
                  </a:lnTo>
                  <a:lnTo>
                    <a:pt x="121" y="1"/>
                  </a:lnTo>
                  <a:lnTo>
                    <a:pt x="101" y="0"/>
                  </a:lnTo>
                  <a:lnTo>
                    <a:pt x="80" y="1"/>
                  </a:lnTo>
                  <a:lnTo>
                    <a:pt x="61" y="6"/>
                  </a:lnTo>
                  <a:lnTo>
                    <a:pt x="45" y="14"/>
                  </a:lnTo>
                  <a:lnTo>
                    <a:pt x="30" y="26"/>
                  </a:lnTo>
                  <a:lnTo>
                    <a:pt x="17" y="37"/>
                  </a:lnTo>
                  <a:lnTo>
                    <a:pt x="7" y="51"/>
                  </a:lnTo>
                  <a:lnTo>
                    <a:pt x="2" y="68"/>
                  </a:lnTo>
                  <a:lnTo>
                    <a:pt x="0" y="85"/>
                  </a:lnTo>
                  <a:lnTo>
                    <a:pt x="2" y="103"/>
                  </a:lnTo>
                  <a:lnTo>
                    <a:pt x="7" y="119"/>
                  </a:lnTo>
                  <a:lnTo>
                    <a:pt x="17" y="134"/>
                  </a:lnTo>
                  <a:lnTo>
                    <a:pt x="30" y="147"/>
                  </a:lnTo>
                  <a:lnTo>
                    <a:pt x="45" y="156"/>
                  </a:lnTo>
                  <a:lnTo>
                    <a:pt x="61" y="164"/>
                  </a:lnTo>
                  <a:lnTo>
                    <a:pt x="80" y="169"/>
                  </a:lnTo>
                  <a:lnTo>
                    <a:pt x="101" y="171"/>
                  </a:lnTo>
                  <a:close/>
                </a:path>
              </a:pathLst>
            </a:custGeom>
            <a:solidFill>
              <a:srgbClr val="E5CC7F"/>
            </a:solidFill>
            <a:ln w="9525">
              <a:noFill/>
              <a:round/>
              <a:headEnd/>
              <a:tailEnd/>
            </a:ln>
          </p:spPr>
          <p:txBody>
            <a:bodyPr/>
            <a:lstStyle/>
            <a:p>
              <a:endParaRPr lang="en-US" dirty="0"/>
            </a:p>
          </p:txBody>
        </p:sp>
        <p:sp>
          <p:nvSpPr>
            <p:cNvPr id="243791" name="Freeform 79"/>
            <p:cNvSpPr>
              <a:spLocks/>
            </p:cNvSpPr>
            <p:nvPr/>
          </p:nvSpPr>
          <p:spPr bwMode="auto">
            <a:xfrm>
              <a:off x="4351" y="1430"/>
              <a:ext cx="52" cy="70"/>
            </a:xfrm>
            <a:custGeom>
              <a:avLst/>
              <a:gdLst/>
              <a:ahLst/>
              <a:cxnLst>
                <a:cxn ang="0">
                  <a:pos x="99" y="96"/>
                </a:cxn>
                <a:cxn ang="0">
                  <a:pos x="54" y="40"/>
                </a:cxn>
                <a:cxn ang="0">
                  <a:pos x="75" y="19"/>
                </a:cxn>
                <a:cxn ang="0">
                  <a:pos x="77" y="14"/>
                </a:cxn>
                <a:cxn ang="0">
                  <a:pos x="79" y="11"/>
                </a:cxn>
                <a:cxn ang="0">
                  <a:pos x="77" y="6"/>
                </a:cxn>
                <a:cxn ang="0">
                  <a:pos x="75" y="3"/>
                </a:cxn>
                <a:cxn ang="0">
                  <a:pos x="71" y="1"/>
                </a:cxn>
                <a:cxn ang="0">
                  <a:pos x="69" y="0"/>
                </a:cxn>
                <a:cxn ang="0">
                  <a:pos x="66" y="1"/>
                </a:cxn>
                <a:cxn ang="0">
                  <a:pos x="62" y="3"/>
                </a:cxn>
                <a:cxn ang="0">
                  <a:pos x="4" y="64"/>
                </a:cxn>
                <a:cxn ang="0">
                  <a:pos x="2" y="67"/>
                </a:cxn>
                <a:cxn ang="0">
                  <a:pos x="0" y="71"/>
                </a:cxn>
                <a:cxn ang="0">
                  <a:pos x="0" y="74"/>
                </a:cxn>
                <a:cxn ang="0">
                  <a:pos x="2" y="77"/>
                </a:cxn>
                <a:cxn ang="0">
                  <a:pos x="4" y="79"/>
                </a:cxn>
                <a:cxn ang="0">
                  <a:pos x="10" y="80"/>
                </a:cxn>
                <a:cxn ang="0">
                  <a:pos x="13" y="80"/>
                </a:cxn>
                <a:cxn ang="0">
                  <a:pos x="17" y="79"/>
                </a:cxn>
                <a:cxn ang="0">
                  <a:pos x="45" y="50"/>
                </a:cxn>
                <a:cxn ang="0">
                  <a:pos x="86" y="104"/>
                </a:cxn>
                <a:cxn ang="0">
                  <a:pos x="86" y="106"/>
                </a:cxn>
                <a:cxn ang="0">
                  <a:pos x="88" y="111"/>
                </a:cxn>
                <a:cxn ang="0">
                  <a:pos x="90" y="116"/>
                </a:cxn>
                <a:cxn ang="0">
                  <a:pos x="88" y="122"/>
                </a:cxn>
                <a:cxn ang="0">
                  <a:pos x="86" y="127"/>
                </a:cxn>
                <a:cxn ang="0">
                  <a:pos x="79" y="130"/>
                </a:cxn>
                <a:cxn ang="0">
                  <a:pos x="66" y="130"/>
                </a:cxn>
                <a:cxn ang="0">
                  <a:pos x="49" y="127"/>
                </a:cxn>
                <a:cxn ang="0">
                  <a:pos x="51" y="130"/>
                </a:cxn>
                <a:cxn ang="0">
                  <a:pos x="58" y="137"/>
                </a:cxn>
                <a:cxn ang="0">
                  <a:pos x="69" y="140"/>
                </a:cxn>
                <a:cxn ang="0">
                  <a:pos x="88" y="138"/>
                </a:cxn>
                <a:cxn ang="0">
                  <a:pos x="92" y="137"/>
                </a:cxn>
                <a:cxn ang="0">
                  <a:pos x="99" y="129"/>
                </a:cxn>
                <a:cxn ang="0">
                  <a:pos x="105" y="116"/>
                </a:cxn>
                <a:cxn ang="0">
                  <a:pos x="99" y="96"/>
                </a:cxn>
              </a:cxnLst>
              <a:rect l="0" t="0" r="r" b="b"/>
              <a:pathLst>
                <a:path w="105" h="140">
                  <a:moveTo>
                    <a:pt x="99" y="96"/>
                  </a:moveTo>
                  <a:lnTo>
                    <a:pt x="54" y="40"/>
                  </a:lnTo>
                  <a:lnTo>
                    <a:pt x="75" y="19"/>
                  </a:lnTo>
                  <a:lnTo>
                    <a:pt x="77" y="14"/>
                  </a:lnTo>
                  <a:lnTo>
                    <a:pt x="79" y="11"/>
                  </a:lnTo>
                  <a:lnTo>
                    <a:pt x="77" y="6"/>
                  </a:lnTo>
                  <a:lnTo>
                    <a:pt x="75" y="3"/>
                  </a:lnTo>
                  <a:lnTo>
                    <a:pt x="71" y="1"/>
                  </a:lnTo>
                  <a:lnTo>
                    <a:pt x="69" y="0"/>
                  </a:lnTo>
                  <a:lnTo>
                    <a:pt x="66" y="1"/>
                  </a:lnTo>
                  <a:lnTo>
                    <a:pt x="62" y="3"/>
                  </a:lnTo>
                  <a:lnTo>
                    <a:pt x="4" y="64"/>
                  </a:lnTo>
                  <a:lnTo>
                    <a:pt x="2" y="67"/>
                  </a:lnTo>
                  <a:lnTo>
                    <a:pt x="0" y="71"/>
                  </a:lnTo>
                  <a:lnTo>
                    <a:pt x="0" y="74"/>
                  </a:lnTo>
                  <a:lnTo>
                    <a:pt x="2" y="77"/>
                  </a:lnTo>
                  <a:lnTo>
                    <a:pt x="4" y="79"/>
                  </a:lnTo>
                  <a:lnTo>
                    <a:pt x="10" y="80"/>
                  </a:lnTo>
                  <a:lnTo>
                    <a:pt x="13" y="80"/>
                  </a:lnTo>
                  <a:lnTo>
                    <a:pt x="17" y="79"/>
                  </a:lnTo>
                  <a:lnTo>
                    <a:pt x="45" y="50"/>
                  </a:lnTo>
                  <a:lnTo>
                    <a:pt x="86" y="104"/>
                  </a:lnTo>
                  <a:lnTo>
                    <a:pt x="86" y="106"/>
                  </a:lnTo>
                  <a:lnTo>
                    <a:pt x="88" y="111"/>
                  </a:lnTo>
                  <a:lnTo>
                    <a:pt x="90" y="116"/>
                  </a:lnTo>
                  <a:lnTo>
                    <a:pt x="88" y="122"/>
                  </a:lnTo>
                  <a:lnTo>
                    <a:pt x="86" y="127"/>
                  </a:lnTo>
                  <a:lnTo>
                    <a:pt x="79" y="130"/>
                  </a:lnTo>
                  <a:lnTo>
                    <a:pt x="66" y="130"/>
                  </a:lnTo>
                  <a:lnTo>
                    <a:pt x="49" y="127"/>
                  </a:lnTo>
                  <a:lnTo>
                    <a:pt x="51" y="130"/>
                  </a:lnTo>
                  <a:lnTo>
                    <a:pt x="58" y="137"/>
                  </a:lnTo>
                  <a:lnTo>
                    <a:pt x="69" y="140"/>
                  </a:lnTo>
                  <a:lnTo>
                    <a:pt x="88" y="138"/>
                  </a:lnTo>
                  <a:lnTo>
                    <a:pt x="92" y="137"/>
                  </a:lnTo>
                  <a:lnTo>
                    <a:pt x="99" y="129"/>
                  </a:lnTo>
                  <a:lnTo>
                    <a:pt x="105" y="116"/>
                  </a:lnTo>
                  <a:lnTo>
                    <a:pt x="99" y="96"/>
                  </a:lnTo>
                  <a:close/>
                </a:path>
              </a:pathLst>
            </a:custGeom>
            <a:solidFill>
              <a:srgbClr val="000000"/>
            </a:solidFill>
            <a:ln w="9525">
              <a:noFill/>
              <a:round/>
              <a:headEnd/>
              <a:tailEnd/>
            </a:ln>
          </p:spPr>
          <p:txBody>
            <a:bodyPr/>
            <a:lstStyle/>
            <a:p>
              <a:endParaRPr lang="en-US" dirty="0"/>
            </a:p>
          </p:txBody>
        </p:sp>
        <p:sp>
          <p:nvSpPr>
            <p:cNvPr id="243792" name="Freeform 80"/>
            <p:cNvSpPr>
              <a:spLocks/>
            </p:cNvSpPr>
            <p:nvPr/>
          </p:nvSpPr>
          <p:spPr bwMode="auto">
            <a:xfrm>
              <a:off x="4361" y="1435"/>
              <a:ext cx="25" cy="25"/>
            </a:xfrm>
            <a:custGeom>
              <a:avLst/>
              <a:gdLst/>
              <a:ahLst/>
              <a:cxnLst>
                <a:cxn ang="0">
                  <a:pos x="45" y="0"/>
                </a:cxn>
                <a:cxn ang="0">
                  <a:pos x="46" y="0"/>
                </a:cxn>
                <a:cxn ang="0">
                  <a:pos x="46" y="0"/>
                </a:cxn>
                <a:cxn ang="0">
                  <a:pos x="48" y="0"/>
                </a:cxn>
                <a:cxn ang="0">
                  <a:pos x="48" y="2"/>
                </a:cxn>
                <a:cxn ang="0">
                  <a:pos x="48" y="2"/>
                </a:cxn>
                <a:cxn ang="0">
                  <a:pos x="50" y="2"/>
                </a:cxn>
                <a:cxn ang="0">
                  <a:pos x="50" y="3"/>
                </a:cxn>
                <a:cxn ang="0">
                  <a:pos x="50" y="5"/>
                </a:cxn>
                <a:cxn ang="0">
                  <a:pos x="48" y="5"/>
                </a:cxn>
                <a:cxn ang="0">
                  <a:pos x="5" y="50"/>
                </a:cxn>
                <a:cxn ang="0">
                  <a:pos x="4" y="52"/>
                </a:cxn>
                <a:cxn ang="0">
                  <a:pos x="4" y="52"/>
                </a:cxn>
                <a:cxn ang="0">
                  <a:pos x="2" y="52"/>
                </a:cxn>
                <a:cxn ang="0">
                  <a:pos x="2" y="50"/>
                </a:cxn>
                <a:cxn ang="0">
                  <a:pos x="2" y="50"/>
                </a:cxn>
                <a:cxn ang="0">
                  <a:pos x="0" y="50"/>
                </a:cxn>
                <a:cxn ang="0">
                  <a:pos x="0" y="49"/>
                </a:cxn>
                <a:cxn ang="0">
                  <a:pos x="0" y="47"/>
                </a:cxn>
                <a:cxn ang="0">
                  <a:pos x="2" y="47"/>
                </a:cxn>
                <a:cxn ang="0">
                  <a:pos x="45" y="0"/>
                </a:cxn>
              </a:cxnLst>
              <a:rect l="0" t="0" r="r" b="b"/>
              <a:pathLst>
                <a:path w="50" h="52">
                  <a:moveTo>
                    <a:pt x="45" y="0"/>
                  </a:moveTo>
                  <a:lnTo>
                    <a:pt x="46" y="0"/>
                  </a:lnTo>
                  <a:lnTo>
                    <a:pt x="46" y="0"/>
                  </a:lnTo>
                  <a:lnTo>
                    <a:pt x="48" y="0"/>
                  </a:lnTo>
                  <a:lnTo>
                    <a:pt x="48" y="2"/>
                  </a:lnTo>
                  <a:lnTo>
                    <a:pt x="48" y="2"/>
                  </a:lnTo>
                  <a:lnTo>
                    <a:pt x="50" y="2"/>
                  </a:lnTo>
                  <a:lnTo>
                    <a:pt x="50" y="3"/>
                  </a:lnTo>
                  <a:lnTo>
                    <a:pt x="50" y="5"/>
                  </a:lnTo>
                  <a:lnTo>
                    <a:pt x="48" y="5"/>
                  </a:lnTo>
                  <a:lnTo>
                    <a:pt x="5" y="50"/>
                  </a:lnTo>
                  <a:lnTo>
                    <a:pt x="4" y="52"/>
                  </a:lnTo>
                  <a:lnTo>
                    <a:pt x="4" y="52"/>
                  </a:lnTo>
                  <a:lnTo>
                    <a:pt x="2" y="52"/>
                  </a:lnTo>
                  <a:lnTo>
                    <a:pt x="2" y="50"/>
                  </a:lnTo>
                  <a:lnTo>
                    <a:pt x="2" y="50"/>
                  </a:lnTo>
                  <a:lnTo>
                    <a:pt x="0" y="50"/>
                  </a:lnTo>
                  <a:lnTo>
                    <a:pt x="0" y="49"/>
                  </a:lnTo>
                  <a:lnTo>
                    <a:pt x="0" y="47"/>
                  </a:lnTo>
                  <a:lnTo>
                    <a:pt x="2" y="47"/>
                  </a:lnTo>
                  <a:lnTo>
                    <a:pt x="45" y="0"/>
                  </a:lnTo>
                  <a:close/>
                </a:path>
              </a:pathLst>
            </a:custGeom>
            <a:solidFill>
              <a:srgbClr val="B7A042"/>
            </a:solidFill>
            <a:ln w="9525">
              <a:noFill/>
              <a:round/>
              <a:headEnd/>
              <a:tailEnd/>
            </a:ln>
          </p:spPr>
          <p:txBody>
            <a:bodyPr/>
            <a:lstStyle/>
            <a:p>
              <a:endParaRPr lang="en-US" dirty="0"/>
            </a:p>
          </p:txBody>
        </p:sp>
        <p:sp>
          <p:nvSpPr>
            <p:cNvPr id="243793" name="Freeform 81"/>
            <p:cNvSpPr>
              <a:spLocks/>
            </p:cNvSpPr>
            <p:nvPr/>
          </p:nvSpPr>
          <p:spPr bwMode="auto">
            <a:xfrm>
              <a:off x="4353" y="1463"/>
              <a:ext cx="7" cy="5"/>
            </a:xfrm>
            <a:custGeom>
              <a:avLst/>
              <a:gdLst/>
              <a:ahLst/>
              <a:cxnLst>
                <a:cxn ang="0">
                  <a:pos x="9" y="9"/>
                </a:cxn>
                <a:cxn ang="0">
                  <a:pos x="11" y="8"/>
                </a:cxn>
                <a:cxn ang="0">
                  <a:pos x="13" y="6"/>
                </a:cxn>
                <a:cxn ang="0">
                  <a:pos x="13" y="3"/>
                </a:cxn>
                <a:cxn ang="0">
                  <a:pos x="11" y="1"/>
                </a:cxn>
                <a:cxn ang="0">
                  <a:pos x="9" y="0"/>
                </a:cxn>
                <a:cxn ang="0">
                  <a:pos x="7" y="0"/>
                </a:cxn>
                <a:cxn ang="0">
                  <a:pos x="4" y="0"/>
                </a:cxn>
                <a:cxn ang="0">
                  <a:pos x="2" y="0"/>
                </a:cxn>
                <a:cxn ang="0">
                  <a:pos x="0" y="1"/>
                </a:cxn>
                <a:cxn ang="0">
                  <a:pos x="0" y="5"/>
                </a:cxn>
                <a:cxn ang="0">
                  <a:pos x="0" y="6"/>
                </a:cxn>
                <a:cxn ang="0">
                  <a:pos x="0" y="8"/>
                </a:cxn>
                <a:cxn ang="0">
                  <a:pos x="2" y="9"/>
                </a:cxn>
                <a:cxn ang="0">
                  <a:pos x="5" y="11"/>
                </a:cxn>
                <a:cxn ang="0">
                  <a:pos x="7" y="11"/>
                </a:cxn>
                <a:cxn ang="0">
                  <a:pos x="9" y="9"/>
                </a:cxn>
              </a:cxnLst>
              <a:rect l="0" t="0" r="r" b="b"/>
              <a:pathLst>
                <a:path w="13" h="11">
                  <a:moveTo>
                    <a:pt x="9" y="9"/>
                  </a:moveTo>
                  <a:lnTo>
                    <a:pt x="11" y="8"/>
                  </a:lnTo>
                  <a:lnTo>
                    <a:pt x="13" y="6"/>
                  </a:lnTo>
                  <a:lnTo>
                    <a:pt x="13" y="3"/>
                  </a:lnTo>
                  <a:lnTo>
                    <a:pt x="11" y="1"/>
                  </a:lnTo>
                  <a:lnTo>
                    <a:pt x="9" y="0"/>
                  </a:lnTo>
                  <a:lnTo>
                    <a:pt x="7" y="0"/>
                  </a:lnTo>
                  <a:lnTo>
                    <a:pt x="4" y="0"/>
                  </a:lnTo>
                  <a:lnTo>
                    <a:pt x="2" y="0"/>
                  </a:lnTo>
                  <a:lnTo>
                    <a:pt x="0" y="1"/>
                  </a:lnTo>
                  <a:lnTo>
                    <a:pt x="0" y="5"/>
                  </a:lnTo>
                  <a:lnTo>
                    <a:pt x="0" y="6"/>
                  </a:lnTo>
                  <a:lnTo>
                    <a:pt x="0" y="8"/>
                  </a:lnTo>
                  <a:lnTo>
                    <a:pt x="2" y="9"/>
                  </a:lnTo>
                  <a:lnTo>
                    <a:pt x="5" y="11"/>
                  </a:lnTo>
                  <a:lnTo>
                    <a:pt x="7" y="11"/>
                  </a:lnTo>
                  <a:lnTo>
                    <a:pt x="9" y="9"/>
                  </a:lnTo>
                  <a:close/>
                </a:path>
              </a:pathLst>
            </a:custGeom>
            <a:solidFill>
              <a:srgbClr val="B7A042"/>
            </a:solidFill>
            <a:ln w="9525">
              <a:noFill/>
              <a:round/>
              <a:headEnd/>
              <a:tailEnd/>
            </a:ln>
          </p:spPr>
          <p:txBody>
            <a:bodyPr/>
            <a:lstStyle/>
            <a:p>
              <a:endParaRPr lang="en-US" dirty="0"/>
            </a:p>
          </p:txBody>
        </p:sp>
        <p:sp>
          <p:nvSpPr>
            <p:cNvPr id="243794" name="Freeform 82"/>
            <p:cNvSpPr>
              <a:spLocks/>
            </p:cNvSpPr>
            <p:nvPr/>
          </p:nvSpPr>
          <p:spPr bwMode="auto">
            <a:xfrm>
              <a:off x="4351" y="1429"/>
              <a:ext cx="66" cy="71"/>
            </a:xfrm>
            <a:custGeom>
              <a:avLst/>
              <a:gdLst/>
              <a:ahLst/>
              <a:cxnLst>
                <a:cxn ang="0">
                  <a:pos x="127" y="0"/>
                </a:cxn>
                <a:cxn ang="0">
                  <a:pos x="0" y="137"/>
                </a:cxn>
                <a:cxn ang="0">
                  <a:pos x="10" y="142"/>
                </a:cxn>
                <a:cxn ang="0">
                  <a:pos x="133" y="8"/>
                </a:cxn>
                <a:cxn ang="0">
                  <a:pos x="127" y="0"/>
                </a:cxn>
              </a:cxnLst>
              <a:rect l="0" t="0" r="r" b="b"/>
              <a:pathLst>
                <a:path w="133" h="142">
                  <a:moveTo>
                    <a:pt x="127" y="0"/>
                  </a:moveTo>
                  <a:lnTo>
                    <a:pt x="0" y="137"/>
                  </a:lnTo>
                  <a:lnTo>
                    <a:pt x="10" y="142"/>
                  </a:lnTo>
                  <a:lnTo>
                    <a:pt x="133" y="8"/>
                  </a:lnTo>
                  <a:lnTo>
                    <a:pt x="127" y="0"/>
                  </a:lnTo>
                  <a:close/>
                </a:path>
              </a:pathLst>
            </a:custGeom>
            <a:solidFill>
              <a:srgbClr val="000000"/>
            </a:solidFill>
            <a:ln w="9525">
              <a:noFill/>
              <a:round/>
              <a:headEnd/>
              <a:tailEnd/>
            </a:ln>
          </p:spPr>
          <p:txBody>
            <a:bodyPr/>
            <a:lstStyle/>
            <a:p>
              <a:endParaRPr lang="en-US" dirty="0"/>
            </a:p>
          </p:txBody>
        </p:sp>
        <p:sp>
          <p:nvSpPr>
            <p:cNvPr id="243795" name="Freeform 83"/>
            <p:cNvSpPr>
              <a:spLocks/>
            </p:cNvSpPr>
            <p:nvPr/>
          </p:nvSpPr>
          <p:spPr bwMode="auto">
            <a:xfrm>
              <a:off x="4210" y="1791"/>
              <a:ext cx="167" cy="181"/>
            </a:xfrm>
            <a:custGeom>
              <a:avLst/>
              <a:gdLst/>
              <a:ahLst/>
              <a:cxnLst>
                <a:cxn ang="0">
                  <a:pos x="334" y="362"/>
                </a:cxn>
                <a:cxn ang="0">
                  <a:pos x="334" y="45"/>
                </a:cxn>
                <a:cxn ang="0">
                  <a:pos x="0" y="0"/>
                </a:cxn>
                <a:cxn ang="0">
                  <a:pos x="0" y="315"/>
                </a:cxn>
                <a:cxn ang="0">
                  <a:pos x="334" y="362"/>
                </a:cxn>
              </a:cxnLst>
              <a:rect l="0" t="0" r="r" b="b"/>
              <a:pathLst>
                <a:path w="334" h="362">
                  <a:moveTo>
                    <a:pt x="334" y="362"/>
                  </a:moveTo>
                  <a:lnTo>
                    <a:pt x="334" y="45"/>
                  </a:lnTo>
                  <a:lnTo>
                    <a:pt x="0" y="0"/>
                  </a:lnTo>
                  <a:lnTo>
                    <a:pt x="0" y="315"/>
                  </a:lnTo>
                  <a:lnTo>
                    <a:pt x="334" y="362"/>
                  </a:lnTo>
                  <a:close/>
                </a:path>
              </a:pathLst>
            </a:custGeom>
            <a:solidFill>
              <a:srgbClr val="775E11"/>
            </a:solidFill>
            <a:ln w="9525">
              <a:noFill/>
              <a:round/>
              <a:headEnd/>
              <a:tailEnd/>
            </a:ln>
          </p:spPr>
          <p:txBody>
            <a:bodyPr/>
            <a:lstStyle/>
            <a:p>
              <a:endParaRPr lang="en-US" dirty="0"/>
            </a:p>
          </p:txBody>
        </p:sp>
        <p:sp>
          <p:nvSpPr>
            <p:cNvPr id="243796" name="Freeform 84"/>
            <p:cNvSpPr>
              <a:spLocks/>
            </p:cNvSpPr>
            <p:nvPr/>
          </p:nvSpPr>
          <p:spPr bwMode="auto">
            <a:xfrm>
              <a:off x="4210" y="1748"/>
              <a:ext cx="227" cy="66"/>
            </a:xfrm>
            <a:custGeom>
              <a:avLst/>
              <a:gdLst/>
              <a:ahLst/>
              <a:cxnLst>
                <a:cxn ang="0">
                  <a:pos x="0" y="85"/>
                </a:cxn>
                <a:cxn ang="0">
                  <a:pos x="147" y="0"/>
                </a:cxn>
                <a:cxn ang="0">
                  <a:pos x="455" y="42"/>
                </a:cxn>
                <a:cxn ang="0">
                  <a:pos x="334" y="130"/>
                </a:cxn>
                <a:cxn ang="0">
                  <a:pos x="0" y="85"/>
                </a:cxn>
              </a:cxnLst>
              <a:rect l="0" t="0" r="r" b="b"/>
              <a:pathLst>
                <a:path w="455" h="130">
                  <a:moveTo>
                    <a:pt x="0" y="85"/>
                  </a:moveTo>
                  <a:lnTo>
                    <a:pt x="147" y="0"/>
                  </a:lnTo>
                  <a:lnTo>
                    <a:pt x="455" y="42"/>
                  </a:lnTo>
                  <a:lnTo>
                    <a:pt x="334" y="130"/>
                  </a:lnTo>
                  <a:lnTo>
                    <a:pt x="0" y="85"/>
                  </a:lnTo>
                  <a:close/>
                </a:path>
              </a:pathLst>
            </a:custGeom>
            <a:solidFill>
              <a:srgbClr val="B2994C"/>
            </a:solidFill>
            <a:ln w="9525">
              <a:noFill/>
              <a:round/>
              <a:headEnd/>
              <a:tailEnd/>
            </a:ln>
          </p:spPr>
          <p:txBody>
            <a:bodyPr/>
            <a:lstStyle/>
            <a:p>
              <a:endParaRPr lang="en-US" dirty="0"/>
            </a:p>
          </p:txBody>
        </p:sp>
        <p:sp>
          <p:nvSpPr>
            <p:cNvPr id="243797" name="Freeform 85"/>
            <p:cNvSpPr>
              <a:spLocks/>
            </p:cNvSpPr>
            <p:nvPr/>
          </p:nvSpPr>
          <p:spPr bwMode="auto">
            <a:xfrm>
              <a:off x="4377" y="1769"/>
              <a:ext cx="60" cy="203"/>
            </a:xfrm>
            <a:custGeom>
              <a:avLst/>
              <a:gdLst/>
              <a:ahLst/>
              <a:cxnLst>
                <a:cxn ang="0">
                  <a:pos x="0" y="88"/>
                </a:cxn>
                <a:cxn ang="0">
                  <a:pos x="121" y="0"/>
                </a:cxn>
                <a:cxn ang="0">
                  <a:pos x="121" y="316"/>
                </a:cxn>
                <a:cxn ang="0">
                  <a:pos x="0" y="405"/>
                </a:cxn>
                <a:cxn ang="0">
                  <a:pos x="0" y="88"/>
                </a:cxn>
              </a:cxnLst>
              <a:rect l="0" t="0" r="r" b="b"/>
              <a:pathLst>
                <a:path w="121" h="405">
                  <a:moveTo>
                    <a:pt x="0" y="88"/>
                  </a:moveTo>
                  <a:lnTo>
                    <a:pt x="121" y="0"/>
                  </a:lnTo>
                  <a:lnTo>
                    <a:pt x="121" y="316"/>
                  </a:lnTo>
                  <a:lnTo>
                    <a:pt x="0" y="405"/>
                  </a:lnTo>
                  <a:lnTo>
                    <a:pt x="0" y="88"/>
                  </a:lnTo>
                  <a:close/>
                </a:path>
              </a:pathLst>
            </a:custGeom>
            <a:solidFill>
              <a:srgbClr val="D6BC70"/>
            </a:solidFill>
            <a:ln w="9525">
              <a:noFill/>
              <a:round/>
              <a:headEnd/>
              <a:tailEnd/>
            </a:ln>
          </p:spPr>
          <p:txBody>
            <a:bodyPr/>
            <a:lstStyle/>
            <a:p>
              <a:endParaRPr lang="en-US" dirty="0"/>
            </a:p>
          </p:txBody>
        </p:sp>
        <p:sp>
          <p:nvSpPr>
            <p:cNvPr id="243798" name="Freeform 86"/>
            <p:cNvSpPr>
              <a:spLocks/>
            </p:cNvSpPr>
            <p:nvPr/>
          </p:nvSpPr>
          <p:spPr bwMode="auto">
            <a:xfrm>
              <a:off x="4244" y="1837"/>
              <a:ext cx="99" cy="86"/>
            </a:xfrm>
            <a:custGeom>
              <a:avLst/>
              <a:gdLst/>
              <a:ahLst/>
              <a:cxnLst>
                <a:cxn ang="0">
                  <a:pos x="99" y="171"/>
                </a:cxn>
                <a:cxn ang="0">
                  <a:pos x="119" y="170"/>
                </a:cxn>
                <a:cxn ang="0">
                  <a:pos x="138" y="165"/>
                </a:cxn>
                <a:cxn ang="0">
                  <a:pos x="154" y="157"/>
                </a:cxn>
                <a:cxn ang="0">
                  <a:pos x="169" y="147"/>
                </a:cxn>
                <a:cxn ang="0">
                  <a:pos x="181" y="134"/>
                </a:cxn>
                <a:cxn ang="0">
                  <a:pos x="190" y="120"/>
                </a:cxn>
                <a:cxn ang="0">
                  <a:pos x="196" y="103"/>
                </a:cxn>
                <a:cxn ang="0">
                  <a:pos x="197" y="86"/>
                </a:cxn>
                <a:cxn ang="0">
                  <a:pos x="196" y="68"/>
                </a:cxn>
                <a:cxn ang="0">
                  <a:pos x="190" y="52"/>
                </a:cxn>
                <a:cxn ang="0">
                  <a:pos x="181" y="37"/>
                </a:cxn>
                <a:cxn ang="0">
                  <a:pos x="169" y="26"/>
                </a:cxn>
                <a:cxn ang="0">
                  <a:pos x="154" y="15"/>
                </a:cxn>
                <a:cxn ang="0">
                  <a:pos x="138" y="7"/>
                </a:cxn>
                <a:cxn ang="0">
                  <a:pos x="119" y="2"/>
                </a:cxn>
                <a:cxn ang="0">
                  <a:pos x="99" y="0"/>
                </a:cxn>
                <a:cxn ang="0">
                  <a:pos x="78" y="2"/>
                </a:cxn>
                <a:cxn ang="0">
                  <a:pos x="59" y="7"/>
                </a:cxn>
                <a:cxn ang="0">
                  <a:pos x="43" y="15"/>
                </a:cxn>
                <a:cxn ang="0">
                  <a:pos x="30" y="26"/>
                </a:cxn>
                <a:cxn ang="0">
                  <a:pos x="16" y="37"/>
                </a:cxn>
                <a:cxn ang="0">
                  <a:pos x="7" y="52"/>
                </a:cxn>
                <a:cxn ang="0">
                  <a:pos x="2" y="68"/>
                </a:cxn>
                <a:cxn ang="0">
                  <a:pos x="0" y="86"/>
                </a:cxn>
                <a:cxn ang="0">
                  <a:pos x="2" y="103"/>
                </a:cxn>
                <a:cxn ang="0">
                  <a:pos x="7" y="120"/>
                </a:cxn>
                <a:cxn ang="0">
                  <a:pos x="16" y="134"/>
                </a:cxn>
                <a:cxn ang="0">
                  <a:pos x="30" y="147"/>
                </a:cxn>
                <a:cxn ang="0">
                  <a:pos x="43" y="157"/>
                </a:cxn>
                <a:cxn ang="0">
                  <a:pos x="59" y="165"/>
                </a:cxn>
                <a:cxn ang="0">
                  <a:pos x="78" y="170"/>
                </a:cxn>
                <a:cxn ang="0">
                  <a:pos x="99" y="171"/>
                </a:cxn>
              </a:cxnLst>
              <a:rect l="0" t="0" r="r" b="b"/>
              <a:pathLst>
                <a:path w="197" h="171">
                  <a:moveTo>
                    <a:pt x="99" y="171"/>
                  </a:moveTo>
                  <a:lnTo>
                    <a:pt x="119" y="170"/>
                  </a:lnTo>
                  <a:lnTo>
                    <a:pt x="138" y="165"/>
                  </a:lnTo>
                  <a:lnTo>
                    <a:pt x="154" y="157"/>
                  </a:lnTo>
                  <a:lnTo>
                    <a:pt x="169" y="147"/>
                  </a:lnTo>
                  <a:lnTo>
                    <a:pt x="181" y="134"/>
                  </a:lnTo>
                  <a:lnTo>
                    <a:pt x="190" y="120"/>
                  </a:lnTo>
                  <a:lnTo>
                    <a:pt x="196" y="103"/>
                  </a:lnTo>
                  <a:lnTo>
                    <a:pt x="197" y="86"/>
                  </a:lnTo>
                  <a:lnTo>
                    <a:pt x="196" y="68"/>
                  </a:lnTo>
                  <a:lnTo>
                    <a:pt x="190" y="52"/>
                  </a:lnTo>
                  <a:lnTo>
                    <a:pt x="181" y="37"/>
                  </a:lnTo>
                  <a:lnTo>
                    <a:pt x="169" y="26"/>
                  </a:lnTo>
                  <a:lnTo>
                    <a:pt x="154" y="15"/>
                  </a:lnTo>
                  <a:lnTo>
                    <a:pt x="138" y="7"/>
                  </a:lnTo>
                  <a:lnTo>
                    <a:pt x="119" y="2"/>
                  </a:lnTo>
                  <a:lnTo>
                    <a:pt x="99" y="0"/>
                  </a:lnTo>
                  <a:lnTo>
                    <a:pt x="78" y="2"/>
                  </a:lnTo>
                  <a:lnTo>
                    <a:pt x="59" y="7"/>
                  </a:lnTo>
                  <a:lnTo>
                    <a:pt x="43" y="15"/>
                  </a:lnTo>
                  <a:lnTo>
                    <a:pt x="30" y="26"/>
                  </a:lnTo>
                  <a:lnTo>
                    <a:pt x="16" y="37"/>
                  </a:lnTo>
                  <a:lnTo>
                    <a:pt x="7" y="52"/>
                  </a:lnTo>
                  <a:lnTo>
                    <a:pt x="2" y="68"/>
                  </a:lnTo>
                  <a:lnTo>
                    <a:pt x="0" y="86"/>
                  </a:lnTo>
                  <a:lnTo>
                    <a:pt x="2" y="103"/>
                  </a:lnTo>
                  <a:lnTo>
                    <a:pt x="7" y="120"/>
                  </a:lnTo>
                  <a:lnTo>
                    <a:pt x="16" y="134"/>
                  </a:lnTo>
                  <a:lnTo>
                    <a:pt x="30" y="147"/>
                  </a:lnTo>
                  <a:lnTo>
                    <a:pt x="43" y="157"/>
                  </a:lnTo>
                  <a:lnTo>
                    <a:pt x="59" y="165"/>
                  </a:lnTo>
                  <a:lnTo>
                    <a:pt x="78" y="170"/>
                  </a:lnTo>
                  <a:lnTo>
                    <a:pt x="99" y="171"/>
                  </a:lnTo>
                  <a:close/>
                </a:path>
              </a:pathLst>
            </a:custGeom>
            <a:solidFill>
              <a:srgbClr val="000000"/>
            </a:solidFill>
            <a:ln w="9525">
              <a:noFill/>
              <a:round/>
              <a:headEnd/>
              <a:tailEnd/>
            </a:ln>
          </p:spPr>
          <p:txBody>
            <a:bodyPr/>
            <a:lstStyle/>
            <a:p>
              <a:endParaRPr lang="en-US" dirty="0"/>
            </a:p>
          </p:txBody>
        </p:sp>
        <p:sp>
          <p:nvSpPr>
            <p:cNvPr id="243799" name="Freeform 87"/>
            <p:cNvSpPr>
              <a:spLocks/>
            </p:cNvSpPr>
            <p:nvPr/>
          </p:nvSpPr>
          <p:spPr bwMode="auto">
            <a:xfrm>
              <a:off x="4250" y="1842"/>
              <a:ext cx="89" cy="77"/>
            </a:xfrm>
            <a:custGeom>
              <a:avLst/>
              <a:gdLst/>
              <a:ahLst/>
              <a:cxnLst>
                <a:cxn ang="0">
                  <a:pos x="89" y="155"/>
                </a:cxn>
                <a:cxn ang="0">
                  <a:pos x="108" y="153"/>
                </a:cxn>
                <a:cxn ang="0">
                  <a:pos x="123" y="148"/>
                </a:cxn>
                <a:cxn ang="0">
                  <a:pos x="140" y="142"/>
                </a:cxn>
                <a:cxn ang="0">
                  <a:pos x="153" y="132"/>
                </a:cxn>
                <a:cxn ang="0">
                  <a:pos x="164" y="121"/>
                </a:cxn>
                <a:cxn ang="0">
                  <a:pos x="171" y="106"/>
                </a:cxn>
                <a:cxn ang="0">
                  <a:pos x="177" y="93"/>
                </a:cxn>
                <a:cxn ang="0">
                  <a:pos x="179" y="77"/>
                </a:cxn>
                <a:cxn ang="0">
                  <a:pos x="177" y="61"/>
                </a:cxn>
                <a:cxn ang="0">
                  <a:pos x="171" y="47"/>
                </a:cxn>
                <a:cxn ang="0">
                  <a:pos x="164" y="34"/>
                </a:cxn>
                <a:cxn ang="0">
                  <a:pos x="153" y="22"/>
                </a:cxn>
                <a:cxn ang="0">
                  <a:pos x="140" y="13"/>
                </a:cxn>
                <a:cxn ang="0">
                  <a:pos x="123" y="6"/>
                </a:cxn>
                <a:cxn ang="0">
                  <a:pos x="108" y="1"/>
                </a:cxn>
                <a:cxn ang="0">
                  <a:pos x="89" y="0"/>
                </a:cxn>
                <a:cxn ang="0">
                  <a:pos x="71" y="1"/>
                </a:cxn>
                <a:cxn ang="0">
                  <a:pos x="54" y="6"/>
                </a:cxn>
                <a:cxn ang="0">
                  <a:pos x="39" y="13"/>
                </a:cxn>
                <a:cxn ang="0">
                  <a:pos x="26" y="22"/>
                </a:cxn>
                <a:cxn ang="0">
                  <a:pos x="15" y="34"/>
                </a:cxn>
                <a:cxn ang="0">
                  <a:pos x="7" y="47"/>
                </a:cxn>
                <a:cxn ang="0">
                  <a:pos x="2" y="61"/>
                </a:cxn>
                <a:cxn ang="0">
                  <a:pos x="0" y="77"/>
                </a:cxn>
                <a:cxn ang="0">
                  <a:pos x="2" y="93"/>
                </a:cxn>
                <a:cxn ang="0">
                  <a:pos x="7" y="106"/>
                </a:cxn>
                <a:cxn ang="0">
                  <a:pos x="15" y="121"/>
                </a:cxn>
                <a:cxn ang="0">
                  <a:pos x="26" y="132"/>
                </a:cxn>
                <a:cxn ang="0">
                  <a:pos x="39" y="142"/>
                </a:cxn>
                <a:cxn ang="0">
                  <a:pos x="54" y="148"/>
                </a:cxn>
                <a:cxn ang="0">
                  <a:pos x="71" y="153"/>
                </a:cxn>
                <a:cxn ang="0">
                  <a:pos x="89" y="155"/>
                </a:cxn>
              </a:cxnLst>
              <a:rect l="0" t="0" r="r" b="b"/>
              <a:pathLst>
                <a:path w="179" h="155">
                  <a:moveTo>
                    <a:pt x="89" y="155"/>
                  </a:moveTo>
                  <a:lnTo>
                    <a:pt x="108" y="153"/>
                  </a:lnTo>
                  <a:lnTo>
                    <a:pt x="123" y="148"/>
                  </a:lnTo>
                  <a:lnTo>
                    <a:pt x="140" y="142"/>
                  </a:lnTo>
                  <a:lnTo>
                    <a:pt x="153" y="132"/>
                  </a:lnTo>
                  <a:lnTo>
                    <a:pt x="164" y="121"/>
                  </a:lnTo>
                  <a:lnTo>
                    <a:pt x="171" y="106"/>
                  </a:lnTo>
                  <a:lnTo>
                    <a:pt x="177" y="93"/>
                  </a:lnTo>
                  <a:lnTo>
                    <a:pt x="179" y="77"/>
                  </a:lnTo>
                  <a:lnTo>
                    <a:pt x="177" y="61"/>
                  </a:lnTo>
                  <a:lnTo>
                    <a:pt x="171" y="47"/>
                  </a:lnTo>
                  <a:lnTo>
                    <a:pt x="164" y="34"/>
                  </a:lnTo>
                  <a:lnTo>
                    <a:pt x="153" y="22"/>
                  </a:lnTo>
                  <a:lnTo>
                    <a:pt x="140" y="13"/>
                  </a:lnTo>
                  <a:lnTo>
                    <a:pt x="123" y="6"/>
                  </a:lnTo>
                  <a:lnTo>
                    <a:pt x="108" y="1"/>
                  </a:lnTo>
                  <a:lnTo>
                    <a:pt x="89" y="0"/>
                  </a:lnTo>
                  <a:lnTo>
                    <a:pt x="71" y="1"/>
                  </a:lnTo>
                  <a:lnTo>
                    <a:pt x="54" y="6"/>
                  </a:lnTo>
                  <a:lnTo>
                    <a:pt x="39" y="13"/>
                  </a:lnTo>
                  <a:lnTo>
                    <a:pt x="26" y="22"/>
                  </a:lnTo>
                  <a:lnTo>
                    <a:pt x="15" y="34"/>
                  </a:lnTo>
                  <a:lnTo>
                    <a:pt x="7" y="47"/>
                  </a:lnTo>
                  <a:lnTo>
                    <a:pt x="2" y="61"/>
                  </a:lnTo>
                  <a:lnTo>
                    <a:pt x="0" y="77"/>
                  </a:lnTo>
                  <a:lnTo>
                    <a:pt x="2" y="93"/>
                  </a:lnTo>
                  <a:lnTo>
                    <a:pt x="7" y="106"/>
                  </a:lnTo>
                  <a:lnTo>
                    <a:pt x="15" y="121"/>
                  </a:lnTo>
                  <a:lnTo>
                    <a:pt x="26" y="132"/>
                  </a:lnTo>
                  <a:lnTo>
                    <a:pt x="39" y="142"/>
                  </a:lnTo>
                  <a:lnTo>
                    <a:pt x="54" y="148"/>
                  </a:lnTo>
                  <a:lnTo>
                    <a:pt x="71" y="153"/>
                  </a:lnTo>
                  <a:lnTo>
                    <a:pt x="89" y="155"/>
                  </a:lnTo>
                  <a:close/>
                </a:path>
              </a:pathLst>
            </a:custGeom>
            <a:solidFill>
              <a:srgbClr val="E5CC7F"/>
            </a:solidFill>
            <a:ln w="9525">
              <a:noFill/>
              <a:round/>
              <a:headEnd/>
              <a:tailEnd/>
            </a:ln>
          </p:spPr>
          <p:txBody>
            <a:bodyPr/>
            <a:lstStyle/>
            <a:p>
              <a:endParaRPr lang="en-US" dirty="0"/>
            </a:p>
          </p:txBody>
        </p:sp>
        <p:sp>
          <p:nvSpPr>
            <p:cNvPr id="243800" name="Freeform 88"/>
            <p:cNvSpPr>
              <a:spLocks/>
            </p:cNvSpPr>
            <p:nvPr/>
          </p:nvSpPr>
          <p:spPr bwMode="auto">
            <a:xfrm>
              <a:off x="4266" y="1850"/>
              <a:ext cx="46" cy="63"/>
            </a:xfrm>
            <a:custGeom>
              <a:avLst/>
              <a:gdLst/>
              <a:ahLst/>
              <a:cxnLst>
                <a:cxn ang="0">
                  <a:pos x="87" y="87"/>
                </a:cxn>
                <a:cxn ang="0">
                  <a:pos x="48" y="35"/>
                </a:cxn>
                <a:cxn ang="0">
                  <a:pos x="67" y="16"/>
                </a:cxn>
                <a:cxn ang="0">
                  <a:pos x="69" y="13"/>
                </a:cxn>
                <a:cxn ang="0">
                  <a:pos x="69" y="8"/>
                </a:cxn>
                <a:cxn ang="0">
                  <a:pos x="69" y="5"/>
                </a:cxn>
                <a:cxn ang="0">
                  <a:pos x="67" y="2"/>
                </a:cxn>
                <a:cxn ang="0">
                  <a:pos x="65" y="0"/>
                </a:cxn>
                <a:cxn ang="0">
                  <a:pos x="61" y="0"/>
                </a:cxn>
                <a:cxn ang="0">
                  <a:pos x="59" y="2"/>
                </a:cxn>
                <a:cxn ang="0">
                  <a:pos x="56" y="3"/>
                </a:cxn>
                <a:cxn ang="0">
                  <a:pos x="3" y="56"/>
                </a:cxn>
                <a:cxn ang="0">
                  <a:pos x="1" y="60"/>
                </a:cxn>
                <a:cxn ang="0">
                  <a:pos x="0" y="63"/>
                </a:cxn>
                <a:cxn ang="0">
                  <a:pos x="0" y="66"/>
                </a:cxn>
                <a:cxn ang="0">
                  <a:pos x="1" y="69"/>
                </a:cxn>
                <a:cxn ang="0">
                  <a:pos x="3" y="71"/>
                </a:cxn>
                <a:cxn ang="0">
                  <a:pos x="7" y="73"/>
                </a:cxn>
                <a:cxn ang="0">
                  <a:pos x="11" y="73"/>
                </a:cxn>
                <a:cxn ang="0">
                  <a:pos x="14" y="71"/>
                </a:cxn>
                <a:cxn ang="0">
                  <a:pos x="39" y="45"/>
                </a:cxn>
                <a:cxn ang="0">
                  <a:pos x="76" y="94"/>
                </a:cxn>
                <a:cxn ang="0">
                  <a:pos x="78" y="98"/>
                </a:cxn>
                <a:cxn ang="0">
                  <a:pos x="78" y="108"/>
                </a:cxn>
                <a:cxn ang="0">
                  <a:pos x="69" y="116"/>
                </a:cxn>
                <a:cxn ang="0">
                  <a:pos x="42" y="114"/>
                </a:cxn>
                <a:cxn ang="0">
                  <a:pos x="44" y="118"/>
                </a:cxn>
                <a:cxn ang="0">
                  <a:pos x="52" y="123"/>
                </a:cxn>
                <a:cxn ang="0">
                  <a:pos x="63" y="126"/>
                </a:cxn>
                <a:cxn ang="0">
                  <a:pos x="78" y="124"/>
                </a:cxn>
                <a:cxn ang="0">
                  <a:pos x="82" y="123"/>
                </a:cxn>
                <a:cxn ang="0">
                  <a:pos x="89" y="116"/>
                </a:cxn>
                <a:cxn ang="0">
                  <a:pos x="93" y="105"/>
                </a:cxn>
                <a:cxn ang="0">
                  <a:pos x="87" y="87"/>
                </a:cxn>
              </a:cxnLst>
              <a:rect l="0" t="0" r="r" b="b"/>
              <a:pathLst>
                <a:path w="93" h="126">
                  <a:moveTo>
                    <a:pt x="87" y="87"/>
                  </a:moveTo>
                  <a:lnTo>
                    <a:pt x="48" y="35"/>
                  </a:lnTo>
                  <a:lnTo>
                    <a:pt x="67" y="16"/>
                  </a:lnTo>
                  <a:lnTo>
                    <a:pt x="69" y="13"/>
                  </a:lnTo>
                  <a:lnTo>
                    <a:pt x="69" y="8"/>
                  </a:lnTo>
                  <a:lnTo>
                    <a:pt x="69" y="5"/>
                  </a:lnTo>
                  <a:lnTo>
                    <a:pt x="67" y="2"/>
                  </a:lnTo>
                  <a:lnTo>
                    <a:pt x="65" y="0"/>
                  </a:lnTo>
                  <a:lnTo>
                    <a:pt x="61" y="0"/>
                  </a:lnTo>
                  <a:lnTo>
                    <a:pt x="59" y="2"/>
                  </a:lnTo>
                  <a:lnTo>
                    <a:pt x="56" y="3"/>
                  </a:lnTo>
                  <a:lnTo>
                    <a:pt x="3" y="56"/>
                  </a:lnTo>
                  <a:lnTo>
                    <a:pt x="1" y="60"/>
                  </a:lnTo>
                  <a:lnTo>
                    <a:pt x="0" y="63"/>
                  </a:lnTo>
                  <a:lnTo>
                    <a:pt x="0" y="66"/>
                  </a:lnTo>
                  <a:lnTo>
                    <a:pt x="1" y="69"/>
                  </a:lnTo>
                  <a:lnTo>
                    <a:pt x="3" y="71"/>
                  </a:lnTo>
                  <a:lnTo>
                    <a:pt x="7" y="73"/>
                  </a:lnTo>
                  <a:lnTo>
                    <a:pt x="11" y="73"/>
                  </a:lnTo>
                  <a:lnTo>
                    <a:pt x="14" y="71"/>
                  </a:lnTo>
                  <a:lnTo>
                    <a:pt x="39" y="45"/>
                  </a:lnTo>
                  <a:lnTo>
                    <a:pt x="76" y="94"/>
                  </a:lnTo>
                  <a:lnTo>
                    <a:pt x="78" y="98"/>
                  </a:lnTo>
                  <a:lnTo>
                    <a:pt x="78" y="108"/>
                  </a:lnTo>
                  <a:lnTo>
                    <a:pt x="69" y="116"/>
                  </a:lnTo>
                  <a:lnTo>
                    <a:pt x="42" y="114"/>
                  </a:lnTo>
                  <a:lnTo>
                    <a:pt x="44" y="118"/>
                  </a:lnTo>
                  <a:lnTo>
                    <a:pt x="52" y="123"/>
                  </a:lnTo>
                  <a:lnTo>
                    <a:pt x="63" y="126"/>
                  </a:lnTo>
                  <a:lnTo>
                    <a:pt x="78" y="124"/>
                  </a:lnTo>
                  <a:lnTo>
                    <a:pt x="82" y="123"/>
                  </a:lnTo>
                  <a:lnTo>
                    <a:pt x="89" y="116"/>
                  </a:lnTo>
                  <a:lnTo>
                    <a:pt x="93" y="105"/>
                  </a:lnTo>
                  <a:lnTo>
                    <a:pt x="87" y="87"/>
                  </a:lnTo>
                  <a:close/>
                </a:path>
              </a:pathLst>
            </a:custGeom>
            <a:solidFill>
              <a:srgbClr val="000000"/>
            </a:solidFill>
            <a:ln w="9525">
              <a:noFill/>
              <a:round/>
              <a:headEnd/>
              <a:tailEnd/>
            </a:ln>
          </p:spPr>
          <p:txBody>
            <a:bodyPr/>
            <a:lstStyle/>
            <a:p>
              <a:endParaRPr lang="en-US" dirty="0"/>
            </a:p>
          </p:txBody>
        </p:sp>
        <p:sp>
          <p:nvSpPr>
            <p:cNvPr id="243801" name="Freeform 89"/>
            <p:cNvSpPr>
              <a:spLocks/>
            </p:cNvSpPr>
            <p:nvPr/>
          </p:nvSpPr>
          <p:spPr bwMode="auto">
            <a:xfrm>
              <a:off x="4275" y="1854"/>
              <a:ext cx="22" cy="23"/>
            </a:xfrm>
            <a:custGeom>
              <a:avLst/>
              <a:gdLst/>
              <a:ahLst/>
              <a:cxnLst>
                <a:cxn ang="0">
                  <a:pos x="41" y="2"/>
                </a:cxn>
                <a:cxn ang="0">
                  <a:pos x="41" y="0"/>
                </a:cxn>
                <a:cxn ang="0">
                  <a:pos x="43" y="0"/>
                </a:cxn>
                <a:cxn ang="0">
                  <a:pos x="43" y="0"/>
                </a:cxn>
                <a:cxn ang="0">
                  <a:pos x="43" y="2"/>
                </a:cxn>
                <a:cxn ang="0">
                  <a:pos x="43" y="2"/>
                </a:cxn>
                <a:cxn ang="0">
                  <a:pos x="45" y="2"/>
                </a:cxn>
                <a:cxn ang="0">
                  <a:pos x="45" y="3"/>
                </a:cxn>
                <a:cxn ang="0">
                  <a:pos x="45" y="3"/>
                </a:cxn>
                <a:cxn ang="0">
                  <a:pos x="43" y="5"/>
                </a:cxn>
                <a:cxn ang="0">
                  <a:pos x="4" y="45"/>
                </a:cxn>
                <a:cxn ang="0">
                  <a:pos x="4" y="47"/>
                </a:cxn>
                <a:cxn ang="0">
                  <a:pos x="2" y="47"/>
                </a:cxn>
                <a:cxn ang="0">
                  <a:pos x="2" y="47"/>
                </a:cxn>
                <a:cxn ang="0">
                  <a:pos x="0" y="45"/>
                </a:cxn>
                <a:cxn ang="0">
                  <a:pos x="0" y="45"/>
                </a:cxn>
                <a:cxn ang="0">
                  <a:pos x="0" y="45"/>
                </a:cxn>
                <a:cxn ang="0">
                  <a:pos x="0" y="44"/>
                </a:cxn>
                <a:cxn ang="0">
                  <a:pos x="0" y="42"/>
                </a:cxn>
                <a:cxn ang="0">
                  <a:pos x="0" y="42"/>
                </a:cxn>
                <a:cxn ang="0">
                  <a:pos x="41" y="2"/>
                </a:cxn>
              </a:cxnLst>
              <a:rect l="0" t="0" r="r" b="b"/>
              <a:pathLst>
                <a:path w="45" h="47">
                  <a:moveTo>
                    <a:pt x="41" y="2"/>
                  </a:moveTo>
                  <a:lnTo>
                    <a:pt x="41" y="0"/>
                  </a:lnTo>
                  <a:lnTo>
                    <a:pt x="43" y="0"/>
                  </a:lnTo>
                  <a:lnTo>
                    <a:pt x="43" y="0"/>
                  </a:lnTo>
                  <a:lnTo>
                    <a:pt x="43" y="2"/>
                  </a:lnTo>
                  <a:lnTo>
                    <a:pt x="43" y="2"/>
                  </a:lnTo>
                  <a:lnTo>
                    <a:pt x="45" y="2"/>
                  </a:lnTo>
                  <a:lnTo>
                    <a:pt x="45" y="3"/>
                  </a:lnTo>
                  <a:lnTo>
                    <a:pt x="45" y="3"/>
                  </a:lnTo>
                  <a:lnTo>
                    <a:pt x="43" y="5"/>
                  </a:lnTo>
                  <a:lnTo>
                    <a:pt x="4" y="45"/>
                  </a:lnTo>
                  <a:lnTo>
                    <a:pt x="4" y="47"/>
                  </a:lnTo>
                  <a:lnTo>
                    <a:pt x="2" y="47"/>
                  </a:lnTo>
                  <a:lnTo>
                    <a:pt x="2" y="47"/>
                  </a:lnTo>
                  <a:lnTo>
                    <a:pt x="0" y="45"/>
                  </a:lnTo>
                  <a:lnTo>
                    <a:pt x="0" y="45"/>
                  </a:lnTo>
                  <a:lnTo>
                    <a:pt x="0" y="45"/>
                  </a:lnTo>
                  <a:lnTo>
                    <a:pt x="0" y="44"/>
                  </a:lnTo>
                  <a:lnTo>
                    <a:pt x="0" y="42"/>
                  </a:lnTo>
                  <a:lnTo>
                    <a:pt x="0" y="42"/>
                  </a:lnTo>
                  <a:lnTo>
                    <a:pt x="41" y="2"/>
                  </a:lnTo>
                  <a:close/>
                </a:path>
              </a:pathLst>
            </a:custGeom>
            <a:solidFill>
              <a:srgbClr val="B7A042"/>
            </a:solidFill>
            <a:ln w="9525">
              <a:noFill/>
              <a:round/>
              <a:headEnd/>
              <a:tailEnd/>
            </a:ln>
          </p:spPr>
          <p:txBody>
            <a:bodyPr/>
            <a:lstStyle/>
            <a:p>
              <a:endParaRPr lang="en-US" dirty="0"/>
            </a:p>
          </p:txBody>
        </p:sp>
        <p:sp>
          <p:nvSpPr>
            <p:cNvPr id="243802" name="Freeform 90"/>
            <p:cNvSpPr>
              <a:spLocks/>
            </p:cNvSpPr>
            <p:nvPr/>
          </p:nvSpPr>
          <p:spPr bwMode="auto">
            <a:xfrm>
              <a:off x="4268" y="1879"/>
              <a:ext cx="5" cy="6"/>
            </a:xfrm>
            <a:custGeom>
              <a:avLst/>
              <a:gdLst/>
              <a:ahLst/>
              <a:cxnLst>
                <a:cxn ang="0">
                  <a:pos x="10" y="10"/>
                </a:cxn>
                <a:cxn ang="0">
                  <a:pos x="11" y="8"/>
                </a:cxn>
                <a:cxn ang="0">
                  <a:pos x="11" y="6"/>
                </a:cxn>
                <a:cxn ang="0">
                  <a:pos x="11" y="5"/>
                </a:cxn>
                <a:cxn ang="0">
                  <a:pos x="11" y="3"/>
                </a:cxn>
                <a:cxn ang="0">
                  <a:pos x="10" y="2"/>
                </a:cxn>
                <a:cxn ang="0">
                  <a:pos x="8" y="0"/>
                </a:cxn>
                <a:cxn ang="0">
                  <a:pos x="6" y="0"/>
                </a:cxn>
                <a:cxn ang="0">
                  <a:pos x="4" y="2"/>
                </a:cxn>
                <a:cxn ang="0">
                  <a:pos x="2" y="3"/>
                </a:cxn>
                <a:cxn ang="0">
                  <a:pos x="0" y="5"/>
                </a:cxn>
                <a:cxn ang="0">
                  <a:pos x="0" y="6"/>
                </a:cxn>
                <a:cxn ang="0">
                  <a:pos x="2" y="8"/>
                </a:cxn>
                <a:cxn ang="0">
                  <a:pos x="4" y="10"/>
                </a:cxn>
                <a:cxn ang="0">
                  <a:pos x="6" y="11"/>
                </a:cxn>
                <a:cxn ang="0">
                  <a:pos x="8" y="11"/>
                </a:cxn>
                <a:cxn ang="0">
                  <a:pos x="10" y="10"/>
                </a:cxn>
              </a:cxnLst>
              <a:rect l="0" t="0" r="r" b="b"/>
              <a:pathLst>
                <a:path w="11" h="11">
                  <a:moveTo>
                    <a:pt x="10" y="10"/>
                  </a:moveTo>
                  <a:lnTo>
                    <a:pt x="11" y="8"/>
                  </a:lnTo>
                  <a:lnTo>
                    <a:pt x="11" y="6"/>
                  </a:lnTo>
                  <a:lnTo>
                    <a:pt x="11" y="5"/>
                  </a:lnTo>
                  <a:lnTo>
                    <a:pt x="11" y="3"/>
                  </a:lnTo>
                  <a:lnTo>
                    <a:pt x="10" y="2"/>
                  </a:lnTo>
                  <a:lnTo>
                    <a:pt x="8" y="0"/>
                  </a:lnTo>
                  <a:lnTo>
                    <a:pt x="6" y="0"/>
                  </a:lnTo>
                  <a:lnTo>
                    <a:pt x="4" y="2"/>
                  </a:lnTo>
                  <a:lnTo>
                    <a:pt x="2" y="3"/>
                  </a:lnTo>
                  <a:lnTo>
                    <a:pt x="0" y="5"/>
                  </a:lnTo>
                  <a:lnTo>
                    <a:pt x="0" y="6"/>
                  </a:lnTo>
                  <a:lnTo>
                    <a:pt x="2" y="8"/>
                  </a:lnTo>
                  <a:lnTo>
                    <a:pt x="4" y="10"/>
                  </a:lnTo>
                  <a:lnTo>
                    <a:pt x="6" y="11"/>
                  </a:lnTo>
                  <a:lnTo>
                    <a:pt x="8" y="11"/>
                  </a:lnTo>
                  <a:lnTo>
                    <a:pt x="10" y="10"/>
                  </a:lnTo>
                  <a:close/>
                </a:path>
              </a:pathLst>
            </a:custGeom>
            <a:solidFill>
              <a:srgbClr val="B7A042"/>
            </a:solidFill>
            <a:ln w="9525">
              <a:noFill/>
              <a:round/>
              <a:headEnd/>
              <a:tailEnd/>
            </a:ln>
          </p:spPr>
          <p:txBody>
            <a:bodyPr/>
            <a:lstStyle/>
            <a:p>
              <a:endParaRPr lang="en-US" dirty="0"/>
            </a:p>
          </p:txBody>
        </p:sp>
        <p:sp>
          <p:nvSpPr>
            <p:cNvPr id="243803" name="Freeform 91"/>
            <p:cNvSpPr>
              <a:spLocks/>
            </p:cNvSpPr>
            <p:nvPr/>
          </p:nvSpPr>
          <p:spPr bwMode="auto">
            <a:xfrm>
              <a:off x="4266" y="1849"/>
              <a:ext cx="59" cy="64"/>
            </a:xfrm>
            <a:custGeom>
              <a:avLst/>
              <a:gdLst/>
              <a:ahLst/>
              <a:cxnLst>
                <a:cxn ang="0">
                  <a:pos x="113" y="0"/>
                </a:cxn>
                <a:cxn ang="0">
                  <a:pos x="0" y="123"/>
                </a:cxn>
                <a:cxn ang="0">
                  <a:pos x="7" y="128"/>
                </a:cxn>
                <a:cxn ang="0">
                  <a:pos x="119" y="7"/>
                </a:cxn>
                <a:cxn ang="0">
                  <a:pos x="113" y="0"/>
                </a:cxn>
              </a:cxnLst>
              <a:rect l="0" t="0" r="r" b="b"/>
              <a:pathLst>
                <a:path w="119" h="128">
                  <a:moveTo>
                    <a:pt x="113" y="0"/>
                  </a:moveTo>
                  <a:lnTo>
                    <a:pt x="0" y="123"/>
                  </a:lnTo>
                  <a:lnTo>
                    <a:pt x="7" y="128"/>
                  </a:lnTo>
                  <a:lnTo>
                    <a:pt x="119" y="7"/>
                  </a:lnTo>
                  <a:lnTo>
                    <a:pt x="113" y="0"/>
                  </a:lnTo>
                  <a:close/>
                </a:path>
              </a:pathLst>
            </a:custGeom>
            <a:solidFill>
              <a:srgbClr val="000000"/>
            </a:solidFill>
            <a:ln w="9525">
              <a:noFill/>
              <a:round/>
              <a:headEnd/>
              <a:tailEnd/>
            </a:ln>
          </p:spPr>
          <p:txBody>
            <a:bodyPr/>
            <a:lstStyle/>
            <a:p>
              <a:endParaRPr lang="en-US" dirty="0"/>
            </a:p>
          </p:txBody>
        </p:sp>
        <p:sp>
          <p:nvSpPr>
            <p:cNvPr id="243804" name="Freeform 92"/>
            <p:cNvSpPr>
              <a:spLocks/>
            </p:cNvSpPr>
            <p:nvPr/>
          </p:nvSpPr>
          <p:spPr bwMode="auto">
            <a:xfrm>
              <a:off x="4147" y="1907"/>
              <a:ext cx="92" cy="99"/>
            </a:xfrm>
            <a:custGeom>
              <a:avLst/>
              <a:gdLst/>
              <a:ahLst/>
              <a:cxnLst>
                <a:cxn ang="0">
                  <a:pos x="182" y="199"/>
                </a:cxn>
                <a:cxn ang="0">
                  <a:pos x="182" y="26"/>
                </a:cxn>
                <a:cxn ang="0">
                  <a:pos x="0" y="0"/>
                </a:cxn>
                <a:cxn ang="0">
                  <a:pos x="0" y="173"/>
                </a:cxn>
                <a:cxn ang="0">
                  <a:pos x="182" y="199"/>
                </a:cxn>
              </a:cxnLst>
              <a:rect l="0" t="0" r="r" b="b"/>
              <a:pathLst>
                <a:path w="182" h="199">
                  <a:moveTo>
                    <a:pt x="182" y="199"/>
                  </a:moveTo>
                  <a:lnTo>
                    <a:pt x="182" y="26"/>
                  </a:lnTo>
                  <a:lnTo>
                    <a:pt x="0" y="0"/>
                  </a:lnTo>
                  <a:lnTo>
                    <a:pt x="0" y="173"/>
                  </a:lnTo>
                  <a:lnTo>
                    <a:pt x="182" y="199"/>
                  </a:lnTo>
                  <a:close/>
                </a:path>
              </a:pathLst>
            </a:custGeom>
            <a:solidFill>
              <a:srgbClr val="775E11"/>
            </a:solidFill>
            <a:ln w="9525">
              <a:noFill/>
              <a:round/>
              <a:headEnd/>
              <a:tailEnd/>
            </a:ln>
          </p:spPr>
          <p:txBody>
            <a:bodyPr/>
            <a:lstStyle/>
            <a:p>
              <a:endParaRPr lang="en-US" dirty="0"/>
            </a:p>
          </p:txBody>
        </p:sp>
        <p:sp>
          <p:nvSpPr>
            <p:cNvPr id="243805" name="Freeform 93"/>
            <p:cNvSpPr>
              <a:spLocks/>
            </p:cNvSpPr>
            <p:nvPr/>
          </p:nvSpPr>
          <p:spPr bwMode="auto">
            <a:xfrm>
              <a:off x="4147" y="1884"/>
              <a:ext cx="125" cy="36"/>
            </a:xfrm>
            <a:custGeom>
              <a:avLst/>
              <a:gdLst/>
              <a:ahLst/>
              <a:cxnLst>
                <a:cxn ang="0">
                  <a:pos x="0" y="46"/>
                </a:cxn>
                <a:cxn ang="0">
                  <a:pos x="80" y="0"/>
                </a:cxn>
                <a:cxn ang="0">
                  <a:pos x="250" y="22"/>
                </a:cxn>
                <a:cxn ang="0">
                  <a:pos x="182" y="72"/>
                </a:cxn>
                <a:cxn ang="0">
                  <a:pos x="0" y="46"/>
                </a:cxn>
              </a:cxnLst>
              <a:rect l="0" t="0" r="r" b="b"/>
              <a:pathLst>
                <a:path w="250" h="72">
                  <a:moveTo>
                    <a:pt x="0" y="46"/>
                  </a:moveTo>
                  <a:lnTo>
                    <a:pt x="80" y="0"/>
                  </a:lnTo>
                  <a:lnTo>
                    <a:pt x="250" y="22"/>
                  </a:lnTo>
                  <a:lnTo>
                    <a:pt x="182" y="72"/>
                  </a:lnTo>
                  <a:lnTo>
                    <a:pt x="0" y="46"/>
                  </a:lnTo>
                  <a:close/>
                </a:path>
              </a:pathLst>
            </a:custGeom>
            <a:solidFill>
              <a:srgbClr val="B2994C"/>
            </a:solidFill>
            <a:ln w="9525">
              <a:noFill/>
              <a:round/>
              <a:headEnd/>
              <a:tailEnd/>
            </a:ln>
          </p:spPr>
          <p:txBody>
            <a:bodyPr/>
            <a:lstStyle/>
            <a:p>
              <a:endParaRPr lang="en-US" dirty="0"/>
            </a:p>
          </p:txBody>
        </p:sp>
        <p:sp>
          <p:nvSpPr>
            <p:cNvPr id="243806" name="Freeform 94"/>
            <p:cNvSpPr>
              <a:spLocks/>
            </p:cNvSpPr>
            <p:nvPr/>
          </p:nvSpPr>
          <p:spPr bwMode="auto">
            <a:xfrm>
              <a:off x="4239" y="1895"/>
              <a:ext cx="33" cy="111"/>
            </a:xfrm>
            <a:custGeom>
              <a:avLst/>
              <a:gdLst/>
              <a:ahLst/>
              <a:cxnLst>
                <a:cxn ang="0">
                  <a:pos x="0" y="50"/>
                </a:cxn>
                <a:cxn ang="0">
                  <a:pos x="68" y="0"/>
                </a:cxn>
                <a:cxn ang="0">
                  <a:pos x="68" y="175"/>
                </a:cxn>
                <a:cxn ang="0">
                  <a:pos x="0" y="223"/>
                </a:cxn>
                <a:cxn ang="0">
                  <a:pos x="0" y="50"/>
                </a:cxn>
              </a:cxnLst>
              <a:rect l="0" t="0" r="r" b="b"/>
              <a:pathLst>
                <a:path w="68" h="223">
                  <a:moveTo>
                    <a:pt x="0" y="50"/>
                  </a:moveTo>
                  <a:lnTo>
                    <a:pt x="68" y="0"/>
                  </a:lnTo>
                  <a:lnTo>
                    <a:pt x="68" y="175"/>
                  </a:lnTo>
                  <a:lnTo>
                    <a:pt x="0" y="223"/>
                  </a:lnTo>
                  <a:lnTo>
                    <a:pt x="0" y="50"/>
                  </a:lnTo>
                  <a:close/>
                </a:path>
              </a:pathLst>
            </a:custGeom>
            <a:solidFill>
              <a:srgbClr val="D6BC70"/>
            </a:solidFill>
            <a:ln w="9525">
              <a:noFill/>
              <a:round/>
              <a:headEnd/>
              <a:tailEnd/>
            </a:ln>
          </p:spPr>
          <p:txBody>
            <a:bodyPr/>
            <a:lstStyle/>
            <a:p>
              <a:endParaRPr lang="en-US" dirty="0"/>
            </a:p>
          </p:txBody>
        </p:sp>
        <p:sp>
          <p:nvSpPr>
            <p:cNvPr id="243807" name="Freeform 95"/>
            <p:cNvSpPr>
              <a:spLocks/>
            </p:cNvSpPr>
            <p:nvPr/>
          </p:nvSpPr>
          <p:spPr bwMode="auto">
            <a:xfrm>
              <a:off x="4095" y="1225"/>
              <a:ext cx="92" cy="102"/>
            </a:xfrm>
            <a:custGeom>
              <a:avLst/>
              <a:gdLst/>
              <a:ahLst/>
              <a:cxnLst>
                <a:cxn ang="0">
                  <a:pos x="185" y="203"/>
                </a:cxn>
                <a:cxn ang="0">
                  <a:pos x="185" y="24"/>
                </a:cxn>
                <a:cxn ang="0">
                  <a:pos x="0" y="0"/>
                </a:cxn>
                <a:cxn ang="0">
                  <a:pos x="0" y="179"/>
                </a:cxn>
                <a:cxn ang="0">
                  <a:pos x="185" y="203"/>
                </a:cxn>
              </a:cxnLst>
              <a:rect l="0" t="0" r="r" b="b"/>
              <a:pathLst>
                <a:path w="185" h="203">
                  <a:moveTo>
                    <a:pt x="185" y="203"/>
                  </a:moveTo>
                  <a:lnTo>
                    <a:pt x="185" y="24"/>
                  </a:lnTo>
                  <a:lnTo>
                    <a:pt x="0" y="0"/>
                  </a:lnTo>
                  <a:lnTo>
                    <a:pt x="0" y="179"/>
                  </a:lnTo>
                  <a:lnTo>
                    <a:pt x="185" y="203"/>
                  </a:lnTo>
                  <a:close/>
                </a:path>
              </a:pathLst>
            </a:custGeom>
            <a:solidFill>
              <a:srgbClr val="C1A85B"/>
            </a:solidFill>
            <a:ln w="9525">
              <a:noFill/>
              <a:round/>
              <a:headEnd/>
              <a:tailEnd/>
            </a:ln>
          </p:spPr>
          <p:txBody>
            <a:bodyPr/>
            <a:lstStyle/>
            <a:p>
              <a:endParaRPr lang="en-US" dirty="0"/>
            </a:p>
          </p:txBody>
        </p:sp>
        <p:sp>
          <p:nvSpPr>
            <p:cNvPr id="243808" name="Freeform 96"/>
            <p:cNvSpPr>
              <a:spLocks/>
            </p:cNvSpPr>
            <p:nvPr/>
          </p:nvSpPr>
          <p:spPr bwMode="auto">
            <a:xfrm>
              <a:off x="4095" y="1200"/>
              <a:ext cx="125" cy="36"/>
            </a:xfrm>
            <a:custGeom>
              <a:avLst/>
              <a:gdLst/>
              <a:ahLst/>
              <a:cxnLst>
                <a:cxn ang="0">
                  <a:pos x="0" y="48"/>
                </a:cxn>
                <a:cxn ang="0">
                  <a:pos x="82" y="0"/>
                </a:cxn>
                <a:cxn ang="0">
                  <a:pos x="250" y="24"/>
                </a:cxn>
                <a:cxn ang="0">
                  <a:pos x="185" y="72"/>
                </a:cxn>
                <a:cxn ang="0">
                  <a:pos x="0" y="48"/>
                </a:cxn>
              </a:cxnLst>
              <a:rect l="0" t="0" r="r" b="b"/>
              <a:pathLst>
                <a:path w="250" h="72">
                  <a:moveTo>
                    <a:pt x="0" y="48"/>
                  </a:moveTo>
                  <a:lnTo>
                    <a:pt x="82" y="0"/>
                  </a:lnTo>
                  <a:lnTo>
                    <a:pt x="250" y="24"/>
                  </a:lnTo>
                  <a:lnTo>
                    <a:pt x="185" y="72"/>
                  </a:lnTo>
                  <a:lnTo>
                    <a:pt x="0" y="48"/>
                  </a:lnTo>
                  <a:close/>
                </a:path>
              </a:pathLst>
            </a:custGeom>
            <a:solidFill>
              <a:srgbClr val="967C30"/>
            </a:solidFill>
            <a:ln w="9525">
              <a:noFill/>
              <a:round/>
              <a:headEnd/>
              <a:tailEnd/>
            </a:ln>
          </p:spPr>
          <p:txBody>
            <a:bodyPr/>
            <a:lstStyle/>
            <a:p>
              <a:endParaRPr lang="en-US" dirty="0"/>
            </a:p>
          </p:txBody>
        </p:sp>
        <p:sp>
          <p:nvSpPr>
            <p:cNvPr id="243809" name="Freeform 97"/>
            <p:cNvSpPr>
              <a:spLocks/>
            </p:cNvSpPr>
            <p:nvPr/>
          </p:nvSpPr>
          <p:spPr bwMode="auto">
            <a:xfrm>
              <a:off x="4620" y="1033"/>
              <a:ext cx="103" cy="222"/>
            </a:xfrm>
            <a:custGeom>
              <a:avLst/>
              <a:gdLst/>
              <a:ahLst/>
              <a:cxnLst>
                <a:cxn ang="0">
                  <a:pos x="77" y="440"/>
                </a:cxn>
                <a:cxn ang="0">
                  <a:pos x="97" y="444"/>
                </a:cxn>
                <a:cxn ang="0">
                  <a:pos x="118" y="437"/>
                </a:cxn>
                <a:cxn ang="0">
                  <a:pos x="136" y="423"/>
                </a:cxn>
                <a:cxn ang="0">
                  <a:pos x="153" y="402"/>
                </a:cxn>
                <a:cxn ang="0">
                  <a:pos x="170" y="373"/>
                </a:cxn>
                <a:cxn ang="0">
                  <a:pos x="183" y="339"/>
                </a:cxn>
                <a:cxn ang="0">
                  <a:pos x="194" y="300"/>
                </a:cxn>
                <a:cxn ang="0">
                  <a:pos x="202" y="256"/>
                </a:cxn>
                <a:cxn ang="0">
                  <a:pos x="205" y="211"/>
                </a:cxn>
                <a:cxn ang="0">
                  <a:pos x="204" y="169"/>
                </a:cxn>
                <a:cxn ang="0">
                  <a:pos x="198" y="129"/>
                </a:cxn>
                <a:cxn ang="0">
                  <a:pos x="191" y="92"/>
                </a:cxn>
                <a:cxn ang="0">
                  <a:pos x="179" y="60"/>
                </a:cxn>
                <a:cxn ang="0">
                  <a:pos x="164" y="34"/>
                </a:cxn>
                <a:cxn ang="0">
                  <a:pos x="148" y="14"/>
                </a:cxn>
                <a:cxn ang="0">
                  <a:pos x="127" y="3"/>
                </a:cxn>
                <a:cxn ang="0">
                  <a:pos x="107" y="0"/>
                </a:cxn>
                <a:cxn ang="0">
                  <a:pos x="88" y="6"/>
                </a:cxn>
                <a:cxn ang="0">
                  <a:pos x="69" y="21"/>
                </a:cxn>
                <a:cxn ang="0">
                  <a:pos x="53" y="43"/>
                </a:cxn>
                <a:cxn ang="0">
                  <a:pos x="36" y="71"/>
                </a:cxn>
                <a:cxn ang="0">
                  <a:pos x="23" y="105"/>
                </a:cxn>
                <a:cxn ang="0">
                  <a:pos x="11" y="143"/>
                </a:cxn>
                <a:cxn ang="0">
                  <a:pos x="4" y="187"/>
                </a:cxn>
                <a:cxn ang="0">
                  <a:pos x="0" y="232"/>
                </a:cxn>
                <a:cxn ang="0">
                  <a:pos x="2" y="274"/>
                </a:cxn>
                <a:cxn ang="0">
                  <a:pos x="8" y="314"/>
                </a:cxn>
                <a:cxn ang="0">
                  <a:pos x="15" y="352"/>
                </a:cxn>
                <a:cxn ang="0">
                  <a:pos x="26" y="384"/>
                </a:cxn>
                <a:cxn ang="0">
                  <a:pos x="41" y="410"/>
                </a:cxn>
                <a:cxn ang="0">
                  <a:pos x="58" y="429"/>
                </a:cxn>
                <a:cxn ang="0">
                  <a:pos x="77" y="440"/>
                </a:cxn>
              </a:cxnLst>
              <a:rect l="0" t="0" r="r" b="b"/>
              <a:pathLst>
                <a:path w="205" h="444">
                  <a:moveTo>
                    <a:pt x="77" y="440"/>
                  </a:moveTo>
                  <a:lnTo>
                    <a:pt x="97" y="444"/>
                  </a:lnTo>
                  <a:lnTo>
                    <a:pt x="118" y="437"/>
                  </a:lnTo>
                  <a:lnTo>
                    <a:pt x="136" y="423"/>
                  </a:lnTo>
                  <a:lnTo>
                    <a:pt x="153" y="402"/>
                  </a:lnTo>
                  <a:lnTo>
                    <a:pt x="170" y="373"/>
                  </a:lnTo>
                  <a:lnTo>
                    <a:pt x="183" y="339"/>
                  </a:lnTo>
                  <a:lnTo>
                    <a:pt x="194" y="300"/>
                  </a:lnTo>
                  <a:lnTo>
                    <a:pt x="202" y="256"/>
                  </a:lnTo>
                  <a:lnTo>
                    <a:pt x="205" y="211"/>
                  </a:lnTo>
                  <a:lnTo>
                    <a:pt x="204" y="169"/>
                  </a:lnTo>
                  <a:lnTo>
                    <a:pt x="198" y="129"/>
                  </a:lnTo>
                  <a:lnTo>
                    <a:pt x="191" y="92"/>
                  </a:lnTo>
                  <a:lnTo>
                    <a:pt x="179" y="60"/>
                  </a:lnTo>
                  <a:lnTo>
                    <a:pt x="164" y="34"/>
                  </a:lnTo>
                  <a:lnTo>
                    <a:pt x="148" y="14"/>
                  </a:lnTo>
                  <a:lnTo>
                    <a:pt x="127" y="3"/>
                  </a:lnTo>
                  <a:lnTo>
                    <a:pt x="107" y="0"/>
                  </a:lnTo>
                  <a:lnTo>
                    <a:pt x="88" y="6"/>
                  </a:lnTo>
                  <a:lnTo>
                    <a:pt x="69" y="21"/>
                  </a:lnTo>
                  <a:lnTo>
                    <a:pt x="53" y="43"/>
                  </a:lnTo>
                  <a:lnTo>
                    <a:pt x="36" y="71"/>
                  </a:lnTo>
                  <a:lnTo>
                    <a:pt x="23" y="105"/>
                  </a:lnTo>
                  <a:lnTo>
                    <a:pt x="11" y="143"/>
                  </a:lnTo>
                  <a:lnTo>
                    <a:pt x="4" y="187"/>
                  </a:lnTo>
                  <a:lnTo>
                    <a:pt x="0" y="232"/>
                  </a:lnTo>
                  <a:lnTo>
                    <a:pt x="2" y="274"/>
                  </a:lnTo>
                  <a:lnTo>
                    <a:pt x="8" y="314"/>
                  </a:lnTo>
                  <a:lnTo>
                    <a:pt x="15" y="352"/>
                  </a:lnTo>
                  <a:lnTo>
                    <a:pt x="26" y="384"/>
                  </a:lnTo>
                  <a:lnTo>
                    <a:pt x="41" y="410"/>
                  </a:lnTo>
                  <a:lnTo>
                    <a:pt x="58" y="429"/>
                  </a:lnTo>
                  <a:lnTo>
                    <a:pt x="77" y="440"/>
                  </a:lnTo>
                  <a:close/>
                </a:path>
              </a:pathLst>
            </a:custGeom>
            <a:solidFill>
              <a:srgbClr val="75B5B5"/>
            </a:solidFill>
            <a:ln w="9525">
              <a:noFill/>
              <a:round/>
              <a:headEnd/>
              <a:tailEnd/>
            </a:ln>
          </p:spPr>
          <p:txBody>
            <a:bodyPr/>
            <a:lstStyle/>
            <a:p>
              <a:endParaRPr lang="en-US" dirty="0"/>
            </a:p>
          </p:txBody>
        </p:sp>
        <p:sp>
          <p:nvSpPr>
            <p:cNvPr id="243810" name="Freeform 98"/>
            <p:cNvSpPr>
              <a:spLocks/>
            </p:cNvSpPr>
            <p:nvPr/>
          </p:nvSpPr>
          <p:spPr bwMode="auto">
            <a:xfrm>
              <a:off x="4643" y="1076"/>
              <a:ext cx="56" cy="143"/>
            </a:xfrm>
            <a:custGeom>
              <a:avLst/>
              <a:gdLst/>
              <a:ahLst/>
              <a:cxnLst>
                <a:cxn ang="0">
                  <a:pos x="41" y="286"/>
                </a:cxn>
                <a:cxn ang="0">
                  <a:pos x="52" y="288"/>
                </a:cxn>
                <a:cxn ang="0">
                  <a:pos x="63" y="284"/>
                </a:cxn>
                <a:cxn ang="0">
                  <a:pos x="75" y="275"/>
                </a:cxn>
                <a:cxn ang="0">
                  <a:pos x="84" y="260"/>
                </a:cxn>
                <a:cxn ang="0">
                  <a:pos x="93" y="242"/>
                </a:cxn>
                <a:cxn ang="0">
                  <a:pos x="101" y="220"/>
                </a:cxn>
                <a:cxn ang="0">
                  <a:pos x="106" y="196"/>
                </a:cxn>
                <a:cxn ang="0">
                  <a:pos x="110" y="167"/>
                </a:cxn>
                <a:cxn ang="0">
                  <a:pos x="112" y="110"/>
                </a:cxn>
                <a:cxn ang="0">
                  <a:pos x="104" y="60"/>
                </a:cxn>
                <a:cxn ang="0">
                  <a:pos x="89" y="21"/>
                </a:cxn>
                <a:cxn ang="0">
                  <a:pos x="69" y="2"/>
                </a:cxn>
                <a:cxn ang="0">
                  <a:pos x="58" y="0"/>
                </a:cxn>
                <a:cxn ang="0">
                  <a:pos x="47" y="4"/>
                </a:cxn>
                <a:cxn ang="0">
                  <a:pos x="37" y="13"/>
                </a:cxn>
                <a:cxn ang="0">
                  <a:pos x="28" y="28"/>
                </a:cxn>
                <a:cxn ang="0">
                  <a:pos x="19" y="46"/>
                </a:cxn>
                <a:cxn ang="0">
                  <a:pos x="11" y="68"/>
                </a:cxn>
                <a:cxn ang="0">
                  <a:pos x="6" y="92"/>
                </a:cxn>
                <a:cxn ang="0">
                  <a:pos x="2" y="121"/>
                </a:cxn>
                <a:cxn ang="0">
                  <a:pos x="0" y="178"/>
                </a:cxn>
                <a:cxn ang="0">
                  <a:pos x="7" y="228"/>
                </a:cxn>
                <a:cxn ang="0">
                  <a:pos x="20" y="267"/>
                </a:cxn>
                <a:cxn ang="0">
                  <a:pos x="41" y="286"/>
                </a:cxn>
              </a:cxnLst>
              <a:rect l="0" t="0" r="r" b="b"/>
              <a:pathLst>
                <a:path w="112" h="288">
                  <a:moveTo>
                    <a:pt x="41" y="286"/>
                  </a:moveTo>
                  <a:lnTo>
                    <a:pt x="52" y="288"/>
                  </a:lnTo>
                  <a:lnTo>
                    <a:pt x="63" y="284"/>
                  </a:lnTo>
                  <a:lnTo>
                    <a:pt x="75" y="275"/>
                  </a:lnTo>
                  <a:lnTo>
                    <a:pt x="84" y="260"/>
                  </a:lnTo>
                  <a:lnTo>
                    <a:pt x="93" y="242"/>
                  </a:lnTo>
                  <a:lnTo>
                    <a:pt x="101" y="220"/>
                  </a:lnTo>
                  <a:lnTo>
                    <a:pt x="106" y="196"/>
                  </a:lnTo>
                  <a:lnTo>
                    <a:pt x="110" y="167"/>
                  </a:lnTo>
                  <a:lnTo>
                    <a:pt x="112" y="110"/>
                  </a:lnTo>
                  <a:lnTo>
                    <a:pt x="104" y="60"/>
                  </a:lnTo>
                  <a:lnTo>
                    <a:pt x="89" y="21"/>
                  </a:lnTo>
                  <a:lnTo>
                    <a:pt x="69" y="2"/>
                  </a:lnTo>
                  <a:lnTo>
                    <a:pt x="58" y="0"/>
                  </a:lnTo>
                  <a:lnTo>
                    <a:pt x="47" y="4"/>
                  </a:lnTo>
                  <a:lnTo>
                    <a:pt x="37" y="13"/>
                  </a:lnTo>
                  <a:lnTo>
                    <a:pt x="28" y="28"/>
                  </a:lnTo>
                  <a:lnTo>
                    <a:pt x="19" y="46"/>
                  </a:lnTo>
                  <a:lnTo>
                    <a:pt x="11" y="68"/>
                  </a:lnTo>
                  <a:lnTo>
                    <a:pt x="6" y="92"/>
                  </a:lnTo>
                  <a:lnTo>
                    <a:pt x="2" y="121"/>
                  </a:lnTo>
                  <a:lnTo>
                    <a:pt x="0" y="178"/>
                  </a:lnTo>
                  <a:lnTo>
                    <a:pt x="7" y="228"/>
                  </a:lnTo>
                  <a:lnTo>
                    <a:pt x="20" y="267"/>
                  </a:lnTo>
                  <a:lnTo>
                    <a:pt x="41" y="286"/>
                  </a:lnTo>
                  <a:close/>
                </a:path>
              </a:pathLst>
            </a:custGeom>
            <a:solidFill>
              <a:srgbClr val="FFFFFF"/>
            </a:solidFill>
            <a:ln w="9525">
              <a:noFill/>
              <a:round/>
              <a:headEnd/>
              <a:tailEnd/>
            </a:ln>
          </p:spPr>
          <p:txBody>
            <a:bodyPr/>
            <a:lstStyle/>
            <a:p>
              <a:endParaRPr lang="en-US" dirty="0"/>
            </a:p>
          </p:txBody>
        </p:sp>
        <p:sp>
          <p:nvSpPr>
            <p:cNvPr id="243811" name="Freeform 99"/>
            <p:cNvSpPr>
              <a:spLocks/>
            </p:cNvSpPr>
            <p:nvPr/>
          </p:nvSpPr>
          <p:spPr bwMode="auto">
            <a:xfrm>
              <a:off x="4324" y="1869"/>
              <a:ext cx="167" cy="181"/>
            </a:xfrm>
            <a:custGeom>
              <a:avLst/>
              <a:gdLst/>
              <a:ahLst/>
              <a:cxnLst>
                <a:cxn ang="0">
                  <a:pos x="334" y="361"/>
                </a:cxn>
                <a:cxn ang="0">
                  <a:pos x="334" y="46"/>
                </a:cxn>
                <a:cxn ang="0">
                  <a:pos x="0" y="0"/>
                </a:cxn>
                <a:cxn ang="0">
                  <a:pos x="0" y="314"/>
                </a:cxn>
                <a:cxn ang="0">
                  <a:pos x="334" y="361"/>
                </a:cxn>
              </a:cxnLst>
              <a:rect l="0" t="0" r="r" b="b"/>
              <a:pathLst>
                <a:path w="334" h="361">
                  <a:moveTo>
                    <a:pt x="334" y="361"/>
                  </a:moveTo>
                  <a:lnTo>
                    <a:pt x="334" y="46"/>
                  </a:lnTo>
                  <a:lnTo>
                    <a:pt x="0" y="0"/>
                  </a:lnTo>
                  <a:lnTo>
                    <a:pt x="0" y="314"/>
                  </a:lnTo>
                  <a:lnTo>
                    <a:pt x="334" y="361"/>
                  </a:lnTo>
                  <a:close/>
                </a:path>
              </a:pathLst>
            </a:custGeom>
            <a:solidFill>
              <a:srgbClr val="775E11"/>
            </a:solidFill>
            <a:ln w="9525">
              <a:noFill/>
              <a:round/>
              <a:headEnd/>
              <a:tailEnd/>
            </a:ln>
          </p:spPr>
          <p:txBody>
            <a:bodyPr/>
            <a:lstStyle/>
            <a:p>
              <a:endParaRPr lang="en-US" dirty="0"/>
            </a:p>
          </p:txBody>
        </p:sp>
        <p:sp>
          <p:nvSpPr>
            <p:cNvPr id="243812" name="Freeform 100"/>
            <p:cNvSpPr>
              <a:spLocks/>
            </p:cNvSpPr>
            <p:nvPr/>
          </p:nvSpPr>
          <p:spPr bwMode="auto">
            <a:xfrm>
              <a:off x="4324" y="1827"/>
              <a:ext cx="227" cy="66"/>
            </a:xfrm>
            <a:custGeom>
              <a:avLst/>
              <a:gdLst/>
              <a:ahLst/>
              <a:cxnLst>
                <a:cxn ang="0">
                  <a:pos x="0" y="84"/>
                </a:cxn>
                <a:cxn ang="0">
                  <a:pos x="148" y="0"/>
                </a:cxn>
                <a:cxn ang="0">
                  <a:pos x="455" y="40"/>
                </a:cxn>
                <a:cxn ang="0">
                  <a:pos x="334" y="130"/>
                </a:cxn>
                <a:cxn ang="0">
                  <a:pos x="0" y="84"/>
                </a:cxn>
              </a:cxnLst>
              <a:rect l="0" t="0" r="r" b="b"/>
              <a:pathLst>
                <a:path w="455" h="130">
                  <a:moveTo>
                    <a:pt x="0" y="84"/>
                  </a:moveTo>
                  <a:lnTo>
                    <a:pt x="148" y="0"/>
                  </a:lnTo>
                  <a:lnTo>
                    <a:pt x="455" y="40"/>
                  </a:lnTo>
                  <a:lnTo>
                    <a:pt x="334" y="130"/>
                  </a:lnTo>
                  <a:lnTo>
                    <a:pt x="0" y="84"/>
                  </a:lnTo>
                  <a:close/>
                </a:path>
              </a:pathLst>
            </a:custGeom>
            <a:solidFill>
              <a:srgbClr val="B2994C"/>
            </a:solidFill>
            <a:ln w="9525">
              <a:noFill/>
              <a:round/>
              <a:headEnd/>
              <a:tailEnd/>
            </a:ln>
          </p:spPr>
          <p:txBody>
            <a:bodyPr/>
            <a:lstStyle/>
            <a:p>
              <a:endParaRPr lang="en-US" dirty="0"/>
            </a:p>
          </p:txBody>
        </p:sp>
        <p:sp>
          <p:nvSpPr>
            <p:cNvPr id="243813" name="Freeform 101"/>
            <p:cNvSpPr>
              <a:spLocks/>
            </p:cNvSpPr>
            <p:nvPr/>
          </p:nvSpPr>
          <p:spPr bwMode="auto">
            <a:xfrm>
              <a:off x="4491" y="1848"/>
              <a:ext cx="60" cy="202"/>
            </a:xfrm>
            <a:custGeom>
              <a:avLst/>
              <a:gdLst/>
              <a:ahLst/>
              <a:cxnLst>
                <a:cxn ang="0">
                  <a:pos x="0" y="90"/>
                </a:cxn>
                <a:cxn ang="0">
                  <a:pos x="121" y="0"/>
                </a:cxn>
                <a:cxn ang="0">
                  <a:pos x="121" y="316"/>
                </a:cxn>
                <a:cxn ang="0">
                  <a:pos x="0" y="405"/>
                </a:cxn>
                <a:cxn ang="0">
                  <a:pos x="0" y="90"/>
                </a:cxn>
              </a:cxnLst>
              <a:rect l="0" t="0" r="r" b="b"/>
              <a:pathLst>
                <a:path w="121" h="405">
                  <a:moveTo>
                    <a:pt x="0" y="90"/>
                  </a:moveTo>
                  <a:lnTo>
                    <a:pt x="121" y="0"/>
                  </a:lnTo>
                  <a:lnTo>
                    <a:pt x="121" y="316"/>
                  </a:lnTo>
                  <a:lnTo>
                    <a:pt x="0" y="405"/>
                  </a:lnTo>
                  <a:lnTo>
                    <a:pt x="0" y="90"/>
                  </a:lnTo>
                  <a:close/>
                </a:path>
              </a:pathLst>
            </a:custGeom>
            <a:solidFill>
              <a:srgbClr val="D6BC70"/>
            </a:solidFill>
            <a:ln w="9525">
              <a:noFill/>
              <a:round/>
              <a:headEnd/>
              <a:tailEnd/>
            </a:ln>
          </p:spPr>
          <p:txBody>
            <a:bodyPr/>
            <a:lstStyle/>
            <a:p>
              <a:endParaRPr lang="en-US" dirty="0"/>
            </a:p>
          </p:txBody>
        </p:sp>
        <p:sp>
          <p:nvSpPr>
            <p:cNvPr id="243814" name="Freeform 102"/>
            <p:cNvSpPr>
              <a:spLocks/>
            </p:cNvSpPr>
            <p:nvPr/>
          </p:nvSpPr>
          <p:spPr bwMode="auto">
            <a:xfrm>
              <a:off x="4358" y="1916"/>
              <a:ext cx="99" cy="86"/>
            </a:xfrm>
            <a:custGeom>
              <a:avLst/>
              <a:gdLst/>
              <a:ahLst/>
              <a:cxnLst>
                <a:cxn ang="0">
                  <a:pos x="99" y="171"/>
                </a:cxn>
                <a:cxn ang="0">
                  <a:pos x="120" y="170"/>
                </a:cxn>
                <a:cxn ang="0">
                  <a:pos x="138" y="165"/>
                </a:cxn>
                <a:cxn ang="0">
                  <a:pos x="155" y="157"/>
                </a:cxn>
                <a:cxn ang="0">
                  <a:pos x="168" y="145"/>
                </a:cxn>
                <a:cxn ang="0">
                  <a:pos x="181" y="134"/>
                </a:cxn>
                <a:cxn ang="0">
                  <a:pos x="190" y="120"/>
                </a:cxn>
                <a:cxn ang="0">
                  <a:pos x="196" y="103"/>
                </a:cxn>
                <a:cxn ang="0">
                  <a:pos x="198" y="86"/>
                </a:cxn>
                <a:cxn ang="0">
                  <a:pos x="196" y="68"/>
                </a:cxn>
                <a:cxn ang="0">
                  <a:pos x="190" y="52"/>
                </a:cxn>
                <a:cxn ang="0">
                  <a:pos x="181" y="37"/>
                </a:cxn>
                <a:cxn ang="0">
                  <a:pos x="168" y="26"/>
                </a:cxn>
                <a:cxn ang="0">
                  <a:pos x="155" y="15"/>
                </a:cxn>
                <a:cxn ang="0">
                  <a:pos x="138" y="7"/>
                </a:cxn>
                <a:cxn ang="0">
                  <a:pos x="120" y="2"/>
                </a:cxn>
                <a:cxn ang="0">
                  <a:pos x="99" y="0"/>
                </a:cxn>
                <a:cxn ang="0">
                  <a:pos x="79" y="2"/>
                </a:cxn>
                <a:cxn ang="0">
                  <a:pos x="60" y="7"/>
                </a:cxn>
                <a:cxn ang="0">
                  <a:pos x="43" y="15"/>
                </a:cxn>
                <a:cxn ang="0">
                  <a:pos x="30" y="26"/>
                </a:cxn>
                <a:cxn ang="0">
                  <a:pos x="17" y="37"/>
                </a:cxn>
                <a:cxn ang="0">
                  <a:pos x="8" y="52"/>
                </a:cxn>
                <a:cxn ang="0">
                  <a:pos x="2" y="68"/>
                </a:cxn>
                <a:cxn ang="0">
                  <a:pos x="0" y="86"/>
                </a:cxn>
                <a:cxn ang="0">
                  <a:pos x="2" y="103"/>
                </a:cxn>
                <a:cxn ang="0">
                  <a:pos x="8" y="120"/>
                </a:cxn>
                <a:cxn ang="0">
                  <a:pos x="17" y="134"/>
                </a:cxn>
                <a:cxn ang="0">
                  <a:pos x="30" y="145"/>
                </a:cxn>
                <a:cxn ang="0">
                  <a:pos x="43" y="157"/>
                </a:cxn>
                <a:cxn ang="0">
                  <a:pos x="60" y="165"/>
                </a:cxn>
                <a:cxn ang="0">
                  <a:pos x="79" y="170"/>
                </a:cxn>
                <a:cxn ang="0">
                  <a:pos x="99" y="171"/>
                </a:cxn>
              </a:cxnLst>
              <a:rect l="0" t="0" r="r" b="b"/>
              <a:pathLst>
                <a:path w="198" h="171">
                  <a:moveTo>
                    <a:pt x="99" y="171"/>
                  </a:moveTo>
                  <a:lnTo>
                    <a:pt x="120" y="170"/>
                  </a:lnTo>
                  <a:lnTo>
                    <a:pt x="138" y="165"/>
                  </a:lnTo>
                  <a:lnTo>
                    <a:pt x="155" y="157"/>
                  </a:lnTo>
                  <a:lnTo>
                    <a:pt x="168" y="145"/>
                  </a:lnTo>
                  <a:lnTo>
                    <a:pt x="181" y="134"/>
                  </a:lnTo>
                  <a:lnTo>
                    <a:pt x="190" y="120"/>
                  </a:lnTo>
                  <a:lnTo>
                    <a:pt x="196" y="103"/>
                  </a:lnTo>
                  <a:lnTo>
                    <a:pt x="198" y="86"/>
                  </a:lnTo>
                  <a:lnTo>
                    <a:pt x="196" y="68"/>
                  </a:lnTo>
                  <a:lnTo>
                    <a:pt x="190" y="52"/>
                  </a:lnTo>
                  <a:lnTo>
                    <a:pt x="181" y="37"/>
                  </a:lnTo>
                  <a:lnTo>
                    <a:pt x="168" y="26"/>
                  </a:lnTo>
                  <a:lnTo>
                    <a:pt x="155" y="15"/>
                  </a:lnTo>
                  <a:lnTo>
                    <a:pt x="138" y="7"/>
                  </a:lnTo>
                  <a:lnTo>
                    <a:pt x="120" y="2"/>
                  </a:lnTo>
                  <a:lnTo>
                    <a:pt x="99" y="0"/>
                  </a:lnTo>
                  <a:lnTo>
                    <a:pt x="79" y="2"/>
                  </a:lnTo>
                  <a:lnTo>
                    <a:pt x="60" y="7"/>
                  </a:lnTo>
                  <a:lnTo>
                    <a:pt x="43" y="15"/>
                  </a:lnTo>
                  <a:lnTo>
                    <a:pt x="30" y="26"/>
                  </a:lnTo>
                  <a:lnTo>
                    <a:pt x="17" y="37"/>
                  </a:lnTo>
                  <a:lnTo>
                    <a:pt x="8" y="52"/>
                  </a:lnTo>
                  <a:lnTo>
                    <a:pt x="2" y="68"/>
                  </a:lnTo>
                  <a:lnTo>
                    <a:pt x="0" y="86"/>
                  </a:lnTo>
                  <a:lnTo>
                    <a:pt x="2" y="103"/>
                  </a:lnTo>
                  <a:lnTo>
                    <a:pt x="8" y="120"/>
                  </a:lnTo>
                  <a:lnTo>
                    <a:pt x="17" y="134"/>
                  </a:lnTo>
                  <a:lnTo>
                    <a:pt x="30" y="145"/>
                  </a:lnTo>
                  <a:lnTo>
                    <a:pt x="43" y="157"/>
                  </a:lnTo>
                  <a:lnTo>
                    <a:pt x="60" y="165"/>
                  </a:lnTo>
                  <a:lnTo>
                    <a:pt x="79" y="170"/>
                  </a:lnTo>
                  <a:lnTo>
                    <a:pt x="99" y="171"/>
                  </a:lnTo>
                  <a:close/>
                </a:path>
              </a:pathLst>
            </a:custGeom>
            <a:solidFill>
              <a:srgbClr val="000000"/>
            </a:solidFill>
            <a:ln w="9525">
              <a:noFill/>
              <a:round/>
              <a:headEnd/>
              <a:tailEnd/>
            </a:ln>
          </p:spPr>
          <p:txBody>
            <a:bodyPr/>
            <a:lstStyle/>
            <a:p>
              <a:endParaRPr lang="en-US" dirty="0"/>
            </a:p>
          </p:txBody>
        </p:sp>
        <p:sp>
          <p:nvSpPr>
            <p:cNvPr id="243815" name="Freeform 103"/>
            <p:cNvSpPr>
              <a:spLocks/>
            </p:cNvSpPr>
            <p:nvPr/>
          </p:nvSpPr>
          <p:spPr bwMode="auto">
            <a:xfrm>
              <a:off x="4364" y="1920"/>
              <a:ext cx="88" cy="78"/>
            </a:xfrm>
            <a:custGeom>
              <a:avLst/>
              <a:gdLst/>
              <a:ahLst/>
              <a:cxnLst>
                <a:cxn ang="0">
                  <a:pos x="88" y="155"/>
                </a:cxn>
                <a:cxn ang="0">
                  <a:pos x="107" y="154"/>
                </a:cxn>
                <a:cxn ang="0">
                  <a:pos x="123" y="149"/>
                </a:cxn>
                <a:cxn ang="0">
                  <a:pos x="138" y="142"/>
                </a:cxn>
                <a:cxn ang="0">
                  <a:pos x="151" y="133"/>
                </a:cxn>
                <a:cxn ang="0">
                  <a:pos x="163" y="121"/>
                </a:cxn>
                <a:cxn ang="0">
                  <a:pos x="170" y="108"/>
                </a:cxn>
                <a:cxn ang="0">
                  <a:pos x="176" y="94"/>
                </a:cxn>
                <a:cxn ang="0">
                  <a:pos x="178" y="78"/>
                </a:cxn>
                <a:cxn ang="0">
                  <a:pos x="176" y="62"/>
                </a:cxn>
                <a:cxn ang="0">
                  <a:pos x="170" y="49"/>
                </a:cxn>
                <a:cxn ang="0">
                  <a:pos x="163" y="34"/>
                </a:cxn>
                <a:cxn ang="0">
                  <a:pos x="151" y="23"/>
                </a:cxn>
                <a:cxn ang="0">
                  <a:pos x="138" y="13"/>
                </a:cxn>
                <a:cxn ang="0">
                  <a:pos x="123" y="7"/>
                </a:cxn>
                <a:cxn ang="0">
                  <a:pos x="107" y="2"/>
                </a:cxn>
                <a:cxn ang="0">
                  <a:pos x="88" y="0"/>
                </a:cxn>
                <a:cxn ang="0">
                  <a:pos x="71" y="2"/>
                </a:cxn>
                <a:cxn ang="0">
                  <a:pos x="54" y="7"/>
                </a:cxn>
                <a:cxn ang="0">
                  <a:pos x="40" y="13"/>
                </a:cxn>
                <a:cxn ang="0">
                  <a:pos x="27" y="23"/>
                </a:cxn>
                <a:cxn ang="0">
                  <a:pos x="15" y="34"/>
                </a:cxn>
                <a:cxn ang="0">
                  <a:pos x="8" y="49"/>
                </a:cxn>
                <a:cxn ang="0">
                  <a:pos x="2" y="62"/>
                </a:cxn>
                <a:cxn ang="0">
                  <a:pos x="0" y="78"/>
                </a:cxn>
                <a:cxn ang="0">
                  <a:pos x="2" y="94"/>
                </a:cxn>
                <a:cxn ang="0">
                  <a:pos x="8" y="108"/>
                </a:cxn>
                <a:cxn ang="0">
                  <a:pos x="15" y="121"/>
                </a:cxn>
                <a:cxn ang="0">
                  <a:pos x="27" y="133"/>
                </a:cxn>
                <a:cxn ang="0">
                  <a:pos x="40" y="142"/>
                </a:cxn>
                <a:cxn ang="0">
                  <a:pos x="54" y="149"/>
                </a:cxn>
                <a:cxn ang="0">
                  <a:pos x="71" y="154"/>
                </a:cxn>
                <a:cxn ang="0">
                  <a:pos x="88" y="155"/>
                </a:cxn>
              </a:cxnLst>
              <a:rect l="0" t="0" r="r" b="b"/>
              <a:pathLst>
                <a:path w="178" h="155">
                  <a:moveTo>
                    <a:pt x="88" y="155"/>
                  </a:moveTo>
                  <a:lnTo>
                    <a:pt x="107" y="154"/>
                  </a:lnTo>
                  <a:lnTo>
                    <a:pt x="123" y="149"/>
                  </a:lnTo>
                  <a:lnTo>
                    <a:pt x="138" y="142"/>
                  </a:lnTo>
                  <a:lnTo>
                    <a:pt x="151" y="133"/>
                  </a:lnTo>
                  <a:lnTo>
                    <a:pt x="163" y="121"/>
                  </a:lnTo>
                  <a:lnTo>
                    <a:pt x="170" y="108"/>
                  </a:lnTo>
                  <a:lnTo>
                    <a:pt x="176" y="94"/>
                  </a:lnTo>
                  <a:lnTo>
                    <a:pt x="178" y="78"/>
                  </a:lnTo>
                  <a:lnTo>
                    <a:pt x="176" y="62"/>
                  </a:lnTo>
                  <a:lnTo>
                    <a:pt x="170" y="49"/>
                  </a:lnTo>
                  <a:lnTo>
                    <a:pt x="163" y="34"/>
                  </a:lnTo>
                  <a:lnTo>
                    <a:pt x="151" y="23"/>
                  </a:lnTo>
                  <a:lnTo>
                    <a:pt x="138" y="13"/>
                  </a:lnTo>
                  <a:lnTo>
                    <a:pt x="123" y="7"/>
                  </a:lnTo>
                  <a:lnTo>
                    <a:pt x="107" y="2"/>
                  </a:lnTo>
                  <a:lnTo>
                    <a:pt x="88" y="0"/>
                  </a:lnTo>
                  <a:lnTo>
                    <a:pt x="71" y="2"/>
                  </a:lnTo>
                  <a:lnTo>
                    <a:pt x="54" y="7"/>
                  </a:lnTo>
                  <a:lnTo>
                    <a:pt x="40" y="13"/>
                  </a:lnTo>
                  <a:lnTo>
                    <a:pt x="27" y="23"/>
                  </a:lnTo>
                  <a:lnTo>
                    <a:pt x="15" y="34"/>
                  </a:lnTo>
                  <a:lnTo>
                    <a:pt x="8" y="49"/>
                  </a:lnTo>
                  <a:lnTo>
                    <a:pt x="2" y="62"/>
                  </a:lnTo>
                  <a:lnTo>
                    <a:pt x="0" y="78"/>
                  </a:lnTo>
                  <a:lnTo>
                    <a:pt x="2" y="94"/>
                  </a:lnTo>
                  <a:lnTo>
                    <a:pt x="8" y="108"/>
                  </a:lnTo>
                  <a:lnTo>
                    <a:pt x="15" y="121"/>
                  </a:lnTo>
                  <a:lnTo>
                    <a:pt x="27" y="133"/>
                  </a:lnTo>
                  <a:lnTo>
                    <a:pt x="40" y="142"/>
                  </a:lnTo>
                  <a:lnTo>
                    <a:pt x="54" y="149"/>
                  </a:lnTo>
                  <a:lnTo>
                    <a:pt x="71" y="154"/>
                  </a:lnTo>
                  <a:lnTo>
                    <a:pt x="88" y="155"/>
                  </a:lnTo>
                  <a:close/>
                </a:path>
              </a:pathLst>
            </a:custGeom>
            <a:solidFill>
              <a:srgbClr val="E5CC7F"/>
            </a:solidFill>
            <a:ln w="9525">
              <a:noFill/>
              <a:round/>
              <a:headEnd/>
              <a:tailEnd/>
            </a:ln>
          </p:spPr>
          <p:txBody>
            <a:bodyPr/>
            <a:lstStyle/>
            <a:p>
              <a:endParaRPr lang="en-US" dirty="0"/>
            </a:p>
          </p:txBody>
        </p:sp>
        <p:sp>
          <p:nvSpPr>
            <p:cNvPr id="243816" name="Freeform 104"/>
            <p:cNvSpPr>
              <a:spLocks/>
            </p:cNvSpPr>
            <p:nvPr/>
          </p:nvSpPr>
          <p:spPr bwMode="auto">
            <a:xfrm>
              <a:off x="4379" y="1928"/>
              <a:ext cx="46" cy="64"/>
            </a:xfrm>
            <a:custGeom>
              <a:avLst/>
              <a:gdLst/>
              <a:ahLst/>
              <a:cxnLst>
                <a:cxn ang="0">
                  <a:pos x="90" y="88"/>
                </a:cxn>
                <a:cxn ang="0">
                  <a:pos x="51" y="38"/>
                </a:cxn>
                <a:cxn ang="0">
                  <a:pos x="69" y="18"/>
                </a:cxn>
                <a:cxn ang="0">
                  <a:pos x="71" y="15"/>
                </a:cxn>
                <a:cxn ang="0">
                  <a:pos x="71" y="10"/>
                </a:cxn>
                <a:cxn ang="0">
                  <a:pos x="69" y="5"/>
                </a:cxn>
                <a:cxn ang="0">
                  <a:pos x="67" y="2"/>
                </a:cxn>
                <a:cxn ang="0">
                  <a:pos x="66" y="0"/>
                </a:cxn>
                <a:cxn ang="0">
                  <a:pos x="62" y="0"/>
                </a:cxn>
                <a:cxn ang="0">
                  <a:pos x="60" y="2"/>
                </a:cxn>
                <a:cxn ang="0">
                  <a:pos x="56" y="4"/>
                </a:cxn>
                <a:cxn ang="0">
                  <a:pos x="4" y="58"/>
                </a:cxn>
                <a:cxn ang="0">
                  <a:pos x="2" y="62"/>
                </a:cxn>
                <a:cxn ang="0">
                  <a:pos x="0" y="63"/>
                </a:cxn>
                <a:cxn ang="0">
                  <a:pos x="0" y="67"/>
                </a:cxn>
                <a:cxn ang="0">
                  <a:pos x="2" y="70"/>
                </a:cxn>
                <a:cxn ang="0">
                  <a:pos x="6" y="71"/>
                </a:cxn>
                <a:cxn ang="0">
                  <a:pos x="10" y="73"/>
                </a:cxn>
                <a:cxn ang="0">
                  <a:pos x="13" y="73"/>
                </a:cxn>
                <a:cxn ang="0">
                  <a:pos x="17" y="71"/>
                </a:cxn>
                <a:cxn ang="0">
                  <a:pos x="41" y="46"/>
                </a:cxn>
                <a:cxn ang="0">
                  <a:pos x="79" y="94"/>
                </a:cxn>
                <a:cxn ang="0">
                  <a:pos x="80" y="99"/>
                </a:cxn>
                <a:cxn ang="0">
                  <a:pos x="80" y="110"/>
                </a:cxn>
                <a:cxn ang="0">
                  <a:pos x="71" y="118"/>
                </a:cxn>
                <a:cxn ang="0">
                  <a:pos x="45" y="115"/>
                </a:cxn>
                <a:cxn ang="0">
                  <a:pos x="47" y="118"/>
                </a:cxn>
                <a:cxn ang="0">
                  <a:pos x="54" y="123"/>
                </a:cxn>
                <a:cxn ang="0">
                  <a:pos x="64" y="128"/>
                </a:cxn>
                <a:cxn ang="0">
                  <a:pos x="79" y="125"/>
                </a:cxn>
                <a:cxn ang="0">
                  <a:pos x="82" y="123"/>
                </a:cxn>
                <a:cxn ang="0">
                  <a:pos x="90" y="117"/>
                </a:cxn>
                <a:cxn ang="0">
                  <a:pos x="93" y="105"/>
                </a:cxn>
                <a:cxn ang="0">
                  <a:pos x="90" y="88"/>
                </a:cxn>
              </a:cxnLst>
              <a:rect l="0" t="0" r="r" b="b"/>
              <a:pathLst>
                <a:path w="93" h="128">
                  <a:moveTo>
                    <a:pt x="90" y="88"/>
                  </a:moveTo>
                  <a:lnTo>
                    <a:pt x="51" y="38"/>
                  </a:lnTo>
                  <a:lnTo>
                    <a:pt x="69" y="18"/>
                  </a:lnTo>
                  <a:lnTo>
                    <a:pt x="71" y="15"/>
                  </a:lnTo>
                  <a:lnTo>
                    <a:pt x="71" y="10"/>
                  </a:lnTo>
                  <a:lnTo>
                    <a:pt x="69" y="5"/>
                  </a:lnTo>
                  <a:lnTo>
                    <a:pt x="67" y="2"/>
                  </a:lnTo>
                  <a:lnTo>
                    <a:pt x="66" y="0"/>
                  </a:lnTo>
                  <a:lnTo>
                    <a:pt x="62" y="0"/>
                  </a:lnTo>
                  <a:lnTo>
                    <a:pt x="60" y="2"/>
                  </a:lnTo>
                  <a:lnTo>
                    <a:pt x="56" y="4"/>
                  </a:lnTo>
                  <a:lnTo>
                    <a:pt x="4" y="58"/>
                  </a:lnTo>
                  <a:lnTo>
                    <a:pt x="2" y="62"/>
                  </a:lnTo>
                  <a:lnTo>
                    <a:pt x="0" y="63"/>
                  </a:lnTo>
                  <a:lnTo>
                    <a:pt x="0" y="67"/>
                  </a:lnTo>
                  <a:lnTo>
                    <a:pt x="2" y="70"/>
                  </a:lnTo>
                  <a:lnTo>
                    <a:pt x="6" y="71"/>
                  </a:lnTo>
                  <a:lnTo>
                    <a:pt x="10" y="73"/>
                  </a:lnTo>
                  <a:lnTo>
                    <a:pt x="13" y="73"/>
                  </a:lnTo>
                  <a:lnTo>
                    <a:pt x="17" y="71"/>
                  </a:lnTo>
                  <a:lnTo>
                    <a:pt x="41" y="46"/>
                  </a:lnTo>
                  <a:lnTo>
                    <a:pt x="79" y="94"/>
                  </a:lnTo>
                  <a:lnTo>
                    <a:pt x="80" y="99"/>
                  </a:lnTo>
                  <a:lnTo>
                    <a:pt x="80" y="110"/>
                  </a:lnTo>
                  <a:lnTo>
                    <a:pt x="71" y="118"/>
                  </a:lnTo>
                  <a:lnTo>
                    <a:pt x="45" y="115"/>
                  </a:lnTo>
                  <a:lnTo>
                    <a:pt x="47" y="118"/>
                  </a:lnTo>
                  <a:lnTo>
                    <a:pt x="54" y="123"/>
                  </a:lnTo>
                  <a:lnTo>
                    <a:pt x="64" y="128"/>
                  </a:lnTo>
                  <a:lnTo>
                    <a:pt x="79" y="125"/>
                  </a:lnTo>
                  <a:lnTo>
                    <a:pt x="82" y="123"/>
                  </a:lnTo>
                  <a:lnTo>
                    <a:pt x="90" y="117"/>
                  </a:lnTo>
                  <a:lnTo>
                    <a:pt x="93" y="105"/>
                  </a:lnTo>
                  <a:lnTo>
                    <a:pt x="90" y="88"/>
                  </a:lnTo>
                  <a:close/>
                </a:path>
              </a:pathLst>
            </a:custGeom>
            <a:solidFill>
              <a:srgbClr val="000000"/>
            </a:solidFill>
            <a:ln w="9525">
              <a:noFill/>
              <a:round/>
              <a:headEnd/>
              <a:tailEnd/>
            </a:ln>
          </p:spPr>
          <p:txBody>
            <a:bodyPr/>
            <a:lstStyle/>
            <a:p>
              <a:endParaRPr lang="en-US" dirty="0"/>
            </a:p>
          </p:txBody>
        </p:sp>
        <p:sp>
          <p:nvSpPr>
            <p:cNvPr id="243817" name="Freeform 105"/>
            <p:cNvSpPr>
              <a:spLocks/>
            </p:cNvSpPr>
            <p:nvPr/>
          </p:nvSpPr>
          <p:spPr bwMode="auto">
            <a:xfrm>
              <a:off x="4388" y="1932"/>
              <a:ext cx="23" cy="24"/>
            </a:xfrm>
            <a:custGeom>
              <a:avLst/>
              <a:gdLst/>
              <a:ahLst/>
              <a:cxnLst>
                <a:cxn ang="0">
                  <a:pos x="41" y="2"/>
                </a:cxn>
                <a:cxn ang="0">
                  <a:pos x="43" y="0"/>
                </a:cxn>
                <a:cxn ang="0">
                  <a:pos x="43" y="0"/>
                </a:cxn>
                <a:cxn ang="0">
                  <a:pos x="45" y="0"/>
                </a:cxn>
                <a:cxn ang="0">
                  <a:pos x="45" y="2"/>
                </a:cxn>
                <a:cxn ang="0">
                  <a:pos x="45" y="2"/>
                </a:cxn>
                <a:cxn ang="0">
                  <a:pos x="47" y="4"/>
                </a:cxn>
                <a:cxn ang="0">
                  <a:pos x="47" y="4"/>
                </a:cxn>
                <a:cxn ang="0">
                  <a:pos x="47" y="5"/>
                </a:cxn>
                <a:cxn ang="0">
                  <a:pos x="45" y="5"/>
                </a:cxn>
                <a:cxn ang="0">
                  <a:pos x="5" y="47"/>
                </a:cxn>
                <a:cxn ang="0">
                  <a:pos x="4" y="47"/>
                </a:cxn>
                <a:cxn ang="0">
                  <a:pos x="4" y="47"/>
                </a:cxn>
                <a:cxn ang="0">
                  <a:pos x="2" y="47"/>
                </a:cxn>
                <a:cxn ang="0">
                  <a:pos x="2" y="47"/>
                </a:cxn>
                <a:cxn ang="0">
                  <a:pos x="2" y="47"/>
                </a:cxn>
                <a:cxn ang="0">
                  <a:pos x="0" y="46"/>
                </a:cxn>
                <a:cxn ang="0">
                  <a:pos x="0" y="44"/>
                </a:cxn>
                <a:cxn ang="0">
                  <a:pos x="0" y="44"/>
                </a:cxn>
                <a:cxn ang="0">
                  <a:pos x="2" y="42"/>
                </a:cxn>
                <a:cxn ang="0">
                  <a:pos x="41" y="2"/>
                </a:cxn>
              </a:cxnLst>
              <a:rect l="0" t="0" r="r" b="b"/>
              <a:pathLst>
                <a:path w="47" h="47">
                  <a:moveTo>
                    <a:pt x="41" y="2"/>
                  </a:moveTo>
                  <a:lnTo>
                    <a:pt x="43" y="0"/>
                  </a:lnTo>
                  <a:lnTo>
                    <a:pt x="43" y="0"/>
                  </a:lnTo>
                  <a:lnTo>
                    <a:pt x="45" y="0"/>
                  </a:lnTo>
                  <a:lnTo>
                    <a:pt x="45" y="2"/>
                  </a:lnTo>
                  <a:lnTo>
                    <a:pt x="45" y="2"/>
                  </a:lnTo>
                  <a:lnTo>
                    <a:pt x="47" y="4"/>
                  </a:lnTo>
                  <a:lnTo>
                    <a:pt x="47" y="4"/>
                  </a:lnTo>
                  <a:lnTo>
                    <a:pt x="47" y="5"/>
                  </a:lnTo>
                  <a:lnTo>
                    <a:pt x="45" y="5"/>
                  </a:lnTo>
                  <a:lnTo>
                    <a:pt x="5" y="47"/>
                  </a:lnTo>
                  <a:lnTo>
                    <a:pt x="4" y="47"/>
                  </a:lnTo>
                  <a:lnTo>
                    <a:pt x="4" y="47"/>
                  </a:lnTo>
                  <a:lnTo>
                    <a:pt x="2" y="47"/>
                  </a:lnTo>
                  <a:lnTo>
                    <a:pt x="2" y="47"/>
                  </a:lnTo>
                  <a:lnTo>
                    <a:pt x="2" y="47"/>
                  </a:lnTo>
                  <a:lnTo>
                    <a:pt x="0" y="46"/>
                  </a:lnTo>
                  <a:lnTo>
                    <a:pt x="0" y="44"/>
                  </a:lnTo>
                  <a:lnTo>
                    <a:pt x="0" y="44"/>
                  </a:lnTo>
                  <a:lnTo>
                    <a:pt x="2" y="42"/>
                  </a:lnTo>
                  <a:lnTo>
                    <a:pt x="41" y="2"/>
                  </a:lnTo>
                  <a:close/>
                </a:path>
              </a:pathLst>
            </a:custGeom>
            <a:solidFill>
              <a:srgbClr val="B7A042"/>
            </a:solidFill>
            <a:ln w="9525">
              <a:noFill/>
              <a:round/>
              <a:headEnd/>
              <a:tailEnd/>
            </a:ln>
          </p:spPr>
          <p:txBody>
            <a:bodyPr/>
            <a:lstStyle/>
            <a:p>
              <a:endParaRPr lang="en-US" dirty="0"/>
            </a:p>
          </p:txBody>
        </p:sp>
        <p:sp>
          <p:nvSpPr>
            <p:cNvPr id="243818" name="Freeform 106"/>
            <p:cNvSpPr>
              <a:spLocks/>
            </p:cNvSpPr>
            <p:nvPr/>
          </p:nvSpPr>
          <p:spPr bwMode="auto">
            <a:xfrm>
              <a:off x="4381" y="1958"/>
              <a:ext cx="6" cy="5"/>
            </a:xfrm>
            <a:custGeom>
              <a:avLst/>
              <a:gdLst/>
              <a:ahLst/>
              <a:cxnLst>
                <a:cxn ang="0">
                  <a:pos x="9" y="8"/>
                </a:cxn>
                <a:cxn ang="0">
                  <a:pos x="11" y="7"/>
                </a:cxn>
                <a:cxn ang="0">
                  <a:pos x="11" y="5"/>
                </a:cxn>
                <a:cxn ang="0">
                  <a:pos x="11" y="3"/>
                </a:cxn>
                <a:cxn ang="0">
                  <a:pos x="9" y="2"/>
                </a:cxn>
                <a:cxn ang="0">
                  <a:pos x="9" y="0"/>
                </a:cxn>
                <a:cxn ang="0">
                  <a:pos x="7" y="0"/>
                </a:cxn>
                <a:cxn ang="0">
                  <a:pos x="4" y="0"/>
                </a:cxn>
                <a:cxn ang="0">
                  <a:pos x="2" y="0"/>
                </a:cxn>
                <a:cxn ang="0">
                  <a:pos x="0" y="2"/>
                </a:cxn>
                <a:cxn ang="0">
                  <a:pos x="0" y="3"/>
                </a:cxn>
                <a:cxn ang="0">
                  <a:pos x="0" y="7"/>
                </a:cxn>
                <a:cxn ang="0">
                  <a:pos x="2" y="8"/>
                </a:cxn>
                <a:cxn ang="0">
                  <a:pos x="2" y="10"/>
                </a:cxn>
                <a:cxn ang="0">
                  <a:pos x="4" y="10"/>
                </a:cxn>
                <a:cxn ang="0">
                  <a:pos x="7" y="10"/>
                </a:cxn>
                <a:cxn ang="0">
                  <a:pos x="9" y="8"/>
                </a:cxn>
              </a:cxnLst>
              <a:rect l="0" t="0" r="r" b="b"/>
              <a:pathLst>
                <a:path w="11" h="10">
                  <a:moveTo>
                    <a:pt x="9" y="8"/>
                  </a:moveTo>
                  <a:lnTo>
                    <a:pt x="11" y="7"/>
                  </a:lnTo>
                  <a:lnTo>
                    <a:pt x="11" y="5"/>
                  </a:lnTo>
                  <a:lnTo>
                    <a:pt x="11" y="3"/>
                  </a:lnTo>
                  <a:lnTo>
                    <a:pt x="9" y="2"/>
                  </a:lnTo>
                  <a:lnTo>
                    <a:pt x="9" y="0"/>
                  </a:lnTo>
                  <a:lnTo>
                    <a:pt x="7" y="0"/>
                  </a:lnTo>
                  <a:lnTo>
                    <a:pt x="4" y="0"/>
                  </a:lnTo>
                  <a:lnTo>
                    <a:pt x="2" y="0"/>
                  </a:lnTo>
                  <a:lnTo>
                    <a:pt x="0" y="2"/>
                  </a:lnTo>
                  <a:lnTo>
                    <a:pt x="0" y="3"/>
                  </a:lnTo>
                  <a:lnTo>
                    <a:pt x="0" y="7"/>
                  </a:lnTo>
                  <a:lnTo>
                    <a:pt x="2" y="8"/>
                  </a:lnTo>
                  <a:lnTo>
                    <a:pt x="2" y="10"/>
                  </a:lnTo>
                  <a:lnTo>
                    <a:pt x="4" y="10"/>
                  </a:lnTo>
                  <a:lnTo>
                    <a:pt x="7" y="10"/>
                  </a:lnTo>
                  <a:lnTo>
                    <a:pt x="9" y="8"/>
                  </a:lnTo>
                  <a:close/>
                </a:path>
              </a:pathLst>
            </a:custGeom>
            <a:solidFill>
              <a:srgbClr val="B7A042"/>
            </a:solidFill>
            <a:ln w="9525">
              <a:noFill/>
              <a:round/>
              <a:headEnd/>
              <a:tailEnd/>
            </a:ln>
          </p:spPr>
          <p:txBody>
            <a:bodyPr/>
            <a:lstStyle/>
            <a:p>
              <a:endParaRPr lang="en-US" dirty="0"/>
            </a:p>
          </p:txBody>
        </p:sp>
        <p:sp>
          <p:nvSpPr>
            <p:cNvPr id="243819" name="Freeform 107"/>
            <p:cNvSpPr>
              <a:spLocks/>
            </p:cNvSpPr>
            <p:nvPr/>
          </p:nvSpPr>
          <p:spPr bwMode="auto">
            <a:xfrm>
              <a:off x="4380" y="1928"/>
              <a:ext cx="59" cy="63"/>
            </a:xfrm>
            <a:custGeom>
              <a:avLst/>
              <a:gdLst/>
              <a:ahLst/>
              <a:cxnLst>
                <a:cxn ang="0">
                  <a:pos x="114" y="0"/>
                </a:cxn>
                <a:cxn ang="0">
                  <a:pos x="0" y="121"/>
                </a:cxn>
                <a:cxn ang="0">
                  <a:pos x="8" y="126"/>
                </a:cxn>
                <a:cxn ang="0">
                  <a:pos x="119" y="5"/>
                </a:cxn>
                <a:cxn ang="0">
                  <a:pos x="114" y="0"/>
                </a:cxn>
              </a:cxnLst>
              <a:rect l="0" t="0" r="r" b="b"/>
              <a:pathLst>
                <a:path w="119" h="126">
                  <a:moveTo>
                    <a:pt x="114" y="0"/>
                  </a:moveTo>
                  <a:lnTo>
                    <a:pt x="0" y="121"/>
                  </a:lnTo>
                  <a:lnTo>
                    <a:pt x="8" y="126"/>
                  </a:lnTo>
                  <a:lnTo>
                    <a:pt x="119" y="5"/>
                  </a:lnTo>
                  <a:lnTo>
                    <a:pt x="114" y="0"/>
                  </a:lnTo>
                  <a:close/>
                </a:path>
              </a:pathLst>
            </a:custGeom>
            <a:solidFill>
              <a:srgbClr val="000000"/>
            </a:solidFill>
            <a:ln w="9525">
              <a:noFill/>
              <a:round/>
              <a:headEnd/>
              <a:tailEnd/>
            </a:ln>
          </p:spPr>
          <p:txBody>
            <a:bodyPr/>
            <a:lstStyle/>
            <a:p>
              <a:endParaRPr lang="en-US" dirty="0"/>
            </a:p>
          </p:txBody>
        </p:sp>
        <p:sp>
          <p:nvSpPr>
            <p:cNvPr id="243820" name="Freeform 108"/>
            <p:cNvSpPr>
              <a:spLocks/>
            </p:cNvSpPr>
            <p:nvPr/>
          </p:nvSpPr>
          <p:spPr bwMode="auto">
            <a:xfrm>
              <a:off x="4178" y="1197"/>
              <a:ext cx="92" cy="152"/>
            </a:xfrm>
            <a:custGeom>
              <a:avLst/>
              <a:gdLst/>
              <a:ahLst/>
              <a:cxnLst>
                <a:cxn ang="0">
                  <a:pos x="183" y="305"/>
                </a:cxn>
                <a:cxn ang="0">
                  <a:pos x="183" y="25"/>
                </a:cxn>
                <a:cxn ang="0">
                  <a:pos x="0" y="0"/>
                </a:cxn>
                <a:cxn ang="0">
                  <a:pos x="0" y="279"/>
                </a:cxn>
                <a:cxn ang="0">
                  <a:pos x="183" y="305"/>
                </a:cxn>
              </a:cxnLst>
              <a:rect l="0" t="0" r="r" b="b"/>
              <a:pathLst>
                <a:path w="183" h="305">
                  <a:moveTo>
                    <a:pt x="183" y="305"/>
                  </a:moveTo>
                  <a:lnTo>
                    <a:pt x="183" y="25"/>
                  </a:lnTo>
                  <a:lnTo>
                    <a:pt x="0" y="0"/>
                  </a:lnTo>
                  <a:lnTo>
                    <a:pt x="0" y="279"/>
                  </a:lnTo>
                  <a:lnTo>
                    <a:pt x="183" y="305"/>
                  </a:lnTo>
                  <a:close/>
                </a:path>
              </a:pathLst>
            </a:custGeom>
            <a:solidFill>
              <a:srgbClr val="E5D689"/>
            </a:solidFill>
            <a:ln w="9525">
              <a:noFill/>
              <a:round/>
              <a:headEnd/>
              <a:tailEnd/>
            </a:ln>
          </p:spPr>
          <p:txBody>
            <a:bodyPr/>
            <a:lstStyle/>
            <a:p>
              <a:endParaRPr lang="en-US" dirty="0"/>
            </a:p>
          </p:txBody>
        </p:sp>
        <p:sp>
          <p:nvSpPr>
            <p:cNvPr id="243821" name="Freeform 109"/>
            <p:cNvSpPr>
              <a:spLocks/>
            </p:cNvSpPr>
            <p:nvPr/>
          </p:nvSpPr>
          <p:spPr bwMode="auto">
            <a:xfrm>
              <a:off x="4178" y="1173"/>
              <a:ext cx="125" cy="37"/>
            </a:xfrm>
            <a:custGeom>
              <a:avLst/>
              <a:gdLst/>
              <a:ahLst/>
              <a:cxnLst>
                <a:cxn ang="0">
                  <a:pos x="0" y="46"/>
                </a:cxn>
                <a:cxn ang="0">
                  <a:pos x="80" y="0"/>
                </a:cxn>
                <a:cxn ang="0">
                  <a:pos x="250" y="22"/>
                </a:cxn>
                <a:cxn ang="0">
                  <a:pos x="183" y="72"/>
                </a:cxn>
                <a:cxn ang="0">
                  <a:pos x="0" y="46"/>
                </a:cxn>
              </a:cxnLst>
              <a:rect l="0" t="0" r="r" b="b"/>
              <a:pathLst>
                <a:path w="250" h="72">
                  <a:moveTo>
                    <a:pt x="0" y="46"/>
                  </a:moveTo>
                  <a:lnTo>
                    <a:pt x="80" y="0"/>
                  </a:lnTo>
                  <a:lnTo>
                    <a:pt x="250" y="22"/>
                  </a:lnTo>
                  <a:lnTo>
                    <a:pt x="183" y="72"/>
                  </a:lnTo>
                  <a:lnTo>
                    <a:pt x="0" y="46"/>
                  </a:lnTo>
                  <a:close/>
                </a:path>
              </a:pathLst>
            </a:custGeom>
            <a:solidFill>
              <a:srgbClr val="AD9347"/>
            </a:solidFill>
            <a:ln w="9525">
              <a:noFill/>
              <a:round/>
              <a:headEnd/>
              <a:tailEnd/>
            </a:ln>
          </p:spPr>
          <p:txBody>
            <a:bodyPr/>
            <a:lstStyle/>
            <a:p>
              <a:endParaRPr lang="en-US" dirty="0"/>
            </a:p>
          </p:txBody>
        </p:sp>
        <p:sp>
          <p:nvSpPr>
            <p:cNvPr id="243822" name="Freeform 110"/>
            <p:cNvSpPr>
              <a:spLocks/>
            </p:cNvSpPr>
            <p:nvPr/>
          </p:nvSpPr>
          <p:spPr bwMode="auto">
            <a:xfrm>
              <a:off x="4270" y="1184"/>
              <a:ext cx="33" cy="165"/>
            </a:xfrm>
            <a:custGeom>
              <a:avLst/>
              <a:gdLst/>
              <a:ahLst/>
              <a:cxnLst>
                <a:cxn ang="0">
                  <a:pos x="0" y="48"/>
                </a:cxn>
                <a:cxn ang="0">
                  <a:pos x="67" y="0"/>
                </a:cxn>
                <a:cxn ang="0">
                  <a:pos x="67" y="282"/>
                </a:cxn>
                <a:cxn ang="0">
                  <a:pos x="0" y="330"/>
                </a:cxn>
                <a:cxn ang="0">
                  <a:pos x="0" y="48"/>
                </a:cxn>
              </a:cxnLst>
              <a:rect l="0" t="0" r="r" b="b"/>
              <a:pathLst>
                <a:path w="67" h="330">
                  <a:moveTo>
                    <a:pt x="0" y="48"/>
                  </a:moveTo>
                  <a:lnTo>
                    <a:pt x="67" y="0"/>
                  </a:lnTo>
                  <a:lnTo>
                    <a:pt x="67" y="282"/>
                  </a:lnTo>
                  <a:lnTo>
                    <a:pt x="0" y="330"/>
                  </a:lnTo>
                  <a:lnTo>
                    <a:pt x="0" y="48"/>
                  </a:lnTo>
                  <a:close/>
                </a:path>
              </a:pathLst>
            </a:custGeom>
            <a:solidFill>
              <a:srgbClr val="70560A"/>
            </a:solidFill>
            <a:ln w="9525">
              <a:noFill/>
              <a:round/>
              <a:headEnd/>
              <a:tailEnd/>
            </a:ln>
          </p:spPr>
          <p:txBody>
            <a:bodyPr/>
            <a:lstStyle/>
            <a:p>
              <a:endParaRPr lang="en-US" dirty="0"/>
            </a:p>
          </p:txBody>
        </p:sp>
        <p:sp>
          <p:nvSpPr>
            <p:cNvPr id="243823" name="Freeform 111"/>
            <p:cNvSpPr>
              <a:spLocks/>
            </p:cNvSpPr>
            <p:nvPr/>
          </p:nvSpPr>
          <p:spPr bwMode="auto">
            <a:xfrm>
              <a:off x="4376" y="1234"/>
              <a:ext cx="91" cy="119"/>
            </a:xfrm>
            <a:custGeom>
              <a:avLst/>
              <a:gdLst/>
              <a:ahLst/>
              <a:cxnLst>
                <a:cxn ang="0">
                  <a:pos x="182" y="238"/>
                </a:cxn>
                <a:cxn ang="0">
                  <a:pos x="182" y="24"/>
                </a:cxn>
                <a:cxn ang="0">
                  <a:pos x="0" y="0"/>
                </a:cxn>
                <a:cxn ang="0">
                  <a:pos x="0" y="212"/>
                </a:cxn>
                <a:cxn ang="0">
                  <a:pos x="182" y="238"/>
                </a:cxn>
              </a:cxnLst>
              <a:rect l="0" t="0" r="r" b="b"/>
              <a:pathLst>
                <a:path w="182" h="238">
                  <a:moveTo>
                    <a:pt x="182" y="238"/>
                  </a:moveTo>
                  <a:lnTo>
                    <a:pt x="182" y="24"/>
                  </a:lnTo>
                  <a:lnTo>
                    <a:pt x="0" y="0"/>
                  </a:lnTo>
                  <a:lnTo>
                    <a:pt x="0" y="212"/>
                  </a:lnTo>
                  <a:lnTo>
                    <a:pt x="182" y="238"/>
                  </a:lnTo>
                  <a:close/>
                </a:path>
              </a:pathLst>
            </a:custGeom>
            <a:solidFill>
              <a:srgbClr val="C6B260"/>
            </a:solidFill>
            <a:ln w="9525">
              <a:noFill/>
              <a:round/>
              <a:headEnd/>
              <a:tailEnd/>
            </a:ln>
          </p:spPr>
          <p:txBody>
            <a:bodyPr/>
            <a:lstStyle/>
            <a:p>
              <a:endParaRPr lang="en-US" dirty="0"/>
            </a:p>
          </p:txBody>
        </p:sp>
        <p:sp>
          <p:nvSpPr>
            <p:cNvPr id="243824" name="Freeform 112"/>
            <p:cNvSpPr>
              <a:spLocks/>
            </p:cNvSpPr>
            <p:nvPr/>
          </p:nvSpPr>
          <p:spPr bwMode="auto">
            <a:xfrm>
              <a:off x="4376" y="1189"/>
              <a:ext cx="150" cy="58"/>
            </a:xfrm>
            <a:custGeom>
              <a:avLst/>
              <a:gdLst/>
              <a:ahLst/>
              <a:cxnLst>
                <a:cxn ang="0">
                  <a:pos x="0" y="91"/>
                </a:cxn>
                <a:cxn ang="0">
                  <a:pos x="136" y="0"/>
                </a:cxn>
                <a:cxn ang="0">
                  <a:pos x="300" y="23"/>
                </a:cxn>
                <a:cxn ang="0">
                  <a:pos x="182" y="116"/>
                </a:cxn>
                <a:cxn ang="0">
                  <a:pos x="0" y="91"/>
                </a:cxn>
              </a:cxnLst>
              <a:rect l="0" t="0" r="r" b="b"/>
              <a:pathLst>
                <a:path w="300" h="116">
                  <a:moveTo>
                    <a:pt x="0" y="91"/>
                  </a:moveTo>
                  <a:lnTo>
                    <a:pt x="136" y="0"/>
                  </a:lnTo>
                  <a:lnTo>
                    <a:pt x="300" y="23"/>
                  </a:lnTo>
                  <a:lnTo>
                    <a:pt x="182" y="116"/>
                  </a:lnTo>
                  <a:lnTo>
                    <a:pt x="0" y="91"/>
                  </a:lnTo>
                  <a:close/>
                </a:path>
              </a:pathLst>
            </a:custGeom>
            <a:solidFill>
              <a:srgbClr val="A3893D"/>
            </a:solidFill>
            <a:ln w="9525">
              <a:noFill/>
              <a:round/>
              <a:headEnd/>
              <a:tailEnd/>
            </a:ln>
          </p:spPr>
          <p:txBody>
            <a:bodyPr/>
            <a:lstStyle/>
            <a:p>
              <a:endParaRPr lang="en-US" dirty="0"/>
            </a:p>
          </p:txBody>
        </p:sp>
        <p:sp>
          <p:nvSpPr>
            <p:cNvPr id="243825" name="Freeform 113"/>
            <p:cNvSpPr>
              <a:spLocks/>
            </p:cNvSpPr>
            <p:nvPr/>
          </p:nvSpPr>
          <p:spPr bwMode="auto">
            <a:xfrm>
              <a:off x="4467" y="1201"/>
              <a:ext cx="59" cy="152"/>
            </a:xfrm>
            <a:custGeom>
              <a:avLst/>
              <a:gdLst/>
              <a:ahLst/>
              <a:cxnLst>
                <a:cxn ang="0">
                  <a:pos x="0" y="91"/>
                </a:cxn>
                <a:cxn ang="0">
                  <a:pos x="118" y="0"/>
                </a:cxn>
                <a:cxn ang="0">
                  <a:pos x="118" y="217"/>
                </a:cxn>
                <a:cxn ang="0">
                  <a:pos x="0" y="305"/>
                </a:cxn>
                <a:cxn ang="0">
                  <a:pos x="0" y="91"/>
                </a:cxn>
              </a:cxnLst>
              <a:rect l="0" t="0" r="r" b="b"/>
              <a:pathLst>
                <a:path w="118" h="305">
                  <a:moveTo>
                    <a:pt x="0" y="91"/>
                  </a:moveTo>
                  <a:lnTo>
                    <a:pt x="118" y="0"/>
                  </a:lnTo>
                  <a:lnTo>
                    <a:pt x="118" y="217"/>
                  </a:lnTo>
                  <a:lnTo>
                    <a:pt x="0" y="305"/>
                  </a:lnTo>
                  <a:lnTo>
                    <a:pt x="0" y="91"/>
                  </a:lnTo>
                  <a:close/>
                </a:path>
              </a:pathLst>
            </a:custGeom>
            <a:solidFill>
              <a:srgbClr val="593F00"/>
            </a:solidFill>
            <a:ln w="9525">
              <a:noFill/>
              <a:round/>
              <a:headEnd/>
              <a:tailEnd/>
            </a:ln>
          </p:spPr>
          <p:txBody>
            <a:bodyPr/>
            <a:lstStyle/>
            <a:p>
              <a:endParaRPr lang="en-US" dirty="0"/>
            </a:p>
          </p:txBody>
        </p:sp>
      </p:grpSp>
      <p:sp>
        <p:nvSpPr>
          <p:cNvPr id="110" name="Rectangle 2"/>
          <p:cNvSpPr txBox="1">
            <a:spLocks noChangeArrowheads="1"/>
          </p:cNvSpPr>
          <p:nvPr/>
        </p:nvSpPr>
        <p:spPr bwMode="auto">
          <a:xfrm>
            <a:off x="249381" y="451263"/>
            <a:ext cx="8521557" cy="475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pic>
        <p:nvPicPr>
          <p:cNvPr id="166916" name="Picture 4" descr="C:\Documents and Settings\rfont\Local Settings\Temporary Internet Files\Content.IE5\7OVM4L1Y\MCIN00191_0000[1].wmf"/>
          <p:cNvPicPr>
            <a:picLocks noChangeAspect="1" noChangeArrowheads="1"/>
          </p:cNvPicPr>
          <p:nvPr/>
        </p:nvPicPr>
        <p:blipFill>
          <a:blip r:embed="rId3" cstate="print"/>
          <a:srcRect/>
          <a:stretch>
            <a:fillRect/>
          </a:stretch>
        </p:blipFill>
        <p:spPr bwMode="auto">
          <a:xfrm>
            <a:off x="653135" y="2404117"/>
            <a:ext cx="1959429" cy="815515"/>
          </a:xfrm>
          <a:prstGeom prst="rect">
            <a:avLst/>
          </a:prstGeom>
          <a:noFill/>
        </p:spPr>
      </p:pic>
      <p:pic>
        <p:nvPicPr>
          <p:cNvPr id="166917" name="Picture 5" descr="C:\Documents and Settings\rfont\Local Settings\Temporary Internet Files\Content.IE5\9GC70WOQ\MPj03860450000[1].jpg"/>
          <p:cNvPicPr>
            <a:picLocks noChangeAspect="1" noChangeArrowheads="1"/>
          </p:cNvPicPr>
          <p:nvPr/>
        </p:nvPicPr>
        <p:blipFill>
          <a:blip r:embed="rId4" cstate="print"/>
          <a:srcRect/>
          <a:stretch>
            <a:fillRect/>
          </a:stretch>
        </p:blipFill>
        <p:spPr bwMode="auto">
          <a:xfrm>
            <a:off x="5741712" y="3031170"/>
            <a:ext cx="2416629" cy="1726164"/>
          </a:xfrm>
          <a:prstGeom prst="rect">
            <a:avLst/>
          </a:prstGeom>
          <a:noFill/>
        </p:spPr>
      </p:pic>
      <p:sp>
        <p:nvSpPr>
          <p:cNvPr id="116" name="TextBox 115"/>
          <p:cNvSpPr txBox="1"/>
          <p:nvPr/>
        </p:nvSpPr>
        <p:spPr>
          <a:xfrm>
            <a:off x="475000" y="3301340"/>
            <a:ext cx="2648197" cy="707886"/>
          </a:xfrm>
          <a:prstGeom prst="rect">
            <a:avLst/>
          </a:prstGeom>
          <a:solidFill>
            <a:schemeClr val="tx2"/>
          </a:solidFill>
          <a:ln>
            <a:noFill/>
          </a:ln>
          <a:effectLst>
            <a:outerShdw blurRad="50800" dist="38100" dir="2700000" algn="tl" rotWithShape="0">
              <a:prstClr val="black">
                <a:alpha val="40000"/>
              </a:prstClr>
            </a:outerShdw>
          </a:effectLst>
        </p:spPr>
        <p:txBody>
          <a:bodyPr wrap="square" rtlCol="0">
            <a:spAutoFit/>
          </a:bodyPr>
          <a:lstStyle/>
          <a:p>
            <a:pPr marL="285750" indent="-285750"/>
            <a:r>
              <a:rPr lang="en-US" sz="2000" dirty="0">
                <a:latin typeface="+mn-lt"/>
              </a:rPr>
              <a:t>1. Shipment is on its way…</a:t>
            </a:r>
          </a:p>
        </p:txBody>
      </p:sp>
      <p:sp>
        <p:nvSpPr>
          <p:cNvPr id="118" name="TextBox 117"/>
          <p:cNvSpPr txBox="1"/>
          <p:nvPr/>
        </p:nvSpPr>
        <p:spPr>
          <a:xfrm>
            <a:off x="2622460" y="5603174"/>
            <a:ext cx="2472047" cy="400110"/>
          </a:xfrm>
          <a:prstGeom prst="rect">
            <a:avLst/>
          </a:prstGeom>
          <a:solidFill>
            <a:schemeClr val="tx2"/>
          </a:solidFill>
          <a:ln>
            <a:noFill/>
          </a:ln>
          <a:effectLst>
            <a:outerShdw blurRad="50800" dist="38100" dir="2700000" algn="tl" rotWithShape="0">
              <a:prstClr val="black">
                <a:alpha val="40000"/>
              </a:prstClr>
            </a:outerShdw>
          </a:effectLst>
        </p:spPr>
        <p:txBody>
          <a:bodyPr wrap="square" rtlCol="0">
            <a:spAutoFit/>
          </a:bodyPr>
          <a:lstStyle/>
          <a:p>
            <a:r>
              <a:rPr lang="en-US" sz="2000" dirty="0">
                <a:latin typeface="+mn-lt"/>
              </a:rPr>
              <a:t>2. Shipment arrives</a:t>
            </a:r>
          </a:p>
        </p:txBody>
      </p:sp>
      <p:sp>
        <p:nvSpPr>
          <p:cNvPr id="119" name="TextBox 118"/>
          <p:cNvSpPr txBox="1"/>
          <p:nvPr/>
        </p:nvSpPr>
        <p:spPr>
          <a:xfrm>
            <a:off x="5719941" y="4758037"/>
            <a:ext cx="2438399" cy="707886"/>
          </a:xfrm>
          <a:prstGeom prst="rect">
            <a:avLst/>
          </a:prstGeom>
          <a:solidFill>
            <a:schemeClr val="bg2">
              <a:lumMod val="20000"/>
              <a:lumOff val="80000"/>
            </a:schemeClr>
          </a:solidFill>
        </p:spPr>
        <p:txBody>
          <a:bodyPr wrap="square" rtlCol="0">
            <a:spAutoFit/>
          </a:bodyPr>
          <a:lstStyle/>
          <a:p>
            <a:r>
              <a:rPr lang="en-US" sz="2000" dirty="0">
                <a:latin typeface="+mn-lt"/>
              </a:rPr>
              <a:t>Warehouse: has to receive shipment</a:t>
            </a:r>
          </a:p>
        </p:txBody>
      </p:sp>
      <p:grpSp>
        <p:nvGrpSpPr>
          <p:cNvPr id="127" name="Group 126"/>
          <p:cNvGrpSpPr/>
          <p:nvPr/>
        </p:nvGrpSpPr>
        <p:grpSpPr>
          <a:xfrm>
            <a:off x="2624439" y="1731819"/>
            <a:ext cx="5557654" cy="1323439"/>
            <a:chOff x="2363189" y="1731819"/>
            <a:chExt cx="5557654" cy="1323439"/>
          </a:xfrm>
        </p:grpSpPr>
        <p:sp>
          <p:nvSpPr>
            <p:cNvPr id="117" name="TextBox 116"/>
            <p:cNvSpPr txBox="1"/>
            <p:nvPr/>
          </p:nvSpPr>
          <p:spPr>
            <a:xfrm>
              <a:off x="5462651" y="1731819"/>
              <a:ext cx="2458192" cy="1323439"/>
            </a:xfrm>
            <a:prstGeom prst="rect">
              <a:avLst/>
            </a:prstGeom>
            <a:solidFill>
              <a:schemeClr val="bg2">
                <a:lumMod val="20000"/>
                <a:lumOff val="80000"/>
              </a:schemeClr>
            </a:solidFill>
          </p:spPr>
          <p:txBody>
            <a:bodyPr wrap="square" rtlCol="0">
              <a:spAutoFit/>
            </a:bodyPr>
            <a:lstStyle/>
            <a:p>
              <a:r>
                <a:rPr lang="en-US" sz="2000" dirty="0">
                  <a:latin typeface="+mn-lt"/>
                </a:rPr>
                <a:t>Warehouse: may or may not know details about shipment</a:t>
              </a:r>
            </a:p>
          </p:txBody>
        </p:sp>
        <p:cxnSp>
          <p:nvCxnSpPr>
            <p:cNvPr id="122" name="Elbow Connector 121"/>
            <p:cNvCxnSpPr>
              <a:stCxn id="166916" idx="3"/>
              <a:endCxn id="117" idx="1"/>
            </p:cNvCxnSpPr>
            <p:nvPr/>
          </p:nvCxnSpPr>
          <p:spPr bwMode="auto">
            <a:xfrm flipV="1">
              <a:off x="2363189" y="2393539"/>
              <a:ext cx="3099462" cy="418336"/>
            </a:xfrm>
            <a:prstGeom prst="bentConnector3">
              <a:avLst>
                <a:gd name="adj1" fmla="val 50000"/>
              </a:avLst>
            </a:prstGeom>
            <a:solidFill>
              <a:schemeClr val="accent1"/>
            </a:solidFill>
            <a:ln w="38100" cap="flat" cmpd="sng" algn="ctr">
              <a:solidFill>
                <a:schemeClr val="tx1"/>
              </a:solidFill>
              <a:prstDash val="solid"/>
              <a:round/>
              <a:headEnd type="none" w="med" len="med"/>
              <a:tailEnd type="arrow"/>
            </a:ln>
            <a:effectLst/>
          </p:spPr>
        </p:cxnSp>
      </p:grpSp>
      <p:cxnSp>
        <p:nvCxnSpPr>
          <p:cNvPr id="125" name="Shape 124"/>
          <p:cNvCxnSpPr>
            <a:stCxn id="118" idx="3"/>
            <a:endCxn id="119" idx="2"/>
          </p:cNvCxnSpPr>
          <p:nvPr/>
        </p:nvCxnSpPr>
        <p:spPr bwMode="auto">
          <a:xfrm flipV="1">
            <a:off x="5094507" y="5465923"/>
            <a:ext cx="1844634" cy="337306"/>
          </a:xfrm>
          <a:prstGeom prst="bentConnector2">
            <a:avLst/>
          </a:prstGeom>
          <a:solidFill>
            <a:schemeClr val="accent1"/>
          </a:solidFill>
          <a:ln w="38100" cap="flat" cmpd="sng" algn="ctr">
            <a:solidFill>
              <a:schemeClr val="tx1"/>
            </a:solidFill>
            <a:prstDash val="solid"/>
            <a:round/>
            <a:headEnd type="none" w="med" len="med"/>
            <a:tailEnd type="arrow"/>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p:cTn id="7" dur="1000" fill="hold"/>
                                        <p:tgtEl>
                                          <p:spTgt spid="127"/>
                                        </p:tgtEl>
                                        <p:attrNameLst>
                                          <p:attrName>ppt_w</p:attrName>
                                        </p:attrNameLst>
                                      </p:cBhvr>
                                      <p:tavLst>
                                        <p:tav tm="0">
                                          <p:val>
                                            <p:strVal val="#ppt_w*0.70"/>
                                          </p:val>
                                        </p:tav>
                                        <p:tav tm="100000">
                                          <p:val>
                                            <p:strVal val="#ppt_w"/>
                                          </p:val>
                                        </p:tav>
                                      </p:tavLst>
                                    </p:anim>
                                    <p:anim calcmode="lin" valueType="num">
                                      <p:cBhvr>
                                        <p:cTn id="8" dur="1000" fill="hold"/>
                                        <p:tgtEl>
                                          <p:spTgt spid="127"/>
                                        </p:tgtEl>
                                        <p:attrNameLst>
                                          <p:attrName>ppt_h</p:attrName>
                                        </p:attrNameLst>
                                      </p:cBhvr>
                                      <p:tavLst>
                                        <p:tav tm="0">
                                          <p:val>
                                            <p:strVal val="#ppt_h"/>
                                          </p:val>
                                        </p:tav>
                                        <p:tav tm="100000">
                                          <p:val>
                                            <p:strVal val="#ppt_h"/>
                                          </p:val>
                                        </p:tav>
                                      </p:tavLst>
                                    </p:anim>
                                    <p:animEffect transition="in" filter="fade">
                                      <p:cBhvr>
                                        <p:cTn id="9" dur="1000"/>
                                        <p:tgtEl>
                                          <p:spTgt spid="12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8"/>
                                        </p:tgtEl>
                                        <p:attrNameLst>
                                          <p:attrName>style.visibility</p:attrName>
                                        </p:attrNameLst>
                                      </p:cBhvr>
                                      <p:to>
                                        <p:strVal val="visible"/>
                                      </p:to>
                                    </p:set>
                                    <p:anim calcmode="lin" valueType="num">
                                      <p:cBhvr>
                                        <p:cTn id="14" dur="1000" fill="hold"/>
                                        <p:tgtEl>
                                          <p:spTgt spid="118"/>
                                        </p:tgtEl>
                                        <p:attrNameLst>
                                          <p:attrName>ppt_w</p:attrName>
                                        </p:attrNameLst>
                                      </p:cBhvr>
                                      <p:tavLst>
                                        <p:tav tm="0">
                                          <p:val>
                                            <p:strVal val="#ppt_w*0.70"/>
                                          </p:val>
                                        </p:tav>
                                        <p:tav tm="100000">
                                          <p:val>
                                            <p:strVal val="#ppt_w"/>
                                          </p:val>
                                        </p:tav>
                                      </p:tavLst>
                                    </p:anim>
                                    <p:anim calcmode="lin" valueType="num">
                                      <p:cBhvr>
                                        <p:cTn id="15" dur="1000" fill="hold"/>
                                        <p:tgtEl>
                                          <p:spTgt spid="118"/>
                                        </p:tgtEl>
                                        <p:attrNameLst>
                                          <p:attrName>ppt_h</p:attrName>
                                        </p:attrNameLst>
                                      </p:cBhvr>
                                      <p:tavLst>
                                        <p:tav tm="0">
                                          <p:val>
                                            <p:strVal val="#ppt_h"/>
                                          </p:val>
                                        </p:tav>
                                        <p:tav tm="100000">
                                          <p:val>
                                            <p:strVal val="#ppt_h"/>
                                          </p:val>
                                        </p:tav>
                                      </p:tavLst>
                                    </p:anim>
                                    <p:animEffect transition="in" filter="fade">
                                      <p:cBhvr>
                                        <p:cTn id="16" dur="1000"/>
                                        <p:tgtEl>
                                          <p:spTgt spid="118"/>
                                        </p:tgtEl>
                                      </p:cBhvr>
                                    </p:animEffect>
                                  </p:childTnLst>
                                </p:cTn>
                              </p:par>
                              <p:par>
                                <p:cTn id="17" presetID="55"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 calcmode="lin" valueType="num">
                                      <p:cBhvr>
                                        <p:cTn id="19" dur="1000" fill="hold"/>
                                        <p:tgtEl>
                                          <p:spTgt spid="125"/>
                                        </p:tgtEl>
                                        <p:attrNameLst>
                                          <p:attrName>ppt_w</p:attrName>
                                        </p:attrNameLst>
                                      </p:cBhvr>
                                      <p:tavLst>
                                        <p:tav tm="0">
                                          <p:val>
                                            <p:strVal val="#ppt_w*0.70"/>
                                          </p:val>
                                        </p:tav>
                                        <p:tav tm="100000">
                                          <p:val>
                                            <p:strVal val="#ppt_w"/>
                                          </p:val>
                                        </p:tav>
                                      </p:tavLst>
                                    </p:anim>
                                    <p:anim calcmode="lin" valueType="num">
                                      <p:cBhvr>
                                        <p:cTn id="20" dur="1000" fill="hold"/>
                                        <p:tgtEl>
                                          <p:spTgt spid="125"/>
                                        </p:tgtEl>
                                        <p:attrNameLst>
                                          <p:attrName>ppt_h</p:attrName>
                                        </p:attrNameLst>
                                      </p:cBhvr>
                                      <p:tavLst>
                                        <p:tav tm="0">
                                          <p:val>
                                            <p:strVal val="#ppt_h"/>
                                          </p:val>
                                        </p:tav>
                                        <p:tav tm="100000">
                                          <p:val>
                                            <p:strVal val="#ppt_h"/>
                                          </p:val>
                                        </p:tav>
                                      </p:tavLst>
                                    </p:anim>
                                    <p:animEffect transition="in" filter="fade">
                                      <p:cBhvr>
                                        <p:cTn id="21" dur="1000"/>
                                        <p:tgtEl>
                                          <p:spTgt spid="125"/>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19"/>
                                        </p:tgtEl>
                                        <p:attrNameLst>
                                          <p:attrName>style.visibility</p:attrName>
                                        </p:attrNameLst>
                                      </p:cBhvr>
                                      <p:to>
                                        <p:strVal val="visible"/>
                                      </p:to>
                                    </p:set>
                                    <p:anim calcmode="lin" valueType="num">
                                      <p:cBhvr>
                                        <p:cTn id="24" dur="1000" fill="hold"/>
                                        <p:tgtEl>
                                          <p:spTgt spid="119"/>
                                        </p:tgtEl>
                                        <p:attrNameLst>
                                          <p:attrName>ppt_w</p:attrName>
                                        </p:attrNameLst>
                                      </p:cBhvr>
                                      <p:tavLst>
                                        <p:tav tm="0">
                                          <p:val>
                                            <p:strVal val="#ppt_w*0.70"/>
                                          </p:val>
                                        </p:tav>
                                        <p:tav tm="100000">
                                          <p:val>
                                            <p:strVal val="#ppt_w"/>
                                          </p:val>
                                        </p:tav>
                                      </p:tavLst>
                                    </p:anim>
                                    <p:anim calcmode="lin" valueType="num">
                                      <p:cBhvr>
                                        <p:cTn id="25" dur="1000" fill="hold"/>
                                        <p:tgtEl>
                                          <p:spTgt spid="119"/>
                                        </p:tgtEl>
                                        <p:attrNameLst>
                                          <p:attrName>ppt_h</p:attrName>
                                        </p:attrNameLst>
                                      </p:cBhvr>
                                      <p:tavLst>
                                        <p:tav tm="0">
                                          <p:val>
                                            <p:strVal val="#ppt_h"/>
                                          </p:val>
                                        </p:tav>
                                        <p:tav tm="100000">
                                          <p:val>
                                            <p:strVal val="#ppt_h"/>
                                          </p:val>
                                        </p:tav>
                                      </p:tavLst>
                                    </p:anim>
                                    <p:animEffect transition="in" filter="fade">
                                      <p:cBhvr>
                                        <p:cTn id="26"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type="body" sz="half" idx="1"/>
          </p:nvPr>
        </p:nvSpPr>
        <p:spPr>
          <a:xfrm>
            <a:off x="486888" y="1050975"/>
            <a:ext cx="3895107" cy="516577"/>
          </a:xfrm>
        </p:spPr>
        <p:txBody>
          <a:bodyPr/>
          <a:lstStyle/>
          <a:p>
            <a:pPr>
              <a:buNone/>
            </a:pPr>
            <a:r>
              <a:rPr lang="en-US" sz="2800" b="1" dirty="0"/>
              <a:t>Receiving Scenarios:</a:t>
            </a:r>
          </a:p>
          <a:p>
            <a:pPr>
              <a:buNone/>
            </a:pPr>
            <a:endParaRPr lang="en-US" sz="2800" b="1" dirty="0"/>
          </a:p>
          <a:p>
            <a:pPr lvl="1"/>
            <a:endParaRPr lang="en-US" b="1" i="1" dirty="0"/>
          </a:p>
        </p:txBody>
      </p:sp>
      <p:grpSp>
        <p:nvGrpSpPr>
          <p:cNvPr id="2" name="Group 9"/>
          <p:cNvGrpSpPr>
            <a:grpSpLocks/>
          </p:cNvGrpSpPr>
          <p:nvPr/>
        </p:nvGrpSpPr>
        <p:grpSpPr bwMode="auto">
          <a:xfrm>
            <a:off x="874321" y="2188022"/>
            <a:ext cx="1845129" cy="1281736"/>
            <a:chOff x="3696" y="816"/>
            <a:chExt cx="1721" cy="1234"/>
          </a:xfrm>
        </p:grpSpPr>
        <p:sp>
          <p:nvSpPr>
            <p:cNvPr id="243722" name="Freeform 10"/>
            <p:cNvSpPr>
              <a:spLocks/>
            </p:cNvSpPr>
            <p:nvPr/>
          </p:nvSpPr>
          <p:spPr bwMode="auto">
            <a:xfrm>
              <a:off x="3696" y="816"/>
              <a:ext cx="1721" cy="1140"/>
            </a:xfrm>
            <a:custGeom>
              <a:avLst/>
              <a:gdLst/>
              <a:ahLst/>
              <a:cxnLst>
                <a:cxn ang="0">
                  <a:pos x="2788" y="952"/>
                </a:cxn>
                <a:cxn ang="0">
                  <a:pos x="2329" y="960"/>
                </a:cxn>
                <a:cxn ang="0">
                  <a:pos x="1772" y="1682"/>
                </a:cxn>
                <a:cxn ang="0">
                  <a:pos x="1507" y="1647"/>
                </a:cxn>
                <a:cxn ang="0">
                  <a:pos x="1285" y="2281"/>
                </a:cxn>
                <a:cxn ang="0">
                  <a:pos x="0" y="2132"/>
                </a:cxn>
                <a:cxn ang="0">
                  <a:pos x="716" y="1553"/>
                </a:cxn>
                <a:cxn ang="0">
                  <a:pos x="578" y="1534"/>
                </a:cxn>
                <a:cxn ang="0">
                  <a:pos x="578" y="265"/>
                </a:cxn>
                <a:cxn ang="0">
                  <a:pos x="1468" y="0"/>
                </a:cxn>
                <a:cxn ang="0">
                  <a:pos x="1923" y="40"/>
                </a:cxn>
                <a:cxn ang="0">
                  <a:pos x="2680" y="21"/>
                </a:cxn>
                <a:cxn ang="0">
                  <a:pos x="2740" y="34"/>
                </a:cxn>
                <a:cxn ang="0">
                  <a:pos x="2786" y="53"/>
                </a:cxn>
                <a:cxn ang="0">
                  <a:pos x="2824" y="77"/>
                </a:cxn>
                <a:cxn ang="0">
                  <a:pos x="2850" y="103"/>
                </a:cxn>
                <a:cxn ang="0">
                  <a:pos x="2870" y="129"/>
                </a:cxn>
                <a:cxn ang="0">
                  <a:pos x="2882" y="150"/>
                </a:cxn>
                <a:cxn ang="0">
                  <a:pos x="2889" y="165"/>
                </a:cxn>
                <a:cxn ang="0">
                  <a:pos x="2891" y="169"/>
                </a:cxn>
                <a:cxn ang="0">
                  <a:pos x="3025" y="413"/>
                </a:cxn>
                <a:cxn ang="0">
                  <a:pos x="3200" y="534"/>
                </a:cxn>
                <a:cxn ang="0">
                  <a:pos x="3210" y="539"/>
                </a:cxn>
                <a:cxn ang="0">
                  <a:pos x="3234" y="553"/>
                </a:cxn>
                <a:cxn ang="0">
                  <a:pos x="3268" y="577"/>
                </a:cxn>
                <a:cxn ang="0">
                  <a:pos x="3307" y="610"/>
                </a:cxn>
                <a:cxn ang="0">
                  <a:pos x="3342" y="652"/>
                </a:cxn>
                <a:cxn ang="0">
                  <a:pos x="3372" y="702"/>
                </a:cxn>
                <a:cxn ang="0">
                  <a:pos x="3389" y="761"/>
                </a:cxn>
                <a:cxn ang="0">
                  <a:pos x="3387" y="828"/>
                </a:cxn>
                <a:cxn ang="0">
                  <a:pos x="3391" y="828"/>
                </a:cxn>
                <a:cxn ang="0">
                  <a:pos x="3398" y="831"/>
                </a:cxn>
                <a:cxn ang="0">
                  <a:pos x="3408" y="836"/>
                </a:cxn>
                <a:cxn ang="0">
                  <a:pos x="3419" y="847"/>
                </a:cxn>
                <a:cxn ang="0">
                  <a:pos x="3430" y="865"/>
                </a:cxn>
                <a:cxn ang="0">
                  <a:pos x="3437" y="889"/>
                </a:cxn>
                <a:cxn ang="0">
                  <a:pos x="3441" y="924"/>
                </a:cxn>
                <a:cxn ang="0">
                  <a:pos x="3437" y="969"/>
                </a:cxn>
                <a:cxn ang="0">
                  <a:pos x="3368" y="968"/>
                </a:cxn>
                <a:cxn ang="0">
                  <a:pos x="3368" y="952"/>
                </a:cxn>
                <a:cxn ang="0">
                  <a:pos x="2785" y="952"/>
                </a:cxn>
                <a:cxn ang="0">
                  <a:pos x="2788" y="952"/>
                </a:cxn>
              </a:cxnLst>
              <a:rect l="0" t="0" r="r" b="b"/>
              <a:pathLst>
                <a:path w="3441" h="2281">
                  <a:moveTo>
                    <a:pt x="2788" y="952"/>
                  </a:moveTo>
                  <a:lnTo>
                    <a:pt x="2329" y="960"/>
                  </a:lnTo>
                  <a:lnTo>
                    <a:pt x="1772" y="1682"/>
                  </a:lnTo>
                  <a:lnTo>
                    <a:pt x="1507" y="1647"/>
                  </a:lnTo>
                  <a:lnTo>
                    <a:pt x="1285" y="2281"/>
                  </a:lnTo>
                  <a:lnTo>
                    <a:pt x="0" y="2132"/>
                  </a:lnTo>
                  <a:lnTo>
                    <a:pt x="716" y="1553"/>
                  </a:lnTo>
                  <a:lnTo>
                    <a:pt x="578" y="1534"/>
                  </a:lnTo>
                  <a:lnTo>
                    <a:pt x="578" y="265"/>
                  </a:lnTo>
                  <a:lnTo>
                    <a:pt x="1468" y="0"/>
                  </a:lnTo>
                  <a:lnTo>
                    <a:pt x="1923" y="40"/>
                  </a:lnTo>
                  <a:lnTo>
                    <a:pt x="2680" y="21"/>
                  </a:lnTo>
                  <a:lnTo>
                    <a:pt x="2740" y="34"/>
                  </a:lnTo>
                  <a:lnTo>
                    <a:pt x="2786" y="53"/>
                  </a:lnTo>
                  <a:lnTo>
                    <a:pt x="2824" y="77"/>
                  </a:lnTo>
                  <a:lnTo>
                    <a:pt x="2850" y="103"/>
                  </a:lnTo>
                  <a:lnTo>
                    <a:pt x="2870" y="129"/>
                  </a:lnTo>
                  <a:lnTo>
                    <a:pt x="2882" y="150"/>
                  </a:lnTo>
                  <a:lnTo>
                    <a:pt x="2889" y="165"/>
                  </a:lnTo>
                  <a:lnTo>
                    <a:pt x="2891" y="169"/>
                  </a:lnTo>
                  <a:lnTo>
                    <a:pt x="3025" y="413"/>
                  </a:lnTo>
                  <a:lnTo>
                    <a:pt x="3200" y="534"/>
                  </a:lnTo>
                  <a:lnTo>
                    <a:pt x="3210" y="539"/>
                  </a:lnTo>
                  <a:lnTo>
                    <a:pt x="3234" y="553"/>
                  </a:lnTo>
                  <a:lnTo>
                    <a:pt x="3268" y="577"/>
                  </a:lnTo>
                  <a:lnTo>
                    <a:pt x="3307" y="610"/>
                  </a:lnTo>
                  <a:lnTo>
                    <a:pt x="3342" y="652"/>
                  </a:lnTo>
                  <a:lnTo>
                    <a:pt x="3372" y="702"/>
                  </a:lnTo>
                  <a:lnTo>
                    <a:pt x="3389" y="761"/>
                  </a:lnTo>
                  <a:lnTo>
                    <a:pt x="3387" y="828"/>
                  </a:lnTo>
                  <a:lnTo>
                    <a:pt x="3391" y="828"/>
                  </a:lnTo>
                  <a:lnTo>
                    <a:pt x="3398" y="831"/>
                  </a:lnTo>
                  <a:lnTo>
                    <a:pt x="3408" y="836"/>
                  </a:lnTo>
                  <a:lnTo>
                    <a:pt x="3419" y="847"/>
                  </a:lnTo>
                  <a:lnTo>
                    <a:pt x="3430" y="865"/>
                  </a:lnTo>
                  <a:lnTo>
                    <a:pt x="3437" y="889"/>
                  </a:lnTo>
                  <a:lnTo>
                    <a:pt x="3441" y="924"/>
                  </a:lnTo>
                  <a:lnTo>
                    <a:pt x="3437" y="969"/>
                  </a:lnTo>
                  <a:lnTo>
                    <a:pt x="3368" y="968"/>
                  </a:lnTo>
                  <a:lnTo>
                    <a:pt x="3368" y="952"/>
                  </a:lnTo>
                  <a:lnTo>
                    <a:pt x="2785" y="952"/>
                  </a:lnTo>
                  <a:lnTo>
                    <a:pt x="2788" y="952"/>
                  </a:lnTo>
                  <a:close/>
                </a:path>
              </a:pathLst>
            </a:custGeom>
            <a:solidFill>
              <a:srgbClr val="000000"/>
            </a:solidFill>
            <a:ln w="9525">
              <a:noFill/>
              <a:round/>
              <a:headEnd/>
              <a:tailEnd/>
            </a:ln>
          </p:spPr>
          <p:txBody>
            <a:bodyPr/>
            <a:lstStyle/>
            <a:p>
              <a:endParaRPr lang="en-US" dirty="0"/>
            </a:p>
          </p:txBody>
        </p:sp>
        <p:sp>
          <p:nvSpPr>
            <p:cNvPr id="243723" name="Freeform 11"/>
            <p:cNvSpPr>
              <a:spLocks/>
            </p:cNvSpPr>
            <p:nvPr/>
          </p:nvSpPr>
          <p:spPr bwMode="auto">
            <a:xfrm>
              <a:off x="3958" y="1511"/>
              <a:ext cx="27" cy="72"/>
            </a:xfrm>
            <a:custGeom>
              <a:avLst/>
              <a:gdLst/>
              <a:ahLst/>
              <a:cxnLst>
                <a:cxn ang="0">
                  <a:pos x="52" y="0"/>
                </a:cxn>
                <a:cxn ang="0">
                  <a:pos x="2" y="23"/>
                </a:cxn>
                <a:cxn ang="0">
                  <a:pos x="0" y="138"/>
                </a:cxn>
                <a:cxn ang="0">
                  <a:pos x="54" y="144"/>
                </a:cxn>
                <a:cxn ang="0">
                  <a:pos x="52" y="26"/>
                </a:cxn>
                <a:cxn ang="0">
                  <a:pos x="52" y="0"/>
                </a:cxn>
              </a:cxnLst>
              <a:rect l="0" t="0" r="r" b="b"/>
              <a:pathLst>
                <a:path w="54" h="144">
                  <a:moveTo>
                    <a:pt x="52" y="0"/>
                  </a:moveTo>
                  <a:lnTo>
                    <a:pt x="2" y="23"/>
                  </a:lnTo>
                  <a:lnTo>
                    <a:pt x="0" y="138"/>
                  </a:lnTo>
                  <a:lnTo>
                    <a:pt x="54" y="144"/>
                  </a:lnTo>
                  <a:lnTo>
                    <a:pt x="52" y="26"/>
                  </a:lnTo>
                  <a:lnTo>
                    <a:pt x="52" y="0"/>
                  </a:lnTo>
                  <a:close/>
                </a:path>
              </a:pathLst>
            </a:custGeom>
            <a:solidFill>
              <a:srgbClr val="000000"/>
            </a:solidFill>
            <a:ln w="9525">
              <a:noFill/>
              <a:round/>
              <a:headEnd/>
              <a:tailEnd/>
            </a:ln>
          </p:spPr>
          <p:txBody>
            <a:bodyPr/>
            <a:lstStyle/>
            <a:p>
              <a:endParaRPr lang="en-US" dirty="0"/>
            </a:p>
          </p:txBody>
        </p:sp>
        <p:sp>
          <p:nvSpPr>
            <p:cNvPr id="243724" name="Freeform 12"/>
            <p:cNvSpPr>
              <a:spLocks/>
            </p:cNvSpPr>
            <p:nvPr/>
          </p:nvSpPr>
          <p:spPr bwMode="auto">
            <a:xfrm>
              <a:off x="5030" y="1200"/>
              <a:ext cx="230" cy="198"/>
            </a:xfrm>
            <a:custGeom>
              <a:avLst/>
              <a:gdLst/>
              <a:ahLst/>
              <a:cxnLst>
                <a:cxn ang="0">
                  <a:pos x="229" y="395"/>
                </a:cxn>
                <a:cxn ang="0">
                  <a:pos x="276" y="392"/>
                </a:cxn>
                <a:cxn ang="0">
                  <a:pos x="319" y="379"/>
                </a:cxn>
                <a:cxn ang="0">
                  <a:pos x="358" y="361"/>
                </a:cxn>
                <a:cxn ang="0">
                  <a:pos x="392" y="337"/>
                </a:cxn>
                <a:cxn ang="0">
                  <a:pos x="420" y="308"/>
                </a:cxn>
                <a:cxn ang="0">
                  <a:pos x="440" y="274"/>
                </a:cxn>
                <a:cxn ang="0">
                  <a:pos x="455" y="237"/>
                </a:cxn>
                <a:cxn ang="0">
                  <a:pos x="459" y="198"/>
                </a:cxn>
                <a:cxn ang="0">
                  <a:pos x="455" y="158"/>
                </a:cxn>
                <a:cxn ang="0">
                  <a:pos x="440" y="121"/>
                </a:cxn>
                <a:cxn ang="0">
                  <a:pos x="420" y="87"/>
                </a:cxn>
                <a:cxn ang="0">
                  <a:pos x="392" y="58"/>
                </a:cxn>
                <a:cxn ang="0">
                  <a:pos x="358" y="34"/>
                </a:cxn>
                <a:cxn ang="0">
                  <a:pos x="319" y="16"/>
                </a:cxn>
                <a:cxn ang="0">
                  <a:pos x="276" y="3"/>
                </a:cxn>
                <a:cxn ang="0">
                  <a:pos x="229" y="0"/>
                </a:cxn>
                <a:cxn ang="0">
                  <a:pos x="183" y="3"/>
                </a:cxn>
                <a:cxn ang="0">
                  <a:pos x="140" y="16"/>
                </a:cxn>
                <a:cxn ang="0">
                  <a:pos x="101" y="34"/>
                </a:cxn>
                <a:cxn ang="0">
                  <a:pos x="67" y="58"/>
                </a:cxn>
                <a:cxn ang="0">
                  <a:pos x="39" y="87"/>
                </a:cxn>
                <a:cxn ang="0">
                  <a:pos x="19" y="121"/>
                </a:cxn>
                <a:cxn ang="0">
                  <a:pos x="4" y="158"/>
                </a:cxn>
                <a:cxn ang="0">
                  <a:pos x="0" y="198"/>
                </a:cxn>
                <a:cxn ang="0">
                  <a:pos x="4" y="237"/>
                </a:cxn>
                <a:cxn ang="0">
                  <a:pos x="19" y="274"/>
                </a:cxn>
                <a:cxn ang="0">
                  <a:pos x="39" y="308"/>
                </a:cxn>
                <a:cxn ang="0">
                  <a:pos x="67" y="337"/>
                </a:cxn>
                <a:cxn ang="0">
                  <a:pos x="101" y="361"/>
                </a:cxn>
                <a:cxn ang="0">
                  <a:pos x="140" y="379"/>
                </a:cxn>
                <a:cxn ang="0">
                  <a:pos x="183" y="392"/>
                </a:cxn>
                <a:cxn ang="0">
                  <a:pos x="229" y="395"/>
                </a:cxn>
              </a:cxnLst>
              <a:rect l="0" t="0" r="r" b="b"/>
              <a:pathLst>
                <a:path w="459" h="395">
                  <a:moveTo>
                    <a:pt x="229" y="395"/>
                  </a:moveTo>
                  <a:lnTo>
                    <a:pt x="276" y="392"/>
                  </a:lnTo>
                  <a:lnTo>
                    <a:pt x="319" y="379"/>
                  </a:lnTo>
                  <a:lnTo>
                    <a:pt x="358" y="361"/>
                  </a:lnTo>
                  <a:lnTo>
                    <a:pt x="392" y="337"/>
                  </a:lnTo>
                  <a:lnTo>
                    <a:pt x="420" y="308"/>
                  </a:lnTo>
                  <a:lnTo>
                    <a:pt x="440" y="274"/>
                  </a:lnTo>
                  <a:lnTo>
                    <a:pt x="455" y="237"/>
                  </a:lnTo>
                  <a:lnTo>
                    <a:pt x="459" y="198"/>
                  </a:lnTo>
                  <a:lnTo>
                    <a:pt x="455" y="158"/>
                  </a:lnTo>
                  <a:lnTo>
                    <a:pt x="440" y="121"/>
                  </a:lnTo>
                  <a:lnTo>
                    <a:pt x="420" y="87"/>
                  </a:lnTo>
                  <a:lnTo>
                    <a:pt x="392" y="58"/>
                  </a:lnTo>
                  <a:lnTo>
                    <a:pt x="358" y="34"/>
                  </a:lnTo>
                  <a:lnTo>
                    <a:pt x="319" y="16"/>
                  </a:lnTo>
                  <a:lnTo>
                    <a:pt x="276" y="3"/>
                  </a:lnTo>
                  <a:lnTo>
                    <a:pt x="229" y="0"/>
                  </a:lnTo>
                  <a:lnTo>
                    <a:pt x="183" y="3"/>
                  </a:lnTo>
                  <a:lnTo>
                    <a:pt x="140" y="16"/>
                  </a:lnTo>
                  <a:lnTo>
                    <a:pt x="101" y="34"/>
                  </a:lnTo>
                  <a:lnTo>
                    <a:pt x="67" y="58"/>
                  </a:lnTo>
                  <a:lnTo>
                    <a:pt x="39" y="87"/>
                  </a:lnTo>
                  <a:lnTo>
                    <a:pt x="19" y="121"/>
                  </a:lnTo>
                  <a:lnTo>
                    <a:pt x="4" y="158"/>
                  </a:lnTo>
                  <a:lnTo>
                    <a:pt x="0" y="198"/>
                  </a:lnTo>
                  <a:lnTo>
                    <a:pt x="4" y="237"/>
                  </a:lnTo>
                  <a:lnTo>
                    <a:pt x="19" y="274"/>
                  </a:lnTo>
                  <a:lnTo>
                    <a:pt x="39" y="308"/>
                  </a:lnTo>
                  <a:lnTo>
                    <a:pt x="67" y="337"/>
                  </a:lnTo>
                  <a:lnTo>
                    <a:pt x="101" y="361"/>
                  </a:lnTo>
                  <a:lnTo>
                    <a:pt x="140" y="379"/>
                  </a:lnTo>
                  <a:lnTo>
                    <a:pt x="183" y="392"/>
                  </a:lnTo>
                  <a:lnTo>
                    <a:pt x="229" y="395"/>
                  </a:lnTo>
                  <a:close/>
                </a:path>
              </a:pathLst>
            </a:custGeom>
            <a:solidFill>
              <a:srgbClr val="000000"/>
            </a:solidFill>
            <a:ln w="9525">
              <a:noFill/>
              <a:round/>
              <a:headEnd/>
              <a:tailEnd/>
            </a:ln>
          </p:spPr>
          <p:txBody>
            <a:bodyPr/>
            <a:lstStyle/>
            <a:p>
              <a:endParaRPr lang="en-US" dirty="0"/>
            </a:p>
          </p:txBody>
        </p:sp>
        <p:sp>
          <p:nvSpPr>
            <p:cNvPr id="243725" name="Freeform 13"/>
            <p:cNvSpPr>
              <a:spLocks/>
            </p:cNvSpPr>
            <p:nvPr/>
          </p:nvSpPr>
          <p:spPr bwMode="auto">
            <a:xfrm>
              <a:off x="5064" y="1229"/>
              <a:ext cx="164" cy="141"/>
            </a:xfrm>
            <a:custGeom>
              <a:avLst/>
              <a:gdLst/>
              <a:ahLst/>
              <a:cxnLst>
                <a:cxn ang="0">
                  <a:pos x="164" y="282"/>
                </a:cxn>
                <a:cxn ang="0">
                  <a:pos x="198" y="279"/>
                </a:cxn>
                <a:cxn ang="0">
                  <a:pos x="228" y="271"/>
                </a:cxn>
                <a:cxn ang="0">
                  <a:pos x="256" y="258"/>
                </a:cxn>
                <a:cxn ang="0">
                  <a:pos x="280" y="240"/>
                </a:cxn>
                <a:cxn ang="0">
                  <a:pos x="300" y="219"/>
                </a:cxn>
                <a:cxn ang="0">
                  <a:pos x="315" y="195"/>
                </a:cxn>
                <a:cxn ang="0">
                  <a:pos x="325" y="169"/>
                </a:cxn>
                <a:cxn ang="0">
                  <a:pos x="328" y="142"/>
                </a:cxn>
                <a:cxn ang="0">
                  <a:pos x="325" y="113"/>
                </a:cxn>
                <a:cxn ang="0">
                  <a:pos x="315" y="87"/>
                </a:cxn>
                <a:cxn ang="0">
                  <a:pos x="300" y="63"/>
                </a:cxn>
                <a:cxn ang="0">
                  <a:pos x="280" y="42"/>
                </a:cxn>
                <a:cxn ang="0">
                  <a:pos x="256" y="24"/>
                </a:cxn>
                <a:cxn ang="0">
                  <a:pos x="228" y="11"/>
                </a:cxn>
                <a:cxn ang="0">
                  <a:pos x="198" y="3"/>
                </a:cxn>
                <a:cxn ang="0">
                  <a:pos x="164" y="0"/>
                </a:cxn>
                <a:cxn ang="0">
                  <a:pos x="131" y="3"/>
                </a:cxn>
                <a:cxn ang="0">
                  <a:pos x="101" y="11"/>
                </a:cxn>
                <a:cxn ang="0">
                  <a:pos x="73" y="24"/>
                </a:cxn>
                <a:cxn ang="0">
                  <a:pos x="49" y="42"/>
                </a:cxn>
                <a:cxn ang="0">
                  <a:pos x="28" y="63"/>
                </a:cxn>
                <a:cxn ang="0">
                  <a:pos x="13" y="87"/>
                </a:cxn>
                <a:cxn ang="0">
                  <a:pos x="4" y="113"/>
                </a:cxn>
                <a:cxn ang="0">
                  <a:pos x="0" y="142"/>
                </a:cxn>
                <a:cxn ang="0">
                  <a:pos x="4" y="169"/>
                </a:cxn>
                <a:cxn ang="0">
                  <a:pos x="13" y="195"/>
                </a:cxn>
                <a:cxn ang="0">
                  <a:pos x="28" y="219"/>
                </a:cxn>
                <a:cxn ang="0">
                  <a:pos x="49" y="240"/>
                </a:cxn>
                <a:cxn ang="0">
                  <a:pos x="73" y="258"/>
                </a:cxn>
                <a:cxn ang="0">
                  <a:pos x="101" y="271"/>
                </a:cxn>
                <a:cxn ang="0">
                  <a:pos x="131" y="279"/>
                </a:cxn>
                <a:cxn ang="0">
                  <a:pos x="164" y="282"/>
                </a:cxn>
              </a:cxnLst>
              <a:rect l="0" t="0" r="r" b="b"/>
              <a:pathLst>
                <a:path w="328" h="282">
                  <a:moveTo>
                    <a:pt x="164" y="282"/>
                  </a:moveTo>
                  <a:lnTo>
                    <a:pt x="198" y="279"/>
                  </a:lnTo>
                  <a:lnTo>
                    <a:pt x="228" y="271"/>
                  </a:lnTo>
                  <a:lnTo>
                    <a:pt x="256" y="258"/>
                  </a:lnTo>
                  <a:lnTo>
                    <a:pt x="280" y="240"/>
                  </a:lnTo>
                  <a:lnTo>
                    <a:pt x="300" y="219"/>
                  </a:lnTo>
                  <a:lnTo>
                    <a:pt x="315" y="195"/>
                  </a:lnTo>
                  <a:lnTo>
                    <a:pt x="325" y="169"/>
                  </a:lnTo>
                  <a:lnTo>
                    <a:pt x="328" y="142"/>
                  </a:lnTo>
                  <a:lnTo>
                    <a:pt x="325" y="113"/>
                  </a:lnTo>
                  <a:lnTo>
                    <a:pt x="315" y="87"/>
                  </a:lnTo>
                  <a:lnTo>
                    <a:pt x="300" y="63"/>
                  </a:lnTo>
                  <a:lnTo>
                    <a:pt x="280" y="42"/>
                  </a:lnTo>
                  <a:lnTo>
                    <a:pt x="256" y="24"/>
                  </a:lnTo>
                  <a:lnTo>
                    <a:pt x="228" y="11"/>
                  </a:lnTo>
                  <a:lnTo>
                    <a:pt x="198" y="3"/>
                  </a:lnTo>
                  <a:lnTo>
                    <a:pt x="164" y="0"/>
                  </a:lnTo>
                  <a:lnTo>
                    <a:pt x="131" y="3"/>
                  </a:lnTo>
                  <a:lnTo>
                    <a:pt x="101" y="11"/>
                  </a:lnTo>
                  <a:lnTo>
                    <a:pt x="73" y="24"/>
                  </a:lnTo>
                  <a:lnTo>
                    <a:pt x="49" y="42"/>
                  </a:lnTo>
                  <a:lnTo>
                    <a:pt x="28" y="63"/>
                  </a:lnTo>
                  <a:lnTo>
                    <a:pt x="13" y="87"/>
                  </a:lnTo>
                  <a:lnTo>
                    <a:pt x="4" y="113"/>
                  </a:lnTo>
                  <a:lnTo>
                    <a:pt x="0" y="142"/>
                  </a:lnTo>
                  <a:lnTo>
                    <a:pt x="4" y="169"/>
                  </a:lnTo>
                  <a:lnTo>
                    <a:pt x="13" y="195"/>
                  </a:lnTo>
                  <a:lnTo>
                    <a:pt x="28" y="219"/>
                  </a:lnTo>
                  <a:lnTo>
                    <a:pt x="49" y="240"/>
                  </a:lnTo>
                  <a:lnTo>
                    <a:pt x="73" y="258"/>
                  </a:lnTo>
                  <a:lnTo>
                    <a:pt x="101" y="271"/>
                  </a:lnTo>
                  <a:lnTo>
                    <a:pt x="131" y="279"/>
                  </a:lnTo>
                  <a:lnTo>
                    <a:pt x="164" y="282"/>
                  </a:lnTo>
                  <a:close/>
                </a:path>
              </a:pathLst>
            </a:custGeom>
            <a:solidFill>
              <a:srgbClr val="494949"/>
            </a:solidFill>
            <a:ln w="9525">
              <a:noFill/>
              <a:round/>
              <a:headEnd/>
              <a:tailEnd/>
            </a:ln>
          </p:spPr>
          <p:txBody>
            <a:bodyPr/>
            <a:lstStyle/>
            <a:p>
              <a:endParaRPr lang="en-US" dirty="0"/>
            </a:p>
          </p:txBody>
        </p:sp>
        <p:sp>
          <p:nvSpPr>
            <p:cNvPr id="243726" name="Freeform 14"/>
            <p:cNvSpPr>
              <a:spLocks/>
            </p:cNvSpPr>
            <p:nvPr/>
          </p:nvSpPr>
          <p:spPr bwMode="auto">
            <a:xfrm>
              <a:off x="4078" y="843"/>
              <a:ext cx="697" cy="157"/>
            </a:xfrm>
            <a:custGeom>
              <a:avLst/>
              <a:gdLst/>
              <a:ahLst/>
              <a:cxnLst>
                <a:cxn ang="0">
                  <a:pos x="0" y="210"/>
                </a:cxn>
                <a:cxn ang="0">
                  <a:pos x="705" y="0"/>
                </a:cxn>
                <a:cxn ang="0">
                  <a:pos x="1393" y="61"/>
                </a:cxn>
                <a:cxn ang="0">
                  <a:pos x="930" y="313"/>
                </a:cxn>
                <a:cxn ang="0">
                  <a:pos x="0" y="210"/>
                </a:cxn>
              </a:cxnLst>
              <a:rect l="0" t="0" r="r" b="b"/>
              <a:pathLst>
                <a:path w="1393" h="313">
                  <a:moveTo>
                    <a:pt x="0" y="210"/>
                  </a:moveTo>
                  <a:lnTo>
                    <a:pt x="705" y="0"/>
                  </a:lnTo>
                  <a:lnTo>
                    <a:pt x="1393" y="61"/>
                  </a:lnTo>
                  <a:lnTo>
                    <a:pt x="930" y="313"/>
                  </a:lnTo>
                  <a:lnTo>
                    <a:pt x="0" y="210"/>
                  </a:lnTo>
                  <a:close/>
                </a:path>
              </a:pathLst>
            </a:custGeom>
            <a:solidFill>
              <a:srgbClr val="3D7C7C"/>
            </a:solidFill>
            <a:ln w="9525">
              <a:noFill/>
              <a:round/>
              <a:headEnd/>
              <a:tailEnd/>
            </a:ln>
          </p:spPr>
          <p:txBody>
            <a:bodyPr/>
            <a:lstStyle/>
            <a:p>
              <a:endParaRPr lang="en-US" dirty="0"/>
            </a:p>
          </p:txBody>
        </p:sp>
        <p:sp>
          <p:nvSpPr>
            <p:cNvPr id="243727" name="Freeform 15"/>
            <p:cNvSpPr>
              <a:spLocks/>
            </p:cNvSpPr>
            <p:nvPr/>
          </p:nvSpPr>
          <p:spPr bwMode="auto">
            <a:xfrm>
              <a:off x="4563" y="885"/>
              <a:ext cx="250" cy="683"/>
            </a:xfrm>
            <a:custGeom>
              <a:avLst/>
              <a:gdLst/>
              <a:ahLst/>
              <a:cxnLst>
                <a:cxn ang="0">
                  <a:pos x="0" y="284"/>
                </a:cxn>
                <a:cxn ang="0">
                  <a:pos x="16" y="1366"/>
                </a:cxn>
                <a:cxn ang="0">
                  <a:pos x="499" y="842"/>
                </a:cxn>
                <a:cxn ang="0">
                  <a:pos x="483" y="0"/>
                </a:cxn>
                <a:cxn ang="0">
                  <a:pos x="0" y="284"/>
                </a:cxn>
              </a:cxnLst>
              <a:rect l="0" t="0" r="r" b="b"/>
              <a:pathLst>
                <a:path w="499" h="1366">
                  <a:moveTo>
                    <a:pt x="0" y="284"/>
                  </a:moveTo>
                  <a:lnTo>
                    <a:pt x="16" y="1366"/>
                  </a:lnTo>
                  <a:lnTo>
                    <a:pt x="499" y="842"/>
                  </a:lnTo>
                  <a:lnTo>
                    <a:pt x="483" y="0"/>
                  </a:lnTo>
                  <a:lnTo>
                    <a:pt x="0" y="284"/>
                  </a:lnTo>
                  <a:close/>
                </a:path>
              </a:pathLst>
            </a:custGeom>
            <a:solidFill>
              <a:srgbClr val="5B9B9B"/>
            </a:solidFill>
            <a:ln w="9525">
              <a:noFill/>
              <a:round/>
              <a:headEnd/>
              <a:tailEnd/>
            </a:ln>
          </p:spPr>
          <p:txBody>
            <a:bodyPr/>
            <a:lstStyle/>
            <a:p>
              <a:endParaRPr lang="en-US" dirty="0"/>
            </a:p>
          </p:txBody>
        </p:sp>
        <p:sp>
          <p:nvSpPr>
            <p:cNvPr id="243728" name="Freeform 16"/>
            <p:cNvSpPr>
              <a:spLocks/>
            </p:cNvSpPr>
            <p:nvPr/>
          </p:nvSpPr>
          <p:spPr bwMode="auto">
            <a:xfrm>
              <a:off x="3772" y="1558"/>
              <a:ext cx="662" cy="362"/>
            </a:xfrm>
            <a:custGeom>
              <a:avLst/>
              <a:gdLst/>
              <a:ahLst/>
              <a:cxnLst>
                <a:cxn ang="0">
                  <a:pos x="697" y="0"/>
                </a:cxn>
                <a:cxn ang="0">
                  <a:pos x="1322" y="87"/>
                </a:cxn>
                <a:cxn ang="0">
                  <a:pos x="1078" y="724"/>
                </a:cxn>
                <a:cxn ang="0">
                  <a:pos x="0" y="602"/>
                </a:cxn>
                <a:cxn ang="0">
                  <a:pos x="697" y="0"/>
                </a:cxn>
              </a:cxnLst>
              <a:rect l="0" t="0" r="r" b="b"/>
              <a:pathLst>
                <a:path w="1322" h="724">
                  <a:moveTo>
                    <a:pt x="697" y="0"/>
                  </a:moveTo>
                  <a:lnTo>
                    <a:pt x="1322" y="87"/>
                  </a:lnTo>
                  <a:lnTo>
                    <a:pt x="1078" y="724"/>
                  </a:lnTo>
                  <a:lnTo>
                    <a:pt x="0" y="602"/>
                  </a:lnTo>
                  <a:lnTo>
                    <a:pt x="697" y="0"/>
                  </a:lnTo>
                  <a:close/>
                </a:path>
              </a:pathLst>
            </a:custGeom>
            <a:solidFill>
              <a:srgbClr val="BFBFBF"/>
            </a:solidFill>
            <a:ln w="9525">
              <a:noFill/>
              <a:round/>
              <a:headEnd/>
              <a:tailEnd/>
            </a:ln>
          </p:spPr>
          <p:txBody>
            <a:bodyPr/>
            <a:lstStyle/>
            <a:p>
              <a:endParaRPr lang="en-US" dirty="0"/>
            </a:p>
          </p:txBody>
        </p:sp>
        <p:sp>
          <p:nvSpPr>
            <p:cNvPr id="243729" name="Freeform 17"/>
            <p:cNvSpPr>
              <a:spLocks/>
            </p:cNvSpPr>
            <p:nvPr/>
          </p:nvSpPr>
          <p:spPr bwMode="auto">
            <a:xfrm>
              <a:off x="4153" y="1260"/>
              <a:ext cx="196" cy="211"/>
            </a:xfrm>
            <a:custGeom>
              <a:avLst/>
              <a:gdLst/>
              <a:ahLst/>
              <a:cxnLst>
                <a:cxn ang="0">
                  <a:pos x="392" y="423"/>
                </a:cxn>
                <a:cxn ang="0">
                  <a:pos x="392" y="55"/>
                </a:cxn>
                <a:cxn ang="0">
                  <a:pos x="0" y="0"/>
                </a:cxn>
                <a:cxn ang="0">
                  <a:pos x="0" y="370"/>
                </a:cxn>
                <a:cxn ang="0">
                  <a:pos x="392" y="423"/>
                </a:cxn>
              </a:cxnLst>
              <a:rect l="0" t="0" r="r" b="b"/>
              <a:pathLst>
                <a:path w="392" h="423">
                  <a:moveTo>
                    <a:pt x="392" y="423"/>
                  </a:moveTo>
                  <a:lnTo>
                    <a:pt x="392" y="55"/>
                  </a:lnTo>
                  <a:lnTo>
                    <a:pt x="0" y="0"/>
                  </a:lnTo>
                  <a:lnTo>
                    <a:pt x="0" y="370"/>
                  </a:lnTo>
                  <a:lnTo>
                    <a:pt x="392" y="423"/>
                  </a:lnTo>
                  <a:close/>
                </a:path>
              </a:pathLst>
            </a:custGeom>
            <a:solidFill>
              <a:srgbClr val="AA9144"/>
            </a:solidFill>
            <a:ln w="9525">
              <a:noFill/>
              <a:round/>
              <a:headEnd/>
              <a:tailEnd/>
            </a:ln>
          </p:spPr>
          <p:txBody>
            <a:bodyPr/>
            <a:lstStyle/>
            <a:p>
              <a:endParaRPr lang="en-US" dirty="0"/>
            </a:p>
          </p:txBody>
        </p:sp>
        <p:sp>
          <p:nvSpPr>
            <p:cNvPr id="243730" name="Freeform 18"/>
            <p:cNvSpPr>
              <a:spLocks/>
            </p:cNvSpPr>
            <p:nvPr/>
          </p:nvSpPr>
          <p:spPr bwMode="auto">
            <a:xfrm>
              <a:off x="4153" y="1210"/>
              <a:ext cx="268" cy="77"/>
            </a:xfrm>
            <a:custGeom>
              <a:avLst/>
              <a:gdLst/>
              <a:ahLst/>
              <a:cxnLst>
                <a:cxn ang="0">
                  <a:pos x="0" y="100"/>
                </a:cxn>
                <a:cxn ang="0">
                  <a:pos x="173" y="0"/>
                </a:cxn>
                <a:cxn ang="0">
                  <a:pos x="535" y="49"/>
                </a:cxn>
                <a:cxn ang="0">
                  <a:pos x="392" y="155"/>
                </a:cxn>
                <a:cxn ang="0">
                  <a:pos x="0" y="100"/>
                </a:cxn>
              </a:cxnLst>
              <a:rect l="0" t="0" r="r" b="b"/>
              <a:pathLst>
                <a:path w="535" h="155">
                  <a:moveTo>
                    <a:pt x="0" y="100"/>
                  </a:moveTo>
                  <a:lnTo>
                    <a:pt x="173" y="0"/>
                  </a:lnTo>
                  <a:lnTo>
                    <a:pt x="535" y="49"/>
                  </a:lnTo>
                  <a:lnTo>
                    <a:pt x="392" y="155"/>
                  </a:lnTo>
                  <a:lnTo>
                    <a:pt x="0" y="100"/>
                  </a:lnTo>
                  <a:close/>
                </a:path>
              </a:pathLst>
            </a:custGeom>
            <a:solidFill>
              <a:srgbClr val="664C00"/>
            </a:solidFill>
            <a:ln w="9525">
              <a:noFill/>
              <a:round/>
              <a:headEnd/>
              <a:tailEnd/>
            </a:ln>
          </p:spPr>
          <p:txBody>
            <a:bodyPr/>
            <a:lstStyle/>
            <a:p>
              <a:endParaRPr lang="en-US" dirty="0"/>
            </a:p>
          </p:txBody>
        </p:sp>
        <p:sp>
          <p:nvSpPr>
            <p:cNvPr id="243731" name="Freeform 19"/>
            <p:cNvSpPr>
              <a:spLocks/>
            </p:cNvSpPr>
            <p:nvPr/>
          </p:nvSpPr>
          <p:spPr bwMode="auto">
            <a:xfrm>
              <a:off x="4349" y="1234"/>
              <a:ext cx="72" cy="237"/>
            </a:xfrm>
            <a:custGeom>
              <a:avLst/>
              <a:gdLst/>
              <a:ahLst/>
              <a:cxnLst>
                <a:cxn ang="0">
                  <a:pos x="0" y="106"/>
                </a:cxn>
                <a:cxn ang="0">
                  <a:pos x="143" y="0"/>
                </a:cxn>
                <a:cxn ang="0">
                  <a:pos x="143" y="371"/>
                </a:cxn>
                <a:cxn ang="0">
                  <a:pos x="0" y="474"/>
                </a:cxn>
                <a:cxn ang="0">
                  <a:pos x="0" y="106"/>
                </a:cxn>
              </a:cxnLst>
              <a:rect l="0" t="0" r="r" b="b"/>
              <a:pathLst>
                <a:path w="143" h="474">
                  <a:moveTo>
                    <a:pt x="0" y="106"/>
                  </a:moveTo>
                  <a:lnTo>
                    <a:pt x="143" y="0"/>
                  </a:lnTo>
                  <a:lnTo>
                    <a:pt x="143" y="371"/>
                  </a:lnTo>
                  <a:lnTo>
                    <a:pt x="0" y="474"/>
                  </a:lnTo>
                  <a:lnTo>
                    <a:pt x="0" y="106"/>
                  </a:lnTo>
                  <a:close/>
                </a:path>
              </a:pathLst>
            </a:custGeom>
            <a:solidFill>
              <a:srgbClr val="351C00"/>
            </a:solidFill>
            <a:ln w="9525">
              <a:noFill/>
              <a:round/>
              <a:headEnd/>
              <a:tailEnd/>
            </a:ln>
          </p:spPr>
          <p:txBody>
            <a:bodyPr/>
            <a:lstStyle/>
            <a:p>
              <a:endParaRPr lang="en-US" dirty="0"/>
            </a:p>
          </p:txBody>
        </p:sp>
        <p:sp>
          <p:nvSpPr>
            <p:cNvPr id="243732" name="Freeform 20"/>
            <p:cNvSpPr>
              <a:spLocks/>
            </p:cNvSpPr>
            <p:nvPr/>
          </p:nvSpPr>
          <p:spPr bwMode="auto">
            <a:xfrm>
              <a:off x="4045" y="1332"/>
              <a:ext cx="196" cy="212"/>
            </a:xfrm>
            <a:custGeom>
              <a:avLst/>
              <a:gdLst/>
              <a:ahLst/>
              <a:cxnLst>
                <a:cxn ang="0">
                  <a:pos x="391" y="425"/>
                </a:cxn>
                <a:cxn ang="0">
                  <a:pos x="391" y="54"/>
                </a:cxn>
                <a:cxn ang="0">
                  <a:pos x="0" y="0"/>
                </a:cxn>
                <a:cxn ang="0">
                  <a:pos x="0" y="370"/>
                </a:cxn>
                <a:cxn ang="0">
                  <a:pos x="391" y="425"/>
                </a:cxn>
              </a:cxnLst>
              <a:rect l="0" t="0" r="r" b="b"/>
              <a:pathLst>
                <a:path w="391" h="425">
                  <a:moveTo>
                    <a:pt x="391" y="425"/>
                  </a:moveTo>
                  <a:lnTo>
                    <a:pt x="391" y="54"/>
                  </a:lnTo>
                  <a:lnTo>
                    <a:pt x="0" y="0"/>
                  </a:lnTo>
                  <a:lnTo>
                    <a:pt x="0" y="370"/>
                  </a:lnTo>
                  <a:lnTo>
                    <a:pt x="391" y="425"/>
                  </a:lnTo>
                  <a:close/>
                </a:path>
              </a:pathLst>
            </a:custGeom>
            <a:solidFill>
              <a:srgbClr val="E5CC7F"/>
            </a:solidFill>
            <a:ln w="9525">
              <a:noFill/>
              <a:round/>
              <a:headEnd/>
              <a:tailEnd/>
            </a:ln>
          </p:spPr>
          <p:txBody>
            <a:bodyPr/>
            <a:lstStyle/>
            <a:p>
              <a:endParaRPr lang="en-US" dirty="0"/>
            </a:p>
          </p:txBody>
        </p:sp>
        <p:sp>
          <p:nvSpPr>
            <p:cNvPr id="243733" name="Freeform 21"/>
            <p:cNvSpPr>
              <a:spLocks/>
            </p:cNvSpPr>
            <p:nvPr/>
          </p:nvSpPr>
          <p:spPr bwMode="auto">
            <a:xfrm>
              <a:off x="4045" y="1283"/>
              <a:ext cx="267" cy="76"/>
            </a:xfrm>
            <a:custGeom>
              <a:avLst/>
              <a:gdLst/>
              <a:ahLst/>
              <a:cxnLst>
                <a:cxn ang="0">
                  <a:pos x="0" y="98"/>
                </a:cxn>
                <a:cxn ang="0">
                  <a:pos x="173" y="0"/>
                </a:cxn>
                <a:cxn ang="0">
                  <a:pos x="535" y="48"/>
                </a:cxn>
                <a:cxn ang="0">
                  <a:pos x="391" y="152"/>
                </a:cxn>
                <a:cxn ang="0">
                  <a:pos x="0" y="98"/>
                </a:cxn>
              </a:cxnLst>
              <a:rect l="0" t="0" r="r" b="b"/>
              <a:pathLst>
                <a:path w="535" h="152">
                  <a:moveTo>
                    <a:pt x="0" y="98"/>
                  </a:moveTo>
                  <a:lnTo>
                    <a:pt x="173" y="0"/>
                  </a:lnTo>
                  <a:lnTo>
                    <a:pt x="535" y="48"/>
                  </a:lnTo>
                  <a:lnTo>
                    <a:pt x="391" y="152"/>
                  </a:lnTo>
                  <a:lnTo>
                    <a:pt x="0" y="98"/>
                  </a:lnTo>
                  <a:close/>
                </a:path>
              </a:pathLst>
            </a:custGeom>
            <a:solidFill>
              <a:srgbClr val="997F33"/>
            </a:solidFill>
            <a:ln w="9525">
              <a:noFill/>
              <a:round/>
              <a:headEnd/>
              <a:tailEnd/>
            </a:ln>
          </p:spPr>
          <p:txBody>
            <a:bodyPr/>
            <a:lstStyle/>
            <a:p>
              <a:endParaRPr lang="en-US" dirty="0"/>
            </a:p>
          </p:txBody>
        </p:sp>
        <p:sp>
          <p:nvSpPr>
            <p:cNvPr id="243734" name="Freeform 22"/>
            <p:cNvSpPr>
              <a:spLocks/>
            </p:cNvSpPr>
            <p:nvPr/>
          </p:nvSpPr>
          <p:spPr bwMode="auto">
            <a:xfrm>
              <a:off x="4241" y="1307"/>
              <a:ext cx="71" cy="237"/>
            </a:xfrm>
            <a:custGeom>
              <a:avLst/>
              <a:gdLst/>
              <a:ahLst/>
              <a:cxnLst>
                <a:cxn ang="0">
                  <a:pos x="0" y="104"/>
                </a:cxn>
                <a:cxn ang="0">
                  <a:pos x="144" y="0"/>
                </a:cxn>
                <a:cxn ang="0">
                  <a:pos x="144" y="370"/>
                </a:cxn>
                <a:cxn ang="0">
                  <a:pos x="0" y="475"/>
                </a:cxn>
                <a:cxn ang="0">
                  <a:pos x="0" y="104"/>
                </a:cxn>
              </a:cxnLst>
              <a:rect l="0" t="0" r="r" b="b"/>
              <a:pathLst>
                <a:path w="144" h="475">
                  <a:moveTo>
                    <a:pt x="0" y="104"/>
                  </a:moveTo>
                  <a:lnTo>
                    <a:pt x="144" y="0"/>
                  </a:lnTo>
                  <a:lnTo>
                    <a:pt x="144" y="370"/>
                  </a:lnTo>
                  <a:lnTo>
                    <a:pt x="0" y="475"/>
                  </a:lnTo>
                  <a:lnTo>
                    <a:pt x="0" y="104"/>
                  </a:lnTo>
                  <a:close/>
                </a:path>
              </a:pathLst>
            </a:custGeom>
            <a:solidFill>
              <a:srgbClr val="4C3300"/>
            </a:solidFill>
            <a:ln w="9525">
              <a:noFill/>
              <a:round/>
              <a:headEnd/>
              <a:tailEnd/>
            </a:ln>
          </p:spPr>
          <p:txBody>
            <a:bodyPr/>
            <a:lstStyle/>
            <a:p>
              <a:endParaRPr lang="en-US" dirty="0"/>
            </a:p>
          </p:txBody>
        </p:sp>
        <p:sp>
          <p:nvSpPr>
            <p:cNvPr id="243735" name="Freeform 23"/>
            <p:cNvSpPr>
              <a:spLocks/>
            </p:cNvSpPr>
            <p:nvPr/>
          </p:nvSpPr>
          <p:spPr bwMode="auto">
            <a:xfrm>
              <a:off x="4162" y="1054"/>
              <a:ext cx="308" cy="222"/>
            </a:xfrm>
            <a:custGeom>
              <a:avLst/>
              <a:gdLst/>
              <a:ahLst/>
              <a:cxnLst>
                <a:cxn ang="0">
                  <a:pos x="615" y="443"/>
                </a:cxn>
                <a:cxn ang="0">
                  <a:pos x="615" y="74"/>
                </a:cxn>
                <a:cxn ang="0">
                  <a:pos x="0" y="0"/>
                </a:cxn>
                <a:cxn ang="0">
                  <a:pos x="0" y="371"/>
                </a:cxn>
                <a:cxn ang="0">
                  <a:pos x="615" y="443"/>
                </a:cxn>
              </a:cxnLst>
              <a:rect l="0" t="0" r="r" b="b"/>
              <a:pathLst>
                <a:path w="615" h="443">
                  <a:moveTo>
                    <a:pt x="615" y="443"/>
                  </a:moveTo>
                  <a:lnTo>
                    <a:pt x="615" y="74"/>
                  </a:lnTo>
                  <a:lnTo>
                    <a:pt x="0" y="0"/>
                  </a:lnTo>
                  <a:lnTo>
                    <a:pt x="0" y="371"/>
                  </a:lnTo>
                  <a:lnTo>
                    <a:pt x="615" y="443"/>
                  </a:lnTo>
                  <a:close/>
                </a:path>
              </a:pathLst>
            </a:custGeom>
            <a:solidFill>
              <a:srgbClr val="8E7528"/>
            </a:solidFill>
            <a:ln w="9525">
              <a:noFill/>
              <a:round/>
              <a:headEnd/>
              <a:tailEnd/>
            </a:ln>
          </p:spPr>
          <p:txBody>
            <a:bodyPr/>
            <a:lstStyle/>
            <a:p>
              <a:endParaRPr lang="en-US" dirty="0"/>
            </a:p>
          </p:txBody>
        </p:sp>
        <p:sp>
          <p:nvSpPr>
            <p:cNvPr id="243736" name="Freeform 24"/>
            <p:cNvSpPr>
              <a:spLocks/>
            </p:cNvSpPr>
            <p:nvPr/>
          </p:nvSpPr>
          <p:spPr bwMode="auto">
            <a:xfrm>
              <a:off x="4162" y="1008"/>
              <a:ext cx="379" cy="83"/>
            </a:xfrm>
            <a:custGeom>
              <a:avLst/>
              <a:gdLst/>
              <a:ahLst/>
              <a:cxnLst>
                <a:cxn ang="0">
                  <a:pos x="0" y="92"/>
                </a:cxn>
                <a:cxn ang="0">
                  <a:pos x="167" y="0"/>
                </a:cxn>
                <a:cxn ang="0">
                  <a:pos x="757" y="60"/>
                </a:cxn>
                <a:cxn ang="0">
                  <a:pos x="615" y="166"/>
                </a:cxn>
                <a:cxn ang="0">
                  <a:pos x="0" y="92"/>
                </a:cxn>
              </a:cxnLst>
              <a:rect l="0" t="0" r="r" b="b"/>
              <a:pathLst>
                <a:path w="757" h="166">
                  <a:moveTo>
                    <a:pt x="0" y="92"/>
                  </a:moveTo>
                  <a:lnTo>
                    <a:pt x="167" y="0"/>
                  </a:lnTo>
                  <a:lnTo>
                    <a:pt x="757" y="60"/>
                  </a:lnTo>
                  <a:lnTo>
                    <a:pt x="615" y="166"/>
                  </a:lnTo>
                  <a:lnTo>
                    <a:pt x="0" y="92"/>
                  </a:lnTo>
                  <a:close/>
                </a:path>
              </a:pathLst>
            </a:custGeom>
            <a:solidFill>
              <a:srgbClr val="6D5407"/>
            </a:solidFill>
            <a:ln w="9525">
              <a:noFill/>
              <a:round/>
              <a:headEnd/>
              <a:tailEnd/>
            </a:ln>
          </p:spPr>
          <p:txBody>
            <a:bodyPr/>
            <a:lstStyle/>
            <a:p>
              <a:endParaRPr lang="en-US" dirty="0"/>
            </a:p>
          </p:txBody>
        </p:sp>
        <p:sp>
          <p:nvSpPr>
            <p:cNvPr id="243737" name="Freeform 25"/>
            <p:cNvSpPr>
              <a:spLocks/>
            </p:cNvSpPr>
            <p:nvPr/>
          </p:nvSpPr>
          <p:spPr bwMode="auto">
            <a:xfrm>
              <a:off x="4470" y="1038"/>
              <a:ext cx="71" cy="238"/>
            </a:xfrm>
            <a:custGeom>
              <a:avLst/>
              <a:gdLst/>
              <a:ahLst/>
              <a:cxnLst>
                <a:cxn ang="0">
                  <a:pos x="0" y="106"/>
                </a:cxn>
                <a:cxn ang="0">
                  <a:pos x="142" y="0"/>
                </a:cxn>
                <a:cxn ang="0">
                  <a:pos x="142" y="371"/>
                </a:cxn>
                <a:cxn ang="0">
                  <a:pos x="0" y="475"/>
                </a:cxn>
                <a:cxn ang="0">
                  <a:pos x="0" y="106"/>
                </a:cxn>
              </a:cxnLst>
              <a:rect l="0" t="0" r="r" b="b"/>
              <a:pathLst>
                <a:path w="142" h="475">
                  <a:moveTo>
                    <a:pt x="0" y="106"/>
                  </a:moveTo>
                  <a:lnTo>
                    <a:pt x="142" y="0"/>
                  </a:lnTo>
                  <a:lnTo>
                    <a:pt x="142" y="371"/>
                  </a:lnTo>
                  <a:lnTo>
                    <a:pt x="0" y="475"/>
                  </a:lnTo>
                  <a:lnTo>
                    <a:pt x="0" y="106"/>
                  </a:lnTo>
                  <a:close/>
                </a:path>
              </a:pathLst>
            </a:custGeom>
            <a:solidFill>
              <a:srgbClr val="351C00"/>
            </a:solidFill>
            <a:ln w="9525">
              <a:noFill/>
              <a:round/>
              <a:headEnd/>
              <a:tailEnd/>
            </a:ln>
          </p:spPr>
          <p:txBody>
            <a:bodyPr/>
            <a:lstStyle/>
            <a:p>
              <a:endParaRPr lang="en-US" dirty="0"/>
            </a:p>
          </p:txBody>
        </p:sp>
        <p:sp>
          <p:nvSpPr>
            <p:cNvPr id="243738" name="Freeform 26"/>
            <p:cNvSpPr>
              <a:spLocks/>
            </p:cNvSpPr>
            <p:nvPr/>
          </p:nvSpPr>
          <p:spPr bwMode="auto">
            <a:xfrm>
              <a:off x="4281" y="1354"/>
              <a:ext cx="196" cy="212"/>
            </a:xfrm>
            <a:custGeom>
              <a:avLst/>
              <a:gdLst/>
              <a:ahLst/>
              <a:cxnLst>
                <a:cxn ang="0">
                  <a:pos x="392" y="424"/>
                </a:cxn>
                <a:cxn ang="0">
                  <a:pos x="392" y="55"/>
                </a:cxn>
                <a:cxn ang="0">
                  <a:pos x="0" y="0"/>
                </a:cxn>
                <a:cxn ang="0">
                  <a:pos x="0" y="371"/>
                </a:cxn>
                <a:cxn ang="0">
                  <a:pos x="392" y="424"/>
                </a:cxn>
              </a:cxnLst>
              <a:rect l="0" t="0" r="r" b="b"/>
              <a:pathLst>
                <a:path w="392" h="424">
                  <a:moveTo>
                    <a:pt x="392" y="424"/>
                  </a:moveTo>
                  <a:lnTo>
                    <a:pt x="392" y="55"/>
                  </a:lnTo>
                  <a:lnTo>
                    <a:pt x="0" y="0"/>
                  </a:lnTo>
                  <a:lnTo>
                    <a:pt x="0" y="371"/>
                  </a:lnTo>
                  <a:lnTo>
                    <a:pt x="392" y="424"/>
                  </a:lnTo>
                  <a:close/>
                </a:path>
              </a:pathLst>
            </a:custGeom>
            <a:solidFill>
              <a:srgbClr val="E5CC7F"/>
            </a:solidFill>
            <a:ln w="9525">
              <a:noFill/>
              <a:round/>
              <a:headEnd/>
              <a:tailEnd/>
            </a:ln>
          </p:spPr>
          <p:txBody>
            <a:bodyPr/>
            <a:lstStyle/>
            <a:p>
              <a:endParaRPr lang="en-US" dirty="0"/>
            </a:p>
          </p:txBody>
        </p:sp>
        <p:sp>
          <p:nvSpPr>
            <p:cNvPr id="243739" name="Freeform 27"/>
            <p:cNvSpPr>
              <a:spLocks/>
            </p:cNvSpPr>
            <p:nvPr/>
          </p:nvSpPr>
          <p:spPr bwMode="auto">
            <a:xfrm>
              <a:off x="4477" y="1332"/>
              <a:ext cx="63" cy="234"/>
            </a:xfrm>
            <a:custGeom>
              <a:avLst/>
              <a:gdLst/>
              <a:ahLst/>
              <a:cxnLst>
                <a:cxn ang="0">
                  <a:pos x="0" y="99"/>
                </a:cxn>
                <a:cxn ang="0">
                  <a:pos x="127" y="0"/>
                </a:cxn>
                <a:cxn ang="0">
                  <a:pos x="125" y="347"/>
                </a:cxn>
                <a:cxn ang="0">
                  <a:pos x="0" y="468"/>
                </a:cxn>
                <a:cxn ang="0">
                  <a:pos x="0" y="99"/>
                </a:cxn>
              </a:cxnLst>
              <a:rect l="0" t="0" r="r" b="b"/>
              <a:pathLst>
                <a:path w="127" h="468">
                  <a:moveTo>
                    <a:pt x="0" y="99"/>
                  </a:moveTo>
                  <a:lnTo>
                    <a:pt x="127" y="0"/>
                  </a:lnTo>
                  <a:lnTo>
                    <a:pt x="125" y="347"/>
                  </a:lnTo>
                  <a:lnTo>
                    <a:pt x="0" y="468"/>
                  </a:lnTo>
                  <a:lnTo>
                    <a:pt x="0" y="99"/>
                  </a:lnTo>
                  <a:close/>
                </a:path>
              </a:pathLst>
            </a:custGeom>
            <a:solidFill>
              <a:srgbClr val="4C3300"/>
            </a:solidFill>
            <a:ln w="9525">
              <a:noFill/>
              <a:round/>
              <a:headEnd/>
              <a:tailEnd/>
            </a:ln>
          </p:spPr>
          <p:txBody>
            <a:bodyPr/>
            <a:lstStyle/>
            <a:p>
              <a:endParaRPr lang="en-US" dirty="0"/>
            </a:p>
          </p:txBody>
        </p:sp>
        <p:sp>
          <p:nvSpPr>
            <p:cNvPr id="243740" name="Freeform 28"/>
            <p:cNvSpPr>
              <a:spLocks/>
            </p:cNvSpPr>
            <p:nvPr/>
          </p:nvSpPr>
          <p:spPr bwMode="auto">
            <a:xfrm>
              <a:off x="4281" y="1172"/>
              <a:ext cx="259" cy="209"/>
            </a:xfrm>
            <a:custGeom>
              <a:avLst/>
              <a:gdLst/>
              <a:ahLst/>
              <a:cxnLst>
                <a:cxn ang="0">
                  <a:pos x="392" y="418"/>
                </a:cxn>
                <a:cxn ang="0">
                  <a:pos x="519" y="319"/>
                </a:cxn>
                <a:cxn ang="0">
                  <a:pos x="519" y="0"/>
                </a:cxn>
                <a:cxn ang="0">
                  <a:pos x="0" y="363"/>
                </a:cxn>
                <a:cxn ang="0">
                  <a:pos x="392" y="418"/>
                </a:cxn>
              </a:cxnLst>
              <a:rect l="0" t="0" r="r" b="b"/>
              <a:pathLst>
                <a:path w="519" h="418">
                  <a:moveTo>
                    <a:pt x="392" y="418"/>
                  </a:moveTo>
                  <a:lnTo>
                    <a:pt x="519" y="319"/>
                  </a:lnTo>
                  <a:lnTo>
                    <a:pt x="519" y="0"/>
                  </a:lnTo>
                  <a:lnTo>
                    <a:pt x="0" y="363"/>
                  </a:lnTo>
                  <a:lnTo>
                    <a:pt x="392" y="418"/>
                  </a:lnTo>
                  <a:close/>
                </a:path>
              </a:pathLst>
            </a:custGeom>
            <a:solidFill>
              <a:srgbClr val="A0873A"/>
            </a:solidFill>
            <a:ln w="9525">
              <a:noFill/>
              <a:round/>
              <a:headEnd/>
              <a:tailEnd/>
            </a:ln>
          </p:spPr>
          <p:txBody>
            <a:bodyPr/>
            <a:lstStyle/>
            <a:p>
              <a:endParaRPr lang="en-US" dirty="0"/>
            </a:p>
          </p:txBody>
        </p:sp>
        <p:sp>
          <p:nvSpPr>
            <p:cNvPr id="243741" name="Freeform 29"/>
            <p:cNvSpPr>
              <a:spLocks/>
            </p:cNvSpPr>
            <p:nvPr/>
          </p:nvSpPr>
          <p:spPr bwMode="auto">
            <a:xfrm>
              <a:off x="3984" y="1541"/>
              <a:ext cx="97" cy="33"/>
            </a:xfrm>
            <a:custGeom>
              <a:avLst/>
              <a:gdLst/>
              <a:ahLst/>
              <a:cxnLst>
                <a:cxn ang="0">
                  <a:pos x="151" y="66"/>
                </a:cxn>
                <a:cxn ang="0">
                  <a:pos x="194" y="24"/>
                </a:cxn>
                <a:cxn ang="0">
                  <a:pos x="0" y="0"/>
                </a:cxn>
                <a:cxn ang="0">
                  <a:pos x="0" y="45"/>
                </a:cxn>
                <a:cxn ang="0">
                  <a:pos x="151" y="66"/>
                </a:cxn>
              </a:cxnLst>
              <a:rect l="0" t="0" r="r" b="b"/>
              <a:pathLst>
                <a:path w="194" h="66">
                  <a:moveTo>
                    <a:pt x="151" y="66"/>
                  </a:moveTo>
                  <a:lnTo>
                    <a:pt x="194" y="24"/>
                  </a:lnTo>
                  <a:lnTo>
                    <a:pt x="0" y="0"/>
                  </a:lnTo>
                  <a:lnTo>
                    <a:pt x="0" y="45"/>
                  </a:lnTo>
                  <a:lnTo>
                    <a:pt x="151" y="66"/>
                  </a:lnTo>
                  <a:close/>
                </a:path>
              </a:pathLst>
            </a:custGeom>
            <a:solidFill>
              <a:srgbClr val="7F7F7F"/>
            </a:solidFill>
            <a:ln w="9525">
              <a:noFill/>
              <a:round/>
              <a:headEnd/>
              <a:tailEnd/>
            </a:ln>
          </p:spPr>
          <p:txBody>
            <a:bodyPr/>
            <a:lstStyle/>
            <a:p>
              <a:endParaRPr lang="en-US" dirty="0"/>
            </a:p>
          </p:txBody>
        </p:sp>
        <p:sp>
          <p:nvSpPr>
            <p:cNvPr id="243742" name="Freeform 30"/>
            <p:cNvSpPr>
              <a:spLocks/>
            </p:cNvSpPr>
            <p:nvPr/>
          </p:nvSpPr>
          <p:spPr bwMode="auto">
            <a:xfrm>
              <a:off x="4484" y="1604"/>
              <a:ext cx="83" cy="34"/>
            </a:xfrm>
            <a:custGeom>
              <a:avLst/>
              <a:gdLst/>
              <a:ahLst/>
              <a:cxnLst>
                <a:cxn ang="0">
                  <a:pos x="166" y="68"/>
                </a:cxn>
                <a:cxn ang="0">
                  <a:pos x="166" y="23"/>
                </a:cxn>
                <a:cxn ang="0">
                  <a:pos x="0" y="0"/>
                </a:cxn>
                <a:cxn ang="0">
                  <a:pos x="0" y="45"/>
                </a:cxn>
                <a:cxn ang="0">
                  <a:pos x="166" y="68"/>
                </a:cxn>
              </a:cxnLst>
              <a:rect l="0" t="0" r="r" b="b"/>
              <a:pathLst>
                <a:path w="166" h="68">
                  <a:moveTo>
                    <a:pt x="166" y="68"/>
                  </a:moveTo>
                  <a:lnTo>
                    <a:pt x="166" y="23"/>
                  </a:lnTo>
                  <a:lnTo>
                    <a:pt x="0" y="0"/>
                  </a:lnTo>
                  <a:lnTo>
                    <a:pt x="0" y="45"/>
                  </a:lnTo>
                  <a:lnTo>
                    <a:pt x="166" y="68"/>
                  </a:lnTo>
                  <a:close/>
                </a:path>
              </a:pathLst>
            </a:custGeom>
            <a:solidFill>
              <a:srgbClr val="7F7F7F"/>
            </a:solidFill>
            <a:ln w="9525">
              <a:noFill/>
              <a:round/>
              <a:headEnd/>
              <a:tailEnd/>
            </a:ln>
          </p:spPr>
          <p:txBody>
            <a:bodyPr/>
            <a:lstStyle/>
            <a:p>
              <a:endParaRPr lang="en-US" dirty="0"/>
            </a:p>
          </p:txBody>
        </p:sp>
        <p:sp>
          <p:nvSpPr>
            <p:cNvPr id="243743" name="Freeform 31"/>
            <p:cNvSpPr>
              <a:spLocks/>
            </p:cNvSpPr>
            <p:nvPr/>
          </p:nvSpPr>
          <p:spPr bwMode="auto">
            <a:xfrm>
              <a:off x="3772" y="1740"/>
              <a:ext cx="571" cy="180"/>
            </a:xfrm>
            <a:custGeom>
              <a:avLst/>
              <a:gdLst/>
              <a:ahLst/>
              <a:cxnLst>
                <a:cxn ang="0">
                  <a:pos x="0" y="237"/>
                </a:cxn>
                <a:cxn ang="0">
                  <a:pos x="349" y="0"/>
                </a:cxn>
                <a:cxn ang="0">
                  <a:pos x="1141" y="88"/>
                </a:cxn>
                <a:cxn ang="0">
                  <a:pos x="1078" y="359"/>
                </a:cxn>
                <a:cxn ang="0">
                  <a:pos x="0" y="237"/>
                </a:cxn>
              </a:cxnLst>
              <a:rect l="0" t="0" r="r" b="b"/>
              <a:pathLst>
                <a:path w="1141" h="359">
                  <a:moveTo>
                    <a:pt x="0" y="237"/>
                  </a:moveTo>
                  <a:lnTo>
                    <a:pt x="349" y="0"/>
                  </a:lnTo>
                  <a:lnTo>
                    <a:pt x="1141" y="88"/>
                  </a:lnTo>
                  <a:lnTo>
                    <a:pt x="1078" y="359"/>
                  </a:lnTo>
                  <a:lnTo>
                    <a:pt x="0" y="237"/>
                  </a:lnTo>
                  <a:close/>
                </a:path>
              </a:pathLst>
            </a:custGeom>
            <a:solidFill>
              <a:srgbClr val="CECECE"/>
            </a:solidFill>
            <a:ln w="9525">
              <a:noFill/>
              <a:round/>
              <a:headEnd/>
              <a:tailEnd/>
            </a:ln>
          </p:spPr>
          <p:txBody>
            <a:bodyPr/>
            <a:lstStyle/>
            <a:p>
              <a:endParaRPr lang="en-US" dirty="0"/>
            </a:p>
          </p:txBody>
        </p:sp>
        <p:sp>
          <p:nvSpPr>
            <p:cNvPr id="243744" name="Freeform 32"/>
            <p:cNvSpPr>
              <a:spLocks/>
            </p:cNvSpPr>
            <p:nvPr/>
          </p:nvSpPr>
          <p:spPr bwMode="auto">
            <a:xfrm>
              <a:off x="4037" y="1558"/>
              <a:ext cx="397" cy="127"/>
            </a:xfrm>
            <a:custGeom>
              <a:avLst/>
              <a:gdLst/>
              <a:ahLst/>
              <a:cxnLst>
                <a:cxn ang="0">
                  <a:pos x="167" y="0"/>
                </a:cxn>
                <a:cxn ang="0">
                  <a:pos x="0" y="142"/>
                </a:cxn>
                <a:cxn ang="0">
                  <a:pos x="733" y="255"/>
                </a:cxn>
                <a:cxn ang="0">
                  <a:pos x="792" y="87"/>
                </a:cxn>
                <a:cxn ang="0">
                  <a:pos x="167" y="0"/>
                </a:cxn>
              </a:cxnLst>
              <a:rect l="0" t="0" r="r" b="b"/>
              <a:pathLst>
                <a:path w="792" h="255">
                  <a:moveTo>
                    <a:pt x="167" y="0"/>
                  </a:moveTo>
                  <a:lnTo>
                    <a:pt x="0" y="142"/>
                  </a:lnTo>
                  <a:lnTo>
                    <a:pt x="733" y="255"/>
                  </a:lnTo>
                  <a:lnTo>
                    <a:pt x="792" y="87"/>
                  </a:lnTo>
                  <a:lnTo>
                    <a:pt x="167" y="0"/>
                  </a:lnTo>
                  <a:close/>
                </a:path>
              </a:pathLst>
            </a:custGeom>
            <a:solidFill>
              <a:srgbClr val="AAAAAA"/>
            </a:solidFill>
            <a:ln w="9525">
              <a:noFill/>
              <a:round/>
              <a:headEnd/>
              <a:tailEnd/>
            </a:ln>
          </p:spPr>
          <p:txBody>
            <a:bodyPr/>
            <a:lstStyle/>
            <a:p>
              <a:endParaRPr lang="en-US" dirty="0"/>
            </a:p>
          </p:txBody>
        </p:sp>
        <p:sp>
          <p:nvSpPr>
            <p:cNvPr id="243745" name="Freeform 33"/>
            <p:cNvSpPr>
              <a:spLocks/>
            </p:cNvSpPr>
            <p:nvPr/>
          </p:nvSpPr>
          <p:spPr bwMode="auto">
            <a:xfrm>
              <a:off x="3936" y="1568"/>
              <a:ext cx="270" cy="313"/>
            </a:xfrm>
            <a:custGeom>
              <a:avLst/>
              <a:gdLst/>
              <a:ahLst/>
              <a:cxnLst>
                <a:cxn ang="0">
                  <a:pos x="530" y="0"/>
                </a:cxn>
                <a:cxn ang="0">
                  <a:pos x="0" y="621"/>
                </a:cxn>
                <a:cxn ang="0">
                  <a:pos x="45" y="626"/>
                </a:cxn>
                <a:cxn ang="0">
                  <a:pos x="541" y="0"/>
                </a:cxn>
                <a:cxn ang="0">
                  <a:pos x="530" y="0"/>
                </a:cxn>
              </a:cxnLst>
              <a:rect l="0" t="0" r="r" b="b"/>
              <a:pathLst>
                <a:path w="541" h="626">
                  <a:moveTo>
                    <a:pt x="530" y="0"/>
                  </a:moveTo>
                  <a:lnTo>
                    <a:pt x="0" y="621"/>
                  </a:lnTo>
                  <a:lnTo>
                    <a:pt x="45" y="626"/>
                  </a:lnTo>
                  <a:lnTo>
                    <a:pt x="541" y="0"/>
                  </a:lnTo>
                  <a:lnTo>
                    <a:pt x="530" y="0"/>
                  </a:lnTo>
                  <a:close/>
                </a:path>
              </a:pathLst>
            </a:custGeom>
            <a:solidFill>
              <a:srgbClr val="000000"/>
            </a:solidFill>
            <a:ln w="9525">
              <a:noFill/>
              <a:round/>
              <a:headEnd/>
              <a:tailEnd/>
            </a:ln>
          </p:spPr>
          <p:txBody>
            <a:bodyPr/>
            <a:lstStyle/>
            <a:p>
              <a:endParaRPr lang="en-US" dirty="0"/>
            </a:p>
          </p:txBody>
        </p:sp>
        <p:sp>
          <p:nvSpPr>
            <p:cNvPr id="243746" name="Freeform 34"/>
            <p:cNvSpPr>
              <a:spLocks/>
            </p:cNvSpPr>
            <p:nvPr/>
          </p:nvSpPr>
          <p:spPr bwMode="auto">
            <a:xfrm>
              <a:off x="3905" y="1568"/>
              <a:ext cx="296" cy="308"/>
            </a:xfrm>
            <a:custGeom>
              <a:avLst/>
              <a:gdLst/>
              <a:ahLst/>
              <a:cxnLst>
                <a:cxn ang="0">
                  <a:pos x="591" y="2"/>
                </a:cxn>
                <a:cxn ang="0">
                  <a:pos x="61" y="617"/>
                </a:cxn>
                <a:cxn ang="0">
                  <a:pos x="0" y="610"/>
                </a:cxn>
                <a:cxn ang="0">
                  <a:pos x="574" y="0"/>
                </a:cxn>
                <a:cxn ang="0">
                  <a:pos x="591" y="2"/>
                </a:cxn>
              </a:cxnLst>
              <a:rect l="0" t="0" r="r" b="b"/>
              <a:pathLst>
                <a:path w="591" h="617">
                  <a:moveTo>
                    <a:pt x="591" y="2"/>
                  </a:moveTo>
                  <a:lnTo>
                    <a:pt x="61" y="617"/>
                  </a:lnTo>
                  <a:lnTo>
                    <a:pt x="0" y="610"/>
                  </a:lnTo>
                  <a:lnTo>
                    <a:pt x="574" y="0"/>
                  </a:lnTo>
                  <a:lnTo>
                    <a:pt x="591" y="2"/>
                  </a:lnTo>
                  <a:close/>
                </a:path>
              </a:pathLst>
            </a:custGeom>
            <a:solidFill>
              <a:srgbClr val="DBDBDB"/>
            </a:solidFill>
            <a:ln w="9525">
              <a:noFill/>
              <a:round/>
              <a:headEnd/>
              <a:tailEnd/>
            </a:ln>
          </p:spPr>
          <p:txBody>
            <a:bodyPr/>
            <a:lstStyle/>
            <a:p>
              <a:endParaRPr lang="en-US" dirty="0"/>
            </a:p>
          </p:txBody>
        </p:sp>
        <p:sp>
          <p:nvSpPr>
            <p:cNvPr id="243747" name="Freeform 35"/>
            <p:cNvSpPr>
              <a:spLocks/>
            </p:cNvSpPr>
            <p:nvPr/>
          </p:nvSpPr>
          <p:spPr bwMode="auto">
            <a:xfrm>
              <a:off x="4021" y="1786"/>
              <a:ext cx="157" cy="32"/>
            </a:xfrm>
            <a:custGeom>
              <a:avLst/>
              <a:gdLst/>
              <a:ahLst/>
              <a:cxnLst>
                <a:cxn ang="0">
                  <a:pos x="0" y="27"/>
                </a:cxn>
                <a:cxn ang="0">
                  <a:pos x="291" y="62"/>
                </a:cxn>
                <a:cxn ang="0">
                  <a:pos x="313" y="35"/>
                </a:cxn>
                <a:cxn ang="0">
                  <a:pos x="26" y="0"/>
                </a:cxn>
                <a:cxn ang="0">
                  <a:pos x="0" y="27"/>
                </a:cxn>
              </a:cxnLst>
              <a:rect l="0" t="0" r="r" b="b"/>
              <a:pathLst>
                <a:path w="313" h="62">
                  <a:moveTo>
                    <a:pt x="0" y="27"/>
                  </a:moveTo>
                  <a:lnTo>
                    <a:pt x="291" y="62"/>
                  </a:lnTo>
                  <a:lnTo>
                    <a:pt x="313" y="35"/>
                  </a:lnTo>
                  <a:lnTo>
                    <a:pt x="26" y="0"/>
                  </a:lnTo>
                  <a:lnTo>
                    <a:pt x="0" y="27"/>
                  </a:lnTo>
                  <a:close/>
                </a:path>
              </a:pathLst>
            </a:custGeom>
            <a:solidFill>
              <a:srgbClr val="000000"/>
            </a:solidFill>
            <a:ln w="9525">
              <a:noFill/>
              <a:round/>
              <a:headEnd/>
              <a:tailEnd/>
            </a:ln>
          </p:spPr>
          <p:txBody>
            <a:bodyPr/>
            <a:lstStyle/>
            <a:p>
              <a:endParaRPr lang="en-US" dirty="0"/>
            </a:p>
          </p:txBody>
        </p:sp>
        <p:sp>
          <p:nvSpPr>
            <p:cNvPr id="243748" name="Freeform 36"/>
            <p:cNvSpPr>
              <a:spLocks/>
            </p:cNvSpPr>
            <p:nvPr/>
          </p:nvSpPr>
          <p:spPr bwMode="auto">
            <a:xfrm>
              <a:off x="4099" y="1686"/>
              <a:ext cx="153" cy="30"/>
            </a:xfrm>
            <a:custGeom>
              <a:avLst/>
              <a:gdLst/>
              <a:ahLst/>
              <a:cxnLst>
                <a:cxn ang="0">
                  <a:pos x="0" y="27"/>
                </a:cxn>
                <a:cxn ang="0">
                  <a:pos x="281" y="59"/>
                </a:cxn>
                <a:cxn ang="0">
                  <a:pos x="306" y="32"/>
                </a:cxn>
                <a:cxn ang="0">
                  <a:pos x="26" y="0"/>
                </a:cxn>
                <a:cxn ang="0">
                  <a:pos x="0" y="27"/>
                </a:cxn>
              </a:cxnLst>
              <a:rect l="0" t="0" r="r" b="b"/>
              <a:pathLst>
                <a:path w="306" h="59">
                  <a:moveTo>
                    <a:pt x="0" y="27"/>
                  </a:moveTo>
                  <a:lnTo>
                    <a:pt x="281" y="59"/>
                  </a:lnTo>
                  <a:lnTo>
                    <a:pt x="306" y="32"/>
                  </a:lnTo>
                  <a:lnTo>
                    <a:pt x="26" y="0"/>
                  </a:lnTo>
                  <a:lnTo>
                    <a:pt x="0" y="27"/>
                  </a:lnTo>
                  <a:close/>
                </a:path>
              </a:pathLst>
            </a:custGeom>
            <a:solidFill>
              <a:srgbClr val="000000"/>
            </a:solidFill>
            <a:ln w="9525">
              <a:noFill/>
              <a:round/>
              <a:headEnd/>
              <a:tailEnd/>
            </a:ln>
          </p:spPr>
          <p:txBody>
            <a:bodyPr/>
            <a:lstStyle/>
            <a:p>
              <a:endParaRPr lang="en-US" dirty="0"/>
            </a:p>
          </p:txBody>
        </p:sp>
        <p:sp>
          <p:nvSpPr>
            <p:cNvPr id="243749" name="Freeform 37"/>
            <p:cNvSpPr>
              <a:spLocks/>
            </p:cNvSpPr>
            <p:nvPr/>
          </p:nvSpPr>
          <p:spPr bwMode="auto">
            <a:xfrm>
              <a:off x="4163" y="1612"/>
              <a:ext cx="144" cy="26"/>
            </a:xfrm>
            <a:custGeom>
              <a:avLst/>
              <a:gdLst/>
              <a:ahLst/>
              <a:cxnLst>
                <a:cxn ang="0">
                  <a:pos x="0" y="21"/>
                </a:cxn>
                <a:cxn ang="0">
                  <a:pos x="276" y="52"/>
                </a:cxn>
                <a:cxn ang="0">
                  <a:pos x="288" y="32"/>
                </a:cxn>
                <a:cxn ang="0">
                  <a:pos x="15" y="0"/>
                </a:cxn>
                <a:cxn ang="0">
                  <a:pos x="0" y="21"/>
                </a:cxn>
              </a:cxnLst>
              <a:rect l="0" t="0" r="r" b="b"/>
              <a:pathLst>
                <a:path w="288" h="52">
                  <a:moveTo>
                    <a:pt x="0" y="21"/>
                  </a:moveTo>
                  <a:lnTo>
                    <a:pt x="276" y="52"/>
                  </a:lnTo>
                  <a:lnTo>
                    <a:pt x="288" y="32"/>
                  </a:lnTo>
                  <a:lnTo>
                    <a:pt x="15" y="0"/>
                  </a:lnTo>
                  <a:lnTo>
                    <a:pt x="0" y="21"/>
                  </a:lnTo>
                  <a:close/>
                </a:path>
              </a:pathLst>
            </a:custGeom>
            <a:solidFill>
              <a:srgbClr val="000000"/>
            </a:solidFill>
            <a:ln w="9525">
              <a:noFill/>
              <a:round/>
              <a:headEnd/>
              <a:tailEnd/>
            </a:ln>
          </p:spPr>
          <p:txBody>
            <a:bodyPr/>
            <a:lstStyle/>
            <a:p>
              <a:endParaRPr lang="en-US" dirty="0"/>
            </a:p>
          </p:txBody>
        </p:sp>
        <p:sp>
          <p:nvSpPr>
            <p:cNvPr id="243750" name="Freeform 38"/>
            <p:cNvSpPr>
              <a:spLocks/>
            </p:cNvSpPr>
            <p:nvPr/>
          </p:nvSpPr>
          <p:spPr bwMode="auto">
            <a:xfrm>
              <a:off x="4139" y="1588"/>
              <a:ext cx="215" cy="316"/>
            </a:xfrm>
            <a:custGeom>
              <a:avLst/>
              <a:gdLst/>
              <a:ahLst/>
              <a:cxnLst>
                <a:cxn ang="0">
                  <a:pos x="420" y="1"/>
                </a:cxn>
                <a:cxn ang="0">
                  <a:pos x="0" y="627"/>
                </a:cxn>
                <a:cxn ang="0">
                  <a:pos x="39" y="632"/>
                </a:cxn>
                <a:cxn ang="0">
                  <a:pos x="431" y="0"/>
                </a:cxn>
                <a:cxn ang="0">
                  <a:pos x="420" y="1"/>
                </a:cxn>
              </a:cxnLst>
              <a:rect l="0" t="0" r="r" b="b"/>
              <a:pathLst>
                <a:path w="431" h="632">
                  <a:moveTo>
                    <a:pt x="420" y="1"/>
                  </a:moveTo>
                  <a:lnTo>
                    <a:pt x="0" y="627"/>
                  </a:lnTo>
                  <a:lnTo>
                    <a:pt x="39" y="632"/>
                  </a:lnTo>
                  <a:lnTo>
                    <a:pt x="431" y="0"/>
                  </a:lnTo>
                  <a:lnTo>
                    <a:pt x="420" y="1"/>
                  </a:lnTo>
                  <a:close/>
                </a:path>
              </a:pathLst>
            </a:custGeom>
            <a:solidFill>
              <a:srgbClr val="000000"/>
            </a:solidFill>
            <a:ln w="9525">
              <a:noFill/>
              <a:round/>
              <a:headEnd/>
              <a:tailEnd/>
            </a:ln>
          </p:spPr>
          <p:txBody>
            <a:bodyPr/>
            <a:lstStyle/>
            <a:p>
              <a:endParaRPr lang="en-US" dirty="0"/>
            </a:p>
          </p:txBody>
        </p:sp>
        <p:sp>
          <p:nvSpPr>
            <p:cNvPr id="243751" name="Freeform 39"/>
            <p:cNvSpPr>
              <a:spLocks/>
            </p:cNvSpPr>
            <p:nvPr/>
          </p:nvSpPr>
          <p:spPr bwMode="auto">
            <a:xfrm>
              <a:off x="4108" y="1588"/>
              <a:ext cx="241" cy="314"/>
            </a:xfrm>
            <a:custGeom>
              <a:avLst/>
              <a:gdLst/>
              <a:ahLst/>
              <a:cxnLst>
                <a:cxn ang="0">
                  <a:pos x="482" y="1"/>
                </a:cxn>
                <a:cxn ang="0">
                  <a:pos x="62" y="627"/>
                </a:cxn>
                <a:cxn ang="0">
                  <a:pos x="0" y="619"/>
                </a:cxn>
                <a:cxn ang="0">
                  <a:pos x="463" y="0"/>
                </a:cxn>
                <a:cxn ang="0">
                  <a:pos x="482" y="1"/>
                </a:cxn>
              </a:cxnLst>
              <a:rect l="0" t="0" r="r" b="b"/>
              <a:pathLst>
                <a:path w="482" h="627">
                  <a:moveTo>
                    <a:pt x="482" y="1"/>
                  </a:moveTo>
                  <a:lnTo>
                    <a:pt x="62" y="627"/>
                  </a:lnTo>
                  <a:lnTo>
                    <a:pt x="0" y="619"/>
                  </a:lnTo>
                  <a:lnTo>
                    <a:pt x="463" y="0"/>
                  </a:lnTo>
                  <a:lnTo>
                    <a:pt x="482" y="1"/>
                  </a:lnTo>
                  <a:close/>
                </a:path>
              </a:pathLst>
            </a:custGeom>
            <a:solidFill>
              <a:srgbClr val="DBDBDB"/>
            </a:solidFill>
            <a:ln w="9525">
              <a:noFill/>
              <a:round/>
              <a:headEnd/>
              <a:tailEnd/>
            </a:ln>
          </p:spPr>
          <p:txBody>
            <a:bodyPr/>
            <a:lstStyle/>
            <a:p>
              <a:endParaRPr lang="en-US" dirty="0"/>
            </a:p>
          </p:txBody>
        </p:sp>
        <p:sp>
          <p:nvSpPr>
            <p:cNvPr id="243752" name="Freeform 40"/>
            <p:cNvSpPr>
              <a:spLocks/>
            </p:cNvSpPr>
            <p:nvPr/>
          </p:nvSpPr>
          <p:spPr bwMode="auto">
            <a:xfrm>
              <a:off x="4579" y="1307"/>
              <a:ext cx="256" cy="345"/>
            </a:xfrm>
            <a:custGeom>
              <a:avLst/>
              <a:gdLst/>
              <a:ahLst/>
              <a:cxnLst>
                <a:cxn ang="0">
                  <a:pos x="452" y="13"/>
                </a:cxn>
                <a:cxn ang="0">
                  <a:pos x="429" y="2"/>
                </a:cxn>
                <a:cxn ang="0">
                  <a:pos x="407" y="0"/>
                </a:cxn>
                <a:cxn ang="0">
                  <a:pos x="383" y="8"/>
                </a:cxn>
                <a:cxn ang="0">
                  <a:pos x="362" y="25"/>
                </a:cxn>
                <a:cxn ang="0">
                  <a:pos x="342" y="49"/>
                </a:cxn>
                <a:cxn ang="0">
                  <a:pos x="323" y="81"/>
                </a:cxn>
                <a:cxn ang="0">
                  <a:pos x="306" y="120"/>
                </a:cxn>
                <a:cxn ang="0">
                  <a:pos x="291" y="163"/>
                </a:cxn>
                <a:cxn ang="0">
                  <a:pos x="284" y="194"/>
                </a:cxn>
                <a:cxn ang="0">
                  <a:pos x="280" y="226"/>
                </a:cxn>
                <a:cxn ang="0">
                  <a:pos x="276" y="257"/>
                </a:cxn>
                <a:cxn ang="0">
                  <a:pos x="276" y="289"/>
                </a:cxn>
                <a:cxn ang="0">
                  <a:pos x="267" y="300"/>
                </a:cxn>
                <a:cxn ang="0">
                  <a:pos x="259" y="273"/>
                </a:cxn>
                <a:cxn ang="0">
                  <a:pos x="248" y="246"/>
                </a:cxn>
                <a:cxn ang="0">
                  <a:pos x="235" y="223"/>
                </a:cxn>
                <a:cxn ang="0">
                  <a:pos x="220" y="205"/>
                </a:cxn>
                <a:cxn ang="0">
                  <a:pos x="198" y="192"/>
                </a:cxn>
                <a:cxn ang="0">
                  <a:pos x="174" y="189"/>
                </a:cxn>
                <a:cxn ang="0">
                  <a:pos x="149" y="196"/>
                </a:cxn>
                <a:cxn ang="0">
                  <a:pos x="125" y="210"/>
                </a:cxn>
                <a:cxn ang="0">
                  <a:pos x="101" y="233"/>
                </a:cxn>
                <a:cxn ang="0">
                  <a:pos x="79" y="265"/>
                </a:cxn>
                <a:cxn ang="0">
                  <a:pos x="60" y="302"/>
                </a:cxn>
                <a:cxn ang="0">
                  <a:pos x="45" y="346"/>
                </a:cxn>
                <a:cxn ang="0">
                  <a:pos x="38" y="378"/>
                </a:cxn>
                <a:cxn ang="0">
                  <a:pos x="32" y="412"/>
                </a:cxn>
                <a:cxn ang="0">
                  <a:pos x="30" y="444"/>
                </a:cxn>
                <a:cxn ang="0">
                  <a:pos x="28" y="476"/>
                </a:cxn>
                <a:cxn ang="0">
                  <a:pos x="2" y="531"/>
                </a:cxn>
                <a:cxn ang="0">
                  <a:pos x="0" y="673"/>
                </a:cxn>
                <a:cxn ang="0">
                  <a:pos x="136" y="689"/>
                </a:cxn>
                <a:cxn ang="0">
                  <a:pos x="153" y="686"/>
                </a:cxn>
                <a:cxn ang="0">
                  <a:pos x="170" y="678"/>
                </a:cxn>
                <a:cxn ang="0">
                  <a:pos x="187" y="665"/>
                </a:cxn>
                <a:cxn ang="0">
                  <a:pos x="204" y="649"/>
                </a:cxn>
                <a:cxn ang="0">
                  <a:pos x="218" y="626"/>
                </a:cxn>
                <a:cxn ang="0">
                  <a:pos x="232" y="600"/>
                </a:cxn>
                <a:cxn ang="0">
                  <a:pos x="245" y="570"/>
                </a:cxn>
                <a:cxn ang="0">
                  <a:pos x="254" y="536"/>
                </a:cxn>
                <a:cxn ang="0">
                  <a:pos x="258" y="523"/>
                </a:cxn>
                <a:cxn ang="0">
                  <a:pos x="259" y="505"/>
                </a:cxn>
                <a:cxn ang="0">
                  <a:pos x="263" y="488"/>
                </a:cxn>
                <a:cxn ang="0">
                  <a:pos x="265" y="475"/>
                </a:cxn>
                <a:cxn ang="0">
                  <a:pos x="368" y="486"/>
                </a:cxn>
                <a:cxn ang="0">
                  <a:pos x="386" y="488"/>
                </a:cxn>
                <a:cxn ang="0">
                  <a:pos x="405" y="481"/>
                </a:cxn>
                <a:cxn ang="0">
                  <a:pos x="424" y="470"/>
                </a:cxn>
                <a:cxn ang="0">
                  <a:pos x="440" y="452"/>
                </a:cxn>
                <a:cxn ang="0">
                  <a:pos x="457" y="429"/>
                </a:cxn>
                <a:cxn ang="0">
                  <a:pos x="472" y="402"/>
                </a:cxn>
                <a:cxn ang="0">
                  <a:pos x="485" y="370"/>
                </a:cxn>
                <a:cxn ang="0">
                  <a:pos x="496" y="333"/>
                </a:cxn>
                <a:cxn ang="0">
                  <a:pos x="506" y="284"/>
                </a:cxn>
                <a:cxn ang="0">
                  <a:pos x="511" y="236"/>
                </a:cxn>
                <a:cxn ang="0">
                  <a:pos x="511" y="187"/>
                </a:cxn>
                <a:cxn ang="0">
                  <a:pos x="508" y="141"/>
                </a:cxn>
                <a:cxn ang="0">
                  <a:pos x="500" y="99"/>
                </a:cxn>
                <a:cxn ang="0">
                  <a:pos x="487" y="63"/>
                </a:cxn>
                <a:cxn ang="0">
                  <a:pos x="472" y="34"/>
                </a:cxn>
                <a:cxn ang="0">
                  <a:pos x="452" y="13"/>
                </a:cxn>
              </a:cxnLst>
              <a:rect l="0" t="0" r="r" b="b"/>
              <a:pathLst>
                <a:path w="511" h="689">
                  <a:moveTo>
                    <a:pt x="452" y="13"/>
                  </a:moveTo>
                  <a:lnTo>
                    <a:pt x="429" y="2"/>
                  </a:lnTo>
                  <a:lnTo>
                    <a:pt x="407" y="0"/>
                  </a:lnTo>
                  <a:lnTo>
                    <a:pt x="383" y="8"/>
                  </a:lnTo>
                  <a:lnTo>
                    <a:pt x="362" y="25"/>
                  </a:lnTo>
                  <a:lnTo>
                    <a:pt x="342" y="49"/>
                  </a:lnTo>
                  <a:lnTo>
                    <a:pt x="323" y="81"/>
                  </a:lnTo>
                  <a:lnTo>
                    <a:pt x="306" y="120"/>
                  </a:lnTo>
                  <a:lnTo>
                    <a:pt x="291" y="163"/>
                  </a:lnTo>
                  <a:lnTo>
                    <a:pt x="284" y="194"/>
                  </a:lnTo>
                  <a:lnTo>
                    <a:pt x="280" y="226"/>
                  </a:lnTo>
                  <a:lnTo>
                    <a:pt x="276" y="257"/>
                  </a:lnTo>
                  <a:lnTo>
                    <a:pt x="276" y="289"/>
                  </a:lnTo>
                  <a:lnTo>
                    <a:pt x="267" y="300"/>
                  </a:lnTo>
                  <a:lnTo>
                    <a:pt x="259" y="273"/>
                  </a:lnTo>
                  <a:lnTo>
                    <a:pt x="248" y="246"/>
                  </a:lnTo>
                  <a:lnTo>
                    <a:pt x="235" y="223"/>
                  </a:lnTo>
                  <a:lnTo>
                    <a:pt x="220" y="205"/>
                  </a:lnTo>
                  <a:lnTo>
                    <a:pt x="198" y="192"/>
                  </a:lnTo>
                  <a:lnTo>
                    <a:pt x="174" y="189"/>
                  </a:lnTo>
                  <a:lnTo>
                    <a:pt x="149" y="196"/>
                  </a:lnTo>
                  <a:lnTo>
                    <a:pt x="125" y="210"/>
                  </a:lnTo>
                  <a:lnTo>
                    <a:pt x="101" y="233"/>
                  </a:lnTo>
                  <a:lnTo>
                    <a:pt x="79" y="265"/>
                  </a:lnTo>
                  <a:lnTo>
                    <a:pt x="60" y="302"/>
                  </a:lnTo>
                  <a:lnTo>
                    <a:pt x="45" y="346"/>
                  </a:lnTo>
                  <a:lnTo>
                    <a:pt x="38" y="378"/>
                  </a:lnTo>
                  <a:lnTo>
                    <a:pt x="32" y="412"/>
                  </a:lnTo>
                  <a:lnTo>
                    <a:pt x="30" y="444"/>
                  </a:lnTo>
                  <a:lnTo>
                    <a:pt x="28" y="476"/>
                  </a:lnTo>
                  <a:lnTo>
                    <a:pt x="2" y="531"/>
                  </a:lnTo>
                  <a:lnTo>
                    <a:pt x="0" y="673"/>
                  </a:lnTo>
                  <a:lnTo>
                    <a:pt x="136" y="689"/>
                  </a:lnTo>
                  <a:lnTo>
                    <a:pt x="153" y="686"/>
                  </a:lnTo>
                  <a:lnTo>
                    <a:pt x="170" y="678"/>
                  </a:lnTo>
                  <a:lnTo>
                    <a:pt x="187" y="665"/>
                  </a:lnTo>
                  <a:lnTo>
                    <a:pt x="204" y="649"/>
                  </a:lnTo>
                  <a:lnTo>
                    <a:pt x="218" y="626"/>
                  </a:lnTo>
                  <a:lnTo>
                    <a:pt x="232" y="600"/>
                  </a:lnTo>
                  <a:lnTo>
                    <a:pt x="245" y="570"/>
                  </a:lnTo>
                  <a:lnTo>
                    <a:pt x="254" y="536"/>
                  </a:lnTo>
                  <a:lnTo>
                    <a:pt x="258" y="523"/>
                  </a:lnTo>
                  <a:lnTo>
                    <a:pt x="259" y="505"/>
                  </a:lnTo>
                  <a:lnTo>
                    <a:pt x="263" y="488"/>
                  </a:lnTo>
                  <a:lnTo>
                    <a:pt x="265" y="475"/>
                  </a:lnTo>
                  <a:lnTo>
                    <a:pt x="368" y="486"/>
                  </a:lnTo>
                  <a:lnTo>
                    <a:pt x="386" y="488"/>
                  </a:lnTo>
                  <a:lnTo>
                    <a:pt x="405" y="481"/>
                  </a:lnTo>
                  <a:lnTo>
                    <a:pt x="424" y="470"/>
                  </a:lnTo>
                  <a:lnTo>
                    <a:pt x="440" y="452"/>
                  </a:lnTo>
                  <a:lnTo>
                    <a:pt x="457" y="429"/>
                  </a:lnTo>
                  <a:lnTo>
                    <a:pt x="472" y="402"/>
                  </a:lnTo>
                  <a:lnTo>
                    <a:pt x="485" y="370"/>
                  </a:lnTo>
                  <a:lnTo>
                    <a:pt x="496" y="333"/>
                  </a:lnTo>
                  <a:lnTo>
                    <a:pt x="506" y="284"/>
                  </a:lnTo>
                  <a:lnTo>
                    <a:pt x="511" y="236"/>
                  </a:lnTo>
                  <a:lnTo>
                    <a:pt x="511" y="187"/>
                  </a:lnTo>
                  <a:lnTo>
                    <a:pt x="508" y="141"/>
                  </a:lnTo>
                  <a:lnTo>
                    <a:pt x="500" y="99"/>
                  </a:lnTo>
                  <a:lnTo>
                    <a:pt x="487" y="63"/>
                  </a:lnTo>
                  <a:lnTo>
                    <a:pt x="472" y="34"/>
                  </a:lnTo>
                  <a:lnTo>
                    <a:pt x="452" y="13"/>
                  </a:lnTo>
                  <a:close/>
                </a:path>
              </a:pathLst>
            </a:custGeom>
            <a:solidFill>
              <a:srgbClr val="000000"/>
            </a:solidFill>
            <a:ln w="9525">
              <a:noFill/>
              <a:round/>
              <a:headEnd/>
              <a:tailEnd/>
            </a:ln>
          </p:spPr>
          <p:txBody>
            <a:bodyPr/>
            <a:lstStyle/>
            <a:p>
              <a:endParaRPr lang="en-US" dirty="0"/>
            </a:p>
          </p:txBody>
        </p:sp>
        <p:sp>
          <p:nvSpPr>
            <p:cNvPr id="243753" name="Freeform 41"/>
            <p:cNvSpPr>
              <a:spLocks/>
            </p:cNvSpPr>
            <p:nvPr/>
          </p:nvSpPr>
          <p:spPr bwMode="auto">
            <a:xfrm>
              <a:off x="4657" y="1459"/>
              <a:ext cx="25" cy="134"/>
            </a:xfrm>
            <a:custGeom>
              <a:avLst/>
              <a:gdLst/>
              <a:ahLst/>
              <a:cxnLst>
                <a:cxn ang="0">
                  <a:pos x="17" y="267"/>
                </a:cxn>
                <a:cxn ang="0">
                  <a:pos x="28" y="256"/>
                </a:cxn>
                <a:cxn ang="0">
                  <a:pos x="37" y="229"/>
                </a:cxn>
                <a:cxn ang="0">
                  <a:pos x="45" y="185"/>
                </a:cxn>
                <a:cxn ang="0">
                  <a:pos x="50" y="134"/>
                </a:cxn>
                <a:cxn ang="0">
                  <a:pos x="50" y="80"/>
                </a:cxn>
                <a:cxn ang="0">
                  <a:pos x="47" y="38"/>
                </a:cxn>
                <a:cxn ang="0">
                  <a:pos x="39" y="9"/>
                </a:cxn>
                <a:cxn ang="0">
                  <a:pos x="30" y="0"/>
                </a:cxn>
                <a:cxn ang="0">
                  <a:pos x="21" y="9"/>
                </a:cxn>
                <a:cxn ang="0">
                  <a:pos x="11" y="38"/>
                </a:cxn>
                <a:cxn ang="0">
                  <a:pos x="4" y="82"/>
                </a:cxn>
                <a:cxn ang="0">
                  <a:pos x="0" y="134"/>
                </a:cxn>
                <a:cxn ang="0">
                  <a:pos x="0" y="187"/>
                </a:cxn>
                <a:cxn ang="0">
                  <a:pos x="2" y="229"/>
                </a:cxn>
                <a:cxn ang="0">
                  <a:pos x="7" y="258"/>
                </a:cxn>
                <a:cxn ang="0">
                  <a:pos x="17" y="267"/>
                </a:cxn>
              </a:cxnLst>
              <a:rect l="0" t="0" r="r" b="b"/>
              <a:pathLst>
                <a:path w="50" h="267">
                  <a:moveTo>
                    <a:pt x="17" y="267"/>
                  </a:moveTo>
                  <a:lnTo>
                    <a:pt x="28" y="256"/>
                  </a:lnTo>
                  <a:lnTo>
                    <a:pt x="37" y="229"/>
                  </a:lnTo>
                  <a:lnTo>
                    <a:pt x="45" y="185"/>
                  </a:lnTo>
                  <a:lnTo>
                    <a:pt x="50" y="134"/>
                  </a:lnTo>
                  <a:lnTo>
                    <a:pt x="50" y="80"/>
                  </a:lnTo>
                  <a:lnTo>
                    <a:pt x="47" y="38"/>
                  </a:lnTo>
                  <a:lnTo>
                    <a:pt x="39" y="9"/>
                  </a:lnTo>
                  <a:lnTo>
                    <a:pt x="30" y="0"/>
                  </a:lnTo>
                  <a:lnTo>
                    <a:pt x="21" y="9"/>
                  </a:lnTo>
                  <a:lnTo>
                    <a:pt x="11" y="38"/>
                  </a:lnTo>
                  <a:lnTo>
                    <a:pt x="4" y="82"/>
                  </a:lnTo>
                  <a:lnTo>
                    <a:pt x="0" y="134"/>
                  </a:lnTo>
                  <a:lnTo>
                    <a:pt x="0" y="187"/>
                  </a:lnTo>
                  <a:lnTo>
                    <a:pt x="2" y="229"/>
                  </a:lnTo>
                  <a:lnTo>
                    <a:pt x="7" y="258"/>
                  </a:lnTo>
                  <a:lnTo>
                    <a:pt x="17" y="267"/>
                  </a:lnTo>
                  <a:close/>
                </a:path>
              </a:pathLst>
            </a:custGeom>
            <a:solidFill>
              <a:srgbClr val="5B9B9B"/>
            </a:solidFill>
            <a:ln w="9525">
              <a:noFill/>
              <a:round/>
              <a:headEnd/>
              <a:tailEnd/>
            </a:ln>
          </p:spPr>
          <p:txBody>
            <a:bodyPr/>
            <a:lstStyle/>
            <a:p>
              <a:endParaRPr lang="en-US" dirty="0"/>
            </a:p>
          </p:txBody>
        </p:sp>
        <p:sp>
          <p:nvSpPr>
            <p:cNvPr id="243754" name="Freeform 42"/>
            <p:cNvSpPr>
              <a:spLocks/>
            </p:cNvSpPr>
            <p:nvPr/>
          </p:nvSpPr>
          <p:spPr bwMode="auto">
            <a:xfrm>
              <a:off x="4781" y="1357"/>
              <a:ext cx="26" cy="135"/>
            </a:xfrm>
            <a:custGeom>
              <a:avLst/>
              <a:gdLst/>
              <a:ahLst/>
              <a:cxnLst>
                <a:cxn ang="0">
                  <a:pos x="19" y="270"/>
                </a:cxn>
                <a:cxn ang="0">
                  <a:pos x="30" y="258"/>
                </a:cxn>
                <a:cxn ang="0">
                  <a:pos x="39" y="229"/>
                </a:cxn>
                <a:cxn ang="0">
                  <a:pos x="47" y="187"/>
                </a:cxn>
                <a:cxn ang="0">
                  <a:pos x="52" y="134"/>
                </a:cxn>
                <a:cxn ang="0">
                  <a:pos x="52" y="83"/>
                </a:cxn>
                <a:cxn ang="0">
                  <a:pos x="49" y="39"/>
                </a:cxn>
                <a:cxn ang="0">
                  <a:pos x="41" y="10"/>
                </a:cxn>
                <a:cxn ang="0">
                  <a:pos x="32" y="0"/>
                </a:cxn>
                <a:cxn ang="0">
                  <a:pos x="22" y="12"/>
                </a:cxn>
                <a:cxn ang="0">
                  <a:pos x="13" y="41"/>
                </a:cxn>
                <a:cxn ang="0">
                  <a:pos x="6" y="83"/>
                </a:cxn>
                <a:cxn ang="0">
                  <a:pos x="0" y="136"/>
                </a:cxn>
                <a:cxn ang="0">
                  <a:pos x="0" y="187"/>
                </a:cxn>
                <a:cxn ang="0">
                  <a:pos x="4" y="231"/>
                </a:cxn>
                <a:cxn ang="0">
                  <a:pos x="9" y="258"/>
                </a:cxn>
                <a:cxn ang="0">
                  <a:pos x="19" y="270"/>
                </a:cxn>
              </a:cxnLst>
              <a:rect l="0" t="0" r="r" b="b"/>
              <a:pathLst>
                <a:path w="52" h="270">
                  <a:moveTo>
                    <a:pt x="19" y="270"/>
                  </a:moveTo>
                  <a:lnTo>
                    <a:pt x="30" y="258"/>
                  </a:lnTo>
                  <a:lnTo>
                    <a:pt x="39" y="229"/>
                  </a:lnTo>
                  <a:lnTo>
                    <a:pt x="47" y="187"/>
                  </a:lnTo>
                  <a:lnTo>
                    <a:pt x="52" y="134"/>
                  </a:lnTo>
                  <a:lnTo>
                    <a:pt x="52" y="83"/>
                  </a:lnTo>
                  <a:lnTo>
                    <a:pt x="49" y="39"/>
                  </a:lnTo>
                  <a:lnTo>
                    <a:pt x="41" y="10"/>
                  </a:lnTo>
                  <a:lnTo>
                    <a:pt x="32" y="0"/>
                  </a:lnTo>
                  <a:lnTo>
                    <a:pt x="22" y="12"/>
                  </a:lnTo>
                  <a:lnTo>
                    <a:pt x="13" y="41"/>
                  </a:lnTo>
                  <a:lnTo>
                    <a:pt x="6" y="83"/>
                  </a:lnTo>
                  <a:lnTo>
                    <a:pt x="0" y="136"/>
                  </a:lnTo>
                  <a:lnTo>
                    <a:pt x="0" y="187"/>
                  </a:lnTo>
                  <a:lnTo>
                    <a:pt x="4" y="231"/>
                  </a:lnTo>
                  <a:lnTo>
                    <a:pt x="9" y="258"/>
                  </a:lnTo>
                  <a:lnTo>
                    <a:pt x="19" y="270"/>
                  </a:lnTo>
                  <a:close/>
                </a:path>
              </a:pathLst>
            </a:custGeom>
            <a:solidFill>
              <a:srgbClr val="5B9B9B"/>
            </a:solidFill>
            <a:ln w="9525">
              <a:noFill/>
              <a:round/>
              <a:headEnd/>
              <a:tailEnd/>
            </a:ln>
          </p:spPr>
          <p:txBody>
            <a:bodyPr/>
            <a:lstStyle/>
            <a:p>
              <a:endParaRPr lang="en-US" dirty="0"/>
            </a:p>
          </p:txBody>
        </p:sp>
        <p:sp>
          <p:nvSpPr>
            <p:cNvPr id="243755" name="Freeform 43"/>
            <p:cNvSpPr>
              <a:spLocks/>
            </p:cNvSpPr>
            <p:nvPr/>
          </p:nvSpPr>
          <p:spPr bwMode="auto">
            <a:xfrm>
              <a:off x="4588" y="1460"/>
              <a:ext cx="54" cy="171"/>
            </a:xfrm>
            <a:custGeom>
              <a:avLst/>
              <a:gdLst/>
              <a:ahLst/>
              <a:cxnLst>
                <a:cxn ang="0">
                  <a:pos x="6" y="326"/>
                </a:cxn>
                <a:cxn ang="0">
                  <a:pos x="108" y="340"/>
                </a:cxn>
                <a:cxn ang="0">
                  <a:pos x="90" y="279"/>
                </a:cxn>
                <a:cxn ang="0">
                  <a:pos x="82" y="218"/>
                </a:cxn>
                <a:cxn ang="0">
                  <a:pos x="80" y="161"/>
                </a:cxn>
                <a:cxn ang="0">
                  <a:pos x="84" y="110"/>
                </a:cxn>
                <a:cxn ang="0">
                  <a:pos x="91" y="64"/>
                </a:cxn>
                <a:cxn ang="0">
                  <a:pos x="99" y="30"/>
                </a:cxn>
                <a:cxn ang="0">
                  <a:pos x="106" y="8"/>
                </a:cxn>
                <a:cxn ang="0">
                  <a:pos x="108" y="0"/>
                </a:cxn>
                <a:cxn ang="0">
                  <a:pos x="106" y="1"/>
                </a:cxn>
                <a:cxn ang="0">
                  <a:pos x="103" y="8"/>
                </a:cxn>
                <a:cxn ang="0">
                  <a:pos x="95" y="19"/>
                </a:cxn>
                <a:cxn ang="0">
                  <a:pos x="88" y="35"/>
                </a:cxn>
                <a:cxn ang="0">
                  <a:pos x="78" y="58"/>
                </a:cxn>
                <a:cxn ang="0">
                  <a:pos x="69" y="89"/>
                </a:cxn>
                <a:cxn ang="0">
                  <a:pos x="60" y="127"/>
                </a:cxn>
                <a:cxn ang="0">
                  <a:pos x="50" y="174"/>
                </a:cxn>
                <a:cxn ang="0">
                  <a:pos x="0" y="235"/>
                </a:cxn>
                <a:cxn ang="0">
                  <a:pos x="6" y="326"/>
                </a:cxn>
              </a:cxnLst>
              <a:rect l="0" t="0" r="r" b="b"/>
              <a:pathLst>
                <a:path w="108" h="340">
                  <a:moveTo>
                    <a:pt x="6" y="326"/>
                  </a:moveTo>
                  <a:lnTo>
                    <a:pt x="108" y="340"/>
                  </a:lnTo>
                  <a:lnTo>
                    <a:pt x="90" y="279"/>
                  </a:lnTo>
                  <a:lnTo>
                    <a:pt x="82" y="218"/>
                  </a:lnTo>
                  <a:lnTo>
                    <a:pt x="80" y="161"/>
                  </a:lnTo>
                  <a:lnTo>
                    <a:pt x="84" y="110"/>
                  </a:lnTo>
                  <a:lnTo>
                    <a:pt x="91" y="64"/>
                  </a:lnTo>
                  <a:lnTo>
                    <a:pt x="99" y="30"/>
                  </a:lnTo>
                  <a:lnTo>
                    <a:pt x="106" y="8"/>
                  </a:lnTo>
                  <a:lnTo>
                    <a:pt x="108" y="0"/>
                  </a:lnTo>
                  <a:lnTo>
                    <a:pt x="106" y="1"/>
                  </a:lnTo>
                  <a:lnTo>
                    <a:pt x="103" y="8"/>
                  </a:lnTo>
                  <a:lnTo>
                    <a:pt x="95" y="19"/>
                  </a:lnTo>
                  <a:lnTo>
                    <a:pt x="88" y="35"/>
                  </a:lnTo>
                  <a:lnTo>
                    <a:pt x="78" y="58"/>
                  </a:lnTo>
                  <a:lnTo>
                    <a:pt x="69" y="89"/>
                  </a:lnTo>
                  <a:lnTo>
                    <a:pt x="60" y="127"/>
                  </a:lnTo>
                  <a:lnTo>
                    <a:pt x="50" y="174"/>
                  </a:lnTo>
                  <a:lnTo>
                    <a:pt x="0" y="235"/>
                  </a:lnTo>
                  <a:lnTo>
                    <a:pt x="6" y="326"/>
                  </a:lnTo>
                  <a:close/>
                </a:path>
              </a:pathLst>
            </a:custGeom>
            <a:solidFill>
              <a:srgbClr val="494949"/>
            </a:solidFill>
            <a:ln w="9525">
              <a:noFill/>
              <a:round/>
              <a:headEnd/>
              <a:tailEnd/>
            </a:ln>
          </p:spPr>
          <p:txBody>
            <a:bodyPr/>
            <a:lstStyle/>
            <a:p>
              <a:endParaRPr lang="en-US" dirty="0"/>
            </a:p>
          </p:txBody>
        </p:sp>
        <p:sp>
          <p:nvSpPr>
            <p:cNvPr id="243756" name="Freeform 44"/>
            <p:cNvSpPr>
              <a:spLocks/>
            </p:cNvSpPr>
            <p:nvPr/>
          </p:nvSpPr>
          <p:spPr bwMode="auto">
            <a:xfrm>
              <a:off x="4714" y="1358"/>
              <a:ext cx="55" cy="169"/>
            </a:xfrm>
            <a:custGeom>
              <a:avLst/>
              <a:gdLst/>
              <a:ahLst/>
              <a:cxnLst>
                <a:cxn ang="0">
                  <a:pos x="5" y="326"/>
                </a:cxn>
                <a:cxn ang="0">
                  <a:pos x="106" y="339"/>
                </a:cxn>
                <a:cxn ang="0">
                  <a:pos x="87" y="276"/>
                </a:cxn>
                <a:cxn ang="0">
                  <a:pos x="80" y="215"/>
                </a:cxn>
                <a:cxn ang="0">
                  <a:pos x="80" y="156"/>
                </a:cxn>
                <a:cxn ang="0">
                  <a:pos x="84" y="106"/>
                </a:cxn>
                <a:cxn ang="0">
                  <a:pos x="91" y="63"/>
                </a:cxn>
                <a:cxn ang="0">
                  <a:pos x="100" y="29"/>
                </a:cxn>
                <a:cxn ang="0">
                  <a:pos x="108" y="8"/>
                </a:cxn>
                <a:cxn ang="0">
                  <a:pos x="110" y="0"/>
                </a:cxn>
                <a:cxn ang="0">
                  <a:pos x="108" y="2"/>
                </a:cxn>
                <a:cxn ang="0">
                  <a:pos x="104" y="6"/>
                </a:cxn>
                <a:cxn ang="0">
                  <a:pos x="97" y="16"/>
                </a:cxn>
                <a:cxn ang="0">
                  <a:pos x="89" y="29"/>
                </a:cxn>
                <a:cxn ang="0">
                  <a:pos x="80" y="45"/>
                </a:cxn>
                <a:cxn ang="0">
                  <a:pos x="69" y="66"/>
                </a:cxn>
                <a:cxn ang="0">
                  <a:pos x="59" y="92"/>
                </a:cxn>
                <a:cxn ang="0">
                  <a:pos x="50" y="121"/>
                </a:cxn>
                <a:cxn ang="0">
                  <a:pos x="0" y="182"/>
                </a:cxn>
                <a:cxn ang="0">
                  <a:pos x="5" y="326"/>
                </a:cxn>
              </a:cxnLst>
              <a:rect l="0" t="0" r="r" b="b"/>
              <a:pathLst>
                <a:path w="110" h="339">
                  <a:moveTo>
                    <a:pt x="5" y="326"/>
                  </a:moveTo>
                  <a:lnTo>
                    <a:pt x="106" y="339"/>
                  </a:lnTo>
                  <a:lnTo>
                    <a:pt x="87" y="276"/>
                  </a:lnTo>
                  <a:lnTo>
                    <a:pt x="80" y="215"/>
                  </a:lnTo>
                  <a:lnTo>
                    <a:pt x="80" y="156"/>
                  </a:lnTo>
                  <a:lnTo>
                    <a:pt x="84" y="106"/>
                  </a:lnTo>
                  <a:lnTo>
                    <a:pt x="91" y="63"/>
                  </a:lnTo>
                  <a:lnTo>
                    <a:pt x="100" y="29"/>
                  </a:lnTo>
                  <a:lnTo>
                    <a:pt x="108" y="8"/>
                  </a:lnTo>
                  <a:lnTo>
                    <a:pt x="110" y="0"/>
                  </a:lnTo>
                  <a:lnTo>
                    <a:pt x="108" y="2"/>
                  </a:lnTo>
                  <a:lnTo>
                    <a:pt x="104" y="6"/>
                  </a:lnTo>
                  <a:lnTo>
                    <a:pt x="97" y="16"/>
                  </a:lnTo>
                  <a:lnTo>
                    <a:pt x="89" y="29"/>
                  </a:lnTo>
                  <a:lnTo>
                    <a:pt x="80" y="45"/>
                  </a:lnTo>
                  <a:lnTo>
                    <a:pt x="69" y="66"/>
                  </a:lnTo>
                  <a:lnTo>
                    <a:pt x="59" y="92"/>
                  </a:lnTo>
                  <a:lnTo>
                    <a:pt x="50" y="121"/>
                  </a:lnTo>
                  <a:lnTo>
                    <a:pt x="0" y="182"/>
                  </a:lnTo>
                  <a:lnTo>
                    <a:pt x="5" y="326"/>
                  </a:lnTo>
                  <a:close/>
                </a:path>
              </a:pathLst>
            </a:custGeom>
            <a:solidFill>
              <a:srgbClr val="494949"/>
            </a:solidFill>
            <a:ln w="9525">
              <a:noFill/>
              <a:round/>
              <a:headEnd/>
              <a:tailEnd/>
            </a:ln>
          </p:spPr>
          <p:txBody>
            <a:bodyPr/>
            <a:lstStyle/>
            <a:p>
              <a:endParaRPr lang="en-US" dirty="0"/>
            </a:p>
          </p:txBody>
        </p:sp>
        <p:sp>
          <p:nvSpPr>
            <p:cNvPr id="243757" name="Freeform 45"/>
            <p:cNvSpPr>
              <a:spLocks/>
            </p:cNvSpPr>
            <p:nvPr/>
          </p:nvSpPr>
          <p:spPr bwMode="auto">
            <a:xfrm>
              <a:off x="4136" y="919"/>
              <a:ext cx="481" cy="57"/>
            </a:xfrm>
            <a:custGeom>
              <a:avLst/>
              <a:gdLst/>
              <a:ahLst/>
              <a:cxnLst>
                <a:cxn ang="0">
                  <a:pos x="912" y="113"/>
                </a:cxn>
                <a:cxn ang="0">
                  <a:pos x="0" y="21"/>
                </a:cxn>
                <a:cxn ang="0">
                  <a:pos x="69" y="0"/>
                </a:cxn>
                <a:cxn ang="0">
                  <a:pos x="963" y="88"/>
                </a:cxn>
                <a:cxn ang="0">
                  <a:pos x="912" y="113"/>
                </a:cxn>
              </a:cxnLst>
              <a:rect l="0" t="0" r="r" b="b"/>
              <a:pathLst>
                <a:path w="963" h="113">
                  <a:moveTo>
                    <a:pt x="912" y="113"/>
                  </a:moveTo>
                  <a:lnTo>
                    <a:pt x="0" y="21"/>
                  </a:lnTo>
                  <a:lnTo>
                    <a:pt x="69" y="0"/>
                  </a:lnTo>
                  <a:lnTo>
                    <a:pt x="963" y="88"/>
                  </a:lnTo>
                  <a:lnTo>
                    <a:pt x="912" y="113"/>
                  </a:lnTo>
                  <a:close/>
                </a:path>
              </a:pathLst>
            </a:custGeom>
            <a:solidFill>
              <a:srgbClr val="000000"/>
            </a:solidFill>
            <a:ln w="9525">
              <a:noFill/>
              <a:round/>
              <a:headEnd/>
              <a:tailEnd/>
            </a:ln>
          </p:spPr>
          <p:txBody>
            <a:bodyPr/>
            <a:lstStyle/>
            <a:p>
              <a:endParaRPr lang="en-US" dirty="0"/>
            </a:p>
          </p:txBody>
        </p:sp>
        <p:sp>
          <p:nvSpPr>
            <p:cNvPr id="243758" name="Freeform 46"/>
            <p:cNvSpPr>
              <a:spLocks/>
            </p:cNvSpPr>
            <p:nvPr/>
          </p:nvSpPr>
          <p:spPr bwMode="auto">
            <a:xfrm>
              <a:off x="4247" y="887"/>
              <a:ext cx="436" cy="50"/>
            </a:xfrm>
            <a:custGeom>
              <a:avLst/>
              <a:gdLst/>
              <a:ahLst/>
              <a:cxnLst>
                <a:cxn ang="0">
                  <a:pos x="832" y="100"/>
                </a:cxn>
                <a:cxn ang="0">
                  <a:pos x="0" y="19"/>
                </a:cxn>
                <a:cxn ang="0">
                  <a:pos x="60" y="0"/>
                </a:cxn>
                <a:cxn ang="0">
                  <a:pos x="871" y="79"/>
                </a:cxn>
                <a:cxn ang="0">
                  <a:pos x="832" y="100"/>
                </a:cxn>
              </a:cxnLst>
              <a:rect l="0" t="0" r="r" b="b"/>
              <a:pathLst>
                <a:path w="871" h="100">
                  <a:moveTo>
                    <a:pt x="832" y="100"/>
                  </a:moveTo>
                  <a:lnTo>
                    <a:pt x="0" y="19"/>
                  </a:lnTo>
                  <a:lnTo>
                    <a:pt x="60" y="0"/>
                  </a:lnTo>
                  <a:lnTo>
                    <a:pt x="871" y="79"/>
                  </a:lnTo>
                  <a:lnTo>
                    <a:pt x="832" y="100"/>
                  </a:lnTo>
                  <a:close/>
                </a:path>
              </a:pathLst>
            </a:custGeom>
            <a:solidFill>
              <a:srgbClr val="000000"/>
            </a:solidFill>
            <a:ln w="9525">
              <a:noFill/>
              <a:round/>
              <a:headEnd/>
              <a:tailEnd/>
            </a:ln>
          </p:spPr>
          <p:txBody>
            <a:bodyPr/>
            <a:lstStyle/>
            <a:p>
              <a:endParaRPr lang="en-US" dirty="0"/>
            </a:p>
          </p:txBody>
        </p:sp>
        <p:sp>
          <p:nvSpPr>
            <p:cNvPr id="243759" name="Freeform 47"/>
            <p:cNvSpPr>
              <a:spLocks/>
            </p:cNvSpPr>
            <p:nvPr/>
          </p:nvSpPr>
          <p:spPr bwMode="auto">
            <a:xfrm>
              <a:off x="4356" y="856"/>
              <a:ext cx="389" cy="45"/>
            </a:xfrm>
            <a:custGeom>
              <a:avLst/>
              <a:gdLst/>
              <a:ahLst/>
              <a:cxnLst>
                <a:cxn ang="0">
                  <a:pos x="741" y="90"/>
                </a:cxn>
                <a:cxn ang="0">
                  <a:pos x="0" y="16"/>
                </a:cxn>
                <a:cxn ang="0">
                  <a:pos x="51" y="0"/>
                </a:cxn>
                <a:cxn ang="0">
                  <a:pos x="778" y="71"/>
                </a:cxn>
                <a:cxn ang="0">
                  <a:pos x="741" y="90"/>
                </a:cxn>
              </a:cxnLst>
              <a:rect l="0" t="0" r="r" b="b"/>
              <a:pathLst>
                <a:path w="778" h="90">
                  <a:moveTo>
                    <a:pt x="741" y="90"/>
                  </a:moveTo>
                  <a:lnTo>
                    <a:pt x="0" y="16"/>
                  </a:lnTo>
                  <a:lnTo>
                    <a:pt x="51" y="0"/>
                  </a:lnTo>
                  <a:lnTo>
                    <a:pt x="778" y="71"/>
                  </a:lnTo>
                  <a:lnTo>
                    <a:pt x="741" y="90"/>
                  </a:lnTo>
                  <a:close/>
                </a:path>
              </a:pathLst>
            </a:custGeom>
            <a:solidFill>
              <a:srgbClr val="000000"/>
            </a:solidFill>
            <a:ln w="9525">
              <a:noFill/>
              <a:round/>
              <a:headEnd/>
              <a:tailEnd/>
            </a:ln>
          </p:spPr>
          <p:txBody>
            <a:bodyPr/>
            <a:lstStyle/>
            <a:p>
              <a:endParaRPr lang="en-US" dirty="0"/>
            </a:p>
          </p:txBody>
        </p:sp>
        <p:sp>
          <p:nvSpPr>
            <p:cNvPr id="243760" name="Freeform 48"/>
            <p:cNvSpPr>
              <a:spLocks/>
            </p:cNvSpPr>
            <p:nvPr/>
          </p:nvSpPr>
          <p:spPr bwMode="auto">
            <a:xfrm>
              <a:off x="5088" y="1250"/>
              <a:ext cx="115" cy="98"/>
            </a:xfrm>
            <a:custGeom>
              <a:avLst/>
              <a:gdLst/>
              <a:ahLst/>
              <a:cxnLst>
                <a:cxn ang="0">
                  <a:pos x="115" y="197"/>
                </a:cxn>
                <a:cxn ang="0">
                  <a:pos x="138" y="195"/>
                </a:cxn>
                <a:cxn ang="0">
                  <a:pos x="158" y="189"/>
                </a:cxn>
                <a:cxn ang="0">
                  <a:pos x="179" y="179"/>
                </a:cxn>
                <a:cxn ang="0">
                  <a:pos x="195" y="168"/>
                </a:cxn>
                <a:cxn ang="0">
                  <a:pos x="208" y="153"/>
                </a:cxn>
                <a:cxn ang="0">
                  <a:pos x="220" y="137"/>
                </a:cxn>
                <a:cxn ang="0">
                  <a:pos x="227" y="119"/>
                </a:cxn>
                <a:cxn ang="0">
                  <a:pos x="229" y="100"/>
                </a:cxn>
                <a:cxn ang="0">
                  <a:pos x="227" y="80"/>
                </a:cxn>
                <a:cxn ang="0">
                  <a:pos x="220" y="61"/>
                </a:cxn>
                <a:cxn ang="0">
                  <a:pos x="208" y="43"/>
                </a:cxn>
                <a:cxn ang="0">
                  <a:pos x="195" y="29"/>
                </a:cxn>
                <a:cxn ang="0">
                  <a:pos x="179" y="18"/>
                </a:cxn>
                <a:cxn ang="0">
                  <a:pos x="158" y="8"/>
                </a:cxn>
                <a:cxn ang="0">
                  <a:pos x="138" y="1"/>
                </a:cxn>
                <a:cxn ang="0">
                  <a:pos x="115" y="0"/>
                </a:cxn>
                <a:cxn ang="0">
                  <a:pos x="93" y="1"/>
                </a:cxn>
                <a:cxn ang="0">
                  <a:pos x="70" y="8"/>
                </a:cxn>
                <a:cxn ang="0">
                  <a:pos x="50" y="18"/>
                </a:cxn>
                <a:cxn ang="0">
                  <a:pos x="33" y="29"/>
                </a:cxn>
                <a:cxn ang="0">
                  <a:pos x="20" y="43"/>
                </a:cxn>
                <a:cxn ang="0">
                  <a:pos x="9" y="61"/>
                </a:cxn>
                <a:cxn ang="0">
                  <a:pos x="1" y="80"/>
                </a:cxn>
                <a:cxn ang="0">
                  <a:pos x="0" y="100"/>
                </a:cxn>
                <a:cxn ang="0">
                  <a:pos x="1" y="119"/>
                </a:cxn>
                <a:cxn ang="0">
                  <a:pos x="9" y="137"/>
                </a:cxn>
                <a:cxn ang="0">
                  <a:pos x="20" y="153"/>
                </a:cxn>
                <a:cxn ang="0">
                  <a:pos x="33" y="168"/>
                </a:cxn>
                <a:cxn ang="0">
                  <a:pos x="50" y="179"/>
                </a:cxn>
                <a:cxn ang="0">
                  <a:pos x="70" y="189"/>
                </a:cxn>
                <a:cxn ang="0">
                  <a:pos x="93" y="195"/>
                </a:cxn>
                <a:cxn ang="0">
                  <a:pos x="115" y="197"/>
                </a:cxn>
              </a:cxnLst>
              <a:rect l="0" t="0" r="r" b="b"/>
              <a:pathLst>
                <a:path w="229" h="197">
                  <a:moveTo>
                    <a:pt x="115" y="197"/>
                  </a:moveTo>
                  <a:lnTo>
                    <a:pt x="138" y="195"/>
                  </a:lnTo>
                  <a:lnTo>
                    <a:pt x="158" y="189"/>
                  </a:lnTo>
                  <a:lnTo>
                    <a:pt x="179" y="179"/>
                  </a:lnTo>
                  <a:lnTo>
                    <a:pt x="195" y="168"/>
                  </a:lnTo>
                  <a:lnTo>
                    <a:pt x="208" y="153"/>
                  </a:lnTo>
                  <a:lnTo>
                    <a:pt x="220" y="137"/>
                  </a:lnTo>
                  <a:lnTo>
                    <a:pt x="227" y="119"/>
                  </a:lnTo>
                  <a:lnTo>
                    <a:pt x="229" y="100"/>
                  </a:lnTo>
                  <a:lnTo>
                    <a:pt x="227" y="80"/>
                  </a:lnTo>
                  <a:lnTo>
                    <a:pt x="220" y="61"/>
                  </a:lnTo>
                  <a:lnTo>
                    <a:pt x="208" y="43"/>
                  </a:lnTo>
                  <a:lnTo>
                    <a:pt x="195" y="29"/>
                  </a:lnTo>
                  <a:lnTo>
                    <a:pt x="179" y="18"/>
                  </a:lnTo>
                  <a:lnTo>
                    <a:pt x="158" y="8"/>
                  </a:lnTo>
                  <a:lnTo>
                    <a:pt x="138" y="1"/>
                  </a:lnTo>
                  <a:lnTo>
                    <a:pt x="115" y="0"/>
                  </a:lnTo>
                  <a:lnTo>
                    <a:pt x="93" y="1"/>
                  </a:lnTo>
                  <a:lnTo>
                    <a:pt x="70" y="8"/>
                  </a:lnTo>
                  <a:lnTo>
                    <a:pt x="50" y="18"/>
                  </a:lnTo>
                  <a:lnTo>
                    <a:pt x="33" y="29"/>
                  </a:lnTo>
                  <a:lnTo>
                    <a:pt x="20" y="43"/>
                  </a:lnTo>
                  <a:lnTo>
                    <a:pt x="9" y="61"/>
                  </a:lnTo>
                  <a:lnTo>
                    <a:pt x="1" y="80"/>
                  </a:lnTo>
                  <a:lnTo>
                    <a:pt x="0" y="100"/>
                  </a:lnTo>
                  <a:lnTo>
                    <a:pt x="1" y="119"/>
                  </a:lnTo>
                  <a:lnTo>
                    <a:pt x="9" y="137"/>
                  </a:lnTo>
                  <a:lnTo>
                    <a:pt x="20" y="153"/>
                  </a:lnTo>
                  <a:lnTo>
                    <a:pt x="33" y="168"/>
                  </a:lnTo>
                  <a:lnTo>
                    <a:pt x="50" y="179"/>
                  </a:lnTo>
                  <a:lnTo>
                    <a:pt x="70" y="189"/>
                  </a:lnTo>
                  <a:lnTo>
                    <a:pt x="93" y="195"/>
                  </a:lnTo>
                  <a:lnTo>
                    <a:pt x="115" y="197"/>
                  </a:lnTo>
                  <a:close/>
                </a:path>
              </a:pathLst>
            </a:custGeom>
            <a:solidFill>
              <a:srgbClr val="5B9B9B"/>
            </a:solidFill>
            <a:ln w="9525">
              <a:noFill/>
              <a:round/>
              <a:headEnd/>
              <a:tailEnd/>
            </a:ln>
          </p:spPr>
          <p:txBody>
            <a:bodyPr/>
            <a:lstStyle/>
            <a:p>
              <a:endParaRPr lang="en-US" dirty="0"/>
            </a:p>
          </p:txBody>
        </p:sp>
        <p:sp>
          <p:nvSpPr>
            <p:cNvPr id="243761" name="Freeform 49"/>
            <p:cNvSpPr>
              <a:spLocks/>
            </p:cNvSpPr>
            <p:nvPr/>
          </p:nvSpPr>
          <p:spPr bwMode="auto">
            <a:xfrm>
              <a:off x="5126" y="1283"/>
              <a:ext cx="37" cy="31"/>
            </a:xfrm>
            <a:custGeom>
              <a:avLst/>
              <a:gdLst/>
              <a:ahLst/>
              <a:cxnLst>
                <a:cxn ang="0">
                  <a:pos x="37" y="63"/>
                </a:cxn>
                <a:cxn ang="0">
                  <a:pos x="52" y="61"/>
                </a:cxn>
                <a:cxn ang="0">
                  <a:pos x="64" y="55"/>
                </a:cxn>
                <a:cxn ang="0">
                  <a:pos x="71" y="45"/>
                </a:cxn>
                <a:cxn ang="0">
                  <a:pos x="75" y="32"/>
                </a:cxn>
                <a:cxn ang="0">
                  <a:pos x="71" y="19"/>
                </a:cxn>
                <a:cxn ang="0">
                  <a:pos x="64" y="10"/>
                </a:cxn>
                <a:cxn ang="0">
                  <a:pos x="52" y="3"/>
                </a:cxn>
                <a:cxn ang="0">
                  <a:pos x="37" y="0"/>
                </a:cxn>
                <a:cxn ang="0">
                  <a:pos x="23" y="3"/>
                </a:cxn>
                <a:cxn ang="0">
                  <a:pos x="11" y="10"/>
                </a:cxn>
                <a:cxn ang="0">
                  <a:pos x="4" y="19"/>
                </a:cxn>
                <a:cxn ang="0">
                  <a:pos x="0" y="32"/>
                </a:cxn>
                <a:cxn ang="0">
                  <a:pos x="4" y="45"/>
                </a:cxn>
                <a:cxn ang="0">
                  <a:pos x="11" y="55"/>
                </a:cxn>
                <a:cxn ang="0">
                  <a:pos x="23" y="61"/>
                </a:cxn>
                <a:cxn ang="0">
                  <a:pos x="37" y="63"/>
                </a:cxn>
              </a:cxnLst>
              <a:rect l="0" t="0" r="r" b="b"/>
              <a:pathLst>
                <a:path w="75" h="63">
                  <a:moveTo>
                    <a:pt x="37" y="63"/>
                  </a:moveTo>
                  <a:lnTo>
                    <a:pt x="52" y="61"/>
                  </a:lnTo>
                  <a:lnTo>
                    <a:pt x="64" y="55"/>
                  </a:lnTo>
                  <a:lnTo>
                    <a:pt x="71" y="45"/>
                  </a:lnTo>
                  <a:lnTo>
                    <a:pt x="75" y="32"/>
                  </a:lnTo>
                  <a:lnTo>
                    <a:pt x="71" y="19"/>
                  </a:lnTo>
                  <a:lnTo>
                    <a:pt x="64" y="10"/>
                  </a:lnTo>
                  <a:lnTo>
                    <a:pt x="52" y="3"/>
                  </a:lnTo>
                  <a:lnTo>
                    <a:pt x="37" y="0"/>
                  </a:lnTo>
                  <a:lnTo>
                    <a:pt x="23" y="3"/>
                  </a:lnTo>
                  <a:lnTo>
                    <a:pt x="11" y="10"/>
                  </a:lnTo>
                  <a:lnTo>
                    <a:pt x="4" y="19"/>
                  </a:lnTo>
                  <a:lnTo>
                    <a:pt x="0" y="32"/>
                  </a:lnTo>
                  <a:lnTo>
                    <a:pt x="4" y="45"/>
                  </a:lnTo>
                  <a:lnTo>
                    <a:pt x="11" y="55"/>
                  </a:lnTo>
                  <a:lnTo>
                    <a:pt x="23" y="61"/>
                  </a:lnTo>
                  <a:lnTo>
                    <a:pt x="37" y="63"/>
                  </a:lnTo>
                  <a:close/>
                </a:path>
              </a:pathLst>
            </a:custGeom>
            <a:solidFill>
              <a:srgbClr val="000000"/>
            </a:solidFill>
            <a:ln w="9525">
              <a:noFill/>
              <a:round/>
              <a:headEnd/>
              <a:tailEnd/>
            </a:ln>
          </p:spPr>
          <p:txBody>
            <a:bodyPr/>
            <a:lstStyle/>
            <a:p>
              <a:endParaRPr lang="en-US" dirty="0"/>
            </a:p>
          </p:txBody>
        </p:sp>
        <p:sp>
          <p:nvSpPr>
            <p:cNvPr id="243762" name="Freeform 50"/>
            <p:cNvSpPr>
              <a:spLocks/>
            </p:cNvSpPr>
            <p:nvPr/>
          </p:nvSpPr>
          <p:spPr bwMode="auto">
            <a:xfrm>
              <a:off x="4658" y="1510"/>
              <a:ext cx="41" cy="36"/>
            </a:xfrm>
            <a:custGeom>
              <a:avLst/>
              <a:gdLst/>
              <a:ahLst/>
              <a:cxnLst>
                <a:cxn ang="0">
                  <a:pos x="41" y="73"/>
                </a:cxn>
                <a:cxn ang="0">
                  <a:pos x="58" y="70"/>
                </a:cxn>
                <a:cxn ang="0">
                  <a:pos x="71" y="62"/>
                </a:cxn>
                <a:cxn ang="0">
                  <a:pos x="78" y="50"/>
                </a:cxn>
                <a:cxn ang="0">
                  <a:pos x="82" y="37"/>
                </a:cxn>
                <a:cxn ang="0">
                  <a:pos x="78" y="23"/>
                </a:cxn>
                <a:cxn ang="0">
                  <a:pos x="71" y="12"/>
                </a:cxn>
                <a:cxn ang="0">
                  <a:pos x="58" y="3"/>
                </a:cxn>
                <a:cxn ang="0">
                  <a:pos x="41" y="0"/>
                </a:cxn>
                <a:cxn ang="0">
                  <a:pos x="24" y="3"/>
                </a:cxn>
                <a:cxn ang="0">
                  <a:pos x="11" y="12"/>
                </a:cxn>
                <a:cxn ang="0">
                  <a:pos x="3" y="23"/>
                </a:cxn>
                <a:cxn ang="0">
                  <a:pos x="0" y="37"/>
                </a:cxn>
                <a:cxn ang="0">
                  <a:pos x="3" y="50"/>
                </a:cxn>
                <a:cxn ang="0">
                  <a:pos x="11" y="62"/>
                </a:cxn>
                <a:cxn ang="0">
                  <a:pos x="24" y="70"/>
                </a:cxn>
                <a:cxn ang="0">
                  <a:pos x="41" y="73"/>
                </a:cxn>
              </a:cxnLst>
              <a:rect l="0" t="0" r="r" b="b"/>
              <a:pathLst>
                <a:path w="82" h="73">
                  <a:moveTo>
                    <a:pt x="41" y="73"/>
                  </a:moveTo>
                  <a:lnTo>
                    <a:pt x="58" y="70"/>
                  </a:lnTo>
                  <a:lnTo>
                    <a:pt x="71" y="62"/>
                  </a:lnTo>
                  <a:lnTo>
                    <a:pt x="78" y="50"/>
                  </a:lnTo>
                  <a:lnTo>
                    <a:pt x="82" y="37"/>
                  </a:lnTo>
                  <a:lnTo>
                    <a:pt x="78" y="23"/>
                  </a:lnTo>
                  <a:lnTo>
                    <a:pt x="71" y="12"/>
                  </a:lnTo>
                  <a:lnTo>
                    <a:pt x="58" y="3"/>
                  </a:lnTo>
                  <a:lnTo>
                    <a:pt x="41" y="0"/>
                  </a:lnTo>
                  <a:lnTo>
                    <a:pt x="24" y="3"/>
                  </a:lnTo>
                  <a:lnTo>
                    <a:pt x="11" y="12"/>
                  </a:lnTo>
                  <a:lnTo>
                    <a:pt x="3" y="23"/>
                  </a:lnTo>
                  <a:lnTo>
                    <a:pt x="0" y="37"/>
                  </a:lnTo>
                  <a:lnTo>
                    <a:pt x="3" y="50"/>
                  </a:lnTo>
                  <a:lnTo>
                    <a:pt x="11" y="62"/>
                  </a:lnTo>
                  <a:lnTo>
                    <a:pt x="24" y="70"/>
                  </a:lnTo>
                  <a:lnTo>
                    <a:pt x="41" y="73"/>
                  </a:lnTo>
                  <a:close/>
                </a:path>
              </a:pathLst>
            </a:custGeom>
            <a:solidFill>
              <a:srgbClr val="5B9B9B"/>
            </a:solidFill>
            <a:ln w="9525">
              <a:noFill/>
              <a:round/>
              <a:headEnd/>
              <a:tailEnd/>
            </a:ln>
          </p:spPr>
          <p:txBody>
            <a:bodyPr/>
            <a:lstStyle/>
            <a:p>
              <a:endParaRPr lang="en-US" dirty="0"/>
            </a:p>
          </p:txBody>
        </p:sp>
        <p:sp>
          <p:nvSpPr>
            <p:cNvPr id="243763" name="Freeform 51"/>
            <p:cNvSpPr>
              <a:spLocks/>
            </p:cNvSpPr>
            <p:nvPr/>
          </p:nvSpPr>
          <p:spPr bwMode="auto">
            <a:xfrm>
              <a:off x="4782" y="1406"/>
              <a:ext cx="41" cy="36"/>
            </a:xfrm>
            <a:custGeom>
              <a:avLst/>
              <a:gdLst/>
              <a:ahLst/>
              <a:cxnLst>
                <a:cxn ang="0">
                  <a:pos x="41" y="71"/>
                </a:cxn>
                <a:cxn ang="0">
                  <a:pos x="58" y="68"/>
                </a:cxn>
                <a:cxn ang="0">
                  <a:pos x="71" y="59"/>
                </a:cxn>
                <a:cxn ang="0">
                  <a:pos x="78" y="48"/>
                </a:cxn>
                <a:cxn ang="0">
                  <a:pos x="82" y="35"/>
                </a:cxn>
                <a:cxn ang="0">
                  <a:pos x="78" y="21"/>
                </a:cxn>
                <a:cxn ang="0">
                  <a:pos x="71" y="9"/>
                </a:cxn>
                <a:cxn ang="0">
                  <a:pos x="58" y="3"/>
                </a:cxn>
                <a:cxn ang="0">
                  <a:pos x="41" y="0"/>
                </a:cxn>
                <a:cxn ang="0">
                  <a:pos x="24" y="3"/>
                </a:cxn>
                <a:cxn ang="0">
                  <a:pos x="11" y="9"/>
                </a:cxn>
                <a:cxn ang="0">
                  <a:pos x="4" y="21"/>
                </a:cxn>
                <a:cxn ang="0">
                  <a:pos x="0" y="35"/>
                </a:cxn>
                <a:cxn ang="0">
                  <a:pos x="4" y="48"/>
                </a:cxn>
                <a:cxn ang="0">
                  <a:pos x="11" y="59"/>
                </a:cxn>
                <a:cxn ang="0">
                  <a:pos x="24" y="68"/>
                </a:cxn>
                <a:cxn ang="0">
                  <a:pos x="41" y="71"/>
                </a:cxn>
              </a:cxnLst>
              <a:rect l="0" t="0" r="r" b="b"/>
              <a:pathLst>
                <a:path w="82" h="71">
                  <a:moveTo>
                    <a:pt x="41" y="71"/>
                  </a:moveTo>
                  <a:lnTo>
                    <a:pt x="58" y="68"/>
                  </a:lnTo>
                  <a:lnTo>
                    <a:pt x="71" y="59"/>
                  </a:lnTo>
                  <a:lnTo>
                    <a:pt x="78" y="48"/>
                  </a:lnTo>
                  <a:lnTo>
                    <a:pt x="82" y="35"/>
                  </a:lnTo>
                  <a:lnTo>
                    <a:pt x="78" y="21"/>
                  </a:lnTo>
                  <a:lnTo>
                    <a:pt x="71" y="9"/>
                  </a:lnTo>
                  <a:lnTo>
                    <a:pt x="58" y="3"/>
                  </a:lnTo>
                  <a:lnTo>
                    <a:pt x="41" y="0"/>
                  </a:lnTo>
                  <a:lnTo>
                    <a:pt x="24" y="3"/>
                  </a:lnTo>
                  <a:lnTo>
                    <a:pt x="11" y="9"/>
                  </a:lnTo>
                  <a:lnTo>
                    <a:pt x="4" y="21"/>
                  </a:lnTo>
                  <a:lnTo>
                    <a:pt x="0" y="35"/>
                  </a:lnTo>
                  <a:lnTo>
                    <a:pt x="4" y="48"/>
                  </a:lnTo>
                  <a:lnTo>
                    <a:pt x="11" y="59"/>
                  </a:lnTo>
                  <a:lnTo>
                    <a:pt x="24" y="68"/>
                  </a:lnTo>
                  <a:lnTo>
                    <a:pt x="41" y="71"/>
                  </a:lnTo>
                  <a:close/>
                </a:path>
              </a:pathLst>
            </a:custGeom>
            <a:solidFill>
              <a:srgbClr val="5B9B9B"/>
            </a:solidFill>
            <a:ln w="9525">
              <a:noFill/>
              <a:round/>
              <a:headEnd/>
              <a:tailEnd/>
            </a:ln>
          </p:spPr>
          <p:txBody>
            <a:bodyPr/>
            <a:lstStyle/>
            <a:p>
              <a:endParaRPr lang="en-US" dirty="0"/>
            </a:p>
          </p:txBody>
        </p:sp>
        <p:sp>
          <p:nvSpPr>
            <p:cNvPr id="243764" name="Freeform 52"/>
            <p:cNvSpPr>
              <a:spLocks/>
            </p:cNvSpPr>
            <p:nvPr/>
          </p:nvSpPr>
          <p:spPr bwMode="auto">
            <a:xfrm>
              <a:off x="4668" y="1517"/>
              <a:ext cx="23" cy="16"/>
            </a:xfrm>
            <a:custGeom>
              <a:avLst/>
              <a:gdLst/>
              <a:ahLst/>
              <a:cxnLst>
                <a:cxn ang="0">
                  <a:pos x="10" y="0"/>
                </a:cxn>
                <a:cxn ang="0">
                  <a:pos x="8" y="1"/>
                </a:cxn>
                <a:cxn ang="0">
                  <a:pos x="4" y="8"/>
                </a:cxn>
                <a:cxn ang="0">
                  <a:pos x="0" y="18"/>
                </a:cxn>
                <a:cxn ang="0">
                  <a:pos x="4" y="32"/>
                </a:cxn>
                <a:cxn ang="0">
                  <a:pos x="10" y="32"/>
                </a:cxn>
                <a:cxn ang="0">
                  <a:pos x="21" y="32"/>
                </a:cxn>
                <a:cxn ang="0">
                  <a:pos x="34" y="29"/>
                </a:cxn>
                <a:cxn ang="0">
                  <a:pos x="47" y="22"/>
                </a:cxn>
                <a:cxn ang="0">
                  <a:pos x="45" y="19"/>
                </a:cxn>
                <a:cxn ang="0">
                  <a:pos x="40" y="13"/>
                </a:cxn>
                <a:cxn ang="0">
                  <a:pos x="28" y="5"/>
                </a:cxn>
                <a:cxn ang="0">
                  <a:pos x="10" y="0"/>
                </a:cxn>
              </a:cxnLst>
              <a:rect l="0" t="0" r="r" b="b"/>
              <a:pathLst>
                <a:path w="47" h="32">
                  <a:moveTo>
                    <a:pt x="10" y="0"/>
                  </a:moveTo>
                  <a:lnTo>
                    <a:pt x="8" y="1"/>
                  </a:lnTo>
                  <a:lnTo>
                    <a:pt x="4" y="8"/>
                  </a:lnTo>
                  <a:lnTo>
                    <a:pt x="0" y="18"/>
                  </a:lnTo>
                  <a:lnTo>
                    <a:pt x="4" y="32"/>
                  </a:lnTo>
                  <a:lnTo>
                    <a:pt x="10" y="32"/>
                  </a:lnTo>
                  <a:lnTo>
                    <a:pt x="21" y="32"/>
                  </a:lnTo>
                  <a:lnTo>
                    <a:pt x="34" y="29"/>
                  </a:lnTo>
                  <a:lnTo>
                    <a:pt x="47" y="22"/>
                  </a:lnTo>
                  <a:lnTo>
                    <a:pt x="45" y="19"/>
                  </a:lnTo>
                  <a:lnTo>
                    <a:pt x="40" y="13"/>
                  </a:lnTo>
                  <a:lnTo>
                    <a:pt x="28" y="5"/>
                  </a:lnTo>
                  <a:lnTo>
                    <a:pt x="10" y="0"/>
                  </a:lnTo>
                  <a:close/>
                </a:path>
              </a:pathLst>
            </a:custGeom>
            <a:solidFill>
              <a:srgbClr val="93D3D3"/>
            </a:solidFill>
            <a:ln w="9525">
              <a:noFill/>
              <a:round/>
              <a:headEnd/>
              <a:tailEnd/>
            </a:ln>
          </p:spPr>
          <p:txBody>
            <a:bodyPr/>
            <a:lstStyle/>
            <a:p>
              <a:endParaRPr lang="en-US" dirty="0"/>
            </a:p>
          </p:txBody>
        </p:sp>
        <p:sp>
          <p:nvSpPr>
            <p:cNvPr id="243765" name="Freeform 53"/>
            <p:cNvSpPr>
              <a:spLocks/>
            </p:cNvSpPr>
            <p:nvPr/>
          </p:nvSpPr>
          <p:spPr bwMode="auto">
            <a:xfrm>
              <a:off x="4791" y="1411"/>
              <a:ext cx="23" cy="16"/>
            </a:xfrm>
            <a:custGeom>
              <a:avLst/>
              <a:gdLst/>
              <a:ahLst/>
              <a:cxnLst>
                <a:cxn ang="0">
                  <a:pos x="7" y="0"/>
                </a:cxn>
                <a:cxn ang="0">
                  <a:pos x="5" y="2"/>
                </a:cxn>
                <a:cxn ang="0">
                  <a:pos x="1" y="9"/>
                </a:cxn>
                <a:cxn ang="0">
                  <a:pos x="0" y="18"/>
                </a:cxn>
                <a:cxn ang="0">
                  <a:pos x="1" y="33"/>
                </a:cxn>
                <a:cxn ang="0">
                  <a:pos x="7" y="33"/>
                </a:cxn>
                <a:cxn ang="0">
                  <a:pos x="18" y="33"/>
                </a:cxn>
                <a:cxn ang="0">
                  <a:pos x="33" y="31"/>
                </a:cxn>
                <a:cxn ang="0">
                  <a:pos x="46" y="25"/>
                </a:cxn>
                <a:cxn ang="0">
                  <a:pos x="44" y="21"/>
                </a:cxn>
                <a:cxn ang="0">
                  <a:pos x="39" y="15"/>
                </a:cxn>
                <a:cxn ang="0">
                  <a:pos x="26" y="7"/>
                </a:cxn>
                <a:cxn ang="0">
                  <a:pos x="7" y="0"/>
                </a:cxn>
              </a:cxnLst>
              <a:rect l="0" t="0" r="r" b="b"/>
              <a:pathLst>
                <a:path w="46" h="33">
                  <a:moveTo>
                    <a:pt x="7" y="0"/>
                  </a:moveTo>
                  <a:lnTo>
                    <a:pt x="5" y="2"/>
                  </a:lnTo>
                  <a:lnTo>
                    <a:pt x="1" y="9"/>
                  </a:lnTo>
                  <a:lnTo>
                    <a:pt x="0" y="18"/>
                  </a:lnTo>
                  <a:lnTo>
                    <a:pt x="1" y="33"/>
                  </a:lnTo>
                  <a:lnTo>
                    <a:pt x="7" y="33"/>
                  </a:lnTo>
                  <a:lnTo>
                    <a:pt x="18" y="33"/>
                  </a:lnTo>
                  <a:lnTo>
                    <a:pt x="33" y="31"/>
                  </a:lnTo>
                  <a:lnTo>
                    <a:pt x="46" y="25"/>
                  </a:lnTo>
                  <a:lnTo>
                    <a:pt x="44" y="21"/>
                  </a:lnTo>
                  <a:lnTo>
                    <a:pt x="39" y="15"/>
                  </a:lnTo>
                  <a:lnTo>
                    <a:pt x="26" y="7"/>
                  </a:lnTo>
                  <a:lnTo>
                    <a:pt x="7" y="0"/>
                  </a:lnTo>
                  <a:close/>
                </a:path>
              </a:pathLst>
            </a:custGeom>
            <a:solidFill>
              <a:srgbClr val="93D3D3"/>
            </a:solidFill>
            <a:ln w="9525">
              <a:noFill/>
              <a:round/>
              <a:headEnd/>
              <a:tailEnd/>
            </a:ln>
          </p:spPr>
          <p:txBody>
            <a:bodyPr/>
            <a:lstStyle/>
            <a:p>
              <a:endParaRPr lang="en-US" dirty="0"/>
            </a:p>
          </p:txBody>
        </p:sp>
        <p:sp>
          <p:nvSpPr>
            <p:cNvPr id="243766" name="Freeform 54"/>
            <p:cNvSpPr>
              <a:spLocks/>
            </p:cNvSpPr>
            <p:nvPr/>
          </p:nvSpPr>
          <p:spPr bwMode="auto">
            <a:xfrm>
              <a:off x="4564" y="972"/>
              <a:ext cx="244" cy="169"/>
            </a:xfrm>
            <a:custGeom>
              <a:avLst/>
              <a:gdLst/>
              <a:ahLst/>
              <a:cxnLst>
                <a:cxn ang="0">
                  <a:pos x="0" y="304"/>
                </a:cxn>
                <a:cxn ang="0">
                  <a:pos x="487" y="0"/>
                </a:cxn>
                <a:cxn ang="0">
                  <a:pos x="487" y="37"/>
                </a:cxn>
                <a:cxn ang="0">
                  <a:pos x="0" y="339"/>
                </a:cxn>
                <a:cxn ang="0">
                  <a:pos x="0" y="304"/>
                </a:cxn>
              </a:cxnLst>
              <a:rect l="0" t="0" r="r" b="b"/>
              <a:pathLst>
                <a:path w="487" h="339">
                  <a:moveTo>
                    <a:pt x="0" y="304"/>
                  </a:moveTo>
                  <a:lnTo>
                    <a:pt x="487" y="0"/>
                  </a:lnTo>
                  <a:lnTo>
                    <a:pt x="487" y="37"/>
                  </a:lnTo>
                  <a:lnTo>
                    <a:pt x="0" y="339"/>
                  </a:lnTo>
                  <a:lnTo>
                    <a:pt x="0" y="304"/>
                  </a:lnTo>
                  <a:close/>
                </a:path>
              </a:pathLst>
            </a:custGeom>
            <a:solidFill>
              <a:srgbClr val="75B5B5"/>
            </a:solidFill>
            <a:ln w="9525">
              <a:noFill/>
              <a:round/>
              <a:headEnd/>
              <a:tailEnd/>
            </a:ln>
          </p:spPr>
          <p:txBody>
            <a:bodyPr/>
            <a:lstStyle/>
            <a:p>
              <a:endParaRPr lang="en-US" dirty="0"/>
            </a:p>
          </p:txBody>
        </p:sp>
        <p:sp>
          <p:nvSpPr>
            <p:cNvPr id="243767" name="Freeform 55"/>
            <p:cNvSpPr>
              <a:spLocks/>
            </p:cNvSpPr>
            <p:nvPr/>
          </p:nvSpPr>
          <p:spPr bwMode="auto">
            <a:xfrm>
              <a:off x="4567" y="1077"/>
              <a:ext cx="242" cy="189"/>
            </a:xfrm>
            <a:custGeom>
              <a:avLst/>
              <a:gdLst/>
              <a:ahLst/>
              <a:cxnLst>
                <a:cxn ang="0">
                  <a:pos x="0" y="344"/>
                </a:cxn>
                <a:cxn ang="0">
                  <a:pos x="485" y="0"/>
                </a:cxn>
                <a:cxn ang="0">
                  <a:pos x="485" y="37"/>
                </a:cxn>
                <a:cxn ang="0">
                  <a:pos x="0" y="379"/>
                </a:cxn>
                <a:cxn ang="0">
                  <a:pos x="0" y="344"/>
                </a:cxn>
              </a:cxnLst>
              <a:rect l="0" t="0" r="r" b="b"/>
              <a:pathLst>
                <a:path w="485" h="379">
                  <a:moveTo>
                    <a:pt x="0" y="344"/>
                  </a:moveTo>
                  <a:lnTo>
                    <a:pt x="485" y="0"/>
                  </a:lnTo>
                  <a:lnTo>
                    <a:pt x="485" y="37"/>
                  </a:lnTo>
                  <a:lnTo>
                    <a:pt x="0" y="379"/>
                  </a:lnTo>
                  <a:lnTo>
                    <a:pt x="0" y="344"/>
                  </a:lnTo>
                  <a:close/>
                </a:path>
              </a:pathLst>
            </a:custGeom>
            <a:solidFill>
              <a:srgbClr val="75B5B5"/>
            </a:solidFill>
            <a:ln w="9525">
              <a:noFill/>
              <a:round/>
              <a:headEnd/>
              <a:tailEnd/>
            </a:ln>
          </p:spPr>
          <p:txBody>
            <a:bodyPr/>
            <a:lstStyle/>
            <a:p>
              <a:endParaRPr lang="en-US" dirty="0"/>
            </a:p>
          </p:txBody>
        </p:sp>
        <p:sp>
          <p:nvSpPr>
            <p:cNvPr id="243768" name="Freeform 56"/>
            <p:cNvSpPr>
              <a:spLocks/>
            </p:cNvSpPr>
            <p:nvPr/>
          </p:nvSpPr>
          <p:spPr bwMode="auto">
            <a:xfrm>
              <a:off x="4567" y="1182"/>
              <a:ext cx="244" cy="211"/>
            </a:xfrm>
            <a:custGeom>
              <a:avLst/>
              <a:gdLst/>
              <a:ahLst/>
              <a:cxnLst>
                <a:cxn ang="0">
                  <a:pos x="0" y="384"/>
                </a:cxn>
                <a:cxn ang="0">
                  <a:pos x="489" y="0"/>
                </a:cxn>
                <a:cxn ang="0">
                  <a:pos x="489" y="37"/>
                </a:cxn>
                <a:cxn ang="0">
                  <a:pos x="0" y="421"/>
                </a:cxn>
                <a:cxn ang="0">
                  <a:pos x="0" y="384"/>
                </a:cxn>
              </a:cxnLst>
              <a:rect l="0" t="0" r="r" b="b"/>
              <a:pathLst>
                <a:path w="489" h="421">
                  <a:moveTo>
                    <a:pt x="0" y="384"/>
                  </a:moveTo>
                  <a:lnTo>
                    <a:pt x="489" y="0"/>
                  </a:lnTo>
                  <a:lnTo>
                    <a:pt x="489" y="37"/>
                  </a:lnTo>
                  <a:lnTo>
                    <a:pt x="0" y="421"/>
                  </a:lnTo>
                  <a:lnTo>
                    <a:pt x="0" y="384"/>
                  </a:lnTo>
                  <a:close/>
                </a:path>
              </a:pathLst>
            </a:custGeom>
            <a:solidFill>
              <a:srgbClr val="75B5B5"/>
            </a:solidFill>
            <a:ln w="9525">
              <a:noFill/>
              <a:round/>
              <a:headEnd/>
              <a:tailEnd/>
            </a:ln>
          </p:spPr>
          <p:txBody>
            <a:bodyPr/>
            <a:lstStyle/>
            <a:p>
              <a:endParaRPr lang="en-US" dirty="0"/>
            </a:p>
          </p:txBody>
        </p:sp>
        <p:sp>
          <p:nvSpPr>
            <p:cNvPr id="243769" name="Freeform 57"/>
            <p:cNvSpPr>
              <a:spLocks/>
            </p:cNvSpPr>
            <p:nvPr/>
          </p:nvSpPr>
          <p:spPr bwMode="auto">
            <a:xfrm>
              <a:off x="4851" y="872"/>
              <a:ext cx="509" cy="388"/>
            </a:xfrm>
            <a:custGeom>
              <a:avLst/>
              <a:gdLst/>
              <a:ahLst/>
              <a:cxnLst>
                <a:cxn ang="0">
                  <a:pos x="0" y="16"/>
                </a:cxn>
                <a:cxn ang="0">
                  <a:pos x="17" y="761"/>
                </a:cxn>
                <a:cxn ang="0">
                  <a:pos x="319" y="756"/>
                </a:cxn>
                <a:cxn ang="0">
                  <a:pos x="349" y="705"/>
                </a:cxn>
                <a:cxn ang="0">
                  <a:pos x="386" y="666"/>
                </a:cxn>
                <a:cxn ang="0">
                  <a:pos x="429" y="640"/>
                </a:cxn>
                <a:cxn ang="0">
                  <a:pos x="474" y="623"/>
                </a:cxn>
                <a:cxn ang="0">
                  <a:pos x="515" y="611"/>
                </a:cxn>
                <a:cxn ang="0">
                  <a:pos x="550" y="606"/>
                </a:cxn>
                <a:cxn ang="0">
                  <a:pos x="572" y="605"/>
                </a:cxn>
                <a:cxn ang="0">
                  <a:pos x="582" y="605"/>
                </a:cxn>
                <a:cxn ang="0">
                  <a:pos x="658" y="611"/>
                </a:cxn>
                <a:cxn ang="0">
                  <a:pos x="722" y="629"/>
                </a:cxn>
                <a:cxn ang="0">
                  <a:pos x="770" y="656"/>
                </a:cxn>
                <a:cxn ang="0">
                  <a:pos x="807" y="687"/>
                </a:cxn>
                <a:cxn ang="0">
                  <a:pos x="834" y="719"/>
                </a:cxn>
                <a:cxn ang="0">
                  <a:pos x="850" y="747"/>
                </a:cxn>
                <a:cxn ang="0">
                  <a:pos x="860" y="766"/>
                </a:cxn>
                <a:cxn ang="0">
                  <a:pos x="863" y="774"/>
                </a:cxn>
                <a:cxn ang="0">
                  <a:pos x="1013" y="774"/>
                </a:cxn>
                <a:cxn ang="0">
                  <a:pos x="1016" y="698"/>
                </a:cxn>
                <a:cxn ang="0">
                  <a:pos x="1005" y="635"/>
                </a:cxn>
                <a:cxn ang="0">
                  <a:pos x="981" y="584"/>
                </a:cxn>
                <a:cxn ang="0">
                  <a:pos x="953" y="544"/>
                </a:cxn>
                <a:cxn ang="0">
                  <a:pos x="921" y="513"/>
                </a:cxn>
                <a:cxn ang="0">
                  <a:pos x="891" y="494"/>
                </a:cxn>
                <a:cxn ang="0">
                  <a:pos x="871" y="481"/>
                </a:cxn>
                <a:cxn ang="0">
                  <a:pos x="863" y="477"/>
                </a:cxn>
                <a:cxn ang="0">
                  <a:pos x="636" y="326"/>
                </a:cxn>
                <a:cxn ang="0">
                  <a:pos x="263" y="326"/>
                </a:cxn>
                <a:cxn ang="0">
                  <a:pos x="240" y="53"/>
                </a:cxn>
                <a:cxn ang="0">
                  <a:pos x="515" y="50"/>
                </a:cxn>
                <a:cxn ang="0">
                  <a:pos x="462" y="0"/>
                </a:cxn>
                <a:cxn ang="0">
                  <a:pos x="0" y="16"/>
                </a:cxn>
              </a:cxnLst>
              <a:rect l="0" t="0" r="r" b="b"/>
              <a:pathLst>
                <a:path w="1016" h="774">
                  <a:moveTo>
                    <a:pt x="0" y="16"/>
                  </a:moveTo>
                  <a:lnTo>
                    <a:pt x="17" y="761"/>
                  </a:lnTo>
                  <a:lnTo>
                    <a:pt x="319" y="756"/>
                  </a:lnTo>
                  <a:lnTo>
                    <a:pt x="349" y="705"/>
                  </a:lnTo>
                  <a:lnTo>
                    <a:pt x="386" y="666"/>
                  </a:lnTo>
                  <a:lnTo>
                    <a:pt x="429" y="640"/>
                  </a:lnTo>
                  <a:lnTo>
                    <a:pt x="474" y="623"/>
                  </a:lnTo>
                  <a:lnTo>
                    <a:pt x="515" y="611"/>
                  </a:lnTo>
                  <a:lnTo>
                    <a:pt x="550" y="606"/>
                  </a:lnTo>
                  <a:lnTo>
                    <a:pt x="572" y="605"/>
                  </a:lnTo>
                  <a:lnTo>
                    <a:pt x="582" y="605"/>
                  </a:lnTo>
                  <a:lnTo>
                    <a:pt x="658" y="611"/>
                  </a:lnTo>
                  <a:lnTo>
                    <a:pt x="722" y="629"/>
                  </a:lnTo>
                  <a:lnTo>
                    <a:pt x="770" y="656"/>
                  </a:lnTo>
                  <a:lnTo>
                    <a:pt x="807" y="687"/>
                  </a:lnTo>
                  <a:lnTo>
                    <a:pt x="834" y="719"/>
                  </a:lnTo>
                  <a:lnTo>
                    <a:pt x="850" y="747"/>
                  </a:lnTo>
                  <a:lnTo>
                    <a:pt x="860" y="766"/>
                  </a:lnTo>
                  <a:lnTo>
                    <a:pt x="863" y="774"/>
                  </a:lnTo>
                  <a:lnTo>
                    <a:pt x="1013" y="774"/>
                  </a:lnTo>
                  <a:lnTo>
                    <a:pt x="1016" y="698"/>
                  </a:lnTo>
                  <a:lnTo>
                    <a:pt x="1005" y="635"/>
                  </a:lnTo>
                  <a:lnTo>
                    <a:pt x="981" y="584"/>
                  </a:lnTo>
                  <a:lnTo>
                    <a:pt x="953" y="544"/>
                  </a:lnTo>
                  <a:lnTo>
                    <a:pt x="921" y="513"/>
                  </a:lnTo>
                  <a:lnTo>
                    <a:pt x="891" y="494"/>
                  </a:lnTo>
                  <a:lnTo>
                    <a:pt x="871" y="481"/>
                  </a:lnTo>
                  <a:lnTo>
                    <a:pt x="863" y="477"/>
                  </a:lnTo>
                  <a:lnTo>
                    <a:pt x="636" y="326"/>
                  </a:lnTo>
                  <a:lnTo>
                    <a:pt x="263" y="326"/>
                  </a:lnTo>
                  <a:lnTo>
                    <a:pt x="240" y="53"/>
                  </a:lnTo>
                  <a:lnTo>
                    <a:pt x="515" y="50"/>
                  </a:lnTo>
                  <a:lnTo>
                    <a:pt x="462" y="0"/>
                  </a:lnTo>
                  <a:lnTo>
                    <a:pt x="0" y="16"/>
                  </a:lnTo>
                  <a:close/>
                </a:path>
              </a:pathLst>
            </a:custGeom>
            <a:solidFill>
              <a:srgbClr val="478787"/>
            </a:solidFill>
            <a:ln w="9525">
              <a:noFill/>
              <a:round/>
              <a:headEnd/>
              <a:tailEnd/>
            </a:ln>
          </p:spPr>
          <p:txBody>
            <a:bodyPr/>
            <a:lstStyle/>
            <a:p>
              <a:endParaRPr lang="en-US" dirty="0"/>
            </a:p>
          </p:txBody>
        </p:sp>
        <p:sp>
          <p:nvSpPr>
            <p:cNvPr id="243770" name="Freeform 58"/>
            <p:cNvSpPr>
              <a:spLocks/>
            </p:cNvSpPr>
            <p:nvPr/>
          </p:nvSpPr>
          <p:spPr bwMode="auto">
            <a:xfrm>
              <a:off x="5002" y="915"/>
              <a:ext cx="173" cy="98"/>
            </a:xfrm>
            <a:custGeom>
              <a:avLst/>
              <a:gdLst/>
              <a:ahLst/>
              <a:cxnLst>
                <a:cxn ang="0">
                  <a:pos x="0" y="0"/>
                </a:cxn>
                <a:cxn ang="0">
                  <a:pos x="231" y="4"/>
                </a:cxn>
                <a:cxn ang="0">
                  <a:pos x="347" y="196"/>
                </a:cxn>
                <a:cxn ang="0">
                  <a:pos x="17" y="194"/>
                </a:cxn>
                <a:cxn ang="0">
                  <a:pos x="0" y="0"/>
                </a:cxn>
              </a:cxnLst>
              <a:rect l="0" t="0" r="r" b="b"/>
              <a:pathLst>
                <a:path w="347" h="196">
                  <a:moveTo>
                    <a:pt x="0" y="0"/>
                  </a:moveTo>
                  <a:lnTo>
                    <a:pt x="231" y="4"/>
                  </a:lnTo>
                  <a:lnTo>
                    <a:pt x="347" y="196"/>
                  </a:lnTo>
                  <a:lnTo>
                    <a:pt x="17" y="194"/>
                  </a:lnTo>
                  <a:lnTo>
                    <a:pt x="0" y="0"/>
                  </a:lnTo>
                  <a:close/>
                </a:path>
              </a:pathLst>
            </a:custGeom>
            <a:solidFill>
              <a:srgbClr val="D1F7F7"/>
            </a:solidFill>
            <a:ln w="9525">
              <a:noFill/>
              <a:round/>
              <a:headEnd/>
              <a:tailEnd/>
            </a:ln>
          </p:spPr>
          <p:txBody>
            <a:bodyPr/>
            <a:lstStyle/>
            <a:p>
              <a:endParaRPr lang="en-US" dirty="0"/>
            </a:p>
          </p:txBody>
        </p:sp>
        <p:sp>
          <p:nvSpPr>
            <p:cNvPr id="243771" name="Freeform 59"/>
            <p:cNvSpPr>
              <a:spLocks/>
            </p:cNvSpPr>
            <p:nvPr/>
          </p:nvSpPr>
          <p:spPr bwMode="auto">
            <a:xfrm>
              <a:off x="4821" y="851"/>
              <a:ext cx="239" cy="10"/>
            </a:xfrm>
            <a:custGeom>
              <a:avLst/>
              <a:gdLst/>
              <a:ahLst/>
              <a:cxnLst>
                <a:cxn ang="0">
                  <a:pos x="0" y="0"/>
                </a:cxn>
                <a:cxn ang="0">
                  <a:pos x="101" y="19"/>
                </a:cxn>
                <a:cxn ang="0">
                  <a:pos x="480" y="3"/>
                </a:cxn>
                <a:cxn ang="0">
                  <a:pos x="0" y="0"/>
                </a:cxn>
              </a:cxnLst>
              <a:rect l="0" t="0" r="r" b="b"/>
              <a:pathLst>
                <a:path w="480" h="19">
                  <a:moveTo>
                    <a:pt x="0" y="0"/>
                  </a:moveTo>
                  <a:lnTo>
                    <a:pt x="101" y="19"/>
                  </a:lnTo>
                  <a:lnTo>
                    <a:pt x="480" y="3"/>
                  </a:lnTo>
                  <a:lnTo>
                    <a:pt x="0" y="0"/>
                  </a:lnTo>
                  <a:close/>
                </a:path>
              </a:pathLst>
            </a:custGeom>
            <a:solidFill>
              <a:srgbClr val="3D7C7C"/>
            </a:solidFill>
            <a:ln w="9525">
              <a:noFill/>
              <a:round/>
              <a:headEnd/>
              <a:tailEnd/>
            </a:ln>
          </p:spPr>
          <p:txBody>
            <a:bodyPr/>
            <a:lstStyle/>
            <a:p>
              <a:endParaRPr lang="en-US" dirty="0"/>
            </a:p>
          </p:txBody>
        </p:sp>
        <p:sp>
          <p:nvSpPr>
            <p:cNvPr id="243772" name="Rectangle 60"/>
            <p:cNvSpPr>
              <a:spLocks noChangeArrowheads="1"/>
            </p:cNvSpPr>
            <p:nvPr/>
          </p:nvSpPr>
          <p:spPr bwMode="auto">
            <a:xfrm>
              <a:off x="4848" y="1099"/>
              <a:ext cx="87" cy="34"/>
            </a:xfrm>
            <a:prstGeom prst="rect">
              <a:avLst/>
            </a:prstGeom>
            <a:solidFill>
              <a:srgbClr val="000000"/>
            </a:solidFill>
            <a:ln w="9525">
              <a:noFill/>
              <a:miter lim="800000"/>
              <a:headEnd/>
              <a:tailEnd/>
            </a:ln>
          </p:spPr>
          <p:txBody>
            <a:bodyPr/>
            <a:lstStyle/>
            <a:p>
              <a:endParaRPr lang="en-US" dirty="0"/>
            </a:p>
          </p:txBody>
        </p:sp>
        <p:sp>
          <p:nvSpPr>
            <p:cNvPr id="243773" name="Rectangle 61"/>
            <p:cNvSpPr>
              <a:spLocks noChangeArrowheads="1"/>
            </p:cNvSpPr>
            <p:nvPr/>
          </p:nvSpPr>
          <p:spPr bwMode="auto">
            <a:xfrm>
              <a:off x="4854" y="1152"/>
              <a:ext cx="60" cy="25"/>
            </a:xfrm>
            <a:prstGeom prst="rect">
              <a:avLst/>
            </a:prstGeom>
            <a:solidFill>
              <a:srgbClr val="000000"/>
            </a:solidFill>
            <a:ln w="9525">
              <a:noFill/>
              <a:miter lim="800000"/>
              <a:headEnd/>
              <a:tailEnd/>
            </a:ln>
          </p:spPr>
          <p:txBody>
            <a:bodyPr/>
            <a:lstStyle/>
            <a:p>
              <a:endParaRPr lang="en-US" dirty="0"/>
            </a:p>
          </p:txBody>
        </p:sp>
        <p:sp>
          <p:nvSpPr>
            <p:cNvPr id="243774" name="Freeform 62"/>
            <p:cNvSpPr>
              <a:spLocks/>
            </p:cNvSpPr>
            <p:nvPr/>
          </p:nvSpPr>
          <p:spPr bwMode="auto">
            <a:xfrm>
              <a:off x="4984" y="1030"/>
              <a:ext cx="190" cy="171"/>
            </a:xfrm>
            <a:custGeom>
              <a:avLst/>
              <a:gdLst/>
              <a:ahLst/>
              <a:cxnLst>
                <a:cxn ang="0">
                  <a:pos x="0" y="5"/>
                </a:cxn>
                <a:cxn ang="0">
                  <a:pos x="16" y="331"/>
                </a:cxn>
                <a:cxn ang="0">
                  <a:pos x="18" y="342"/>
                </a:cxn>
                <a:cxn ang="0">
                  <a:pos x="30" y="342"/>
                </a:cxn>
                <a:cxn ang="0">
                  <a:pos x="74" y="341"/>
                </a:cxn>
                <a:cxn ang="0">
                  <a:pos x="82" y="341"/>
                </a:cxn>
                <a:cxn ang="0">
                  <a:pos x="85" y="334"/>
                </a:cxn>
                <a:cxn ang="0">
                  <a:pos x="89" y="328"/>
                </a:cxn>
                <a:cxn ang="0">
                  <a:pos x="102" y="313"/>
                </a:cxn>
                <a:cxn ang="0">
                  <a:pos x="123" y="296"/>
                </a:cxn>
                <a:cxn ang="0">
                  <a:pos x="153" y="276"/>
                </a:cxn>
                <a:cxn ang="0">
                  <a:pos x="192" y="259"/>
                </a:cxn>
                <a:cxn ang="0">
                  <a:pos x="240" y="247"/>
                </a:cxn>
                <a:cxn ang="0">
                  <a:pos x="298" y="244"/>
                </a:cxn>
                <a:cxn ang="0">
                  <a:pos x="365" y="252"/>
                </a:cxn>
                <a:cxn ang="0">
                  <a:pos x="380" y="255"/>
                </a:cxn>
                <a:cxn ang="0">
                  <a:pos x="380" y="241"/>
                </a:cxn>
                <a:cxn ang="0">
                  <a:pos x="376" y="0"/>
                </a:cxn>
                <a:cxn ang="0">
                  <a:pos x="352" y="0"/>
                </a:cxn>
                <a:cxn ang="0">
                  <a:pos x="356" y="241"/>
                </a:cxn>
                <a:cxn ang="0">
                  <a:pos x="371" y="230"/>
                </a:cxn>
                <a:cxn ang="0">
                  <a:pos x="332" y="223"/>
                </a:cxn>
                <a:cxn ang="0">
                  <a:pos x="294" y="220"/>
                </a:cxn>
                <a:cxn ang="0">
                  <a:pos x="261" y="220"/>
                </a:cxn>
                <a:cxn ang="0">
                  <a:pos x="229" y="223"/>
                </a:cxn>
                <a:cxn ang="0">
                  <a:pos x="201" y="230"/>
                </a:cxn>
                <a:cxn ang="0">
                  <a:pos x="175" y="238"/>
                </a:cxn>
                <a:cxn ang="0">
                  <a:pos x="153" y="247"/>
                </a:cxn>
                <a:cxn ang="0">
                  <a:pos x="134" y="259"/>
                </a:cxn>
                <a:cxn ang="0">
                  <a:pos x="117" y="270"/>
                </a:cxn>
                <a:cxn ang="0">
                  <a:pos x="102" y="281"/>
                </a:cxn>
                <a:cxn ang="0">
                  <a:pos x="89" y="292"/>
                </a:cxn>
                <a:cxn ang="0">
                  <a:pos x="80" y="302"/>
                </a:cxn>
                <a:cxn ang="0">
                  <a:pos x="72" y="312"/>
                </a:cxn>
                <a:cxn ang="0">
                  <a:pos x="67" y="318"/>
                </a:cxn>
                <a:cxn ang="0">
                  <a:pos x="65" y="323"/>
                </a:cxn>
                <a:cxn ang="0">
                  <a:pos x="63" y="325"/>
                </a:cxn>
                <a:cxn ang="0">
                  <a:pos x="72" y="318"/>
                </a:cxn>
                <a:cxn ang="0">
                  <a:pos x="30" y="318"/>
                </a:cxn>
                <a:cxn ang="0">
                  <a:pos x="43" y="330"/>
                </a:cxn>
                <a:cxn ang="0">
                  <a:pos x="26" y="4"/>
                </a:cxn>
                <a:cxn ang="0">
                  <a:pos x="0" y="5"/>
                </a:cxn>
              </a:cxnLst>
              <a:rect l="0" t="0" r="r" b="b"/>
              <a:pathLst>
                <a:path w="380" h="342">
                  <a:moveTo>
                    <a:pt x="0" y="5"/>
                  </a:moveTo>
                  <a:lnTo>
                    <a:pt x="16" y="331"/>
                  </a:lnTo>
                  <a:lnTo>
                    <a:pt x="18" y="342"/>
                  </a:lnTo>
                  <a:lnTo>
                    <a:pt x="30" y="342"/>
                  </a:lnTo>
                  <a:lnTo>
                    <a:pt x="74" y="341"/>
                  </a:lnTo>
                  <a:lnTo>
                    <a:pt x="82" y="341"/>
                  </a:lnTo>
                  <a:lnTo>
                    <a:pt x="85" y="334"/>
                  </a:lnTo>
                  <a:lnTo>
                    <a:pt x="89" y="328"/>
                  </a:lnTo>
                  <a:lnTo>
                    <a:pt x="102" y="313"/>
                  </a:lnTo>
                  <a:lnTo>
                    <a:pt x="123" y="296"/>
                  </a:lnTo>
                  <a:lnTo>
                    <a:pt x="153" y="276"/>
                  </a:lnTo>
                  <a:lnTo>
                    <a:pt x="192" y="259"/>
                  </a:lnTo>
                  <a:lnTo>
                    <a:pt x="240" y="247"/>
                  </a:lnTo>
                  <a:lnTo>
                    <a:pt x="298" y="244"/>
                  </a:lnTo>
                  <a:lnTo>
                    <a:pt x="365" y="252"/>
                  </a:lnTo>
                  <a:lnTo>
                    <a:pt x="380" y="255"/>
                  </a:lnTo>
                  <a:lnTo>
                    <a:pt x="380" y="241"/>
                  </a:lnTo>
                  <a:lnTo>
                    <a:pt x="376" y="0"/>
                  </a:lnTo>
                  <a:lnTo>
                    <a:pt x="352" y="0"/>
                  </a:lnTo>
                  <a:lnTo>
                    <a:pt x="356" y="241"/>
                  </a:lnTo>
                  <a:lnTo>
                    <a:pt x="371" y="230"/>
                  </a:lnTo>
                  <a:lnTo>
                    <a:pt x="332" y="223"/>
                  </a:lnTo>
                  <a:lnTo>
                    <a:pt x="294" y="220"/>
                  </a:lnTo>
                  <a:lnTo>
                    <a:pt x="261" y="220"/>
                  </a:lnTo>
                  <a:lnTo>
                    <a:pt x="229" y="223"/>
                  </a:lnTo>
                  <a:lnTo>
                    <a:pt x="201" y="230"/>
                  </a:lnTo>
                  <a:lnTo>
                    <a:pt x="175" y="238"/>
                  </a:lnTo>
                  <a:lnTo>
                    <a:pt x="153" y="247"/>
                  </a:lnTo>
                  <a:lnTo>
                    <a:pt x="134" y="259"/>
                  </a:lnTo>
                  <a:lnTo>
                    <a:pt x="117" y="270"/>
                  </a:lnTo>
                  <a:lnTo>
                    <a:pt x="102" y="281"/>
                  </a:lnTo>
                  <a:lnTo>
                    <a:pt x="89" y="292"/>
                  </a:lnTo>
                  <a:lnTo>
                    <a:pt x="80" y="302"/>
                  </a:lnTo>
                  <a:lnTo>
                    <a:pt x="72" y="312"/>
                  </a:lnTo>
                  <a:lnTo>
                    <a:pt x="67" y="318"/>
                  </a:lnTo>
                  <a:lnTo>
                    <a:pt x="65" y="323"/>
                  </a:lnTo>
                  <a:lnTo>
                    <a:pt x="63" y="325"/>
                  </a:lnTo>
                  <a:lnTo>
                    <a:pt x="72" y="318"/>
                  </a:lnTo>
                  <a:lnTo>
                    <a:pt x="30" y="318"/>
                  </a:lnTo>
                  <a:lnTo>
                    <a:pt x="43" y="330"/>
                  </a:lnTo>
                  <a:lnTo>
                    <a:pt x="26" y="4"/>
                  </a:lnTo>
                  <a:lnTo>
                    <a:pt x="0" y="5"/>
                  </a:lnTo>
                  <a:close/>
                </a:path>
              </a:pathLst>
            </a:custGeom>
            <a:solidFill>
              <a:srgbClr val="000000"/>
            </a:solidFill>
            <a:ln w="9525">
              <a:noFill/>
              <a:round/>
              <a:headEnd/>
              <a:tailEnd/>
            </a:ln>
          </p:spPr>
          <p:txBody>
            <a:bodyPr/>
            <a:lstStyle/>
            <a:p>
              <a:endParaRPr lang="en-US" dirty="0"/>
            </a:p>
          </p:txBody>
        </p:sp>
        <p:sp>
          <p:nvSpPr>
            <p:cNvPr id="243775" name="Freeform 63"/>
            <p:cNvSpPr>
              <a:spLocks/>
            </p:cNvSpPr>
            <p:nvPr/>
          </p:nvSpPr>
          <p:spPr bwMode="auto">
            <a:xfrm>
              <a:off x="5016" y="1047"/>
              <a:ext cx="33" cy="9"/>
            </a:xfrm>
            <a:custGeom>
              <a:avLst/>
              <a:gdLst/>
              <a:ahLst/>
              <a:cxnLst>
                <a:cxn ang="0">
                  <a:pos x="56" y="16"/>
                </a:cxn>
                <a:cxn ang="0">
                  <a:pos x="60" y="16"/>
                </a:cxn>
                <a:cxn ang="0">
                  <a:pos x="63" y="14"/>
                </a:cxn>
                <a:cxn ang="0">
                  <a:pos x="65" y="11"/>
                </a:cxn>
                <a:cxn ang="0">
                  <a:pos x="65" y="8"/>
                </a:cxn>
                <a:cxn ang="0">
                  <a:pos x="65" y="8"/>
                </a:cxn>
                <a:cxn ang="0">
                  <a:pos x="65" y="5"/>
                </a:cxn>
                <a:cxn ang="0">
                  <a:pos x="63" y="3"/>
                </a:cxn>
                <a:cxn ang="0">
                  <a:pos x="60" y="0"/>
                </a:cxn>
                <a:cxn ang="0">
                  <a:pos x="56" y="0"/>
                </a:cxn>
                <a:cxn ang="0">
                  <a:pos x="9" y="0"/>
                </a:cxn>
                <a:cxn ang="0">
                  <a:pos x="6" y="0"/>
                </a:cxn>
                <a:cxn ang="0">
                  <a:pos x="2" y="3"/>
                </a:cxn>
                <a:cxn ang="0">
                  <a:pos x="0" y="5"/>
                </a:cxn>
                <a:cxn ang="0">
                  <a:pos x="0" y="8"/>
                </a:cxn>
                <a:cxn ang="0">
                  <a:pos x="0" y="8"/>
                </a:cxn>
                <a:cxn ang="0">
                  <a:pos x="0" y="11"/>
                </a:cxn>
                <a:cxn ang="0">
                  <a:pos x="2" y="14"/>
                </a:cxn>
                <a:cxn ang="0">
                  <a:pos x="6" y="16"/>
                </a:cxn>
                <a:cxn ang="0">
                  <a:pos x="9" y="16"/>
                </a:cxn>
                <a:cxn ang="0">
                  <a:pos x="56" y="16"/>
                </a:cxn>
              </a:cxnLst>
              <a:rect l="0" t="0" r="r" b="b"/>
              <a:pathLst>
                <a:path w="65" h="16">
                  <a:moveTo>
                    <a:pt x="56" y="16"/>
                  </a:moveTo>
                  <a:lnTo>
                    <a:pt x="60" y="16"/>
                  </a:lnTo>
                  <a:lnTo>
                    <a:pt x="63" y="14"/>
                  </a:lnTo>
                  <a:lnTo>
                    <a:pt x="65" y="11"/>
                  </a:lnTo>
                  <a:lnTo>
                    <a:pt x="65" y="8"/>
                  </a:lnTo>
                  <a:lnTo>
                    <a:pt x="65" y="8"/>
                  </a:lnTo>
                  <a:lnTo>
                    <a:pt x="65" y="5"/>
                  </a:lnTo>
                  <a:lnTo>
                    <a:pt x="63" y="3"/>
                  </a:lnTo>
                  <a:lnTo>
                    <a:pt x="60" y="0"/>
                  </a:lnTo>
                  <a:lnTo>
                    <a:pt x="56" y="0"/>
                  </a:lnTo>
                  <a:lnTo>
                    <a:pt x="9" y="0"/>
                  </a:lnTo>
                  <a:lnTo>
                    <a:pt x="6" y="0"/>
                  </a:lnTo>
                  <a:lnTo>
                    <a:pt x="2" y="3"/>
                  </a:lnTo>
                  <a:lnTo>
                    <a:pt x="0" y="5"/>
                  </a:lnTo>
                  <a:lnTo>
                    <a:pt x="0" y="8"/>
                  </a:lnTo>
                  <a:lnTo>
                    <a:pt x="0" y="8"/>
                  </a:lnTo>
                  <a:lnTo>
                    <a:pt x="0" y="11"/>
                  </a:lnTo>
                  <a:lnTo>
                    <a:pt x="2" y="14"/>
                  </a:lnTo>
                  <a:lnTo>
                    <a:pt x="6" y="16"/>
                  </a:lnTo>
                  <a:lnTo>
                    <a:pt x="9" y="16"/>
                  </a:lnTo>
                  <a:lnTo>
                    <a:pt x="56" y="16"/>
                  </a:lnTo>
                  <a:close/>
                </a:path>
              </a:pathLst>
            </a:custGeom>
            <a:solidFill>
              <a:srgbClr val="000000"/>
            </a:solidFill>
            <a:ln w="9525">
              <a:noFill/>
              <a:round/>
              <a:headEnd/>
              <a:tailEnd/>
            </a:ln>
          </p:spPr>
          <p:txBody>
            <a:bodyPr/>
            <a:lstStyle/>
            <a:p>
              <a:endParaRPr lang="en-US" dirty="0"/>
            </a:p>
          </p:txBody>
        </p:sp>
        <p:sp>
          <p:nvSpPr>
            <p:cNvPr id="243776" name="Freeform 64"/>
            <p:cNvSpPr>
              <a:spLocks/>
            </p:cNvSpPr>
            <p:nvPr/>
          </p:nvSpPr>
          <p:spPr bwMode="auto">
            <a:xfrm>
              <a:off x="5300" y="1120"/>
              <a:ext cx="62" cy="106"/>
            </a:xfrm>
            <a:custGeom>
              <a:avLst/>
              <a:gdLst/>
              <a:ahLst/>
              <a:cxnLst>
                <a:cxn ang="0">
                  <a:pos x="6" y="0"/>
                </a:cxn>
                <a:cxn ang="0">
                  <a:pos x="4" y="7"/>
                </a:cxn>
                <a:cxn ang="0">
                  <a:pos x="0" y="28"/>
                </a:cxn>
                <a:cxn ang="0">
                  <a:pos x="0" y="55"/>
                </a:cxn>
                <a:cxn ang="0">
                  <a:pos x="2" y="89"/>
                </a:cxn>
                <a:cxn ang="0">
                  <a:pos x="13" y="124"/>
                </a:cxn>
                <a:cxn ang="0">
                  <a:pos x="35" y="160"/>
                </a:cxn>
                <a:cxn ang="0">
                  <a:pos x="71" y="189"/>
                </a:cxn>
                <a:cxn ang="0">
                  <a:pos x="125" y="211"/>
                </a:cxn>
                <a:cxn ang="0">
                  <a:pos x="123" y="205"/>
                </a:cxn>
                <a:cxn ang="0">
                  <a:pos x="119" y="190"/>
                </a:cxn>
                <a:cxn ang="0">
                  <a:pos x="112" y="166"/>
                </a:cxn>
                <a:cxn ang="0">
                  <a:pos x="101" y="137"/>
                </a:cxn>
                <a:cxn ang="0">
                  <a:pos x="86" y="103"/>
                </a:cxn>
                <a:cxn ang="0">
                  <a:pos x="65" y="68"/>
                </a:cxn>
                <a:cxn ang="0">
                  <a:pos x="37" y="32"/>
                </a:cxn>
                <a:cxn ang="0">
                  <a:pos x="6" y="0"/>
                </a:cxn>
              </a:cxnLst>
              <a:rect l="0" t="0" r="r" b="b"/>
              <a:pathLst>
                <a:path w="125" h="211">
                  <a:moveTo>
                    <a:pt x="6" y="0"/>
                  </a:moveTo>
                  <a:lnTo>
                    <a:pt x="4" y="7"/>
                  </a:lnTo>
                  <a:lnTo>
                    <a:pt x="0" y="28"/>
                  </a:lnTo>
                  <a:lnTo>
                    <a:pt x="0" y="55"/>
                  </a:lnTo>
                  <a:lnTo>
                    <a:pt x="2" y="89"/>
                  </a:lnTo>
                  <a:lnTo>
                    <a:pt x="13" y="124"/>
                  </a:lnTo>
                  <a:lnTo>
                    <a:pt x="35" y="160"/>
                  </a:lnTo>
                  <a:lnTo>
                    <a:pt x="71" y="189"/>
                  </a:lnTo>
                  <a:lnTo>
                    <a:pt x="125" y="211"/>
                  </a:lnTo>
                  <a:lnTo>
                    <a:pt x="123" y="205"/>
                  </a:lnTo>
                  <a:lnTo>
                    <a:pt x="119" y="190"/>
                  </a:lnTo>
                  <a:lnTo>
                    <a:pt x="112" y="166"/>
                  </a:lnTo>
                  <a:lnTo>
                    <a:pt x="101" y="137"/>
                  </a:lnTo>
                  <a:lnTo>
                    <a:pt x="86" y="103"/>
                  </a:lnTo>
                  <a:lnTo>
                    <a:pt x="65" y="68"/>
                  </a:lnTo>
                  <a:lnTo>
                    <a:pt x="37" y="32"/>
                  </a:lnTo>
                  <a:lnTo>
                    <a:pt x="6" y="0"/>
                  </a:lnTo>
                  <a:close/>
                </a:path>
              </a:pathLst>
            </a:custGeom>
            <a:solidFill>
              <a:srgbClr val="000000"/>
            </a:solidFill>
            <a:ln w="9525">
              <a:noFill/>
              <a:round/>
              <a:headEnd/>
              <a:tailEnd/>
            </a:ln>
          </p:spPr>
          <p:txBody>
            <a:bodyPr/>
            <a:lstStyle/>
            <a:p>
              <a:endParaRPr lang="en-US" dirty="0"/>
            </a:p>
          </p:txBody>
        </p:sp>
        <p:sp>
          <p:nvSpPr>
            <p:cNvPr id="243777" name="Freeform 65"/>
            <p:cNvSpPr>
              <a:spLocks/>
            </p:cNvSpPr>
            <p:nvPr/>
          </p:nvSpPr>
          <p:spPr bwMode="auto">
            <a:xfrm>
              <a:off x="4874" y="878"/>
              <a:ext cx="14" cy="383"/>
            </a:xfrm>
            <a:custGeom>
              <a:avLst/>
              <a:gdLst/>
              <a:ahLst/>
              <a:cxnLst>
                <a:cxn ang="0">
                  <a:pos x="28" y="765"/>
                </a:cxn>
                <a:cxn ang="0">
                  <a:pos x="24" y="0"/>
                </a:cxn>
                <a:cxn ang="0">
                  <a:pos x="0" y="2"/>
                </a:cxn>
                <a:cxn ang="0">
                  <a:pos x="3" y="766"/>
                </a:cxn>
                <a:cxn ang="0">
                  <a:pos x="28" y="765"/>
                </a:cxn>
              </a:cxnLst>
              <a:rect l="0" t="0" r="r" b="b"/>
              <a:pathLst>
                <a:path w="28" h="766">
                  <a:moveTo>
                    <a:pt x="28" y="765"/>
                  </a:moveTo>
                  <a:lnTo>
                    <a:pt x="24" y="0"/>
                  </a:lnTo>
                  <a:lnTo>
                    <a:pt x="0" y="2"/>
                  </a:lnTo>
                  <a:lnTo>
                    <a:pt x="3" y="766"/>
                  </a:lnTo>
                  <a:lnTo>
                    <a:pt x="28" y="765"/>
                  </a:lnTo>
                  <a:close/>
                </a:path>
              </a:pathLst>
            </a:custGeom>
            <a:solidFill>
              <a:srgbClr val="000000"/>
            </a:solidFill>
            <a:ln w="9525">
              <a:noFill/>
              <a:round/>
              <a:headEnd/>
              <a:tailEnd/>
            </a:ln>
          </p:spPr>
          <p:txBody>
            <a:bodyPr/>
            <a:lstStyle/>
            <a:p>
              <a:endParaRPr lang="en-US" dirty="0"/>
            </a:p>
          </p:txBody>
        </p:sp>
        <p:sp>
          <p:nvSpPr>
            <p:cNvPr id="243778" name="Freeform 66"/>
            <p:cNvSpPr>
              <a:spLocks/>
            </p:cNvSpPr>
            <p:nvPr/>
          </p:nvSpPr>
          <p:spPr bwMode="auto">
            <a:xfrm>
              <a:off x="5314" y="1131"/>
              <a:ext cx="46" cy="83"/>
            </a:xfrm>
            <a:custGeom>
              <a:avLst/>
              <a:gdLst/>
              <a:ahLst/>
              <a:cxnLst>
                <a:cxn ang="0">
                  <a:pos x="4" y="0"/>
                </a:cxn>
                <a:cxn ang="0">
                  <a:pos x="2" y="5"/>
                </a:cxn>
                <a:cxn ang="0">
                  <a:pos x="0" y="19"/>
                </a:cxn>
                <a:cxn ang="0">
                  <a:pos x="0" y="38"/>
                </a:cxn>
                <a:cxn ang="0">
                  <a:pos x="2" y="64"/>
                </a:cxn>
                <a:cxn ang="0">
                  <a:pos x="11" y="92"/>
                </a:cxn>
                <a:cxn ang="0">
                  <a:pos x="26" y="117"/>
                </a:cxn>
                <a:cxn ang="0">
                  <a:pos x="52" y="143"/>
                </a:cxn>
                <a:cxn ang="0">
                  <a:pos x="89" y="164"/>
                </a:cxn>
                <a:cxn ang="0">
                  <a:pos x="89" y="159"/>
                </a:cxn>
                <a:cxn ang="0">
                  <a:pos x="91" y="147"/>
                </a:cxn>
                <a:cxn ang="0">
                  <a:pos x="89" y="129"/>
                </a:cxn>
                <a:cxn ang="0">
                  <a:pos x="86" y="105"/>
                </a:cxn>
                <a:cxn ang="0">
                  <a:pos x="76" y="79"/>
                </a:cxn>
                <a:cxn ang="0">
                  <a:pos x="61" y="51"/>
                </a:cxn>
                <a:cxn ang="0">
                  <a:pos x="37" y="24"/>
                </a:cxn>
                <a:cxn ang="0">
                  <a:pos x="4" y="0"/>
                </a:cxn>
              </a:cxnLst>
              <a:rect l="0" t="0" r="r" b="b"/>
              <a:pathLst>
                <a:path w="91" h="164">
                  <a:moveTo>
                    <a:pt x="4" y="0"/>
                  </a:moveTo>
                  <a:lnTo>
                    <a:pt x="2" y="5"/>
                  </a:lnTo>
                  <a:lnTo>
                    <a:pt x="0" y="19"/>
                  </a:lnTo>
                  <a:lnTo>
                    <a:pt x="0" y="38"/>
                  </a:lnTo>
                  <a:lnTo>
                    <a:pt x="2" y="64"/>
                  </a:lnTo>
                  <a:lnTo>
                    <a:pt x="11" y="92"/>
                  </a:lnTo>
                  <a:lnTo>
                    <a:pt x="26" y="117"/>
                  </a:lnTo>
                  <a:lnTo>
                    <a:pt x="52" y="143"/>
                  </a:lnTo>
                  <a:lnTo>
                    <a:pt x="89" y="164"/>
                  </a:lnTo>
                  <a:lnTo>
                    <a:pt x="89" y="159"/>
                  </a:lnTo>
                  <a:lnTo>
                    <a:pt x="91" y="147"/>
                  </a:lnTo>
                  <a:lnTo>
                    <a:pt x="89" y="129"/>
                  </a:lnTo>
                  <a:lnTo>
                    <a:pt x="86" y="105"/>
                  </a:lnTo>
                  <a:lnTo>
                    <a:pt x="76" y="79"/>
                  </a:lnTo>
                  <a:lnTo>
                    <a:pt x="61" y="51"/>
                  </a:lnTo>
                  <a:lnTo>
                    <a:pt x="37" y="24"/>
                  </a:lnTo>
                  <a:lnTo>
                    <a:pt x="4" y="0"/>
                  </a:lnTo>
                  <a:close/>
                </a:path>
              </a:pathLst>
            </a:custGeom>
            <a:solidFill>
              <a:srgbClr val="75B5B5"/>
            </a:solidFill>
            <a:ln w="9525">
              <a:noFill/>
              <a:round/>
              <a:headEnd/>
              <a:tailEnd/>
            </a:ln>
          </p:spPr>
          <p:txBody>
            <a:bodyPr/>
            <a:lstStyle/>
            <a:p>
              <a:endParaRPr lang="en-US" dirty="0"/>
            </a:p>
          </p:txBody>
        </p:sp>
        <p:sp>
          <p:nvSpPr>
            <p:cNvPr id="243779" name="Freeform 67"/>
            <p:cNvSpPr>
              <a:spLocks/>
            </p:cNvSpPr>
            <p:nvPr/>
          </p:nvSpPr>
          <p:spPr bwMode="auto">
            <a:xfrm>
              <a:off x="5085" y="922"/>
              <a:ext cx="78" cy="75"/>
            </a:xfrm>
            <a:custGeom>
              <a:avLst/>
              <a:gdLst/>
              <a:ahLst/>
              <a:cxnLst>
                <a:cxn ang="0">
                  <a:pos x="0" y="0"/>
                </a:cxn>
                <a:cxn ang="0">
                  <a:pos x="50" y="0"/>
                </a:cxn>
                <a:cxn ang="0">
                  <a:pos x="155" y="148"/>
                </a:cxn>
                <a:cxn ang="0">
                  <a:pos x="0" y="0"/>
                </a:cxn>
              </a:cxnLst>
              <a:rect l="0" t="0" r="r" b="b"/>
              <a:pathLst>
                <a:path w="155" h="148">
                  <a:moveTo>
                    <a:pt x="0" y="0"/>
                  </a:moveTo>
                  <a:lnTo>
                    <a:pt x="50" y="0"/>
                  </a:lnTo>
                  <a:lnTo>
                    <a:pt x="155" y="148"/>
                  </a:lnTo>
                  <a:lnTo>
                    <a:pt x="0" y="0"/>
                  </a:lnTo>
                  <a:close/>
                </a:path>
              </a:pathLst>
            </a:custGeom>
            <a:solidFill>
              <a:srgbClr val="FFFFFF"/>
            </a:solidFill>
            <a:ln w="9525">
              <a:noFill/>
              <a:round/>
              <a:headEnd/>
              <a:tailEnd/>
            </a:ln>
          </p:spPr>
          <p:txBody>
            <a:bodyPr/>
            <a:lstStyle/>
            <a:p>
              <a:endParaRPr lang="en-US" dirty="0"/>
            </a:p>
          </p:txBody>
        </p:sp>
        <p:sp>
          <p:nvSpPr>
            <p:cNvPr id="243780" name="Freeform 68"/>
            <p:cNvSpPr>
              <a:spLocks/>
            </p:cNvSpPr>
            <p:nvPr/>
          </p:nvSpPr>
          <p:spPr bwMode="auto">
            <a:xfrm>
              <a:off x="5016" y="923"/>
              <a:ext cx="15" cy="83"/>
            </a:xfrm>
            <a:custGeom>
              <a:avLst/>
              <a:gdLst/>
              <a:ahLst/>
              <a:cxnLst>
                <a:cxn ang="0">
                  <a:pos x="0" y="0"/>
                </a:cxn>
                <a:cxn ang="0">
                  <a:pos x="11" y="162"/>
                </a:cxn>
                <a:cxn ang="0">
                  <a:pos x="32" y="164"/>
                </a:cxn>
                <a:cxn ang="0">
                  <a:pos x="0" y="0"/>
                </a:cxn>
              </a:cxnLst>
              <a:rect l="0" t="0" r="r" b="b"/>
              <a:pathLst>
                <a:path w="32" h="164">
                  <a:moveTo>
                    <a:pt x="0" y="0"/>
                  </a:moveTo>
                  <a:lnTo>
                    <a:pt x="11" y="162"/>
                  </a:lnTo>
                  <a:lnTo>
                    <a:pt x="32" y="164"/>
                  </a:lnTo>
                  <a:lnTo>
                    <a:pt x="0" y="0"/>
                  </a:lnTo>
                  <a:close/>
                </a:path>
              </a:pathLst>
            </a:custGeom>
            <a:solidFill>
              <a:srgbClr val="FFFFFF"/>
            </a:solidFill>
            <a:ln w="9525">
              <a:noFill/>
              <a:round/>
              <a:headEnd/>
              <a:tailEnd/>
            </a:ln>
          </p:spPr>
          <p:txBody>
            <a:bodyPr/>
            <a:lstStyle/>
            <a:p>
              <a:endParaRPr lang="en-US" dirty="0"/>
            </a:p>
          </p:txBody>
        </p:sp>
        <p:sp>
          <p:nvSpPr>
            <p:cNvPr id="243781" name="Freeform 69"/>
            <p:cNvSpPr>
              <a:spLocks/>
            </p:cNvSpPr>
            <p:nvPr/>
          </p:nvSpPr>
          <p:spPr bwMode="auto">
            <a:xfrm>
              <a:off x="5026" y="921"/>
              <a:ext cx="8" cy="58"/>
            </a:xfrm>
            <a:custGeom>
              <a:avLst/>
              <a:gdLst/>
              <a:ahLst/>
              <a:cxnLst>
                <a:cxn ang="0">
                  <a:pos x="0" y="0"/>
                </a:cxn>
                <a:cxn ang="0">
                  <a:pos x="16" y="116"/>
                </a:cxn>
                <a:cxn ang="0">
                  <a:pos x="15" y="1"/>
                </a:cxn>
                <a:cxn ang="0">
                  <a:pos x="0" y="0"/>
                </a:cxn>
              </a:cxnLst>
              <a:rect l="0" t="0" r="r" b="b"/>
              <a:pathLst>
                <a:path w="16" h="116">
                  <a:moveTo>
                    <a:pt x="0" y="0"/>
                  </a:moveTo>
                  <a:lnTo>
                    <a:pt x="16" y="116"/>
                  </a:lnTo>
                  <a:lnTo>
                    <a:pt x="15" y="1"/>
                  </a:lnTo>
                  <a:lnTo>
                    <a:pt x="0" y="0"/>
                  </a:lnTo>
                  <a:close/>
                </a:path>
              </a:pathLst>
            </a:custGeom>
            <a:solidFill>
              <a:srgbClr val="FFFFFF"/>
            </a:solidFill>
            <a:ln w="9525">
              <a:noFill/>
              <a:round/>
              <a:headEnd/>
              <a:tailEnd/>
            </a:ln>
          </p:spPr>
          <p:txBody>
            <a:bodyPr/>
            <a:lstStyle/>
            <a:p>
              <a:endParaRPr lang="en-US" dirty="0"/>
            </a:p>
          </p:txBody>
        </p:sp>
        <p:sp>
          <p:nvSpPr>
            <p:cNvPr id="243782" name="Freeform 70"/>
            <p:cNvSpPr>
              <a:spLocks/>
            </p:cNvSpPr>
            <p:nvPr/>
          </p:nvSpPr>
          <p:spPr bwMode="auto">
            <a:xfrm>
              <a:off x="5326" y="1144"/>
              <a:ext cx="27" cy="49"/>
            </a:xfrm>
            <a:custGeom>
              <a:avLst/>
              <a:gdLst/>
              <a:ahLst/>
              <a:cxnLst>
                <a:cxn ang="0">
                  <a:pos x="0" y="0"/>
                </a:cxn>
                <a:cxn ang="0">
                  <a:pos x="9" y="6"/>
                </a:cxn>
                <a:cxn ang="0">
                  <a:pos x="28" y="24"/>
                </a:cxn>
                <a:cxn ang="0">
                  <a:pos x="45" y="54"/>
                </a:cxn>
                <a:cxn ang="0">
                  <a:pos x="54" y="98"/>
                </a:cxn>
                <a:cxn ang="0">
                  <a:pos x="47" y="91"/>
                </a:cxn>
                <a:cxn ang="0">
                  <a:pos x="30" y="70"/>
                </a:cxn>
                <a:cxn ang="0">
                  <a:pos x="11" y="40"/>
                </a:cxn>
                <a:cxn ang="0">
                  <a:pos x="0" y="0"/>
                </a:cxn>
              </a:cxnLst>
              <a:rect l="0" t="0" r="r" b="b"/>
              <a:pathLst>
                <a:path w="54" h="98">
                  <a:moveTo>
                    <a:pt x="0" y="0"/>
                  </a:moveTo>
                  <a:lnTo>
                    <a:pt x="9" y="6"/>
                  </a:lnTo>
                  <a:lnTo>
                    <a:pt x="28" y="24"/>
                  </a:lnTo>
                  <a:lnTo>
                    <a:pt x="45" y="54"/>
                  </a:lnTo>
                  <a:lnTo>
                    <a:pt x="54" y="98"/>
                  </a:lnTo>
                  <a:lnTo>
                    <a:pt x="47" y="91"/>
                  </a:lnTo>
                  <a:lnTo>
                    <a:pt x="30" y="70"/>
                  </a:lnTo>
                  <a:lnTo>
                    <a:pt x="11" y="40"/>
                  </a:lnTo>
                  <a:lnTo>
                    <a:pt x="0" y="0"/>
                  </a:lnTo>
                  <a:close/>
                </a:path>
              </a:pathLst>
            </a:custGeom>
            <a:solidFill>
              <a:srgbClr val="9EDDDD"/>
            </a:solidFill>
            <a:ln w="9525">
              <a:noFill/>
              <a:round/>
              <a:headEnd/>
              <a:tailEnd/>
            </a:ln>
          </p:spPr>
          <p:txBody>
            <a:bodyPr/>
            <a:lstStyle/>
            <a:p>
              <a:endParaRPr lang="en-US" dirty="0"/>
            </a:p>
          </p:txBody>
        </p:sp>
        <p:sp>
          <p:nvSpPr>
            <p:cNvPr id="243783" name="Freeform 71"/>
            <p:cNvSpPr>
              <a:spLocks/>
            </p:cNvSpPr>
            <p:nvPr/>
          </p:nvSpPr>
          <p:spPr bwMode="auto">
            <a:xfrm>
              <a:off x="4087" y="1382"/>
              <a:ext cx="110" cy="95"/>
            </a:xfrm>
            <a:custGeom>
              <a:avLst/>
              <a:gdLst/>
              <a:ahLst/>
              <a:cxnLst>
                <a:cxn ang="0">
                  <a:pos x="111" y="191"/>
                </a:cxn>
                <a:cxn ang="0">
                  <a:pos x="133" y="189"/>
                </a:cxn>
                <a:cxn ang="0">
                  <a:pos x="153" y="183"/>
                </a:cxn>
                <a:cxn ang="0">
                  <a:pos x="172" y="175"/>
                </a:cxn>
                <a:cxn ang="0">
                  <a:pos x="189" y="162"/>
                </a:cxn>
                <a:cxn ang="0">
                  <a:pos x="202" y="149"/>
                </a:cxn>
                <a:cxn ang="0">
                  <a:pos x="211" y="133"/>
                </a:cxn>
                <a:cxn ang="0">
                  <a:pos x="219" y="115"/>
                </a:cxn>
                <a:cxn ang="0">
                  <a:pos x="221" y="96"/>
                </a:cxn>
                <a:cxn ang="0">
                  <a:pos x="219" y="76"/>
                </a:cxn>
                <a:cxn ang="0">
                  <a:pos x="211" y="58"/>
                </a:cxn>
                <a:cxn ang="0">
                  <a:pos x="202" y="42"/>
                </a:cxn>
                <a:cxn ang="0">
                  <a:pos x="189" y="28"/>
                </a:cxn>
                <a:cxn ang="0">
                  <a:pos x="172" y="17"/>
                </a:cxn>
                <a:cxn ang="0">
                  <a:pos x="153" y="8"/>
                </a:cxn>
                <a:cxn ang="0">
                  <a:pos x="133" y="2"/>
                </a:cxn>
                <a:cxn ang="0">
                  <a:pos x="111" y="0"/>
                </a:cxn>
                <a:cxn ang="0">
                  <a:pos x="88" y="2"/>
                </a:cxn>
                <a:cxn ang="0">
                  <a:pos x="68" y="8"/>
                </a:cxn>
                <a:cxn ang="0">
                  <a:pos x="49" y="17"/>
                </a:cxn>
                <a:cxn ang="0">
                  <a:pos x="32" y="28"/>
                </a:cxn>
                <a:cxn ang="0">
                  <a:pos x="19" y="42"/>
                </a:cxn>
                <a:cxn ang="0">
                  <a:pos x="10" y="58"/>
                </a:cxn>
                <a:cxn ang="0">
                  <a:pos x="2" y="76"/>
                </a:cxn>
                <a:cxn ang="0">
                  <a:pos x="0" y="96"/>
                </a:cxn>
                <a:cxn ang="0">
                  <a:pos x="2" y="115"/>
                </a:cxn>
                <a:cxn ang="0">
                  <a:pos x="10" y="133"/>
                </a:cxn>
                <a:cxn ang="0">
                  <a:pos x="19" y="149"/>
                </a:cxn>
                <a:cxn ang="0">
                  <a:pos x="32" y="162"/>
                </a:cxn>
                <a:cxn ang="0">
                  <a:pos x="49" y="175"/>
                </a:cxn>
                <a:cxn ang="0">
                  <a:pos x="68" y="183"/>
                </a:cxn>
                <a:cxn ang="0">
                  <a:pos x="88" y="189"/>
                </a:cxn>
                <a:cxn ang="0">
                  <a:pos x="111" y="191"/>
                </a:cxn>
              </a:cxnLst>
              <a:rect l="0" t="0" r="r" b="b"/>
              <a:pathLst>
                <a:path w="221" h="191">
                  <a:moveTo>
                    <a:pt x="111" y="191"/>
                  </a:moveTo>
                  <a:lnTo>
                    <a:pt x="133" y="189"/>
                  </a:lnTo>
                  <a:lnTo>
                    <a:pt x="153" y="183"/>
                  </a:lnTo>
                  <a:lnTo>
                    <a:pt x="172" y="175"/>
                  </a:lnTo>
                  <a:lnTo>
                    <a:pt x="189" y="162"/>
                  </a:lnTo>
                  <a:lnTo>
                    <a:pt x="202" y="149"/>
                  </a:lnTo>
                  <a:lnTo>
                    <a:pt x="211" y="133"/>
                  </a:lnTo>
                  <a:lnTo>
                    <a:pt x="219" y="115"/>
                  </a:lnTo>
                  <a:lnTo>
                    <a:pt x="221" y="96"/>
                  </a:lnTo>
                  <a:lnTo>
                    <a:pt x="219" y="76"/>
                  </a:lnTo>
                  <a:lnTo>
                    <a:pt x="211" y="58"/>
                  </a:lnTo>
                  <a:lnTo>
                    <a:pt x="202" y="42"/>
                  </a:lnTo>
                  <a:lnTo>
                    <a:pt x="189" y="28"/>
                  </a:lnTo>
                  <a:lnTo>
                    <a:pt x="172" y="17"/>
                  </a:lnTo>
                  <a:lnTo>
                    <a:pt x="153" y="8"/>
                  </a:lnTo>
                  <a:lnTo>
                    <a:pt x="133" y="2"/>
                  </a:lnTo>
                  <a:lnTo>
                    <a:pt x="111" y="0"/>
                  </a:lnTo>
                  <a:lnTo>
                    <a:pt x="88" y="2"/>
                  </a:lnTo>
                  <a:lnTo>
                    <a:pt x="68" y="8"/>
                  </a:lnTo>
                  <a:lnTo>
                    <a:pt x="49" y="17"/>
                  </a:lnTo>
                  <a:lnTo>
                    <a:pt x="32" y="28"/>
                  </a:lnTo>
                  <a:lnTo>
                    <a:pt x="19" y="42"/>
                  </a:lnTo>
                  <a:lnTo>
                    <a:pt x="10" y="58"/>
                  </a:lnTo>
                  <a:lnTo>
                    <a:pt x="2" y="76"/>
                  </a:lnTo>
                  <a:lnTo>
                    <a:pt x="0" y="96"/>
                  </a:lnTo>
                  <a:lnTo>
                    <a:pt x="2" y="115"/>
                  </a:lnTo>
                  <a:lnTo>
                    <a:pt x="10" y="133"/>
                  </a:lnTo>
                  <a:lnTo>
                    <a:pt x="19" y="149"/>
                  </a:lnTo>
                  <a:lnTo>
                    <a:pt x="32" y="162"/>
                  </a:lnTo>
                  <a:lnTo>
                    <a:pt x="49" y="175"/>
                  </a:lnTo>
                  <a:lnTo>
                    <a:pt x="68" y="183"/>
                  </a:lnTo>
                  <a:lnTo>
                    <a:pt x="88" y="189"/>
                  </a:lnTo>
                  <a:lnTo>
                    <a:pt x="111" y="191"/>
                  </a:lnTo>
                  <a:close/>
                </a:path>
              </a:pathLst>
            </a:custGeom>
            <a:solidFill>
              <a:srgbClr val="000000"/>
            </a:solidFill>
            <a:ln w="9525">
              <a:noFill/>
              <a:round/>
              <a:headEnd/>
              <a:tailEnd/>
            </a:ln>
          </p:spPr>
          <p:txBody>
            <a:bodyPr/>
            <a:lstStyle/>
            <a:p>
              <a:endParaRPr lang="en-US" dirty="0"/>
            </a:p>
          </p:txBody>
        </p:sp>
        <p:sp>
          <p:nvSpPr>
            <p:cNvPr id="243784" name="Freeform 72"/>
            <p:cNvSpPr>
              <a:spLocks/>
            </p:cNvSpPr>
            <p:nvPr/>
          </p:nvSpPr>
          <p:spPr bwMode="auto">
            <a:xfrm>
              <a:off x="4092" y="1387"/>
              <a:ext cx="99" cy="86"/>
            </a:xfrm>
            <a:custGeom>
              <a:avLst/>
              <a:gdLst/>
              <a:ahLst/>
              <a:cxnLst>
                <a:cxn ang="0">
                  <a:pos x="99" y="171"/>
                </a:cxn>
                <a:cxn ang="0">
                  <a:pos x="119" y="169"/>
                </a:cxn>
                <a:cxn ang="0">
                  <a:pos x="138" y="165"/>
                </a:cxn>
                <a:cxn ang="0">
                  <a:pos x="154" y="157"/>
                </a:cxn>
                <a:cxn ang="0">
                  <a:pos x="168" y="145"/>
                </a:cxn>
                <a:cxn ang="0">
                  <a:pos x="181" y="134"/>
                </a:cxn>
                <a:cxn ang="0">
                  <a:pos x="190" y="119"/>
                </a:cxn>
                <a:cxn ang="0">
                  <a:pos x="195" y="103"/>
                </a:cxn>
                <a:cxn ang="0">
                  <a:pos x="197" y="86"/>
                </a:cxn>
                <a:cxn ang="0">
                  <a:pos x="195" y="68"/>
                </a:cxn>
                <a:cxn ang="0">
                  <a:pos x="190" y="52"/>
                </a:cxn>
                <a:cxn ang="0">
                  <a:pos x="181" y="37"/>
                </a:cxn>
                <a:cxn ang="0">
                  <a:pos x="168" y="26"/>
                </a:cxn>
                <a:cxn ang="0">
                  <a:pos x="154" y="15"/>
                </a:cxn>
                <a:cxn ang="0">
                  <a:pos x="138" y="7"/>
                </a:cxn>
                <a:cxn ang="0">
                  <a:pos x="119" y="2"/>
                </a:cxn>
                <a:cxn ang="0">
                  <a:pos x="99" y="0"/>
                </a:cxn>
                <a:cxn ang="0">
                  <a:pos x="78" y="2"/>
                </a:cxn>
                <a:cxn ang="0">
                  <a:pos x="59" y="7"/>
                </a:cxn>
                <a:cxn ang="0">
                  <a:pos x="43" y="15"/>
                </a:cxn>
                <a:cxn ang="0">
                  <a:pos x="30" y="26"/>
                </a:cxn>
                <a:cxn ang="0">
                  <a:pos x="16" y="37"/>
                </a:cxn>
                <a:cxn ang="0">
                  <a:pos x="7" y="52"/>
                </a:cxn>
                <a:cxn ang="0">
                  <a:pos x="2" y="68"/>
                </a:cxn>
                <a:cxn ang="0">
                  <a:pos x="0" y="86"/>
                </a:cxn>
                <a:cxn ang="0">
                  <a:pos x="2" y="103"/>
                </a:cxn>
                <a:cxn ang="0">
                  <a:pos x="7" y="119"/>
                </a:cxn>
                <a:cxn ang="0">
                  <a:pos x="16" y="134"/>
                </a:cxn>
                <a:cxn ang="0">
                  <a:pos x="30" y="145"/>
                </a:cxn>
                <a:cxn ang="0">
                  <a:pos x="43" y="157"/>
                </a:cxn>
                <a:cxn ang="0">
                  <a:pos x="59" y="165"/>
                </a:cxn>
                <a:cxn ang="0">
                  <a:pos x="78" y="169"/>
                </a:cxn>
                <a:cxn ang="0">
                  <a:pos x="99" y="171"/>
                </a:cxn>
              </a:cxnLst>
              <a:rect l="0" t="0" r="r" b="b"/>
              <a:pathLst>
                <a:path w="197" h="171">
                  <a:moveTo>
                    <a:pt x="99" y="171"/>
                  </a:moveTo>
                  <a:lnTo>
                    <a:pt x="119" y="169"/>
                  </a:lnTo>
                  <a:lnTo>
                    <a:pt x="138" y="165"/>
                  </a:lnTo>
                  <a:lnTo>
                    <a:pt x="154" y="157"/>
                  </a:lnTo>
                  <a:lnTo>
                    <a:pt x="168" y="145"/>
                  </a:lnTo>
                  <a:lnTo>
                    <a:pt x="181" y="134"/>
                  </a:lnTo>
                  <a:lnTo>
                    <a:pt x="190" y="119"/>
                  </a:lnTo>
                  <a:lnTo>
                    <a:pt x="195" y="103"/>
                  </a:lnTo>
                  <a:lnTo>
                    <a:pt x="197" y="86"/>
                  </a:lnTo>
                  <a:lnTo>
                    <a:pt x="195" y="68"/>
                  </a:lnTo>
                  <a:lnTo>
                    <a:pt x="190" y="52"/>
                  </a:lnTo>
                  <a:lnTo>
                    <a:pt x="181" y="37"/>
                  </a:lnTo>
                  <a:lnTo>
                    <a:pt x="168" y="26"/>
                  </a:lnTo>
                  <a:lnTo>
                    <a:pt x="154" y="15"/>
                  </a:lnTo>
                  <a:lnTo>
                    <a:pt x="138" y="7"/>
                  </a:lnTo>
                  <a:lnTo>
                    <a:pt x="119" y="2"/>
                  </a:lnTo>
                  <a:lnTo>
                    <a:pt x="99" y="0"/>
                  </a:lnTo>
                  <a:lnTo>
                    <a:pt x="78" y="2"/>
                  </a:lnTo>
                  <a:lnTo>
                    <a:pt x="59" y="7"/>
                  </a:lnTo>
                  <a:lnTo>
                    <a:pt x="43" y="15"/>
                  </a:lnTo>
                  <a:lnTo>
                    <a:pt x="30" y="26"/>
                  </a:lnTo>
                  <a:lnTo>
                    <a:pt x="16" y="37"/>
                  </a:lnTo>
                  <a:lnTo>
                    <a:pt x="7" y="52"/>
                  </a:lnTo>
                  <a:lnTo>
                    <a:pt x="2" y="68"/>
                  </a:lnTo>
                  <a:lnTo>
                    <a:pt x="0" y="86"/>
                  </a:lnTo>
                  <a:lnTo>
                    <a:pt x="2" y="103"/>
                  </a:lnTo>
                  <a:lnTo>
                    <a:pt x="7" y="119"/>
                  </a:lnTo>
                  <a:lnTo>
                    <a:pt x="16" y="134"/>
                  </a:lnTo>
                  <a:lnTo>
                    <a:pt x="30" y="145"/>
                  </a:lnTo>
                  <a:lnTo>
                    <a:pt x="43" y="157"/>
                  </a:lnTo>
                  <a:lnTo>
                    <a:pt x="59" y="165"/>
                  </a:lnTo>
                  <a:lnTo>
                    <a:pt x="78" y="169"/>
                  </a:lnTo>
                  <a:lnTo>
                    <a:pt x="99" y="171"/>
                  </a:lnTo>
                  <a:close/>
                </a:path>
              </a:pathLst>
            </a:custGeom>
            <a:solidFill>
              <a:srgbClr val="E5CC7F"/>
            </a:solidFill>
            <a:ln w="9525">
              <a:noFill/>
              <a:round/>
              <a:headEnd/>
              <a:tailEnd/>
            </a:ln>
          </p:spPr>
          <p:txBody>
            <a:bodyPr/>
            <a:lstStyle/>
            <a:p>
              <a:endParaRPr lang="en-US" dirty="0"/>
            </a:p>
          </p:txBody>
        </p:sp>
        <p:sp>
          <p:nvSpPr>
            <p:cNvPr id="243785" name="Freeform 73"/>
            <p:cNvSpPr>
              <a:spLocks/>
            </p:cNvSpPr>
            <p:nvPr/>
          </p:nvSpPr>
          <p:spPr bwMode="auto">
            <a:xfrm>
              <a:off x="4109" y="1396"/>
              <a:ext cx="53" cy="70"/>
            </a:xfrm>
            <a:custGeom>
              <a:avLst/>
              <a:gdLst/>
              <a:ahLst/>
              <a:cxnLst>
                <a:cxn ang="0">
                  <a:pos x="101" y="97"/>
                </a:cxn>
                <a:cxn ang="0">
                  <a:pos x="56" y="40"/>
                </a:cxn>
                <a:cxn ang="0">
                  <a:pos x="77" y="19"/>
                </a:cxn>
                <a:cxn ang="0">
                  <a:pos x="79" y="14"/>
                </a:cxn>
                <a:cxn ang="0">
                  <a:pos x="79" y="9"/>
                </a:cxn>
                <a:cxn ang="0">
                  <a:pos x="77" y="5"/>
                </a:cxn>
                <a:cxn ang="0">
                  <a:pos x="75" y="1"/>
                </a:cxn>
                <a:cxn ang="0">
                  <a:pos x="73" y="0"/>
                </a:cxn>
                <a:cxn ang="0">
                  <a:pos x="69" y="0"/>
                </a:cxn>
                <a:cxn ang="0">
                  <a:pos x="67" y="1"/>
                </a:cxn>
                <a:cxn ang="0">
                  <a:pos x="64" y="3"/>
                </a:cxn>
                <a:cxn ang="0">
                  <a:pos x="6" y="63"/>
                </a:cxn>
                <a:cxn ang="0">
                  <a:pos x="2" y="66"/>
                </a:cxn>
                <a:cxn ang="0">
                  <a:pos x="2" y="69"/>
                </a:cxn>
                <a:cxn ang="0">
                  <a:pos x="0" y="74"/>
                </a:cxn>
                <a:cxn ang="0">
                  <a:pos x="2" y="77"/>
                </a:cxn>
                <a:cxn ang="0">
                  <a:pos x="6" y="79"/>
                </a:cxn>
                <a:cxn ang="0">
                  <a:pos x="11" y="80"/>
                </a:cxn>
                <a:cxn ang="0">
                  <a:pos x="15" y="80"/>
                </a:cxn>
                <a:cxn ang="0">
                  <a:pos x="19" y="79"/>
                </a:cxn>
                <a:cxn ang="0">
                  <a:pos x="47" y="50"/>
                </a:cxn>
                <a:cxn ang="0">
                  <a:pos x="88" y="103"/>
                </a:cxn>
                <a:cxn ang="0">
                  <a:pos x="88" y="105"/>
                </a:cxn>
                <a:cxn ang="0">
                  <a:pos x="90" y="109"/>
                </a:cxn>
                <a:cxn ang="0">
                  <a:pos x="92" y="114"/>
                </a:cxn>
                <a:cxn ang="0">
                  <a:pos x="90" y="121"/>
                </a:cxn>
                <a:cxn ang="0">
                  <a:pos x="88" y="126"/>
                </a:cxn>
                <a:cxn ang="0">
                  <a:pos x="80" y="129"/>
                </a:cxn>
                <a:cxn ang="0">
                  <a:pos x="67" y="130"/>
                </a:cxn>
                <a:cxn ang="0">
                  <a:pos x="51" y="127"/>
                </a:cxn>
                <a:cxn ang="0">
                  <a:pos x="52" y="130"/>
                </a:cxn>
                <a:cxn ang="0">
                  <a:pos x="60" y="137"/>
                </a:cxn>
                <a:cxn ang="0">
                  <a:pos x="71" y="140"/>
                </a:cxn>
                <a:cxn ang="0">
                  <a:pos x="88" y="137"/>
                </a:cxn>
                <a:cxn ang="0">
                  <a:pos x="92" y="135"/>
                </a:cxn>
                <a:cxn ang="0">
                  <a:pos x="101" y="129"/>
                </a:cxn>
                <a:cxn ang="0">
                  <a:pos x="107" y="116"/>
                </a:cxn>
                <a:cxn ang="0">
                  <a:pos x="101" y="97"/>
                </a:cxn>
              </a:cxnLst>
              <a:rect l="0" t="0" r="r" b="b"/>
              <a:pathLst>
                <a:path w="107" h="140">
                  <a:moveTo>
                    <a:pt x="101" y="97"/>
                  </a:moveTo>
                  <a:lnTo>
                    <a:pt x="56" y="40"/>
                  </a:lnTo>
                  <a:lnTo>
                    <a:pt x="77" y="19"/>
                  </a:lnTo>
                  <a:lnTo>
                    <a:pt x="79" y="14"/>
                  </a:lnTo>
                  <a:lnTo>
                    <a:pt x="79" y="9"/>
                  </a:lnTo>
                  <a:lnTo>
                    <a:pt x="77" y="5"/>
                  </a:lnTo>
                  <a:lnTo>
                    <a:pt x="75" y="1"/>
                  </a:lnTo>
                  <a:lnTo>
                    <a:pt x="73" y="0"/>
                  </a:lnTo>
                  <a:lnTo>
                    <a:pt x="69" y="0"/>
                  </a:lnTo>
                  <a:lnTo>
                    <a:pt x="67" y="1"/>
                  </a:lnTo>
                  <a:lnTo>
                    <a:pt x="64" y="3"/>
                  </a:lnTo>
                  <a:lnTo>
                    <a:pt x="6" y="63"/>
                  </a:lnTo>
                  <a:lnTo>
                    <a:pt x="2" y="66"/>
                  </a:lnTo>
                  <a:lnTo>
                    <a:pt x="2" y="69"/>
                  </a:lnTo>
                  <a:lnTo>
                    <a:pt x="0" y="74"/>
                  </a:lnTo>
                  <a:lnTo>
                    <a:pt x="2" y="77"/>
                  </a:lnTo>
                  <a:lnTo>
                    <a:pt x="6" y="79"/>
                  </a:lnTo>
                  <a:lnTo>
                    <a:pt x="11" y="80"/>
                  </a:lnTo>
                  <a:lnTo>
                    <a:pt x="15" y="80"/>
                  </a:lnTo>
                  <a:lnTo>
                    <a:pt x="19" y="79"/>
                  </a:lnTo>
                  <a:lnTo>
                    <a:pt x="47" y="50"/>
                  </a:lnTo>
                  <a:lnTo>
                    <a:pt x="88" y="103"/>
                  </a:lnTo>
                  <a:lnTo>
                    <a:pt x="88" y="105"/>
                  </a:lnTo>
                  <a:lnTo>
                    <a:pt x="90" y="109"/>
                  </a:lnTo>
                  <a:lnTo>
                    <a:pt x="92" y="114"/>
                  </a:lnTo>
                  <a:lnTo>
                    <a:pt x="90" y="121"/>
                  </a:lnTo>
                  <a:lnTo>
                    <a:pt x="88" y="126"/>
                  </a:lnTo>
                  <a:lnTo>
                    <a:pt x="80" y="129"/>
                  </a:lnTo>
                  <a:lnTo>
                    <a:pt x="67" y="130"/>
                  </a:lnTo>
                  <a:lnTo>
                    <a:pt x="51" y="127"/>
                  </a:lnTo>
                  <a:lnTo>
                    <a:pt x="52" y="130"/>
                  </a:lnTo>
                  <a:lnTo>
                    <a:pt x="60" y="137"/>
                  </a:lnTo>
                  <a:lnTo>
                    <a:pt x="71" y="140"/>
                  </a:lnTo>
                  <a:lnTo>
                    <a:pt x="88" y="137"/>
                  </a:lnTo>
                  <a:lnTo>
                    <a:pt x="92" y="135"/>
                  </a:lnTo>
                  <a:lnTo>
                    <a:pt x="101" y="129"/>
                  </a:lnTo>
                  <a:lnTo>
                    <a:pt x="107" y="116"/>
                  </a:lnTo>
                  <a:lnTo>
                    <a:pt x="101" y="97"/>
                  </a:lnTo>
                  <a:close/>
                </a:path>
              </a:pathLst>
            </a:custGeom>
            <a:solidFill>
              <a:srgbClr val="000000"/>
            </a:solidFill>
            <a:ln w="9525">
              <a:noFill/>
              <a:round/>
              <a:headEnd/>
              <a:tailEnd/>
            </a:ln>
          </p:spPr>
          <p:txBody>
            <a:bodyPr/>
            <a:lstStyle/>
            <a:p>
              <a:endParaRPr lang="en-US" dirty="0"/>
            </a:p>
          </p:txBody>
        </p:sp>
        <p:sp>
          <p:nvSpPr>
            <p:cNvPr id="243786" name="Freeform 74"/>
            <p:cNvSpPr>
              <a:spLocks/>
            </p:cNvSpPr>
            <p:nvPr/>
          </p:nvSpPr>
          <p:spPr bwMode="auto">
            <a:xfrm>
              <a:off x="4120" y="1401"/>
              <a:ext cx="25" cy="26"/>
            </a:xfrm>
            <a:custGeom>
              <a:avLst/>
              <a:gdLst/>
              <a:ahLst/>
              <a:cxnLst>
                <a:cxn ang="0">
                  <a:pos x="44" y="0"/>
                </a:cxn>
                <a:cxn ang="0">
                  <a:pos x="44" y="0"/>
                </a:cxn>
                <a:cxn ang="0">
                  <a:pos x="46" y="0"/>
                </a:cxn>
                <a:cxn ang="0">
                  <a:pos x="46" y="0"/>
                </a:cxn>
                <a:cxn ang="0">
                  <a:pos x="48" y="0"/>
                </a:cxn>
                <a:cxn ang="0">
                  <a:pos x="48" y="0"/>
                </a:cxn>
                <a:cxn ang="0">
                  <a:pos x="50" y="2"/>
                </a:cxn>
                <a:cxn ang="0">
                  <a:pos x="50" y="2"/>
                </a:cxn>
                <a:cxn ang="0">
                  <a:pos x="50" y="4"/>
                </a:cxn>
                <a:cxn ang="0">
                  <a:pos x="48" y="5"/>
                </a:cxn>
                <a:cxn ang="0">
                  <a:pos x="3" y="50"/>
                </a:cxn>
                <a:cxn ang="0">
                  <a:pos x="3" y="52"/>
                </a:cxn>
                <a:cxn ang="0">
                  <a:pos x="1" y="52"/>
                </a:cxn>
                <a:cxn ang="0">
                  <a:pos x="1" y="52"/>
                </a:cxn>
                <a:cxn ang="0">
                  <a:pos x="0" y="50"/>
                </a:cxn>
                <a:cxn ang="0">
                  <a:pos x="0" y="50"/>
                </a:cxn>
                <a:cxn ang="0">
                  <a:pos x="0" y="49"/>
                </a:cxn>
                <a:cxn ang="0">
                  <a:pos x="0" y="47"/>
                </a:cxn>
                <a:cxn ang="0">
                  <a:pos x="0" y="47"/>
                </a:cxn>
                <a:cxn ang="0">
                  <a:pos x="0" y="46"/>
                </a:cxn>
                <a:cxn ang="0">
                  <a:pos x="44" y="0"/>
                </a:cxn>
              </a:cxnLst>
              <a:rect l="0" t="0" r="r" b="b"/>
              <a:pathLst>
                <a:path w="50" h="52">
                  <a:moveTo>
                    <a:pt x="44" y="0"/>
                  </a:moveTo>
                  <a:lnTo>
                    <a:pt x="44" y="0"/>
                  </a:lnTo>
                  <a:lnTo>
                    <a:pt x="46" y="0"/>
                  </a:lnTo>
                  <a:lnTo>
                    <a:pt x="46" y="0"/>
                  </a:lnTo>
                  <a:lnTo>
                    <a:pt x="48" y="0"/>
                  </a:lnTo>
                  <a:lnTo>
                    <a:pt x="48" y="0"/>
                  </a:lnTo>
                  <a:lnTo>
                    <a:pt x="50" y="2"/>
                  </a:lnTo>
                  <a:lnTo>
                    <a:pt x="50" y="2"/>
                  </a:lnTo>
                  <a:lnTo>
                    <a:pt x="50" y="4"/>
                  </a:lnTo>
                  <a:lnTo>
                    <a:pt x="48" y="5"/>
                  </a:lnTo>
                  <a:lnTo>
                    <a:pt x="3" y="50"/>
                  </a:lnTo>
                  <a:lnTo>
                    <a:pt x="3" y="52"/>
                  </a:lnTo>
                  <a:lnTo>
                    <a:pt x="1" y="52"/>
                  </a:lnTo>
                  <a:lnTo>
                    <a:pt x="1" y="52"/>
                  </a:lnTo>
                  <a:lnTo>
                    <a:pt x="0" y="50"/>
                  </a:lnTo>
                  <a:lnTo>
                    <a:pt x="0" y="50"/>
                  </a:lnTo>
                  <a:lnTo>
                    <a:pt x="0" y="49"/>
                  </a:lnTo>
                  <a:lnTo>
                    <a:pt x="0" y="47"/>
                  </a:lnTo>
                  <a:lnTo>
                    <a:pt x="0" y="47"/>
                  </a:lnTo>
                  <a:lnTo>
                    <a:pt x="0" y="46"/>
                  </a:lnTo>
                  <a:lnTo>
                    <a:pt x="44" y="0"/>
                  </a:lnTo>
                  <a:close/>
                </a:path>
              </a:pathLst>
            </a:custGeom>
            <a:solidFill>
              <a:srgbClr val="B7A042"/>
            </a:solidFill>
            <a:ln w="9525">
              <a:noFill/>
              <a:round/>
              <a:headEnd/>
              <a:tailEnd/>
            </a:ln>
          </p:spPr>
          <p:txBody>
            <a:bodyPr/>
            <a:lstStyle/>
            <a:p>
              <a:endParaRPr lang="en-US" dirty="0"/>
            </a:p>
          </p:txBody>
        </p:sp>
        <p:sp>
          <p:nvSpPr>
            <p:cNvPr id="243787" name="Freeform 75"/>
            <p:cNvSpPr>
              <a:spLocks/>
            </p:cNvSpPr>
            <p:nvPr/>
          </p:nvSpPr>
          <p:spPr bwMode="auto">
            <a:xfrm>
              <a:off x="4112" y="1429"/>
              <a:ext cx="6" cy="5"/>
            </a:xfrm>
            <a:custGeom>
              <a:avLst/>
              <a:gdLst/>
              <a:ahLst/>
              <a:cxnLst>
                <a:cxn ang="0">
                  <a:pos x="11" y="10"/>
                </a:cxn>
                <a:cxn ang="0">
                  <a:pos x="13" y="8"/>
                </a:cxn>
                <a:cxn ang="0">
                  <a:pos x="13" y="6"/>
                </a:cxn>
                <a:cxn ang="0">
                  <a:pos x="13" y="3"/>
                </a:cxn>
                <a:cxn ang="0">
                  <a:pos x="13" y="2"/>
                </a:cxn>
                <a:cxn ang="0">
                  <a:pos x="11" y="0"/>
                </a:cxn>
                <a:cxn ang="0">
                  <a:pos x="9" y="0"/>
                </a:cxn>
                <a:cxn ang="0">
                  <a:pos x="5" y="0"/>
                </a:cxn>
                <a:cxn ang="0">
                  <a:pos x="4" y="0"/>
                </a:cxn>
                <a:cxn ang="0">
                  <a:pos x="2" y="2"/>
                </a:cxn>
                <a:cxn ang="0">
                  <a:pos x="0" y="3"/>
                </a:cxn>
                <a:cxn ang="0">
                  <a:pos x="0" y="6"/>
                </a:cxn>
                <a:cxn ang="0">
                  <a:pos x="2" y="8"/>
                </a:cxn>
                <a:cxn ang="0">
                  <a:pos x="4" y="10"/>
                </a:cxn>
                <a:cxn ang="0">
                  <a:pos x="5" y="10"/>
                </a:cxn>
                <a:cxn ang="0">
                  <a:pos x="9" y="10"/>
                </a:cxn>
                <a:cxn ang="0">
                  <a:pos x="11" y="10"/>
                </a:cxn>
              </a:cxnLst>
              <a:rect l="0" t="0" r="r" b="b"/>
              <a:pathLst>
                <a:path w="13" h="10">
                  <a:moveTo>
                    <a:pt x="11" y="10"/>
                  </a:moveTo>
                  <a:lnTo>
                    <a:pt x="13" y="8"/>
                  </a:lnTo>
                  <a:lnTo>
                    <a:pt x="13" y="6"/>
                  </a:lnTo>
                  <a:lnTo>
                    <a:pt x="13" y="3"/>
                  </a:lnTo>
                  <a:lnTo>
                    <a:pt x="13" y="2"/>
                  </a:lnTo>
                  <a:lnTo>
                    <a:pt x="11" y="0"/>
                  </a:lnTo>
                  <a:lnTo>
                    <a:pt x="9" y="0"/>
                  </a:lnTo>
                  <a:lnTo>
                    <a:pt x="5" y="0"/>
                  </a:lnTo>
                  <a:lnTo>
                    <a:pt x="4" y="0"/>
                  </a:lnTo>
                  <a:lnTo>
                    <a:pt x="2" y="2"/>
                  </a:lnTo>
                  <a:lnTo>
                    <a:pt x="0" y="3"/>
                  </a:lnTo>
                  <a:lnTo>
                    <a:pt x="0" y="6"/>
                  </a:lnTo>
                  <a:lnTo>
                    <a:pt x="2" y="8"/>
                  </a:lnTo>
                  <a:lnTo>
                    <a:pt x="4" y="10"/>
                  </a:lnTo>
                  <a:lnTo>
                    <a:pt x="5" y="10"/>
                  </a:lnTo>
                  <a:lnTo>
                    <a:pt x="9" y="10"/>
                  </a:lnTo>
                  <a:lnTo>
                    <a:pt x="11" y="10"/>
                  </a:lnTo>
                  <a:close/>
                </a:path>
              </a:pathLst>
            </a:custGeom>
            <a:solidFill>
              <a:srgbClr val="B7A042"/>
            </a:solidFill>
            <a:ln w="9525">
              <a:noFill/>
              <a:round/>
              <a:headEnd/>
              <a:tailEnd/>
            </a:ln>
          </p:spPr>
          <p:txBody>
            <a:bodyPr/>
            <a:lstStyle/>
            <a:p>
              <a:endParaRPr lang="en-US" dirty="0"/>
            </a:p>
          </p:txBody>
        </p:sp>
        <p:sp>
          <p:nvSpPr>
            <p:cNvPr id="243788" name="Freeform 76"/>
            <p:cNvSpPr>
              <a:spLocks/>
            </p:cNvSpPr>
            <p:nvPr/>
          </p:nvSpPr>
          <p:spPr bwMode="auto">
            <a:xfrm>
              <a:off x="4110" y="1395"/>
              <a:ext cx="66" cy="71"/>
            </a:xfrm>
            <a:custGeom>
              <a:avLst/>
              <a:gdLst/>
              <a:ahLst/>
              <a:cxnLst>
                <a:cxn ang="0">
                  <a:pos x="127" y="0"/>
                </a:cxn>
                <a:cxn ang="0">
                  <a:pos x="0" y="136"/>
                </a:cxn>
                <a:cxn ang="0">
                  <a:pos x="8" y="142"/>
                </a:cxn>
                <a:cxn ang="0">
                  <a:pos x="133" y="8"/>
                </a:cxn>
                <a:cxn ang="0">
                  <a:pos x="127" y="0"/>
                </a:cxn>
              </a:cxnLst>
              <a:rect l="0" t="0" r="r" b="b"/>
              <a:pathLst>
                <a:path w="133" h="142">
                  <a:moveTo>
                    <a:pt x="127" y="0"/>
                  </a:moveTo>
                  <a:lnTo>
                    <a:pt x="0" y="136"/>
                  </a:lnTo>
                  <a:lnTo>
                    <a:pt x="8" y="142"/>
                  </a:lnTo>
                  <a:lnTo>
                    <a:pt x="133" y="8"/>
                  </a:lnTo>
                  <a:lnTo>
                    <a:pt x="127" y="0"/>
                  </a:lnTo>
                  <a:close/>
                </a:path>
              </a:pathLst>
            </a:custGeom>
            <a:solidFill>
              <a:srgbClr val="000000"/>
            </a:solidFill>
            <a:ln w="9525">
              <a:noFill/>
              <a:round/>
              <a:headEnd/>
              <a:tailEnd/>
            </a:ln>
          </p:spPr>
          <p:txBody>
            <a:bodyPr/>
            <a:lstStyle/>
            <a:p>
              <a:endParaRPr lang="en-US" dirty="0"/>
            </a:p>
          </p:txBody>
        </p:sp>
        <p:sp>
          <p:nvSpPr>
            <p:cNvPr id="243789" name="Freeform 77"/>
            <p:cNvSpPr>
              <a:spLocks/>
            </p:cNvSpPr>
            <p:nvPr/>
          </p:nvSpPr>
          <p:spPr bwMode="auto">
            <a:xfrm>
              <a:off x="4327" y="1416"/>
              <a:ext cx="110" cy="95"/>
            </a:xfrm>
            <a:custGeom>
              <a:avLst/>
              <a:gdLst/>
              <a:ahLst/>
              <a:cxnLst>
                <a:cxn ang="0">
                  <a:pos x="110" y="190"/>
                </a:cxn>
                <a:cxn ang="0">
                  <a:pos x="132" y="189"/>
                </a:cxn>
                <a:cxn ang="0">
                  <a:pos x="153" y="182"/>
                </a:cxn>
                <a:cxn ang="0">
                  <a:pos x="171" y="174"/>
                </a:cxn>
                <a:cxn ang="0">
                  <a:pos x="188" y="163"/>
                </a:cxn>
                <a:cxn ang="0">
                  <a:pos x="201" y="149"/>
                </a:cxn>
                <a:cxn ang="0">
                  <a:pos x="210" y="132"/>
                </a:cxn>
                <a:cxn ang="0">
                  <a:pos x="218" y="115"/>
                </a:cxn>
                <a:cxn ang="0">
                  <a:pos x="220" y="95"/>
                </a:cxn>
                <a:cxn ang="0">
                  <a:pos x="218" y="76"/>
                </a:cxn>
                <a:cxn ang="0">
                  <a:pos x="210" y="58"/>
                </a:cxn>
                <a:cxn ang="0">
                  <a:pos x="201" y="42"/>
                </a:cxn>
                <a:cxn ang="0">
                  <a:pos x="188" y="28"/>
                </a:cxn>
                <a:cxn ang="0">
                  <a:pos x="171" y="16"/>
                </a:cxn>
                <a:cxn ang="0">
                  <a:pos x="153" y="8"/>
                </a:cxn>
                <a:cxn ang="0">
                  <a:pos x="132" y="2"/>
                </a:cxn>
                <a:cxn ang="0">
                  <a:pos x="110" y="0"/>
                </a:cxn>
                <a:cxn ang="0">
                  <a:pos x="87" y="2"/>
                </a:cxn>
                <a:cxn ang="0">
                  <a:pos x="67" y="8"/>
                </a:cxn>
                <a:cxn ang="0">
                  <a:pos x="48" y="16"/>
                </a:cxn>
                <a:cxn ang="0">
                  <a:pos x="33" y="28"/>
                </a:cxn>
                <a:cxn ang="0">
                  <a:pos x="18" y="42"/>
                </a:cxn>
                <a:cxn ang="0">
                  <a:pos x="9" y="58"/>
                </a:cxn>
                <a:cxn ang="0">
                  <a:pos x="2" y="76"/>
                </a:cxn>
                <a:cxn ang="0">
                  <a:pos x="0" y="95"/>
                </a:cxn>
                <a:cxn ang="0">
                  <a:pos x="2" y="115"/>
                </a:cxn>
                <a:cxn ang="0">
                  <a:pos x="9" y="132"/>
                </a:cxn>
                <a:cxn ang="0">
                  <a:pos x="18" y="149"/>
                </a:cxn>
                <a:cxn ang="0">
                  <a:pos x="33" y="163"/>
                </a:cxn>
                <a:cxn ang="0">
                  <a:pos x="48" y="174"/>
                </a:cxn>
                <a:cxn ang="0">
                  <a:pos x="67" y="182"/>
                </a:cxn>
                <a:cxn ang="0">
                  <a:pos x="87" y="189"/>
                </a:cxn>
                <a:cxn ang="0">
                  <a:pos x="110" y="190"/>
                </a:cxn>
              </a:cxnLst>
              <a:rect l="0" t="0" r="r" b="b"/>
              <a:pathLst>
                <a:path w="220" h="190">
                  <a:moveTo>
                    <a:pt x="110" y="190"/>
                  </a:moveTo>
                  <a:lnTo>
                    <a:pt x="132" y="189"/>
                  </a:lnTo>
                  <a:lnTo>
                    <a:pt x="153" y="182"/>
                  </a:lnTo>
                  <a:lnTo>
                    <a:pt x="171" y="174"/>
                  </a:lnTo>
                  <a:lnTo>
                    <a:pt x="188" y="163"/>
                  </a:lnTo>
                  <a:lnTo>
                    <a:pt x="201" y="149"/>
                  </a:lnTo>
                  <a:lnTo>
                    <a:pt x="210" y="132"/>
                  </a:lnTo>
                  <a:lnTo>
                    <a:pt x="218" y="115"/>
                  </a:lnTo>
                  <a:lnTo>
                    <a:pt x="220" y="95"/>
                  </a:lnTo>
                  <a:lnTo>
                    <a:pt x="218" y="76"/>
                  </a:lnTo>
                  <a:lnTo>
                    <a:pt x="210" y="58"/>
                  </a:lnTo>
                  <a:lnTo>
                    <a:pt x="201" y="42"/>
                  </a:lnTo>
                  <a:lnTo>
                    <a:pt x="188" y="28"/>
                  </a:lnTo>
                  <a:lnTo>
                    <a:pt x="171" y="16"/>
                  </a:lnTo>
                  <a:lnTo>
                    <a:pt x="153" y="8"/>
                  </a:lnTo>
                  <a:lnTo>
                    <a:pt x="132" y="2"/>
                  </a:lnTo>
                  <a:lnTo>
                    <a:pt x="110" y="0"/>
                  </a:lnTo>
                  <a:lnTo>
                    <a:pt x="87" y="2"/>
                  </a:lnTo>
                  <a:lnTo>
                    <a:pt x="67" y="8"/>
                  </a:lnTo>
                  <a:lnTo>
                    <a:pt x="48" y="16"/>
                  </a:lnTo>
                  <a:lnTo>
                    <a:pt x="33" y="28"/>
                  </a:lnTo>
                  <a:lnTo>
                    <a:pt x="18" y="42"/>
                  </a:lnTo>
                  <a:lnTo>
                    <a:pt x="9" y="58"/>
                  </a:lnTo>
                  <a:lnTo>
                    <a:pt x="2" y="76"/>
                  </a:lnTo>
                  <a:lnTo>
                    <a:pt x="0" y="95"/>
                  </a:lnTo>
                  <a:lnTo>
                    <a:pt x="2" y="115"/>
                  </a:lnTo>
                  <a:lnTo>
                    <a:pt x="9" y="132"/>
                  </a:lnTo>
                  <a:lnTo>
                    <a:pt x="18" y="149"/>
                  </a:lnTo>
                  <a:lnTo>
                    <a:pt x="33" y="163"/>
                  </a:lnTo>
                  <a:lnTo>
                    <a:pt x="48" y="174"/>
                  </a:lnTo>
                  <a:lnTo>
                    <a:pt x="67" y="182"/>
                  </a:lnTo>
                  <a:lnTo>
                    <a:pt x="87" y="189"/>
                  </a:lnTo>
                  <a:lnTo>
                    <a:pt x="110" y="190"/>
                  </a:lnTo>
                  <a:close/>
                </a:path>
              </a:pathLst>
            </a:custGeom>
            <a:solidFill>
              <a:srgbClr val="000000"/>
            </a:solidFill>
            <a:ln w="9525">
              <a:noFill/>
              <a:round/>
              <a:headEnd/>
              <a:tailEnd/>
            </a:ln>
          </p:spPr>
          <p:txBody>
            <a:bodyPr/>
            <a:lstStyle/>
            <a:p>
              <a:endParaRPr lang="en-US" dirty="0"/>
            </a:p>
          </p:txBody>
        </p:sp>
        <p:sp>
          <p:nvSpPr>
            <p:cNvPr id="243790" name="Freeform 78"/>
            <p:cNvSpPr>
              <a:spLocks/>
            </p:cNvSpPr>
            <p:nvPr/>
          </p:nvSpPr>
          <p:spPr bwMode="auto">
            <a:xfrm>
              <a:off x="4333" y="1421"/>
              <a:ext cx="100" cy="85"/>
            </a:xfrm>
            <a:custGeom>
              <a:avLst/>
              <a:gdLst/>
              <a:ahLst/>
              <a:cxnLst>
                <a:cxn ang="0">
                  <a:pos x="101" y="171"/>
                </a:cxn>
                <a:cxn ang="0">
                  <a:pos x="121" y="169"/>
                </a:cxn>
                <a:cxn ang="0">
                  <a:pos x="140" y="164"/>
                </a:cxn>
                <a:cxn ang="0">
                  <a:pos x="157" y="156"/>
                </a:cxn>
                <a:cxn ang="0">
                  <a:pos x="170" y="147"/>
                </a:cxn>
                <a:cxn ang="0">
                  <a:pos x="183" y="134"/>
                </a:cxn>
                <a:cxn ang="0">
                  <a:pos x="192" y="119"/>
                </a:cxn>
                <a:cxn ang="0">
                  <a:pos x="198" y="103"/>
                </a:cxn>
                <a:cxn ang="0">
                  <a:pos x="199" y="85"/>
                </a:cxn>
                <a:cxn ang="0">
                  <a:pos x="198" y="68"/>
                </a:cxn>
                <a:cxn ang="0">
                  <a:pos x="192" y="51"/>
                </a:cxn>
                <a:cxn ang="0">
                  <a:pos x="183" y="37"/>
                </a:cxn>
                <a:cxn ang="0">
                  <a:pos x="170" y="26"/>
                </a:cxn>
                <a:cxn ang="0">
                  <a:pos x="157" y="14"/>
                </a:cxn>
                <a:cxn ang="0">
                  <a:pos x="140" y="6"/>
                </a:cxn>
                <a:cxn ang="0">
                  <a:pos x="121" y="1"/>
                </a:cxn>
                <a:cxn ang="0">
                  <a:pos x="101" y="0"/>
                </a:cxn>
                <a:cxn ang="0">
                  <a:pos x="80" y="1"/>
                </a:cxn>
                <a:cxn ang="0">
                  <a:pos x="61" y="6"/>
                </a:cxn>
                <a:cxn ang="0">
                  <a:pos x="45" y="14"/>
                </a:cxn>
                <a:cxn ang="0">
                  <a:pos x="30" y="26"/>
                </a:cxn>
                <a:cxn ang="0">
                  <a:pos x="17" y="37"/>
                </a:cxn>
                <a:cxn ang="0">
                  <a:pos x="7" y="51"/>
                </a:cxn>
                <a:cxn ang="0">
                  <a:pos x="2" y="68"/>
                </a:cxn>
                <a:cxn ang="0">
                  <a:pos x="0" y="85"/>
                </a:cxn>
                <a:cxn ang="0">
                  <a:pos x="2" y="103"/>
                </a:cxn>
                <a:cxn ang="0">
                  <a:pos x="7" y="119"/>
                </a:cxn>
                <a:cxn ang="0">
                  <a:pos x="17" y="134"/>
                </a:cxn>
                <a:cxn ang="0">
                  <a:pos x="30" y="147"/>
                </a:cxn>
                <a:cxn ang="0">
                  <a:pos x="45" y="156"/>
                </a:cxn>
                <a:cxn ang="0">
                  <a:pos x="61" y="164"/>
                </a:cxn>
                <a:cxn ang="0">
                  <a:pos x="80" y="169"/>
                </a:cxn>
                <a:cxn ang="0">
                  <a:pos x="101" y="171"/>
                </a:cxn>
              </a:cxnLst>
              <a:rect l="0" t="0" r="r" b="b"/>
              <a:pathLst>
                <a:path w="199" h="171">
                  <a:moveTo>
                    <a:pt x="101" y="171"/>
                  </a:moveTo>
                  <a:lnTo>
                    <a:pt x="121" y="169"/>
                  </a:lnTo>
                  <a:lnTo>
                    <a:pt x="140" y="164"/>
                  </a:lnTo>
                  <a:lnTo>
                    <a:pt x="157" y="156"/>
                  </a:lnTo>
                  <a:lnTo>
                    <a:pt x="170" y="147"/>
                  </a:lnTo>
                  <a:lnTo>
                    <a:pt x="183" y="134"/>
                  </a:lnTo>
                  <a:lnTo>
                    <a:pt x="192" y="119"/>
                  </a:lnTo>
                  <a:lnTo>
                    <a:pt x="198" y="103"/>
                  </a:lnTo>
                  <a:lnTo>
                    <a:pt x="199" y="85"/>
                  </a:lnTo>
                  <a:lnTo>
                    <a:pt x="198" y="68"/>
                  </a:lnTo>
                  <a:lnTo>
                    <a:pt x="192" y="51"/>
                  </a:lnTo>
                  <a:lnTo>
                    <a:pt x="183" y="37"/>
                  </a:lnTo>
                  <a:lnTo>
                    <a:pt x="170" y="26"/>
                  </a:lnTo>
                  <a:lnTo>
                    <a:pt x="157" y="14"/>
                  </a:lnTo>
                  <a:lnTo>
                    <a:pt x="140" y="6"/>
                  </a:lnTo>
                  <a:lnTo>
                    <a:pt x="121" y="1"/>
                  </a:lnTo>
                  <a:lnTo>
                    <a:pt x="101" y="0"/>
                  </a:lnTo>
                  <a:lnTo>
                    <a:pt x="80" y="1"/>
                  </a:lnTo>
                  <a:lnTo>
                    <a:pt x="61" y="6"/>
                  </a:lnTo>
                  <a:lnTo>
                    <a:pt x="45" y="14"/>
                  </a:lnTo>
                  <a:lnTo>
                    <a:pt x="30" y="26"/>
                  </a:lnTo>
                  <a:lnTo>
                    <a:pt x="17" y="37"/>
                  </a:lnTo>
                  <a:lnTo>
                    <a:pt x="7" y="51"/>
                  </a:lnTo>
                  <a:lnTo>
                    <a:pt x="2" y="68"/>
                  </a:lnTo>
                  <a:lnTo>
                    <a:pt x="0" y="85"/>
                  </a:lnTo>
                  <a:lnTo>
                    <a:pt x="2" y="103"/>
                  </a:lnTo>
                  <a:lnTo>
                    <a:pt x="7" y="119"/>
                  </a:lnTo>
                  <a:lnTo>
                    <a:pt x="17" y="134"/>
                  </a:lnTo>
                  <a:lnTo>
                    <a:pt x="30" y="147"/>
                  </a:lnTo>
                  <a:lnTo>
                    <a:pt x="45" y="156"/>
                  </a:lnTo>
                  <a:lnTo>
                    <a:pt x="61" y="164"/>
                  </a:lnTo>
                  <a:lnTo>
                    <a:pt x="80" y="169"/>
                  </a:lnTo>
                  <a:lnTo>
                    <a:pt x="101" y="171"/>
                  </a:lnTo>
                  <a:close/>
                </a:path>
              </a:pathLst>
            </a:custGeom>
            <a:solidFill>
              <a:srgbClr val="E5CC7F"/>
            </a:solidFill>
            <a:ln w="9525">
              <a:noFill/>
              <a:round/>
              <a:headEnd/>
              <a:tailEnd/>
            </a:ln>
          </p:spPr>
          <p:txBody>
            <a:bodyPr/>
            <a:lstStyle/>
            <a:p>
              <a:endParaRPr lang="en-US" dirty="0"/>
            </a:p>
          </p:txBody>
        </p:sp>
        <p:sp>
          <p:nvSpPr>
            <p:cNvPr id="243791" name="Freeform 79"/>
            <p:cNvSpPr>
              <a:spLocks/>
            </p:cNvSpPr>
            <p:nvPr/>
          </p:nvSpPr>
          <p:spPr bwMode="auto">
            <a:xfrm>
              <a:off x="4351" y="1430"/>
              <a:ext cx="52" cy="70"/>
            </a:xfrm>
            <a:custGeom>
              <a:avLst/>
              <a:gdLst/>
              <a:ahLst/>
              <a:cxnLst>
                <a:cxn ang="0">
                  <a:pos x="99" y="96"/>
                </a:cxn>
                <a:cxn ang="0">
                  <a:pos x="54" y="40"/>
                </a:cxn>
                <a:cxn ang="0">
                  <a:pos x="75" y="19"/>
                </a:cxn>
                <a:cxn ang="0">
                  <a:pos x="77" y="14"/>
                </a:cxn>
                <a:cxn ang="0">
                  <a:pos x="79" y="11"/>
                </a:cxn>
                <a:cxn ang="0">
                  <a:pos x="77" y="6"/>
                </a:cxn>
                <a:cxn ang="0">
                  <a:pos x="75" y="3"/>
                </a:cxn>
                <a:cxn ang="0">
                  <a:pos x="71" y="1"/>
                </a:cxn>
                <a:cxn ang="0">
                  <a:pos x="69" y="0"/>
                </a:cxn>
                <a:cxn ang="0">
                  <a:pos x="66" y="1"/>
                </a:cxn>
                <a:cxn ang="0">
                  <a:pos x="62" y="3"/>
                </a:cxn>
                <a:cxn ang="0">
                  <a:pos x="4" y="64"/>
                </a:cxn>
                <a:cxn ang="0">
                  <a:pos x="2" y="67"/>
                </a:cxn>
                <a:cxn ang="0">
                  <a:pos x="0" y="71"/>
                </a:cxn>
                <a:cxn ang="0">
                  <a:pos x="0" y="74"/>
                </a:cxn>
                <a:cxn ang="0">
                  <a:pos x="2" y="77"/>
                </a:cxn>
                <a:cxn ang="0">
                  <a:pos x="4" y="79"/>
                </a:cxn>
                <a:cxn ang="0">
                  <a:pos x="10" y="80"/>
                </a:cxn>
                <a:cxn ang="0">
                  <a:pos x="13" y="80"/>
                </a:cxn>
                <a:cxn ang="0">
                  <a:pos x="17" y="79"/>
                </a:cxn>
                <a:cxn ang="0">
                  <a:pos x="45" y="50"/>
                </a:cxn>
                <a:cxn ang="0">
                  <a:pos x="86" y="104"/>
                </a:cxn>
                <a:cxn ang="0">
                  <a:pos x="86" y="106"/>
                </a:cxn>
                <a:cxn ang="0">
                  <a:pos x="88" y="111"/>
                </a:cxn>
                <a:cxn ang="0">
                  <a:pos x="90" y="116"/>
                </a:cxn>
                <a:cxn ang="0">
                  <a:pos x="88" y="122"/>
                </a:cxn>
                <a:cxn ang="0">
                  <a:pos x="86" y="127"/>
                </a:cxn>
                <a:cxn ang="0">
                  <a:pos x="79" y="130"/>
                </a:cxn>
                <a:cxn ang="0">
                  <a:pos x="66" y="130"/>
                </a:cxn>
                <a:cxn ang="0">
                  <a:pos x="49" y="127"/>
                </a:cxn>
                <a:cxn ang="0">
                  <a:pos x="51" y="130"/>
                </a:cxn>
                <a:cxn ang="0">
                  <a:pos x="58" y="137"/>
                </a:cxn>
                <a:cxn ang="0">
                  <a:pos x="69" y="140"/>
                </a:cxn>
                <a:cxn ang="0">
                  <a:pos x="88" y="138"/>
                </a:cxn>
                <a:cxn ang="0">
                  <a:pos x="92" y="137"/>
                </a:cxn>
                <a:cxn ang="0">
                  <a:pos x="99" y="129"/>
                </a:cxn>
                <a:cxn ang="0">
                  <a:pos x="105" y="116"/>
                </a:cxn>
                <a:cxn ang="0">
                  <a:pos x="99" y="96"/>
                </a:cxn>
              </a:cxnLst>
              <a:rect l="0" t="0" r="r" b="b"/>
              <a:pathLst>
                <a:path w="105" h="140">
                  <a:moveTo>
                    <a:pt x="99" y="96"/>
                  </a:moveTo>
                  <a:lnTo>
                    <a:pt x="54" y="40"/>
                  </a:lnTo>
                  <a:lnTo>
                    <a:pt x="75" y="19"/>
                  </a:lnTo>
                  <a:lnTo>
                    <a:pt x="77" y="14"/>
                  </a:lnTo>
                  <a:lnTo>
                    <a:pt x="79" y="11"/>
                  </a:lnTo>
                  <a:lnTo>
                    <a:pt x="77" y="6"/>
                  </a:lnTo>
                  <a:lnTo>
                    <a:pt x="75" y="3"/>
                  </a:lnTo>
                  <a:lnTo>
                    <a:pt x="71" y="1"/>
                  </a:lnTo>
                  <a:lnTo>
                    <a:pt x="69" y="0"/>
                  </a:lnTo>
                  <a:lnTo>
                    <a:pt x="66" y="1"/>
                  </a:lnTo>
                  <a:lnTo>
                    <a:pt x="62" y="3"/>
                  </a:lnTo>
                  <a:lnTo>
                    <a:pt x="4" y="64"/>
                  </a:lnTo>
                  <a:lnTo>
                    <a:pt x="2" y="67"/>
                  </a:lnTo>
                  <a:lnTo>
                    <a:pt x="0" y="71"/>
                  </a:lnTo>
                  <a:lnTo>
                    <a:pt x="0" y="74"/>
                  </a:lnTo>
                  <a:lnTo>
                    <a:pt x="2" y="77"/>
                  </a:lnTo>
                  <a:lnTo>
                    <a:pt x="4" y="79"/>
                  </a:lnTo>
                  <a:lnTo>
                    <a:pt x="10" y="80"/>
                  </a:lnTo>
                  <a:lnTo>
                    <a:pt x="13" y="80"/>
                  </a:lnTo>
                  <a:lnTo>
                    <a:pt x="17" y="79"/>
                  </a:lnTo>
                  <a:lnTo>
                    <a:pt x="45" y="50"/>
                  </a:lnTo>
                  <a:lnTo>
                    <a:pt x="86" y="104"/>
                  </a:lnTo>
                  <a:lnTo>
                    <a:pt x="86" y="106"/>
                  </a:lnTo>
                  <a:lnTo>
                    <a:pt x="88" y="111"/>
                  </a:lnTo>
                  <a:lnTo>
                    <a:pt x="90" y="116"/>
                  </a:lnTo>
                  <a:lnTo>
                    <a:pt x="88" y="122"/>
                  </a:lnTo>
                  <a:lnTo>
                    <a:pt x="86" y="127"/>
                  </a:lnTo>
                  <a:lnTo>
                    <a:pt x="79" y="130"/>
                  </a:lnTo>
                  <a:lnTo>
                    <a:pt x="66" y="130"/>
                  </a:lnTo>
                  <a:lnTo>
                    <a:pt x="49" y="127"/>
                  </a:lnTo>
                  <a:lnTo>
                    <a:pt x="51" y="130"/>
                  </a:lnTo>
                  <a:lnTo>
                    <a:pt x="58" y="137"/>
                  </a:lnTo>
                  <a:lnTo>
                    <a:pt x="69" y="140"/>
                  </a:lnTo>
                  <a:lnTo>
                    <a:pt x="88" y="138"/>
                  </a:lnTo>
                  <a:lnTo>
                    <a:pt x="92" y="137"/>
                  </a:lnTo>
                  <a:lnTo>
                    <a:pt x="99" y="129"/>
                  </a:lnTo>
                  <a:lnTo>
                    <a:pt x="105" y="116"/>
                  </a:lnTo>
                  <a:lnTo>
                    <a:pt x="99" y="96"/>
                  </a:lnTo>
                  <a:close/>
                </a:path>
              </a:pathLst>
            </a:custGeom>
            <a:solidFill>
              <a:srgbClr val="000000"/>
            </a:solidFill>
            <a:ln w="9525">
              <a:noFill/>
              <a:round/>
              <a:headEnd/>
              <a:tailEnd/>
            </a:ln>
          </p:spPr>
          <p:txBody>
            <a:bodyPr/>
            <a:lstStyle/>
            <a:p>
              <a:endParaRPr lang="en-US" dirty="0"/>
            </a:p>
          </p:txBody>
        </p:sp>
        <p:sp>
          <p:nvSpPr>
            <p:cNvPr id="243792" name="Freeform 80"/>
            <p:cNvSpPr>
              <a:spLocks/>
            </p:cNvSpPr>
            <p:nvPr/>
          </p:nvSpPr>
          <p:spPr bwMode="auto">
            <a:xfrm>
              <a:off x="4361" y="1435"/>
              <a:ext cx="25" cy="25"/>
            </a:xfrm>
            <a:custGeom>
              <a:avLst/>
              <a:gdLst/>
              <a:ahLst/>
              <a:cxnLst>
                <a:cxn ang="0">
                  <a:pos x="45" y="0"/>
                </a:cxn>
                <a:cxn ang="0">
                  <a:pos x="46" y="0"/>
                </a:cxn>
                <a:cxn ang="0">
                  <a:pos x="46" y="0"/>
                </a:cxn>
                <a:cxn ang="0">
                  <a:pos x="48" y="0"/>
                </a:cxn>
                <a:cxn ang="0">
                  <a:pos x="48" y="2"/>
                </a:cxn>
                <a:cxn ang="0">
                  <a:pos x="48" y="2"/>
                </a:cxn>
                <a:cxn ang="0">
                  <a:pos x="50" y="2"/>
                </a:cxn>
                <a:cxn ang="0">
                  <a:pos x="50" y="3"/>
                </a:cxn>
                <a:cxn ang="0">
                  <a:pos x="50" y="5"/>
                </a:cxn>
                <a:cxn ang="0">
                  <a:pos x="48" y="5"/>
                </a:cxn>
                <a:cxn ang="0">
                  <a:pos x="5" y="50"/>
                </a:cxn>
                <a:cxn ang="0">
                  <a:pos x="4" y="52"/>
                </a:cxn>
                <a:cxn ang="0">
                  <a:pos x="4" y="52"/>
                </a:cxn>
                <a:cxn ang="0">
                  <a:pos x="2" y="52"/>
                </a:cxn>
                <a:cxn ang="0">
                  <a:pos x="2" y="50"/>
                </a:cxn>
                <a:cxn ang="0">
                  <a:pos x="2" y="50"/>
                </a:cxn>
                <a:cxn ang="0">
                  <a:pos x="0" y="50"/>
                </a:cxn>
                <a:cxn ang="0">
                  <a:pos x="0" y="49"/>
                </a:cxn>
                <a:cxn ang="0">
                  <a:pos x="0" y="47"/>
                </a:cxn>
                <a:cxn ang="0">
                  <a:pos x="2" y="47"/>
                </a:cxn>
                <a:cxn ang="0">
                  <a:pos x="45" y="0"/>
                </a:cxn>
              </a:cxnLst>
              <a:rect l="0" t="0" r="r" b="b"/>
              <a:pathLst>
                <a:path w="50" h="52">
                  <a:moveTo>
                    <a:pt x="45" y="0"/>
                  </a:moveTo>
                  <a:lnTo>
                    <a:pt x="46" y="0"/>
                  </a:lnTo>
                  <a:lnTo>
                    <a:pt x="46" y="0"/>
                  </a:lnTo>
                  <a:lnTo>
                    <a:pt x="48" y="0"/>
                  </a:lnTo>
                  <a:lnTo>
                    <a:pt x="48" y="2"/>
                  </a:lnTo>
                  <a:lnTo>
                    <a:pt x="48" y="2"/>
                  </a:lnTo>
                  <a:lnTo>
                    <a:pt x="50" y="2"/>
                  </a:lnTo>
                  <a:lnTo>
                    <a:pt x="50" y="3"/>
                  </a:lnTo>
                  <a:lnTo>
                    <a:pt x="50" y="5"/>
                  </a:lnTo>
                  <a:lnTo>
                    <a:pt x="48" y="5"/>
                  </a:lnTo>
                  <a:lnTo>
                    <a:pt x="5" y="50"/>
                  </a:lnTo>
                  <a:lnTo>
                    <a:pt x="4" y="52"/>
                  </a:lnTo>
                  <a:lnTo>
                    <a:pt x="4" y="52"/>
                  </a:lnTo>
                  <a:lnTo>
                    <a:pt x="2" y="52"/>
                  </a:lnTo>
                  <a:lnTo>
                    <a:pt x="2" y="50"/>
                  </a:lnTo>
                  <a:lnTo>
                    <a:pt x="2" y="50"/>
                  </a:lnTo>
                  <a:lnTo>
                    <a:pt x="0" y="50"/>
                  </a:lnTo>
                  <a:lnTo>
                    <a:pt x="0" y="49"/>
                  </a:lnTo>
                  <a:lnTo>
                    <a:pt x="0" y="47"/>
                  </a:lnTo>
                  <a:lnTo>
                    <a:pt x="2" y="47"/>
                  </a:lnTo>
                  <a:lnTo>
                    <a:pt x="45" y="0"/>
                  </a:lnTo>
                  <a:close/>
                </a:path>
              </a:pathLst>
            </a:custGeom>
            <a:solidFill>
              <a:srgbClr val="B7A042"/>
            </a:solidFill>
            <a:ln w="9525">
              <a:noFill/>
              <a:round/>
              <a:headEnd/>
              <a:tailEnd/>
            </a:ln>
          </p:spPr>
          <p:txBody>
            <a:bodyPr/>
            <a:lstStyle/>
            <a:p>
              <a:endParaRPr lang="en-US" dirty="0"/>
            </a:p>
          </p:txBody>
        </p:sp>
        <p:sp>
          <p:nvSpPr>
            <p:cNvPr id="243793" name="Freeform 81"/>
            <p:cNvSpPr>
              <a:spLocks/>
            </p:cNvSpPr>
            <p:nvPr/>
          </p:nvSpPr>
          <p:spPr bwMode="auto">
            <a:xfrm>
              <a:off x="4353" y="1463"/>
              <a:ext cx="7" cy="5"/>
            </a:xfrm>
            <a:custGeom>
              <a:avLst/>
              <a:gdLst/>
              <a:ahLst/>
              <a:cxnLst>
                <a:cxn ang="0">
                  <a:pos x="9" y="9"/>
                </a:cxn>
                <a:cxn ang="0">
                  <a:pos x="11" y="8"/>
                </a:cxn>
                <a:cxn ang="0">
                  <a:pos x="13" y="6"/>
                </a:cxn>
                <a:cxn ang="0">
                  <a:pos x="13" y="3"/>
                </a:cxn>
                <a:cxn ang="0">
                  <a:pos x="11" y="1"/>
                </a:cxn>
                <a:cxn ang="0">
                  <a:pos x="9" y="0"/>
                </a:cxn>
                <a:cxn ang="0">
                  <a:pos x="7" y="0"/>
                </a:cxn>
                <a:cxn ang="0">
                  <a:pos x="4" y="0"/>
                </a:cxn>
                <a:cxn ang="0">
                  <a:pos x="2" y="0"/>
                </a:cxn>
                <a:cxn ang="0">
                  <a:pos x="0" y="1"/>
                </a:cxn>
                <a:cxn ang="0">
                  <a:pos x="0" y="5"/>
                </a:cxn>
                <a:cxn ang="0">
                  <a:pos x="0" y="6"/>
                </a:cxn>
                <a:cxn ang="0">
                  <a:pos x="0" y="8"/>
                </a:cxn>
                <a:cxn ang="0">
                  <a:pos x="2" y="9"/>
                </a:cxn>
                <a:cxn ang="0">
                  <a:pos x="5" y="11"/>
                </a:cxn>
                <a:cxn ang="0">
                  <a:pos x="7" y="11"/>
                </a:cxn>
                <a:cxn ang="0">
                  <a:pos x="9" y="9"/>
                </a:cxn>
              </a:cxnLst>
              <a:rect l="0" t="0" r="r" b="b"/>
              <a:pathLst>
                <a:path w="13" h="11">
                  <a:moveTo>
                    <a:pt x="9" y="9"/>
                  </a:moveTo>
                  <a:lnTo>
                    <a:pt x="11" y="8"/>
                  </a:lnTo>
                  <a:lnTo>
                    <a:pt x="13" y="6"/>
                  </a:lnTo>
                  <a:lnTo>
                    <a:pt x="13" y="3"/>
                  </a:lnTo>
                  <a:lnTo>
                    <a:pt x="11" y="1"/>
                  </a:lnTo>
                  <a:lnTo>
                    <a:pt x="9" y="0"/>
                  </a:lnTo>
                  <a:lnTo>
                    <a:pt x="7" y="0"/>
                  </a:lnTo>
                  <a:lnTo>
                    <a:pt x="4" y="0"/>
                  </a:lnTo>
                  <a:lnTo>
                    <a:pt x="2" y="0"/>
                  </a:lnTo>
                  <a:lnTo>
                    <a:pt x="0" y="1"/>
                  </a:lnTo>
                  <a:lnTo>
                    <a:pt x="0" y="5"/>
                  </a:lnTo>
                  <a:lnTo>
                    <a:pt x="0" y="6"/>
                  </a:lnTo>
                  <a:lnTo>
                    <a:pt x="0" y="8"/>
                  </a:lnTo>
                  <a:lnTo>
                    <a:pt x="2" y="9"/>
                  </a:lnTo>
                  <a:lnTo>
                    <a:pt x="5" y="11"/>
                  </a:lnTo>
                  <a:lnTo>
                    <a:pt x="7" y="11"/>
                  </a:lnTo>
                  <a:lnTo>
                    <a:pt x="9" y="9"/>
                  </a:lnTo>
                  <a:close/>
                </a:path>
              </a:pathLst>
            </a:custGeom>
            <a:solidFill>
              <a:srgbClr val="B7A042"/>
            </a:solidFill>
            <a:ln w="9525">
              <a:noFill/>
              <a:round/>
              <a:headEnd/>
              <a:tailEnd/>
            </a:ln>
          </p:spPr>
          <p:txBody>
            <a:bodyPr/>
            <a:lstStyle/>
            <a:p>
              <a:endParaRPr lang="en-US" dirty="0"/>
            </a:p>
          </p:txBody>
        </p:sp>
        <p:sp>
          <p:nvSpPr>
            <p:cNvPr id="243794" name="Freeform 82"/>
            <p:cNvSpPr>
              <a:spLocks/>
            </p:cNvSpPr>
            <p:nvPr/>
          </p:nvSpPr>
          <p:spPr bwMode="auto">
            <a:xfrm>
              <a:off x="4351" y="1429"/>
              <a:ext cx="66" cy="71"/>
            </a:xfrm>
            <a:custGeom>
              <a:avLst/>
              <a:gdLst/>
              <a:ahLst/>
              <a:cxnLst>
                <a:cxn ang="0">
                  <a:pos x="127" y="0"/>
                </a:cxn>
                <a:cxn ang="0">
                  <a:pos x="0" y="137"/>
                </a:cxn>
                <a:cxn ang="0">
                  <a:pos x="10" y="142"/>
                </a:cxn>
                <a:cxn ang="0">
                  <a:pos x="133" y="8"/>
                </a:cxn>
                <a:cxn ang="0">
                  <a:pos x="127" y="0"/>
                </a:cxn>
              </a:cxnLst>
              <a:rect l="0" t="0" r="r" b="b"/>
              <a:pathLst>
                <a:path w="133" h="142">
                  <a:moveTo>
                    <a:pt x="127" y="0"/>
                  </a:moveTo>
                  <a:lnTo>
                    <a:pt x="0" y="137"/>
                  </a:lnTo>
                  <a:lnTo>
                    <a:pt x="10" y="142"/>
                  </a:lnTo>
                  <a:lnTo>
                    <a:pt x="133" y="8"/>
                  </a:lnTo>
                  <a:lnTo>
                    <a:pt x="127" y="0"/>
                  </a:lnTo>
                  <a:close/>
                </a:path>
              </a:pathLst>
            </a:custGeom>
            <a:solidFill>
              <a:srgbClr val="000000"/>
            </a:solidFill>
            <a:ln w="9525">
              <a:noFill/>
              <a:round/>
              <a:headEnd/>
              <a:tailEnd/>
            </a:ln>
          </p:spPr>
          <p:txBody>
            <a:bodyPr/>
            <a:lstStyle/>
            <a:p>
              <a:endParaRPr lang="en-US" dirty="0"/>
            </a:p>
          </p:txBody>
        </p:sp>
        <p:sp>
          <p:nvSpPr>
            <p:cNvPr id="243795" name="Freeform 83"/>
            <p:cNvSpPr>
              <a:spLocks/>
            </p:cNvSpPr>
            <p:nvPr/>
          </p:nvSpPr>
          <p:spPr bwMode="auto">
            <a:xfrm>
              <a:off x="4210" y="1791"/>
              <a:ext cx="167" cy="181"/>
            </a:xfrm>
            <a:custGeom>
              <a:avLst/>
              <a:gdLst/>
              <a:ahLst/>
              <a:cxnLst>
                <a:cxn ang="0">
                  <a:pos x="334" y="362"/>
                </a:cxn>
                <a:cxn ang="0">
                  <a:pos x="334" y="45"/>
                </a:cxn>
                <a:cxn ang="0">
                  <a:pos x="0" y="0"/>
                </a:cxn>
                <a:cxn ang="0">
                  <a:pos x="0" y="315"/>
                </a:cxn>
                <a:cxn ang="0">
                  <a:pos x="334" y="362"/>
                </a:cxn>
              </a:cxnLst>
              <a:rect l="0" t="0" r="r" b="b"/>
              <a:pathLst>
                <a:path w="334" h="362">
                  <a:moveTo>
                    <a:pt x="334" y="362"/>
                  </a:moveTo>
                  <a:lnTo>
                    <a:pt x="334" y="45"/>
                  </a:lnTo>
                  <a:lnTo>
                    <a:pt x="0" y="0"/>
                  </a:lnTo>
                  <a:lnTo>
                    <a:pt x="0" y="315"/>
                  </a:lnTo>
                  <a:lnTo>
                    <a:pt x="334" y="362"/>
                  </a:lnTo>
                  <a:close/>
                </a:path>
              </a:pathLst>
            </a:custGeom>
            <a:solidFill>
              <a:srgbClr val="775E11"/>
            </a:solidFill>
            <a:ln w="9525">
              <a:noFill/>
              <a:round/>
              <a:headEnd/>
              <a:tailEnd/>
            </a:ln>
          </p:spPr>
          <p:txBody>
            <a:bodyPr/>
            <a:lstStyle/>
            <a:p>
              <a:endParaRPr lang="en-US" dirty="0"/>
            </a:p>
          </p:txBody>
        </p:sp>
        <p:sp>
          <p:nvSpPr>
            <p:cNvPr id="243796" name="Freeform 84"/>
            <p:cNvSpPr>
              <a:spLocks/>
            </p:cNvSpPr>
            <p:nvPr/>
          </p:nvSpPr>
          <p:spPr bwMode="auto">
            <a:xfrm>
              <a:off x="4210" y="1748"/>
              <a:ext cx="227" cy="66"/>
            </a:xfrm>
            <a:custGeom>
              <a:avLst/>
              <a:gdLst/>
              <a:ahLst/>
              <a:cxnLst>
                <a:cxn ang="0">
                  <a:pos x="0" y="85"/>
                </a:cxn>
                <a:cxn ang="0">
                  <a:pos x="147" y="0"/>
                </a:cxn>
                <a:cxn ang="0">
                  <a:pos x="455" y="42"/>
                </a:cxn>
                <a:cxn ang="0">
                  <a:pos x="334" y="130"/>
                </a:cxn>
                <a:cxn ang="0">
                  <a:pos x="0" y="85"/>
                </a:cxn>
              </a:cxnLst>
              <a:rect l="0" t="0" r="r" b="b"/>
              <a:pathLst>
                <a:path w="455" h="130">
                  <a:moveTo>
                    <a:pt x="0" y="85"/>
                  </a:moveTo>
                  <a:lnTo>
                    <a:pt x="147" y="0"/>
                  </a:lnTo>
                  <a:lnTo>
                    <a:pt x="455" y="42"/>
                  </a:lnTo>
                  <a:lnTo>
                    <a:pt x="334" y="130"/>
                  </a:lnTo>
                  <a:lnTo>
                    <a:pt x="0" y="85"/>
                  </a:lnTo>
                  <a:close/>
                </a:path>
              </a:pathLst>
            </a:custGeom>
            <a:solidFill>
              <a:srgbClr val="B2994C"/>
            </a:solidFill>
            <a:ln w="9525">
              <a:noFill/>
              <a:round/>
              <a:headEnd/>
              <a:tailEnd/>
            </a:ln>
          </p:spPr>
          <p:txBody>
            <a:bodyPr/>
            <a:lstStyle/>
            <a:p>
              <a:endParaRPr lang="en-US" dirty="0"/>
            </a:p>
          </p:txBody>
        </p:sp>
        <p:sp>
          <p:nvSpPr>
            <p:cNvPr id="243797" name="Freeform 85"/>
            <p:cNvSpPr>
              <a:spLocks/>
            </p:cNvSpPr>
            <p:nvPr/>
          </p:nvSpPr>
          <p:spPr bwMode="auto">
            <a:xfrm>
              <a:off x="4377" y="1769"/>
              <a:ext cx="60" cy="203"/>
            </a:xfrm>
            <a:custGeom>
              <a:avLst/>
              <a:gdLst/>
              <a:ahLst/>
              <a:cxnLst>
                <a:cxn ang="0">
                  <a:pos x="0" y="88"/>
                </a:cxn>
                <a:cxn ang="0">
                  <a:pos x="121" y="0"/>
                </a:cxn>
                <a:cxn ang="0">
                  <a:pos x="121" y="316"/>
                </a:cxn>
                <a:cxn ang="0">
                  <a:pos x="0" y="405"/>
                </a:cxn>
                <a:cxn ang="0">
                  <a:pos x="0" y="88"/>
                </a:cxn>
              </a:cxnLst>
              <a:rect l="0" t="0" r="r" b="b"/>
              <a:pathLst>
                <a:path w="121" h="405">
                  <a:moveTo>
                    <a:pt x="0" y="88"/>
                  </a:moveTo>
                  <a:lnTo>
                    <a:pt x="121" y="0"/>
                  </a:lnTo>
                  <a:lnTo>
                    <a:pt x="121" y="316"/>
                  </a:lnTo>
                  <a:lnTo>
                    <a:pt x="0" y="405"/>
                  </a:lnTo>
                  <a:lnTo>
                    <a:pt x="0" y="88"/>
                  </a:lnTo>
                  <a:close/>
                </a:path>
              </a:pathLst>
            </a:custGeom>
            <a:solidFill>
              <a:srgbClr val="D6BC70"/>
            </a:solidFill>
            <a:ln w="9525">
              <a:noFill/>
              <a:round/>
              <a:headEnd/>
              <a:tailEnd/>
            </a:ln>
          </p:spPr>
          <p:txBody>
            <a:bodyPr/>
            <a:lstStyle/>
            <a:p>
              <a:endParaRPr lang="en-US" dirty="0"/>
            </a:p>
          </p:txBody>
        </p:sp>
        <p:sp>
          <p:nvSpPr>
            <p:cNvPr id="243798" name="Freeform 86"/>
            <p:cNvSpPr>
              <a:spLocks/>
            </p:cNvSpPr>
            <p:nvPr/>
          </p:nvSpPr>
          <p:spPr bwMode="auto">
            <a:xfrm>
              <a:off x="4244" y="1837"/>
              <a:ext cx="99" cy="86"/>
            </a:xfrm>
            <a:custGeom>
              <a:avLst/>
              <a:gdLst/>
              <a:ahLst/>
              <a:cxnLst>
                <a:cxn ang="0">
                  <a:pos x="99" y="171"/>
                </a:cxn>
                <a:cxn ang="0">
                  <a:pos x="119" y="170"/>
                </a:cxn>
                <a:cxn ang="0">
                  <a:pos x="138" y="165"/>
                </a:cxn>
                <a:cxn ang="0">
                  <a:pos x="154" y="157"/>
                </a:cxn>
                <a:cxn ang="0">
                  <a:pos x="169" y="147"/>
                </a:cxn>
                <a:cxn ang="0">
                  <a:pos x="181" y="134"/>
                </a:cxn>
                <a:cxn ang="0">
                  <a:pos x="190" y="120"/>
                </a:cxn>
                <a:cxn ang="0">
                  <a:pos x="196" y="103"/>
                </a:cxn>
                <a:cxn ang="0">
                  <a:pos x="197" y="86"/>
                </a:cxn>
                <a:cxn ang="0">
                  <a:pos x="196" y="68"/>
                </a:cxn>
                <a:cxn ang="0">
                  <a:pos x="190" y="52"/>
                </a:cxn>
                <a:cxn ang="0">
                  <a:pos x="181" y="37"/>
                </a:cxn>
                <a:cxn ang="0">
                  <a:pos x="169" y="26"/>
                </a:cxn>
                <a:cxn ang="0">
                  <a:pos x="154" y="15"/>
                </a:cxn>
                <a:cxn ang="0">
                  <a:pos x="138" y="7"/>
                </a:cxn>
                <a:cxn ang="0">
                  <a:pos x="119" y="2"/>
                </a:cxn>
                <a:cxn ang="0">
                  <a:pos x="99" y="0"/>
                </a:cxn>
                <a:cxn ang="0">
                  <a:pos x="78" y="2"/>
                </a:cxn>
                <a:cxn ang="0">
                  <a:pos x="59" y="7"/>
                </a:cxn>
                <a:cxn ang="0">
                  <a:pos x="43" y="15"/>
                </a:cxn>
                <a:cxn ang="0">
                  <a:pos x="30" y="26"/>
                </a:cxn>
                <a:cxn ang="0">
                  <a:pos x="16" y="37"/>
                </a:cxn>
                <a:cxn ang="0">
                  <a:pos x="7" y="52"/>
                </a:cxn>
                <a:cxn ang="0">
                  <a:pos x="2" y="68"/>
                </a:cxn>
                <a:cxn ang="0">
                  <a:pos x="0" y="86"/>
                </a:cxn>
                <a:cxn ang="0">
                  <a:pos x="2" y="103"/>
                </a:cxn>
                <a:cxn ang="0">
                  <a:pos x="7" y="120"/>
                </a:cxn>
                <a:cxn ang="0">
                  <a:pos x="16" y="134"/>
                </a:cxn>
                <a:cxn ang="0">
                  <a:pos x="30" y="147"/>
                </a:cxn>
                <a:cxn ang="0">
                  <a:pos x="43" y="157"/>
                </a:cxn>
                <a:cxn ang="0">
                  <a:pos x="59" y="165"/>
                </a:cxn>
                <a:cxn ang="0">
                  <a:pos x="78" y="170"/>
                </a:cxn>
                <a:cxn ang="0">
                  <a:pos x="99" y="171"/>
                </a:cxn>
              </a:cxnLst>
              <a:rect l="0" t="0" r="r" b="b"/>
              <a:pathLst>
                <a:path w="197" h="171">
                  <a:moveTo>
                    <a:pt x="99" y="171"/>
                  </a:moveTo>
                  <a:lnTo>
                    <a:pt x="119" y="170"/>
                  </a:lnTo>
                  <a:lnTo>
                    <a:pt x="138" y="165"/>
                  </a:lnTo>
                  <a:lnTo>
                    <a:pt x="154" y="157"/>
                  </a:lnTo>
                  <a:lnTo>
                    <a:pt x="169" y="147"/>
                  </a:lnTo>
                  <a:lnTo>
                    <a:pt x="181" y="134"/>
                  </a:lnTo>
                  <a:lnTo>
                    <a:pt x="190" y="120"/>
                  </a:lnTo>
                  <a:lnTo>
                    <a:pt x="196" y="103"/>
                  </a:lnTo>
                  <a:lnTo>
                    <a:pt x="197" y="86"/>
                  </a:lnTo>
                  <a:lnTo>
                    <a:pt x="196" y="68"/>
                  </a:lnTo>
                  <a:lnTo>
                    <a:pt x="190" y="52"/>
                  </a:lnTo>
                  <a:lnTo>
                    <a:pt x="181" y="37"/>
                  </a:lnTo>
                  <a:lnTo>
                    <a:pt x="169" y="26"/>
                  </a:lnTo>
                  <a:lnTo>
                    <a:pt x="154" y="15"/>
                  </a:lnTo>
                  <a:lnTo>
                    <a:pt x="138" y="7"/>
                  </a:lnTo>
                  <a:lnTo>
                    <a:pt x="119" y="2"/>
                  </a:lnTo>
                  <a:lnTo>
                    <a:pt x="99" y="0"/>
                  </a:lnTo>
                  <a:lnTo>
                    <a:pt x="78" y="2"/>
                  </a:lnTo>
                  <a:lnTo>
                    <a:pt x="59" y="7"/>
                  </a:lnTo>
                  <a:lnTo>
                    <a:pt x="43" y="15"/>
                  </a:lnTo>
                  <a:lnTo>
                    <a:pt x="30" y="26"/>
                  </a:lnTo>
                  <a:lnTo>
                    <a:pt x="16" y="37"/>
                  </a:lnTo>
                  <a:lnTo>
                    <a:pt x="7" y="52"/>
                  </a:lnTo>
                  <a:lnTo>
                    <a:pt x="2" y="68"/>
                  </a:lnTo>
                  <a:lnTo>
                    <a:pt x="0" y="86"/>
                  </a:lnTo>
                  <a:lnTo>
                    <a:pt x="2" y="103"/>
                  </a:lnTo>
                  <a:lnTo>
                    <a:pt x="7" y="120"/>
                  </a:lnTo>
                  <a:lnTo>
                    <a:pt x="16" y="134"/>
                  </a:lnTo>
                  <a:lnTo>
                    <a:pt x="30" y="147"/>
                  </a:lnTo>
                  <a:lnTo>
                    <a:pt x="43" y="157"/>
                  </a:lnTo>
                  <a:lnTo>
                    <a:pt x="59" y="165"/>
                  </a:lnTo>
                  <a:lnTo>
                    <a:pt x="78" y="170"/>
                  </a:lnTo>
                  <a:lnTo>
                    <a:pt x="99" y="171"/>
                  </a:lnTo>
                  <a:close/>
                </a:path>
              </a:pathLst>
            </a:custGeom>
            <a:solidFill>
              <a:srgbClr val="000000"/>
            </a:solidFill>
            <a:ln w="9525">
              <a:noFill/>
              <a:round/>
              <a:headEnd/>
              <a:tailEnd/>
            </a:ln>
          </p:spPr>
          <p:txBody>
            <a:bodyPr/>
            <a:lstStyle/>
            <a:p>
              <a:endParaRPr lang="en-US" dirty="0"/>
            </a:p>
          </p:txBody>
        </p:sp>
        <p:sp>
          <p:nvSpPr>
            <p:cNvPr id="243799" name="Freeform 87"/>
            <p:cNvSpPr>
              <a:spLocks/>
            </p:cNvSpPr>
            <p:nvPr/>
          </p:nvSpPr>
          <p:spPr bwMode="auto">
            <a:xfrm>
              <a:off x="4250" y="1842"/>
              <a:ext cx="89" cy="77"/>
            </a:xfrm>
            <a:custGeom>
              <a:avLst/>
              <a:gdLst/>
              <a:ahLst/>
              <a:cxnLst>
                <a:cxn ang="0">
                  <a:pos x="89" y="155"/>
                </a:cxn>
                <a:cxn ang="0">
                  <a:pos x="108" y="153"/>
                </a:cxn>
                <a:cxn ang="0">
                  <a:pos x="123" y="148"/>
                </a:cxn>
                <a:cxn ang="0">
                  <a:pos x="140" y="142"/>
                </a:cxn>
                <a:cxn ang="0">
                  <a:pos x="153" y="132"/>
                </a:cxn>
                <a:cxn ang="0">
                  <a:pos x="164" y="121"/>
                </a:cxn>
                <a:cxn ang="0">
                  <a:pos x="171" y="106"/>
                </a:cxn>
                <a:cxn ang="0">
                  <a:pos x="177" y="93"/>
                </a:cxn>
                <a:cxn ang="0">
                  <a:pos x="179" y="77"/>
                </a:cxn>
                <a:cxn ang="0">
                  <a:pos x="177" y="61"/>
                </a:cxn>
                <a:cxn ang="0">
                  <a:pos x="171" y="47"/>
                </a:cxn>
                <a:cxn ang="0">
                  <a:pos x="164" y="34"/>
                </a:cxn>
                <a:cxn ang="0">
                  <a:pos x="153" y="22"/>
                </a:cxn>
                <a:cxn ang="0">
                  <a:pos x="140" y="13"/>
                </a:cxn>
                <a:cxn ang="0">
                  <a:pos x="123" y="6"/>
                </a:cxn>
                <a:cxn ang="0">
                  <a:pos x="108" y="1"/>
                </a:cxn>
                <a:cxn ang="0">
                  <a:pos x="89" y="0"/>
                </a:cxn>
                <a:cxn ang="0">
                  <a:pos x="71" y="1"/>
                </a:cxn>
                <a:cxn ang="0">
                  <a:pos x="54" y="6"/>
                </a:cxn>
                <a:cxn ang="0">
                  <a:pos x="39" y="13"/>
                </a:cxn>
                <a:cxn ang="0">
                  <a:pos x="26" y="22"/>
                </a:cxn>
                <a:cxn ang="0">
                  <a:pos x="15" y="34"/>
                </a:cxn>
                <a:cxn ang="0">
                  <a:pos x="7" y="47"/>
                </a:cxn>
                <a:cxn ang="0">
                  <a:pos x="2" y="61"/>
                </a:cxn>
                <a:cxn ang="0">
                  <a:pos x="0" y="77"/>
                </a:cxn>
                <a:cxn ang="0">
                  <a:pos x="2" y="93"/>
                </a:cxn>
                <a:cxn ang="0">
                  <a:pos x="7" y="106"/>
                </a:cxn>
                <a:cxn ang="0">
                  <a:pos x="15" y="121"/>
                </a:cxn>
                <a:cxn ang="0">
                  <a:pos x="26" y="132"/>
                </a:cxn>
                <a:cxn ang="0">
                  <a:pos x="39" y="142"/>
                </a:cxn>
                <a:cxn ang="0">
                  <a:pos x="54" y="148"/>
                </a:cxn>
                <a:cxn ang="0">
                  <a:pos x="71" y="153"/>
                </a:cxn>
                <a:cxn ang="0">
                  <a:pos x="89" y="155"/>
                </a:cxn>
              </a:cxnLst>
              <a:rect l="0" t="0" r="r" b="b"/>
              <a:pathLst>
                <a:path w="179" h="155">
                  <a:moveTo>
                    <a:pt x="89" y="155"/>
                  </a:moveTo>
                  <a:lnTo>
                    <a:pt x="108" y="153"/>
                  </a:lnTo>
                  <a:lnTo>
                    <a:pt x="123" y="148"/>
                  </a:lnTo>
                  <a:lnTo>
                    <a:pt x="140" y="142"/>
                  </a:lnTo>
                  <a:lnTo>
                    <a:pt x="153" y="132"/>
                  </a:lnTo>
                  <a:lnTo>
                    <a:pt x="164" y="121"/>
                  </a:lnTo>
                  <a:lnTo>
                    <a:pt x="171" y="106"/>
                  </a:lnTo>
                  <a:lnTo>
                    <a:pt x="177" y="93"/>
                  </a:lnTo>
                  <a:lnTo>
                    <a:pt x="179" y="77"/>
                  </a:lnTo>
                  <a:lnTo>
                    <a:pt x="177" y="61"/>
                  </a:lnTo>
                  <a:lnTo>
                    <a:pt x="171" y="47"/>
                  </a:lnTo>
                  <a:lnTo>
                    <a:pt x="164" y="34"/>
                  </a:lnTo>
                  <a:lnTo>
                    <a:pt x="153" y="22"/>
                  </a:lnTo>
                  <a:lnTo>
                    <a:pt x="140" y="13"/>
                  </a:lnTo>
                  <a:lnTo>
                    <a:pt x="123" y="6"/>
                  </a:lnTo>
                  <a:lnTo>
                    <a:pt x="108" y="1"/>
                  </a:lnTo>
                  <a:lnTo>
                    <a:pt x="89" y="0"/>
                  </a:lnTo>
                  <a:lnTo>
                    <a:pt x="71" y="1"/>
                  </a:lnTo>
                  <a:lnTo>
                    <a:pt x="54" y="6"/>
                  </a:lnTo>
                  <a:lnTo>
                    <a:pt x="39" y="13"/>
                  </a:lnTo>
                  <a:lnTo>
                    <a:pt x="26" y="22"/>
                  </a:lnTo>
                  <a:lnTo>
                    <a:pt x="15" y="34"/>
                  </a:lnTo>
                  <a:lnTo>
                    <a:pt x="7" y="47"/>
                  </a:lnTo>
                  <a:lnTo>
                    <a:pt x="2" y="61"/>
                  </a:lnTo>
                  <a:lnTo>
                    <a:pt x="0" y="77"/>
                  </a:lnTo>
                  <a:lnTo>
                    <a:pt x="2" y="93"/>
                  </a:lnTo>
                  <a:lnTo>
                    <a:pt x="7" y="106"/>
                  </a:lnTo>
                  <a:lnTo>
                    <a:pt x="15" y="121"/>
                  </a:lnTo>
                  <a:lnTo>
                    <a:pt x="26" y="132"/>
                  </a:lnTo>
                  <a:lnTo>
                    <a:pt x="39" y="142"/>
                  </a:lnTo>
                  <a:lnTo>
                    <a:pt x="54" y="148"/>
                  </a:lnTo>
                  <a:lnTo>
                    <a:pt x="71" y="153"/>
                  </a:lnTo>
                  <a:lnTo>
                    <a:pt x="89" y="155"/>
                  </a:lnTo>
                  <a:close/>
                </a:path>
              </a:pathLst>
            </a:custGeom>
            <a:solidFill>
              <a:srgbClr val="E5CC7F"/>
            </a:solidFill>
            <a:ln w="9525">
              <a:noFill/>
              <a:round/>
              <a:headEnd/>
              <a:tailEnd/>
            </a:ln>
          </p:spPr>
          <p:txBody>
            <a:bodyPr/>
            <a:lstStyle/>
            <a:p>
              <a:endParaRPr lang="en-US" dirty="0"/>
            </a:p>
          </p:txBody>
        </p:sp>
        <p:sp>
          <p:nvSpPr>
            <p:cNvPr id="243800" name="Freeform 88"/>
            <p:cNvSpPr>
              <a:spLocks/>
            </p:cNvSpPr>
            <p:nvPr/>
          </p:nvSpPr>
          <p:spPr bwMode="auto">
            <a:xfrm>
              <a:off x="4266" y="1850"/>
              <a:ext cx="46" cy="63"/>
            </a:xfrm>
            <a:custGeom>
              <a:avLst/>
              <a:gdLst/>
              <a:ahLst/>
              <a:cxnLst>
                <a:cxn ang="0">
                  <a:pos x="87" y="87"/>
                </a:cxn>
                <a:cxn ang="0">
                  <a:pos x="48" y="35"/>
                </a:cxn>
                <a:cxn ang="0">
                  <a:pos x="67" y="16"/>
                </a:cxn>
                <a:cxn ang="0">
                  <a:pos x="69" y="13"/>
                </a:cxn>
                <a:cxn ang="0">
                  <a:pos x="69" y="8"/>
                </a:cxn>
                <a:cxn ang="0">
                  <a:pos x="69" y="5"/>
                </a:cxn>
                <a:cxn ang="0">
                  <a:pos x="67" y="2"/>
                </a:cxn>
                <a:cxn ang="0">
                  <a:pos x="65" y="0"/>
                </a:cxn>
                <a:cxn ang="0">
                  <a:pos x="61" y="0"/>
                </a:cxn>
                <a:cxn ang="0">
                  <a:pos x="59" y="2"/>
                </a:cxn>
                <a:cxn ang="0">
                  <a:pos x="56" y="3"/>
                </a:cxn>
                <a:cxn ang="0">
                  <a:pos x="3" y="56"/>
                </a:cxn>
                <a:cxn ang="0">
                  <a:pos x="1" y="60"/>
                </a:cxn>
                <a:cxn ang="0">
                  <a:pos x="0" y="63"/>
                </a:cxn>
                <a:cxn ang="0">
                  <a:pos x="0" y="66"/>
                </a:cxn>
                <a:cxn ang="0">
                  <a:pos x="1" y="69"/>
                </a:cxn>
                <a:cxn ang="0">
                  <a:pos x="3" y="71"/>
                </a:cxn>
                <a:cxn ang="0">
                  <a:pos x="7" y="73"/>
                </a:cxn>
                <a:cxn ang="0">
                  <a:pos x="11" y="73"/>
                </a:cxn>
                <a:cxn ang="0">
                  <a:pos x="14" y="71"/>
                </a:cxn>
                <a:cxn ang="0">
                  <a:pos x="39" y="45"/>
                </a:cxn>
                <a:cxn ang="0">
                  <a:pos x="76" y="94"/>
                </a:cxn>
                <a:cxn ang="0">
                  <a:pos x="78" y="98"/>
                </a:cxn>
                <a:cxn ang="0">
                  <a:pos x="78" y="108"/>
                </a:cxn>
                <a:cxn ang="0">
                  <a:pos x="69" y="116"/>
                </a:cxn>
                <a:cxn ang="0">
                  <a:pos x="42" y="114"/>
                </a:cxn>
                <a:cxn ang="0">
                  <a:pos x="44" y="118"/>
                </a:cxn>
                <a:cxn ang="0">
                  <a:pos x="52" y="123"/>
                </a:cxn>
                <a:cxn ang="0">
                  <a:pos x="63" y="126"/>
                </a:cxn>
                <a:cxn ang="0">
                  <a:pos x="78" y="124"/>
                </a:cxn>
                <a:cxn ang="0">
                  <a:pos x="82" y="123"/>
                </a:cxn>
                <a:cxn ang="0">
                  <a:pos x="89" y="116"/>
                </a:cxn>
                <a:cxn ang="0">
                  <a:pos x="93" y="105"/>
                </a:cxn>
                <a:cxn ang="0">
                  <a:pos x="87" y="87"/>
                </a:cxn>
              </a:cxnLst>
              <a:rect l="0" t="0" r="r" b="b"/>
              <a:pathLst>
                <a:path w="93" h="126">
                  <a:moveTo>
                    <a:pt x="87" y="87"/>
                  </a:moveTo>
                  <a:lnTo>
                    <a:pt x="48" y="35"/>
                  </a:lnTo>
                  <a:lnTo>
                    <a:pt x="67" y="16"/>
                  </a:lnTo>
                  <a:lnTo>
                    <a:pt x="69" y="13"/>
                  </a:lnTo>
                  <a:lnTo>
                    <a:pt x="69" y="8"/>
                  </a:lnTo>
                  <a:lnTo>
                    <a:pt x="69" y="5"/>
                  </a:lnTo>
                  <a:lnTo>
                    <a:pt x="67" y="2"/>
                  </a:lnTo>
                  <a:lnTo>
                    <a:pt x="65" y="0"/>
                  </a:lnTo>
                  <a:lnTo>
                    <a:pt x="61" y="0"/>
                  </a:lnTo>
                  <a:lnTo>
                    <a:pt x="59" y="2"/>
                  </a:lnTo>
                  <a:lnTo>
                    <a:pt x="56" y="3"/>
                  </a:lnTo>
                  <a:lnTo>
                    <a:pt x="3" y="56"/>
                  </a:lnTo>
                  <a:lnTo>
                    <a:pt x="1" y="60"/>
                  </a:lnTo>
                  <a:lnTo>
                    <a:pt x="0" y="63"/>
                  </a:lnTo>
                  <a:lnTo>
                    <a:pt x="0" y="66"/>
                  </a:lnTo>
                  <a:lnTo>
                    <a:pt x="1" y="69"/>
                  </a:lnTo>
                  <a:lnTo>
                    <a:pt x="3" y="71"/>
                  </a:lnTo>
                  <a:lnTo>
                    <a:pt x="7" y="73"/>
                  </a:lnTo>
                  <a:lnTo>
                    <a:pt x="11" y="73"/>
                  </a:lnTo>
                  <a:lnTo>
                    <a:pt x="14" y="71"/>
                  </a:lnTo>
                  <a:lnTo>
                    <a:pt x="39" y="45"/>
                  </a:lnTo>
                  <a:lnTo>
                    <a:pt x="76" y="94"/>
                  </a:lnTo>
                  <a:lnTo>
                    <a:pt x="78" y="98"/>
                  </a:lnTo>
                  <a:lnTo>
                    <a:pt x="78" y="108"/>
                  </a:lnTo>
                  <a:lnTo>
                    <a:pt x="69" y="116"/>
                  </a:lnTo>
                  <a:lnTo>
                    <a:pt x="42" y="114"/>
                  </a:lnTo>
                  <a:lnTo>
                    <a:pt x="44" y="118"/>
                  </a:lnTo>
                  <a:lnTo>
                    <a:pt x="52" y="123"/>
                  </a:lnTo>
                  <a:lnTo>
                    <a:pt x="63" y="126"/>
                  </a:lnTo>
                  <a:lnTo>
                    <a:pt x="78" y="124"/>
                  </a:lnTo>
                  <a:lnTo>
                    <a:pt x="82" y="123"/>
                  </a:lnTo>
                  <a:lnTo>
                    <a:pt x="89" y="116"/>
                  </a:lnTo>
                  <a:lnTo>
                    <a:pt x="93" y="105"/>
                  </a:lnTo>
                  <a:lnTo>
                    <a:pt x="87" y="87"/>
                  </a:lnTo>
                  <a:close/>
                </a:path>
              </a:pathLst>
            </a:custGeom>
            <a:solidFill>
              <a:srgbClr val="000000"/>
            </a:solidFill>
            <a:ln w="9525">
              <a:noFill/>
              <a:round/>
              <a:headEnd/>
              <a:tailEnd/>
            </a:ln>
          </p:spPr>
          <p:txBody>
            <a:bodyPr/>
            <a:lstStyle/>
            <a:p>
              <a:endParaRPr lang="en-US" dirty="0"/>
            </a:p>
          </p:txBody>
        </p:sp>
        <p:sp>
          <p:nvSpPr>
            <p:cNvPr id="243801" name="Freeform 89"/>
            <p:cNvSpPr>
              <a:spLocks/>
            </p:cNvSpPr>
            <p:nvPr/>
          </p:nvSpPr>
          <p:spPr bwMode="auto">
            <a:xfrm>
              <a:off x="4275" y="1854"/>
              <a:ext cx="22" cy="23"/>
            </a:xfrm>
            <a:custGeom>
              <a:avLst/>
              <a:gdLst/>
              <a:ahLst/>
              <a:cxnLst>
                <a:cxn ang="0">
                  <a:pos x="41" y="2"/>
                </a:cxn>
                <a:cxn ang="0">
                  <a:pos x="41" y="0"/>
                </a:cxn>
                <a:cxn ang="0">
                  <a:pos x="43" y="0"/>
                </a:cxn>
                <a:cxn ang="0">
                  <a:pos x="43" y="0"/>
                </a:cxn>
                <a:cxn ang="0">
                  <a:pos x="43" y="2"/>
                </a:cxn>
                <a:cxn ang="0">
                  <a:pos x="43" y="2"/>
                </a:cxn>
                <a:cxn ang="0">
                  <a:pos x="45" y="2"/>
                </a:cxn>
                <a:cxn ang="0">
                  <a:pos x="45" y="3"/>
                </a:cxn>
                <a:cxn ang="0">
                  <a:pos x="45" y="3"/>
                </a:cxn>
                <a:cxn ang="0">
                  <a:pos x="43" y="5"/>
                </a:cxn>
                <a:cxn ang="0">
                  <a:pos x="4" y="45"/>
                </a:cxn>
                <a:cxn ang="0">
                  <a:pos x="4" y="47"/>
                </a:cxn>
                <a:cxn ang="0">
                  <a:pos x="2" y="47"/>
                </a:cxn>
                <a:cxn ang="0">
                  <a:pos x="2" y="47"/>
                </a:cxn>
                <a:cxn ang="0">
                  <a:pos x="0" y="45"/>
                </a:cxn>
                <a:cxn ang="0">
                  <a:pos x="0" y="45"/>
                </a:cxn>
                <a:cxn ang="0">
                  <a:pos x="0" y="45"/>
                </a:cxn>
                <a:cxn ang="0">
                  <a:pos x="0" y="44"/>
                </a:cxn>
                <a:cxn ang="0">
                  <a:pos x="0" y="42"/>
                </a:cxn>
                <a:cxn ang="0">
                  <a:pos x="0" y="42"/>
                </a:cxn>
                <a:cxn ang="0">
                  <a:pos x="41" y="2"/>
                </a:cxn>
              </a:cxnLst>
              <a:rect l="0" t="0" r="r" b="b"/>
              <a:pathLst>
                <a:path w="45" h="47">
                  <a:moveTo>
                    <a:pt x="41" y="2"/>
                  </a:moveTo>
                  <a:lnTo>
                    <a:pt x="41" y="0"/>
                  </a:lnTo>
                  <a:lnTo>
                    <a:pt x="43" y="0"/>
                  </a:lnTo>
                  <a:lnTo>
                    <a:pt x="43" y="0"/>
                  </a:lnTo>
                  <a:lnTo>
                    <a:pt x="43" y="2"/>
                  </a:lnTo>
                  <a:lnTo>
                    <a:pt x="43" y="2"/>
                  </a:lnTo>
                  <a:lnTo>
                    <a:pt x="45" y="2"/>
                  </a:lnTo>
                  <a:lnTo>
                    <a:pt x="45" y="3"/>
                  </a:lnTo>
                  <a:lnTo>
                    <a:pt x="45" y="3"/>
                  </a:lnTo>
                  <a:lnTo>
                    <a:pt x="43" y="5"/>
                  </a:lnTo>
                  <a:lnTo>
                    <a:pt x="4" y="45"/>
                  </a:lnTo>
                  <a:lnTo>
                    <a:pt x="4" y="47"/>
                  </a:lnTo>
                  <a:lnTo>
                    <a:pt x="2" y="47"/>
                  </a:lnTo>
                  <a:lnTo>
                    <a:pt x="2" y="47"/>
                  </a:lnTo>
                  <a:lnTo>
                    <a:pt x="0" y="45"/>
                  </a:lnTo>
                  <a:lnTo>
                    <a:pt x="0" y="45"/>
                  </a:lnTo>
                  <a:lnTo>
                    <a:pt x="0" y="45"/>
                  </a:lnTo>
                  <a:lnTo>
                    <a:pt x="0" y="44"/>
                  </a:lnTo>
                  <a:lnTo>
                    <a:pt x="0" y="42"/>
                  </a:lnTo>
                  <a:lnTo>
                    <a:pt x="0" y="42"/>
                  </a:lnTo>
                  <a:lnTo>
                    <a:pt x="41" y="2"/>
                  </a:lnTo>
                  <a:close/>
                </a:path>
              </a:pathLst>
            </a:custGeom>
            <a:solidFill>
              <a:srgbClr val="B7A042"/>
            </a:solidFill>
            <a:ln w="9525">
              <a:noFill/>
              <a:round/>
              <a:headEnd/>
              <a:tailEnd/>
            </a:ln>
          </p:spPr>
          <p:txBody>
            <a:bodyPr/>
            <a:lstStyle/>
            <a:p>
              <a:endParaRPr lang="en-US" dirty="0"/>
            </a:p>
          </p:txBody>
        </p:sp>
        <p:sp>
          <p:nvSpPr>
            <p:cNvPr id="243802" name="Freeform 90"/>
            <p:cNvSpPr>
              <a:spLocks/>
            </p:cNvSpPr>
            <p:nvPr/>
          </p:nvSpPr>
          <p:spPr bwMode="auto">
            <a:xfrm>
              <a:off x="4268" y="1879"/>
              <a:ext cx="5" cy="6"/>
            </a:xfrm>
            <a:custGeom>
              <a:avLst/>
              <a:gdLst/>
              <a:ahLst/>
              <a:cxnLst>
                <a:cxn ang="0">
                  <a:pos x="10" y="10"/>
                </a:cxn>
                <a:cxn ang="0">
                  <a:pos x="11" y="8"/>
                </a:cxn>
                <a:cxn ang="0">
                  <a:pos x="11" y="6"/>
                </a:cxn>
                <a:cxn ang="0">
                  <a:pos x="11" y="5"/>
                </a:cxn>
                <a:cxn ang="0">
                  <a:pos x="11" y="3"/>
                </a:cxn>
                <a:cxn ang="0">
                  <a:pos x="10" y="2"/>
                </a:cxn>
                <a:cxn ang="0">
                  <a:pos x="8" y="0"/>
                </a:cxn>
                <a:cxn ang="0">
                  <a:pos x="6" y="0"/>
                </a:cxn>
                <a:cxn ang="0">
                  <a:pos x="4" y="2"/>
                </a:cxn>
                <a:cxn ang="0">
                  <a:pos x="2" y="3"/>
                </a:cxn>
                <a:cxn ang="0">
                  <a:pos x="0" y="5"/>
                </a:cxn>
                <a:cxn ang="0">
                  <a:pos x="0" y="6"/>
                </a:cxn>
                <a:cxn ang="0">
                  <a:pos x="2" y="8"/>
                </a:cxn>
                <a:cxn ang="0">
                  <a:pos x="4" y="10"/>
                </a:cxn>
                <a:cxn ang="0">
                  <a:pos x="6" y="11"/>
                </a:cxn>
                <a:cxn ang="0">
                  <a:pos x="8" y="11"/>
                </a:cxn>
                <a:cxn ang="0">
                  <a:pos x="10" y="10"/>
                </a:cxn>
              </a:cxnLst>
              <a:rect l="0" t="0" r="r" b="b"/>
              <a:pathLst>
                <a:path w="11" h="11">
                  <a:moveTo>
                    <a:pt x="10" y="10"/>
                  </a:moveTo>
                  <a:lnTo>
                    <a:pt x="11" y="8"/>
                  </a:lnTo>
                  <a:lnTo>
                    <a:pt x="11" y="6"/>
                  </a:lnTo>
                  <a:lnTo>
                    <a:pt x="11" y="5"/>
                  </a:lnTo>
                  <a:lnTo>
                    <a:pt x="11" y="3"/>
                  </a:lnTo>
                  <a:lnTo>
                    <a:pt x="10" y="2"/>
                  </a:lnTo>
                  <a:lnTo>
                    <a:pt x="8" y="0"/>
                  </a:lnTo>
                  <a:lnTo>
                    <a:pt x="6" y="0"/>
                  </a:lnTo>
                  <a:lnTo>
                    <a:pt x="4" y="2"/>
                  </a:lnTo>
                  <a:lnTo>
                    <a:pt x="2" y="3"/>
                  </a:lnTo>
                  <a:lnTo>
                    <a:pt x="0" y="5"/>
                  </a:lnTo>
                  <a:lnTo>
                    <a:pt x="0" y="6"/>
                  </a:lnTo>
                  <a:lnTo>
                    <a:pt x="2" y="8"/>
                  </a:lnTo>
                  <a:lnTo>
                    <a:pt x="4" y="10"/>
                  </a:lnTo>
                  <a:lnTo>
                    <a:pt x="6" y="11"/>
                  </a:lnTo>
                  <a:lnTo>
                    <a:pt x="8" y="11"/>
                  </a:lnTo>
                  <a:lnTo>
                    <a:pt x="10" y="10"/>
                  </a:lnTo>
                  <a:close/>
                </a:path>
              </a:pathLst>
            </a:custGeom>
            <a:solidFill>
              <a:srgbClr val="B7A042"/>
            </a:solidFill>
            <a:ln w="9525">
              <a:noFill/>
              <a:round/>
              <a:headEnd/>
              <a:tailEnd/>
            </a:ln>
          </p:spPr>
          <p:txBody>
            <a:bodyPr/>
            <a:lstStyle/>
            <a:p>
              <a:endParaRPr lang="en-US" dirty="0"/>
            </a:p>
          </p:txBody>
        </p:sp>
        <p:sp>
          <p:nvSpPr>
            <p:cNvPr id="243803" name="Freeform 91"/>
            <p:cNvSpPr>
              <a:spLocks/>
            </p:cNvSpPr>
            <p:nvPr/>
          </p:nvSpPr>
          <p:spPr bwMode="auto">
            <a:xfrm>
              <a:off x="4266" y="1849"/>
              <a:ext cx="59" cy="64"/>
            </a:xfrm>
            <a:custGeom>
              <a:avLst/>
              <a:gdLst/>
              <a:ahLst/>
              <a:cxnLst>
                <a:cxn ang="0">
                  <a:pos x="113" y="0"/>
                </a:cxn>
                <a:cxn ang="0">
                  <a:pos x="0" y="123"/>
                </a:cxn>
                <a:cxn ang="0">
                  <a:pos x="7" y="128"/>
                </a:cxn>
                <a:cxn ang="0">
                  <a:pos x="119" y="7"/>
                </a:cxn>
                <a:cxn ang="0">
                  <a:pos x="113" y="0"/>
                </a:cxn>
              </a:cxnLst>
              <a:rect l="0" t="0" r="r" b="b"/>
              <a:pathLst>
                <a:path w="119" h="128">
                  <a:moveTo>
                    <a:pt x="113" y="0"/>
                  </a:moveTo>
                  <a:lnTo>
                    <a:pt x="0" y="123"/>
                  </a:lnTo>
                  <a:lnTo>
                    <a:pt x="7" y="128"/>
                  </a:lnTo>
                  <a:lnTo>
                    <a:pt x="119" y="7"/>
                  </a:lnTo>
                  <a:lnTo>
                    <a:pt x="113" y="0"/>
                  </a:lnTo>
                  <a:close/>
                </a:path>
              </a:pathLst>
            </a:custGeom>
            <a:solidFill>
              <a:srgbClr val="000000"/>
            </a:solidFill>
            <a:ln w="9525">
              <a:noFill/>
              <a:round/>
              <a:headEnd/>
              <a:tailEnd/>
            </a:ln>
          </p:spPr>
          <p:txBody>
            <a:bodyPr/>
            <a:lstStyle/>
            <a:p>
              <a:endParaRPr lang="en-US" dirty="0"/>
            </a:p>
          </p:txBody>
        </p:sp>
        <p:sp>
          <p:nvSpPr>
            <p:cNvPr id="243804" name="Freeform 92"/>
            <p:cNvSpPr>
              <a:spLocks/>
            </p:cNvSpPr>
            <p:nvPr/>
          </p:nvSpPr>
          <p:spPr bwMode="auto">
            <a:xfrm>
              <a:off x="4147" y="1907"/>
              <a:ext cx="92" cy="99"/>
            </a:xfrm>
            <a:custGeom>
              <a:avLst/>
              <a:gdLst/>
              <a:ahLst/>
              <a:cxnLst>
                <a:cxn ang="0">
                  <a:pos x="182" y="199"/>
                </a:cxn>
                <a:cxn ang="0">
                  <a:pos x="182" y="26"/>
                </a:cxn>
                <a:cxn ang="0">
                  <a:pos x="0" y="0"/>
                </a:cxn>
                <a:cxn ang="0">
                  <a:pos x="0" y="173"/>
                </a:cxn>
                <a:cxn ang="0">
                  <a:pos x="182" y="199"/>
                </a:cxn>
              </a:cxnLst>
              <a:rect l="0" t="0" r="r" b="b"/>
              <a:pathLst>
                <a:path w="182" h="199">
                  <a:moveTo>
                    <a:pt x="182" y="199"/>
                  </a:moveTo>
                  <a:lnTo>
                    <a:pt x="182" y="26"/>
                  </a:lnTo>
                  <a:lnTo>
                    <a:pt x="0" y="0"/>
                  </a:lnTo>
                  <a:lnTo>
                    <a:pt x="0" y="173"/>
                  </a:lnTo>
                  <a:lnTo>
                    <a:pt x="182" y="199"/>
                  </a:lnTo>
                  <a:close/>
                </a:path>
              </a:pathLst>
            </a:custGeom>
            <a:solidFill>
              <a:srgbClr val="775E11"/>
            </a:solidFill>
            <a:ln w="9525">
              <a:noFill/>
              <a:round/>
              <a:headEnd/>
              <a:tailEnd/>
            </a:ln>
          </p:spPr>
          <p:txBody>
            <a:bodyPr/>
            <a:lstStyle/>
            <a:p>
              <a:endParaRPr lang="en-US" dirty="0"/>
            </a:p>
          </p:txBody>
        </p:sp>
        <p:sp>
          <p:nvSpPr>
            <p:cNvPr id="243805" name="Freeform 93"/>
            <p:cNvSpPr>
              <a:spLocks/>
            </p:cNvSpPr>
            <p:nvPr/>
          </p:nvSpPr>
          <p:spPr bwMode="auto">
            <a:xfrm>
              <a:off x="4147" y="1884"/>
              <a:ext cx="125" cy="36"/>
            </a:xfrm>
            <a:custGeom>
              <a:avLst/>
              <a:gdLst/>
              <a:ahLst/>
              <a:cxnLst>
                <a:cxn ang="0">
                  <a:pos x="0" y="46"/>
                </a:cxn>
                <a:cxn ang="0">
                  <a:pos x="80" y="0"/>
                </a:cxn>
                <a:cxn ang="0">
                  <a:pos x="250" y="22"/>
                </a:cxn>
                <a:cxn ang="0">
                  <a:pos x="182" y="72"/>
                </a:cxn>
                <a:cxn ang="0">
                  <a:pos x="0" y="46"/>
                </a:cxn>
              </a:cxnLst>
              <a:rect l="0" t="0" r="r" b="b"/>
              <a:pathLst>
                <a:path w="250" h="72">
                  <a:moveTo>
                    <a:pt x="0" y="46"/>
                  </a:moveTo>
                  <a:lnTo>
                    <a:pt x="80" y="0"/>
                  </a:lnTo>
                  <a:lnTo>
                    <a:pt x="250" y="22"/>
                  </a:lnTo>
                  <a:lnTo>
                    <a:pt x="182" y="72"/>
                  </a:lnTo>
                  <a:lnTo>
                    <a:pt x="0" y="46"/>
                  </a:lnTo>
                  <a:close/>
                </a:path>
              </a:pathLst>
            </a:custGeom>
            <a:solidFill>
              <a:srgbClr val="B2994C"/>
            </a:solidFill>
            <a:ln w="9525">
              <a:noFill/>
              <a:round/>
              <a:headEnd/>
              <a:tailEnd/>
            </a:ln>
          </p:spPr>
          <p:txBody>
            <a:bodyPr/>
            <a:lstStyle/>
            <a:p>
              <a:endParaRPr lang="en-US" dirty="0"/>
            </a:p>
          </p:txBody>
        </p:sp>
        <p:sp>
          <p:nvSpPr>
            <p:cNvPr id="243806" name="Freeform 94"/>
            <p:cNvSpPr>
              <a:spLocks/>
            </p:cNvSpPr>
            <p:nvPr/>
          </p:nvSpPr>
          <p:spPr bwMode="auto">
            <a:xfrm>
              <a:off x="4239" y="1895"/>
              <a:ext cx="33" cy="111"/>
            </a:xfrm>
            <a:custGeom>
              <a:avLst/>
              <a:gdLst/>
              <a:ahLst/>
              <a:cxnLst>
                <a:cxn ang="0">
                  <a:pos x="0" y="50"/>
                </a:cxn>
                <a:cxn ang="0">
                  <a:pos x="68" y="0"/>
                </a:cxn>
                <a:cxn ang="0">
                  <a:pos x="68" y="175"/>
                </a:cxn>
                <a:cxn ang="0">
                  <a:pos x="0" y="223"/>
                </a:cxn>
                <a:cxn ang="0">
                  <a:pos x="0" y="50"/>
                </a:cxn>
              </a:cxnLst>
              <a:rect l="0" t="0" r="r" b="b"/>
              <a:pathLst>
                <a:path w="68" h="223">
                  <a:moveTo>
                    <a:pt x="0" y="50"/>
                  </a:moveTo>
                  <a:lnTo>
                    <a:pt x="68" y="0"/>
                  </a:lnTo>
                  <a:lnTo>
                    <a:pt x="68" y="175"/>
                  </a:lnTo>
                  <a:lnTo>
                    <a:pt x="0" y="223"/>
                  </a:lnTo>
                  <a:lnTo>
                    <a:pt x="0" y="50"/>
                  </a:lnTo>
                  <a:close/>
                </a:path>
              </a:pathLst>
            </a:custGeom>
            <a:solidFill>
              <a:srgbClr val="D6BC70"/>
            </a:solidFill>
            <a:ln w="9525">
              <a:noFill/>
              <a:round/>
              <a:headEnd/>
              <a:tailEnd/>
            </a:ln>
          </p:spPr>
          <p:txBody>
            <a:bodyPr/>
            <a:lstStyle/>
            <a:p>
              <a:endParaRPr lang="en-US" dirty="0"/>
            </a:p>
          </p:txBody>
        </p:sp>
        <p:sp>
          <p:nvSpPr>
            <p:cNvPr id="243807" name="Freeform 95"/>
            <p:cNvSpPr>
              <a:spLocks/>
            </p:cNvSpPr>
            <p:nvPr/>
          </p:nvSpPr>
          <p:spPr bwMode="auto">
            <a:xfrm>
              <a:off x="4095" y="1225"/>
              <a:ext cx="92" cy="102"/>
            </a:xfrm>
            <a:custGeom>
              <a:avLst/>
              <a:gdLst/>
              <a:ahLst/>
              <a:cxnLst>
                <a:cxn ang="0">
                  <a:pos x="185" y="203"/>
                </a:cxn>
                <a:cxn ang="0">
                  <a:pos x="185" y="24"/>
                </a:cxn>
                <a:cxn ang="0">
                  <a:pos x="0" y="0"/>
                </a:cxn>
                <a:cxn ang="0">
                  <a:pos x="0" y="179"/>
                </a:cxn>
                <a:cxn ang="0">
                  <a:pos x="185" y="203"/>
                </a:cxn>
              </a:cxnLst>
              <a:rect l="0" t="0" r="r" b="b"/>
              <a:pathLst>
                <a:path w="185" h="203">
                  <a:moveTo>
                    <a:pt x="185" y="203"/>
                  </a:moveTo>
                  <a:lnTo>
                    <a:pt x="185" y="24"/>
                  </a:lnTo>
                  <a:lnTo>
                    <a:pt x="0" y="0"/>
                  </a:lnTo>
                  <a:lnTo>
                    <a:pt x="0" y="179"/>
                  </a:lnTo>
                  <a:lnTo>
                    <a:pt x="185" y="203"/>
                  </a:lnTo>
                  <a:close/>
                </a:path>
              </a:pathLst>
            </a:custGeom>
            <a:solidFill>
              <a:srgbClr val="C1A85B"/>
            </a:solidFill>
            <a:ln w="9525">
              <a:noFill/>
              <a:round/>
              <a:headEnd/>
              <a:tailEnd/>
            </a:ln>
          </p:spPr>
          <p:txBody>
            <a:bodyPr/>
            <a:lstStyle/>
            <a:p>
              <a:endParaRPr lang="en-US" dirty="0"/>
            </a:p>
          </p:txBody>
        </p:sp>
        <p:sp>
          <p:nvSpPr>
            <p:cNvPr id="243808" name="Freeform 96"/>
            <p:cNvSpPr>
              <a:spLocks/>
            </p:cNvSpPr>
            <p:nvPr/>
          </p:nvSpPr>
          <p:spPr bwMode="auto">
            <a:xfrm>
              <a:off x="4095" y="1200"/>
              <a:ext cx="125" cy="36"/>
            </a:xfrm>
            <a:custGeom>
              <a:avLst/>
              <a:gdLst/>
              <a:ahLst/>
              <a:cxnLst>
                <a:cxn ang="0">
                  <a:pos x="0" y="48"/>
                </a:cxn>
                <a:cxn ang="0">
                  <a:pos x="82" y="0"/>
                </a:cxn>
                <a:cxn ang="0">
                  <a:pos x="250" y="24"/>
                </a:cxn>
                <a:cxn ang="0">
                  <a:pos x="185" y="72"/>
                </a:cxn>
                <a:cxn ang="0">
                  <a:pos x="0" y="48"/>
                </a:cxn>
              </a:cxnLst>
              <a:rect l="0" t="0" r="r" b="b"/>
              <a:pathLst>
                <a:path w="250" h="72">
                  <a:moveTo>
                    <a:pt x="0" y="48"/>
                  </a:moveTo>
                  <a:lnTo>
                    <a:pt x="82" y="0"/>
                  </a:lnTo>
                  <a:lnTo>
                    <a:pt x="250" y="24"/>
                  </a:lnTo>
                  <a:lnTo>
                    <a:pt x="185" y="72"/>
                  </a:lnTo>
                  <a:lnTo>
                    <a:pt x="0" y="48"/>
                  </a:lnTo>
                  <a:close/>
                </a:path>
              </a:pathLst>
            </a:custGeom>
            <a:solidFill>
              <a:srgbClr val="967C30"/>
            </a:solidFill>
            <a:ln w="9525">
              <a:noFill/>
              <a:round/>
              <a:headEnd/>
              <a:tailEnd/>
            </a:ln>
          </p:spPr>
          <p:txBody>
            <a:bodyPr/>
            <a:lstStyle/>
            <a:p>
              <a:endParaRPr lang="en-US" dirty="0"/>
            </a:p>
          </p:txBody>
        </p:sp>
        <p:sp>
          <p:nvSpPr>
            <p:cNvPr id="243809" name="Freeform 97"/>
            <p:cNvSpPr>
              <a:spLocks/>
            </p:cNvSpPr>
            <p:nvPr/>
          </p:nvSpPr>
          <p:spPr bwMode="auto">
            <a:xfrm>
              <a:off x="4620" y="1033"/>
              <a:ext cx="103" cy="222"/>
            </a:xfrm>
            <a:custGeom>
              <a:avLst/>
              <a:gdLst/>
              <a:ahLst/>
              <a:cxnLst>
                <a:cxn ang="0">
                  <a:pos x="77" y="440"/>
                </a:cxn>
                <a:cxn ang="0">
                  <a:pos x="97" y="444"/>
                </a:cxn>
                <a:cxn ang="0">
                  <a:pos x="118" y="437"/>
                </a:cxn>
                <a:cxn ang="0">
                  <a:pos x="136" y="423"/>
                </a:cxn>
                <a:cxn ang="0">
                  <a:pos x="153" y="402"/>
                </a:cxn>
                <a:cxn ang="0">
                  <a:pos x="170" y="373"/>
                </a:cxn>
                <a:cxn ang="0">
                  <a:pos x="183" y="339"/>
                </a:cxn>
                <a:cxn ang="0">
                  <a:pos x="194" y="300"/>
                </a:cxn>
                <a:cxn ang="0">
                  <a:pos x="202" y="256"/>
                </a:cxn>
                <a:cxn ang="0">
                  <a:pos x="205" y="211"/>
                </a:cxn>
                <a:cxn ang="0">
                  <a:pos x="204" y="169"/>
                </a:cxn>
                <a:cxn ang="0">
                  <a:pos x="198" y="129"/>
                </a:cxn>
                <a:cxn ang="0">
                  <a:pos x="191" y="92"/>
                </a:cxn>
                <a:cxn ang="0">
                  <a:pos x="179" y="60"/>
                </a:cxn>
                <a:cxn ang="0">
                  <a:pos x="164" y="34"/>
                </a:cxn>
                <a:cxn ang="0">
                  <a:pos x="148" y="14"/>
                </a:cxn>
                <a:cxn ang="0">
                  <a:pos x="127" y="3"/>
                </a:cxn>
                <a:cxn ang="0">
                  <a:pos x="107" y="0"/>
                </a:cxn>
                <a:cxn ang="0">
                  <a:pos x="88" y="6"/>
                </a:cxn>
                <a:cxn ang="0">
                  <a:pos x="69" y="21"/>
                </a:cxn>
                <a:cxn ang="0">
                  <a:pos x="53" y="43"/>
                </a:cxn>
                <a:cxn ang="0">
                  <a:pos x="36" y="71"/>
                </a:cxn>
                <a:cxn ang="0">
                  <a:pos x="23" y="105"/>
                </a:cxn>
                <a:cxn ang="0">
                  <a:pos x="11" y="143"/>
                </a:cxn>
                <a:cxn ang="0">
                  <a:pos x="4" y="187"/>
                </a:cxn>
                <a:cxn ang="0">
                  <a:pos x="0" y="232"/>
                </a:cxn>
                <a:cxn ang="0">
                  <a:pos x="2" y="274"/>
                </a:cxn>
                <a:cxn ang="0">
                  <a:pos x="8" y="314"/>
                </a:cxn>
                <a:cxn ang="0">
                  <a:pos x="15" y="352"/>
                </a:cxn>
                <a:cxn ang="0">
                  <a:pos x="26" y="384"/>
                </a:cxn>
                <a:cxn ang="0">
                  <a:pos x="41" y="410"/>
                </a:cxn>
                <a:cxn ang="0">
                  <a:pos x="58" y="429"/>
                </a:cxn>
                <a:cxn ang="0">
                  <a:pos x="77" y="440"/>
                </a:cxn>
              </a:cxnLst>
              <a:rect l="0" t="0" r="r" b="b"/>
              <a:pathLst>
                <a:path w="205" h="444">
                  <a:moveTo>
                    <a:pt x="77" y="440"/>
                  </a:moveTo>
                  <a:lnTo>
                    <a:pt x="97" y="444"/>
                  </a:lnTo>
                  <a:lnTo>
                    <a:pt x="118" y="437"/>
                  </a:lnTo>
                  <a:lnTo>
                    <a:pt x="136" y="423"/>
                  </a:lnTo>
                  <a:lnTo>
                    <a:pt x="153" y="402"/>
                  </a:lnTo>
                  <a:lnTo>
                    <a:pt x="170" y="373"/>
                  </a:lnTo>
                  <a:lnTo>
                    <a:pt x="183" y="339"/>
                  </a:lnTo>
                  <a:lnTo>
                    <a:pt x="194" y="300"/>
                  </a:lnTo>
                  <a:lnTo>
                    <a:pt x="202" y="256"/>
                  </a:lnTo>
                  <a:lnTo>
                    <a:pt x="205" y="211"/>
                  </a:lnTo>
                  <a:lnTo>
                    <a:pt x="204" y="169"/>
                  </a:lnTo>
                  <a:lnTo>
                    <a:pt x="198" y="129"/>
                  </a:lnTo>
                  <a:lnTo>
                    <a:pt x="191" y="92"/>
                  </a:lnTo>
                  <a:lnTo>
                    <a:pt x="179" y="60"/>
                  </a:lnTo>
                  <a:lnTo>
                    <a:pt x="164" y="34"/>
                  </a:lnTo>
                  <a:lnTo>
                    <a:pt x="148" y="14"/>
                  </a:lnTo>
                  <a:lnTo>
                    <a:pt x="127" y="3"/>
                  </a:lnTo>
                  <a:lnTo>
                    <a:pt x="107" y="0"/>
                  </a:lnTo>
                  <a:lnTo>
                    <a:pt x="88" y="6"/>
                  </a:lnTo>
                  <a:lnTo>
                    <a:pt x="69" y="21"/>
                  </a:lnTo>
                  <a:lnTo>
                    <a:pt x="53" y="43"/>
                  </a:lnTo>
                  <a:lnTo>
                    <a:pt x="36" y="71"/>
                  </a:lnTo>
                  <a:lnTo>
                    <a:pt x="23" y="105"/>
                  </a:lnTo>
                  <a:lnTo>
                    <a:pt x="11" y="143"/>
                  </a:lnTo>
                  <a:lnTo>
                    <a:pt x="4" y="187"/>
                  </a:lnTo>
                  <a:lnTo>
                    <a:pt x="0" y="232"/>
                  </a:lnTo>
                  <a:lnTo>
                    <a:pt x="2" y="274"/>
                  </a:lnTo>
                  <a:lnTo>
                    <a:pt x="8" y="314"/>
                  </a:lnTo>
                  <a:lnTo>
                    <a:pt x="15" y="352"/>
                  </a:lnTo>
                  <a:lnTo>
                    <a:pt x="26" y="384"/>
                  </a:lnTo>
                  <a:lnTo>
                    <a:pt x="41" y="410"/>
                  </a:lnTo>
                  <a:lnTo>
                    <a:pt x="58" y="429"/>
                  </a:lnTo>
                  <a:lnTo>
                    <a:pt x="77" y="440"/>
                  </a:lnTo>
                  <a:close/>
                </a:path>
              </a:pathLst>
            </a:custGeom>
            <a:solidFill>
              <a:srgbClr val="75B5B5"/>
            </a:solidFill>
            <a:ln w="9525">
              <a:noFill/>
              <a:round/>
              <a:headEnd/>
              <a:tailEnd/>
            </a:ln>
          </p:spPr>
          <p:txBody>
            <a:bodyPr/>
            <a:lstStyle/>
            <a:p>
              <a:endParaRPr lang="en-US" dirty="0"/>
            </a:p>
          </p:txBody>
        </p:sp>
        <p:sp>
          <p:nvSpPr>
            <p:cNvPr id="243810" name="Freeform 98"/>
            <p:cNvSpPr>
              <a:spLocks/>
            </p:cNvSpPr>
            <p:nvPr/>
          </p:nvSpPr>
          <p:spPr bwMode="auto">
            <a:xfrm>
              <a:off x="4643" y="1076"/>
              <a:ext cx="56" cy="143"/>
            </a:xfrm>
            <a:custGeom>
              <a:avLst/>
              <a:gdLst/>
              <a:ahLst/>
              <a:cxnLst>
                <a:cxn ang="0">
                  <a:pos x="41" y="286"/>
                </a:cxn>
                <a:cxn ang="0">
                  <a:pos x="52" y="288"/>
                </a:cxn>
                <a:cxn ang="0">
                  <a:pos x="63" y="284"/>
                </a:cxn>
                <a:cxn ang="0">
                  <a:pos x="75" y="275"/>
                </a:cxn>
                <a:cxn ang="0">
                  <a:pos x="84" y="260"/>
                </a:cxn>
                <a:cxn ang="0">
                  <a:pos x="93" y="242"/>
                </a:cxn>
                <a:cxn ang="0">
                  <a:pos x="101" y="220"/>
                </a:cxn>
                <a:cxn ang="0">
                  <a:pos x="106" y="196"/>
                </a:cxn>
                <a:cxn ang="0">
                  <a:pos x="110" y="167"/>
                </a:cxn>
                <a:cxn ang="0">
                  <a:pos x="112" y="110"/>
                </a:cxn>
                <a:cxn ang="0">
                  <a:pos x="104" y="60"/>
                </a:cxn>
                <a:cxn ang="0">
                  <a:pos x="89" y="21"/>
                </a:cxn>
                <a:cxn ang="0">
                  <a:pos x="69" y="2"/>
                </a:cxn>
                <a:cxn ang="0">
                  <a:pos x="58" y="0"/>
                </a:cxn>
                <a:cxn ang="0">
                  <a:pos x="47" y="4"/>
                </a:cxn>
                <a:cxn ang="0">
                  <a:pos x="37" y="13"/>
                </a:cxn>
                <a:cxn ang="0">
                  <a:pos x="28" y="28"/>
                </a:cxn>
                <a:cxn ang="0">
                  <a:pos x="19" y="46"/>
                </a:cxn>
                <a:cxn ang="0">
                  <a:pos x="11" y="68"/>
                </a:cxn>
                <a:cxn ang="0">
                  <a:pos x="6" y="92"/>
                </a:cxn>
                <a:cxn ang="0">
                  <a:pos x="2" y="121"/>
                </a:cxn>
                <a:cxn ang="0">
                  <a:pos x="0" y="178"/>
                </a:cxn>
                <a:cxn ang="0">
                  <a:pos x="7" y="228"/>
                </a:cxn>
                <a:cxn ang="0">
                  <a:pos x="20" y="267"/>
                </a:cxn>
                <a:cxn ang="0">
                  <a:pos x="41" y="286"/>
                </a:cxn>
              </a:cxnLst>
              <a:rect l="0" t="0" r="r" b="b"/>
              <a:pathLst>
                <a:path w="112" h="288">
                  <a:moveTo>
                    <a:pt x="41" y="286"/>
                  </a:moveTo>
                  <a:lnTo>
                    <a:pt x="52" y="288"/>
                  </a:lnTo>
                  <a:lnTo>
                    <a:pt x="63" y="284"/>
                  </a:lnTo>
                  <a:lnTo>
                    <a:pt x="75" y="275"/>
                  </a:lnTo>
                  <a:lnTo>
                    <a:pt x="84" y="260"/>
                  </a:lnTo>
                  <a:lnTo>
                    <a:pt x="93" y="242"/>
                  </a:lnTo>
                  <a:lnTo>
                    <a:pt x="101" y="220"/>
                  </a:lnTo>
                  <a:lnTo>
                    <a:pt x="106" y="196"/>
                  </a:lnTo>
                  <a:lnTo>
                    <a:pt x="110" y="167"/>
                  </a:lnTo>
                  <a:lnTo>
                    <a:pt x="112" y="110"/>
                  </a:lnTo>
                  <a:lnTo>
                    <a:pt x="104" y="60"/>
                  </a:lnTo>
                  <a:lnTo>
                    <a:pt x="89" y="21"/>
                  </a:lnTo>
                  <a:lnTo>
                    <a:pt x="69" y="2"/>
                  </a:lnTo>
                  <a:lnTo>
                    <a:pt x="58" y="0"/>
                  </a:lnTo>
                  <a:lnTo>
                    <a:pt x="47" y="4"/>
                  </a:lnTo>
                  <a:lnTo>
                    <a:pt x="37" y="13"/>
                  </a:lnTo>
                  <a:lnTo>
                    <a:pt x="28" y="28"/>
                  </a:lnTo>
                  <a:lnTo>
                    <a:pt x="19" y="46"/>
                  </a:lnTo>
                  <a:lnTo>
                    <a:pt x="11" y="68"/>
                  </a:lnTo>
                  <a:lnTo>
                    <a:pt x="6" y="92"/>
                  </a:lnTo>
                  <a:lnTo>
                    <a:pt x="2" y="121"/>
                  </a:lnTo>
                  <a:lnTo>
                    <a:pt x="0" y="178"/>
                  </a:lnTo>
                  <a:lnTo>
                    <a:pt x="7" y="228"/>
                  </a:lnTo>
                  <a:lnTo>
                    <a:pt x="20" y="267"/>
                  </a:lnTo>
                  <a:lnTo>
                    <a:pt x="41" y="286"/>
                  </a:lnTo>
                  <a:close/>
                </a:path>
              </a:pathLst>
            </a:custGeom>
            <a:solidFill>
              <a:srgbClr val="FFFFFF"/>
            </a:solidFill>
            <a:ln w="9525">
              <a:noFill/>
              <a:round/>
              <a:headEnd/>
              <a:tailEnd/>
            </a:ln>
          </p:spPr>
          <p:txBody>
            <a:bodyPr/>
            <a:lstStyle/>
            <a:p>
              <a:endParaRPr lang="en-US" dirty="0"/>
            </a:p>
          </p:txBody>
        </p:sp>
        <p:sp>
          <p:nvSpPr>
            <p:cNvPr id="243811" name="Freeform 99"/>
            <p:cNvSpPr>
              <a:spLocks/>
            </p:cNvSpPr>
            <p:nvPr/>
          </p:nvSpPr>
          <p:spPr bwMode="auto">
            <a:xfrm>
              <a:off x="4324" y="1869"/>
              <a:ext cx="167" cy="181"/>
            </a:xfrm>
            <a:custGeom>
              <a:avLst/>
              <a:gdLst/>
              <a:ahLst/>
              <a:cxnLst>
                <a:cxn ang="0">
                  <a:pos x="334" y="361"/>
                </a:cxn>
                <a:cxn ang="0">
                  <a:pos x="334" y="46"/>
                </a:cxn>
                <a:cxn ang="0">
                  <a:pos x="0" y="0"/>
                </a:cxn>
                <a:cxn ang="0">
                  <a:pos x="0" y="314"/>
                </a:cxn>
                <a:cxn ang="0">
                  <a:pos x="334" y="361"/>
                </a:cxn>
              </a:cxnLst>
              <a:rect l="0" t="0" r="r" b="b"/>
              <a:pathLst>
                <a:path w="334" h="361">
                  <a:moveTo>
                    <a:pt x="334" y="361"/>
                  </a:moveTo>
                  <a:lnTo>
                    <a:pt x="334" y="46"/>
                  </a:lnTo>
                  <a:lnTo>
                    <a:pt x="0" y="0"/>
                  </a:lnTo>
                  <a:lnTo>
                    <a:pt x="0" y="314"/>
                  </a:lnTo>
                  <a:lnTo>
                    <a:pt x="334" y="361"/>
                  </a:lnTo>
                  <a:close/>
                </a:path>
              </a:pathLst>
            </a:custGeom>
            <a:solidFill>
              <a:srgbClr val="775E11"/>
            </a:solidFill>
            <a:ln w="9525">
              <a:noFill/>
              <a:round/>
              <a:headEnd/>
              <a:tailEnd/>
            </a:ln>
          </p:spPr>
          <p:txBody>
            <a:bodyPr/>
            <a:lstStyle/>
            <a:p>
              <a:endParaRPr lang="en-US" dirty="0"/>
            </a:p>
          </p:txBody>
        </p:sp>
        <p:sp>
          <p:nvSpPr>
            <p:cNvPr id="243812" name="Freeform 100"/>
            <p:cNvSpPr>
              <a:spLocks/>
            </p:cNvSpPr>
            <p:nvPr/>
          </p:nvSpPr>
          <p:spPr bwMode="auto">
            <a:xfrm>
              <a:off x="4324" y="1827"/>
              <a:ext cx="227" cy="66"/>
            </a:xfrm>
            <a:custGeom>
              <a:avLst/>
              <a:gdLst/>
              <a:ahLst/>
              <a:cxnLst>
                <a:cxn ang="0">
                  <a:pos x="0" y="84"/>
                </a:cxn>
                <a:cxn ang="0">
                  <a:pos x="148" y="0"/>
                </a:cxn>
                <a:cxn ang="0">
                  <a:pos x="455" y="40"/>
                </a:cxn>
                <a:cxn ang="0">
                  <a:pos x="334" y="130"/>
                </a:cxn>
                <a:cxn ang="0">
                  <a:pos x="0" y="84"/>
                </a:cxn>
              </a:cxnLst>
              <a:rect l="0" t="0" r="r" b="b"/>
              <a:pathLst>
                <a:path w="455" h="130">
                  <a:moveTo>
                    <a:pt x="0" y="84"/>
                  </a:moveTo>
                  <a:lnTo>
                    <a:pt x="148" y="0"/>
                  </a:lnTo>
                  <a:lnTo>
                    <a:pt x="455" y="40"/>
                  </a:lnTo>
                  <a:lnTo>
                    <a:pt x="334" y="130"/>
                  </a:lnTo>
                  <a:lnTo>
                    <a:pt x="0" y="84"/>
                  </a:lnTo>
                  <a:close/>
                </a:path>
              </a:pathLst>
            </a:custGeom>
            <a:solidFill>
              <a:srgbClr val="B2994C"/>
            </a:solidFill>
            <a:ln w="9525">
              <a:noFill/>
              <a:round/>
              <a:headEnd/>
              <a:tailEnd/>
            </a:ln>
          </p:spPr>
          <p:txBody>
            <a:bodyPr/>
            <a:lstStyle/>
            <a:p>
              <a:endParaRPr lang="en-US" dirty="0"/>
            </a:p>
          </p:txBody>
        </p:sp>
        <p:sp>
          <p:nvSpPr>
            <p:cNvPr id="243813" name="Freeform 101"/>
            <p:cNvSpPr>
              <a:spLocks/>
            </p:cNvSpPr>
            <p:nvPr/>
          </p:nvSpPr>
          <p:spPr bwMode="auto">
            <a:xfrm>
              <a:off x="4491" y="1848"/>
              <a:ext cx="60" cy="202"/>
            </a:xfrm>
            <a:custGeom>
              <a:avLst/>
              <a:gdLst/>
              <a:ahLst/>
              <a:cxnLst>
                <a:cxn ang="0">
                  <a:pos x="0" y="90"/>
                </a:cxn>
                <a:cxn ang="0">
                  <a:pos x="121" y="0"/>
                </a:cxn>
                <a:cxn ang="0">
                  <a:pos x="121" y="316"/>
                </a:cxn>
                <a:cxn ang="0">
                  <a:pos x="0" y="405"/>
                </a:cxn>
                <a:cxn ang="0">
                  <a:pos x="0" y="90"/>
                </a:cxn>
              </a:cxnLst>
              <a:rect l="0" t="0" r="r" b="b"/>
              <a:pathLst>
                <a:path w="121" h="405">
                  <a:moveTo>
                    <a:pt x="0" y="90"/>
                  </a:moveTo>
                  <a:lnTo>
                    <a:pt x="121" y="0"/>
                  </a:lnTo>
                  <a:lnTo>
                    <a:pt x="121" y="316"/>
                  </a:lnTo>
                  <a:lnTo>
                    <a:pt x="0" y="405"/>
                  </a:lnTo>
                  <a:lnTo>
                    <a:pt x="0" y="90"/>
                  </a:lnTo>
                  <a:close/>
                </a:path>
              </a:pathLst>
            </a:custGeom>
            <a:solidFill>
              <a:srgbClr val="D6BC70"/>
            </a:solidFill>
            <a:ln w="9525">
              <a:noFill/>
              <a:round/>
              <a:headEnd/>
              <a:tailEnd/>
            </a:ln>
          </p:spPr>
          <p:txBody>
            <a:bodyPr/>
            <a:lstStyle/>
            <a:p>
              <a:endParaRPr lang="en-US" dirty="0"/>
            </a:p>
          </p:txBody>
        </p:sp>
        <p:sp>
          <p:nvSpPr>
            <p:cNvPr id="243814" name="Freeform 102"/>
            <p:cNvSpPr>
              <a:spLocks/>
            </p:cNvSpPr>
            <p:nvPr/>
          </p:nvSpPr>
          <p:spPr bwMode="auto">
            <a:xfrm>
              <a:off x="4358" y="1916"/>
              <a:ext cx="99" cy="86"/>
            </a:xfrm>
            <a:custGeom>
              <a:avLst/>
              <a:gdLst/>
              <a:ahLst/>
              <a:cxnLst>
                <a:cxn ang="0">
                  <a:pos x="99" y="171"/>
                </a:cxn>
                <a:cxn ang="0">
                  <a:pos x="120" y="170"/>
                </a:cxn>
                <a:cxn ang="0">
                  <a:pos x="138" y="165"/>
                </a:cxn>
                <a:cxn ang="0">
                  <a:pos x="155" y="157"/>
                </a:cxn>
                <a:cxn ang="0">
                  <a:pos x="168" y="145"/>
                </a:cxn>
                <a:cxn ang="0">
                  <a:pos x="181" y="134"/>
                </a:cxn>
                <a:cxn ang="0">
                  <a:pos x="190" y="120"/>
                </a:cxn>
                <a:cxn ang="0">
                  <a:pos x="196" y="103"/>
                </a:cxn>
                <a:cxn ang="0">
                  <a:pos x="198" y="86"/>
                </a:cxn>
                <a:cxn ang="0">
                  <a:pos x="196" y="68"/>
                </a:cxn>
                <a:cxn ang="0">
                  <a:pos x="190" y="52"/>
                </a:cxn>
                <a:cxn ang="0">
                  <a:pos x="181" y="37"/>
                </a:cxn>
                <a:cxn ang="0">
                  <a:pos x="168" y="26"/>
                </a:cxn>
                <a:cxn ang="0">
                  <a:pos x="155" y="15"/>
                </a:cxn>
                <a:cxn ang="0">
                  <a:pos x="138" y="7"/>
                </a:cxn>
                <a:cxn ang="0">
                  <a:pos x="120" y="2"/>
                </a:cxn>
                <a:cxn ang="0">
                  <a:pos x="99" y="0"/>
                </a:cxn>
                <a:cxn ang="0">
                  <a:pos x="79" y="2"/>
                </a:cxn>
                <a:cxn ang="0">
                  <a:pos x="60" y="7"/>
                </a:cxn>
                <a:cxn ang="0">
                  <a:pos x="43" y="15"/>
                </a:cxn>
                <a:cxn ang="0">
                  <a:pos x="30" y="26"/>
                </a:cxn>
                <a:cxn ang="0">
                  <a:pos x="17" y="37"/>
                </a:cxn>
                <a:cxn ang="0">
                  <a:pos x="8" y="52"/>
                </a:cxn>
                <a:cxn ang="0">
                  <a:pos x="2" y="68"/>
                </a:cxn>
                <a:cxn ang="0">
                  <a:pos x="0" y="86"/>
                </a:cxn>
                <a:cxn ang="0">
                  <a:pos x="2" y="103"/>
                </a:cxn>
                <a:cxn ang="0">
                  <a:pos x="8" y="120"/>
                </a:cxn>
                <a:cxn ang="0">
                  <a:pos x="17" y="134"/>
                </a:cxn>
                <a:cxn ang="0">
                  <a:pos x="30" y="145"/>
                </a:cxn>
                <a:cxn ang="0">
                  <a:pos x="43" y="157"/>
                </a:cxn>
                <a:cxn ang="0">
                  <a:pos x="60" y="165"/>
                </a:cxn>
                <a:cxn ang="0">
                  <a:pos x="79" y="170"/>
                </a:cxn>
                <a:cxn ang="0">
                  <a:pos x="99" y="171"/>
                </a:cxn>
              </a:cxnLst>
              <a:rect l="0" t="0" r="r" b="b"/>
              <a:pathLst>
                <a:path w="198" h="171">
                  <a:moveTo>
                    <a:pt x="99" y="171"/>
                  </a:moveTo>
                  <a:lnTo>
                    <a:pt x="120" y="170"/>
                  </a:lnTo>
                  <a:lnTo>
                    <a:pt x="138" y="165"/>
                  </a:lnTo>
                  <a:lnTo>
                    <a:pt x="155" y="157"/>
                  </a:lnTo>
                  <a:lnTo>
                    <a:pt x="168" y="145"/>
                  </a:lnTo>
                  <a:lnTo>
                    <a:pt x="181" y="134"/>
                  </a:lnTo>
                  <a:lnTo>
                    <a:pt x="190" y="120"/>
                  </a:lnTo>
                  <a:lnTo>
                    <a:pt x="196" y="103"/>
                  </a:lnTo>
                  <a:lnTo>
                    <a:pt x="198" y="86"/>
                  </a:lnTo>
                  <a:lnTo>
                    <a:pt x="196" y="68"/>
                  </a:lnTo>
                  <a:lnTo>
                    <a:pt x="190" y="52"/>
                  </a:lnTo>
                  <a:lnTo>
                    <a:pt x="181" y="37"/>
                  </a:lnTo>
                  <a:lnTo>
                    <a:pt x="168" y="26"/>
                  </a:lnTo>
                  <a:lnTo>
                    <a:pt x="155" y="15"/>
                  </a:lnTo>
                  <a:lnTo>
                    <a:pt x="138" y="7"/>
                  </a:lnTo>
                  <a:lnTo>
                    <a:pt x="120" y="2"/>
                  </a:lnTo>
                  <a:lnTo>
                    <a:pt x="99" y="0"/>
                  </a:lnTo>
                  <a:lnTo>
                    <a:pt x="79" y="2"/>
                  </a:lnTo>
                  <a:lnTo>
                    <a:pt x="60" y="7"/>
                  </a:lnTo>
                  <a:lnTo>
                    <a:pt x="43" y="15"/>
                  </a:lnTo>
                  <a:lnTo>
                    <a:pt x="30" y="26"/>
                  </a:lnTo>
                  <a:lnTo>
                    <a:pt x="17" y="37"/>
                  </a:lnTo>
                  <a:lnTo>
                    <a:pt x="8" y="52"/>
                  </a:lnTo>
                  <a:lnTo>
                    <a:pt x="2" y="68"/>
                  </a:lnTo>
                  <a:lnTo>
                    <a:pt x="0" y="86"/>
                  </a:lnTo>
                  <a:lnTo>
                    <a:pt x="2" y="103"/>
                  </a:lnTo>
                  <a:lnTo>
                    <a:pt x="8" y="120"/>
                  </a:lnTo>
                  <a:lnTo>
                    <a:pt x="17" y="134"/>
                  </a:lnTo>
                  <a:lnTo>
                    <a:pt x="30" y="145"/>
                  </a:lnTo>
                  <a:lnTo>
                    <a:pt x="43" y="157"/>
                  </a:lnTo>
                  <a:lnTo>
                    <a:pt x="60" y="165"/>
                  </a:lnTo>
                  <a:lnTo>
                    <a:pt x="79" y="170"/>
                  </a:lnTo>
                  <a:lnTo>
                    <a:pt x="99" y="171"/>
                  </a:lnTo>
                  <a:close/>
                </a:path>
              </a:pathLst>
            </a:custGeom>
            <a:solidFill>
              <a:srgbClr val="000000"/>
            </a:solidFill>
            <a:ln w="9525">
              <a:noFill/>
              <a:round/>
              <a:headEnd/>
              <a:tailEnd/>
            </a:ln>
          </p:spPr>
          <p:txBody>
            <a:bodyPr/>
            <a:lstStyle/>
            <a:p>
              <a:endParaRPr lang="en-US" dirty="0"/>
            </a:p>
          </p:txBody>
        </p:sp>
        <p:sp>
          <p:nvSpPr>
            <p:cNvPr id="243815" name="Freeform 103"/>
            <p:cNvSpPr>
              <a:spLocks/>
            </p:cNvSpPr>
            <p:nvPr/>
          </p:nvSpPr>
          <p:spPr bwMode="auto">
            <a:xfrm>
              <a:off x="4364" y="1920"/>
              <a:ext cx="88" cy="78"/>
            </a:xfrm>
            <a:custGeom>
              <a:avLst/>
              <a:gdLst/>
              <a:ahLst/>
              <a:cxnLst>
                <a:cxn ang="0">
                  <a:pos x="88" y="155"/>
                </a:cxn>
                <a:cxn ang="0">
                  <a:pos x="107" y="154"/>
                </a:cxn>
                <a:cxn ang="0">
                  <a:pos x="123" y="149"/>
                </a:cxn>
                <a:cxn ang="0">
                  <a:pos x="138" y="142"/>
                </a:cxn>
                <a:cxn ang="0">
                  <a:pos x="151" y="133"/>
                </a:cxn>
                <a:cxn ang="0">
                  <a:pos x="163" y="121"/>
                </a:cxn>
                <a:cxn ang="0">
                  <a:pos x="170" y="108"/>
                </a:cxn>
                <a:cxn ang="0">
                  <a:pos x="176" y="94"/>
                </a:cxn>
                <a:cxn ang="0">
                  <a:pos x="178" y="78"/>
                </a:cxn>
                <a:cxn ang="0">
                  <a:pos x="176" y="62"/>
                </a:cxn>
                <a:cxn ang="0">
                  <a:pos x="170" y="49"/>
                </a:cxn>
                <a:cxn ang="0">
                  <a:pos x="163" y="34"/>
                </a:cxn>
                <a:cxn ang="0">
                  <a:pos x="151" y="23"/>
                </a:cxn>
                <a:cxn ang="0">
                  <a:pos x="138" y="13"/>
                </a:cxn>
                <a:cxn ang="0">
                  <a:pos x="123" y="7"/>
                </a:cxn>
                <a:cxn ang="0">
                  <a:pos x="107" y="2"/>
                </a:cxn>
                <a:cxn ang="0">
                  <a:pos x="88" y="0"/>
                </a:cxn>
                <a:cxn ang="0">
                  <a:pos x="71" y="2"/>
                </a:cxn>
                <a:cxn ang="0">
                  <a:pos x="54" y="7"/>
                </a:cxn>
                <a:cxn ang="0">
                  <a:pos x="40" y="13"/>
                </a:cxn>
                <a:cxn ang="0">
                  <a:pos x="27" y="23"/>
                </a:cxn>
                <a:cxn ang="0">
                  <a:pos x="15" y="34"/>
                </a:cxn>
                <a:cxn ang="0">
                  <a:pos x="8" y="49"/>
                </a:cxn>
                <a:cxn ang="0">
                  <a:pos x="2" y="62"/>
                </a:cxn>
                <a:cxn ang="0">
                  <a:pos x="0" y="78"/>
                </a:cxn>
                <a:cxn ang="0">
                  <a:pos x="2" y="94"/>
                </a:cxn>
                <a:cxn ang="0">
                  <a:pos x="8" y="108"/>
                </a:cxn>
                <a:cxn ang="0">
                  <a:pos x="15" y="121"/>
                </a:cxn>
                <a:cxn ang="0">
                  <a:pos x="27" y="133"/>
                </a:cxn>
                <a:cxn ang="0">
                  <a:pos x="40" y="142"/>
                </a:cxn>
                <a:cxn ang="0">
                  <a:pos x="54" y="149"/>
                </a:cxn>
                <a:cxn ang="0">
                  <a:pos x="71" y="154"/>
                </a:cxn>
                <a:cxn ang="0">
                  <a:pos x="88" y="155"/>
                </a:cxn>
              </a:cxnLst>
              <a:rect l="0" t="0" r="r" b="b"/>
              <a:pathLst>
                <a:path w="178" h="155">
                  <a:moveTo>
                    <a:pt x="88" y="155"/>
                  </a:moveTo>
                  <a:lnTo>
                    <a:pt x="107" y="154"/>
                  </a:lnTo>
                  <a:lnTo>
                    <a:pt x="123" y="149"/>
                  </a:lnTo>
                  <a:lnTo>
                    <a:pt x="138" y="142"/>
                  </a:lnTo>
                  <a:lnTo>
                    <a:pt x="151" y="133"/>
                  </a:lnTo>
                  <a:lnTo>
                    <a:pt x="163" y="121"/>
                  </a:lnTo>
                  <a:lnTo>
                    <a:pt x="170" y="108"/>
                  </a:lnTo>
                  <a:lnTo>
                    <a:pt x="176" y="94"/>
                  </a:lnTo>
                  <a:lnTo>
                    <a:pt x="178" y="78"/>
                  </a:lnTo>
                  <a:lnTo>
                    <a:pt x="176" y="62"/>
                  </a:lnTo>
                  <a:lnTo>
                    <a:pt x="170" y="49"/>
                  </a:lnTo>
                  <a:lnTo>
                    <a:pt x="163" y="34"/>
                  </a:lnTo>
                  <a:lnTo>
                    <a:pt x="151" y="23"/>
                  </a:lnTo>
                  <a:lnTo>
                    <a:pt x="138" y="13"/>
                  </a:lnTo>
                  <a:lnTo>
                    <a:pt x="123" y="7"/>
                  </a:lnTo>
                  <a:lnTo>
                    <a:pt x="107" y="2"/>
                  </a:lnTo>
                  <a:lnTo>
                    <a:pt x="88" y="0"/>
                  </a:lnTo>
                  <a:lnTo>
                    <a:pt x="71" y="2"/>
                  </a:lnTo>
                  <a:lnTo>
                    <a:pt x="54" y="7"/>
                  </a:lnTo>
                  <a:lnTo>
                    <a:pt x="40" y="13"/>
                  </a:lnTo>
                  <a:lnTo>
                    <a:pt x="27" y="23"/>
                  </a:lnTo>
                  <a:lnTo>
                    <a:pt x="15" y="34"/>
                  </a:lnTo>
                  <a:lnTo>
                    <a:pt x="8" y="49"/>
                  </a:lnTo>
                  <a:lnTo>
                    <a:pt x="2" y="62"/>
                  </a:lnTo>
                  <a:lnTo>
                    <a:pt x="0" y="78"/>
                  </a:lnTo>
                  <a:lnTo>
                    <a:pt x="2" y="94"/>
                  </a:lnTo>
                  <a:lnTo>
                    <a:pt x="8" y="108"/>
                  </a:lnTo>
                  <a:lnTo>
                    <a:pt x="15" y="121"/>
                  </a:lnTo>
                  <a:lnTo>
                    <a:pt x="27" y="133"/>
                  </a:lnTo>
                  <a:lnTo>
                    <a:pt x="40" y="142"/>
                  </a:lnTo>
                  <a:lnTo>
                    <a:pt x="54" y="149"/>
                  </a:lnTo>
                  <a:lnTo>
                    <a:pt x="71" y="154"/>
                  </a:lnTo>
                  <a:lnTo>
                    <a:pt x="88" y="155"/>
                  </a:lnTo>
                  <a:close/>
                </a:path>
              </a:pathLst>
            </a:custGeom>
            <a:solidFill>
              <a:srgbClr val="E5CC7F"/>
            </a:solidFill>
            <a:ln w="9525">
              <a:noFill/>
              <a:round/>
              <a:headEnd/>
              <a:tailEnd/>
            </a:ln>
          </p:spPr>
          <p:txBody>
            <a:bodyPr/>
            <a:lstStyle/>
            <a:p>
              <a:endParaRPr lang="en-US" dirty="0"/>
            </a:p>
          </p:txBody>
        </p:sp>
        <p:sp>
          <p:nvSpPr>
            <p:cNvPr id="243816" name="Freeform 104"/>
            <p:cNvSpPr>
              <a:spLocks/>
            </p:cNvSpPr>
            <p:nvPr/>
          </p:nvSpPr>
          <p:spPr bwMode="auto">
            <a:xfrm>
              <a:off x="4379" y="1928"/>
              <a:ext cx="46" cy="64"/>
            </a:xfrm>
            <a:custGeom>
              <a:avLst/>
              <a:gdLst/>
              <a:ahLst/>
              <a:cxnLst>
                <a:cxn ang="0">
                  <a:pos x="90" y="88"/>
                </a:cxn>
                <a:cxn ang="0">
                  <a:pos x="51" y="38"/>
                </a:cxn>
                <a:cxn ang="0">
                  <a:pos x="69" y="18"/>
                </a:cxn>
                <a:cxn ang="0">
                  <a:pos x="71" y="15"/>
                </a:cxn>
                <a:cxn ang="0">
                  <a:pos x="71" y="10"/>
                </a:cxn>
                <a:cxn ang="0">
                  <a:pos x="69" y="5"/>
                </a:cxn>
                <a:cxn ang="0">
                  <a:pos x="67" y="2"/>
                </a:cxn>
                <a:cxn ang="0">
                  <a:pos x="66" y="0"/>
                </a:cxn>
                <a:cxn ang="0">
                  <a:pos x="62" y="0"/>
                </a:cxn>
                <a:cxn ang="0">
                  <a:pos x="60" y="2"/>
                </a:cxn>
                <a:cxn ang="0">
                  <a:pos x="56" y="4"/>
                </a:cxn>
                <a:cxn ang="0">
                  <a:pos x="4" y="58"/>
                </a:cxn>
                <a:cxn ang="0">
                  <a:pos x="2" y="62"/>
                </a:cxn>
                <a:cxn ang="0">
                  <a:pos x="0" y="63"/>
                </a:cxn>
                <a:cxn ang="0">
                  <a:pos x="0" y="67"/>
                </a:cxn>
                <a:cxn ang="0">
                  <a:pos x="2" y="70"/>
                </a:cxn>
                <a:cxn ang="0">
                  <a:pos x="6" y="71"/>
                </a:cxn>
                <a:cxn ang="0">
                  <a:pos x="10" y="73"/>
                </a:cxn>
                <a:cxn ang="0">
                  <a:pos x="13" y="73"/>
                </a:cxn>
                <a:cxn ang="0">
                  <a:pos x="17" y="71"/>
                </a:cxn>
                <a:cxn ang="0">
                  <a:pos x="41" y="46"/>
                </a:cxn>
                <a:cxn ang="0">
                  <a:pos x="79" y="94"/>
                </a:cxn>
                <a:cxn ang="0">
                  <a:pos x="80" y="99"/>
                </a:cxn>
                <a:cxn ang="0">
                  <a:pos x="80" y="110"/>
                </a:cxn>
                <a:cxn ang="0">
                  <a:pos x="71" y="118"/>
                </a:cxn>
                <a:cxn ang="0">
                  <a:pos x="45" y="115"/>
                </a:cxn>
                <a:cxn ang="0">
                  <a:pos x="47" y="118"/>
                </a:cxn>
                <a:cxn ang="0">
                  <a:pos x="54" y="123"/>
                </a:cxn>
                <a:cxn ang="0">
                  <a:pos x="64" y="128"/>
                </a:cxn>
                <a:cxn ang="0">
                  <a:pos x="79" y="125"/>
                </a:cxn>
                <a:cxn ang="0">
                  <a:pos x="82" y="123"/>
                </a:cxn>
                <a:cxn ang="0">
                  <a:pos x="90" y="117"/>
                </a:cxn>
                <a:cxn ang="0">
                  <a:pos x="93" y="105"/>
                </a:cxn>
                <a:cxn ang="0">
                  <a:pos x="90" y="88"/>
                </a:cxn>
              </a:cxnLst>
              <a:rect l="0" t="0" r="r" b="b"/>
              <a:pathLst>
                <a:path w="93" h="128">
                  <a:moveTo>
                    <a:pt x="90" y="88"/>
                  </a:moveTo>
                  <a:lnTo>
                    <a:pt x="51" y="38"/>
                  </a:lnTo>
                  <a:lnTo>
                    <a:pt x="69" y="18"/>
                  </a:lnTo>
                  <a:lnTo>
                    <a:pt x="71" y="15"/>
                  </a:lnTo>
                  <a:lnTo>
                    <a:pt x="71" y="10"/>
                  </a:lnTo>
                  <a:lnTo>
                    <a:pt x="69" y="5"/>
                  </a:lnTo>
                  <a:lnTo>
                    <a:pt x="67" y="2"/>
                  </a:lnTo>
                  <a:lnTo>
                    <a:pt x="66" y="0"/>
                  </a:lnTo>
                  <a:lnTo>
                    <a:pt x="62" y="0"/>
                  </a:lnTo>
                  <a:lnTo>
                    <a:pt x="60" y="2"/>
                  </a:lnTo>
                  <a:lnTo>
                    <a:pt x="56" y="4"/>
                  </a:lnTo>
                  <a:lnTo>
                    <a:pt x="4" y="58"/>
                  </a:lnTo>
                  <a:lnTo>
                    <a:pt x="2" y="62"/>
                  </a:lnTo>
                  <a:lnTo>
                    <a:pt x="0" y="63"/>
                  </a:lnTo>
                  <a:lnTo>
                    <a:pt x="0" y="67"/>
                  </a:lnTo>
                  <a:lnTo>
                    <a:pt x="2" y="70"/>
                  </a:lnTo>
                  <a:lnTo>
                    <a:pt x="6" y="71"/>
                  </a:lnTo>
                  <a:lnTo>
                    <a:pt x="10" y="73"/>
                  </a:lnTo>
                  <a:lnTo>
                    <a:pt x="13" y="73"/>
                  </a:lnTo>
                  <a:lnTo>
                    <a:pt x="17" y="71"/>
                  </a:lnTo>
                  <a:lnTo>
                    <a:pt x="41" y="46"/>
                  </a:lnTo>
                  <a:lnTo>
                    <a:pt x="79" y="94"/>
                  </a:lnTo>
                  <a:lnTo>
                    <a:pt x="80" y="99"/>
                  </a:lnTo>
                  <a:lnTo>
                    <a:pt x="80" y="110"/>
                  </a:lnTo>
                  <a:lnTo>
                    <a:pt x="71" y="118"/>
                  </a:lnTo>
                  <a:lnTo>
                    <a:pt x="45" y="115"/>
                  </a:lnTo>
                  <a:lnTo>
                    <a:pt x="47" y="118"/>
                  </a:lnTo>
                  <a:lnTo>
                    <a:pt x="54" y="123"/>
                  </a:lnTo>
                  <a:lnTo>
                    <a:pt x="64" y="128"/>
                  </a:lnTo>
                  <a:lnTo>
                    <a:pt x="79" y="125"/>
                  </a:lnTo>
                  <a:lnTo>
                    <a:pt x="82" y="123"/>
                  </a:lnTo>
                  <a:lnTo>
                    <a:pt x="90" y="117"/>
                  </a:lnTo>
                  <a:lnTo>
                    <a:pt x="93" y="105"/>
                  </a:lnTo>
                  <a:lnTo>
                    <a:pt x="90" y="88"/>
                  </a:lnTo>
                  <a:close/>
                </a:path>
              </a:pathLst>
            </a:custGeom>
            <a:solidFill>
              <a:srgbClr val="000000"/>
            </a:solidFill>
            <a:ln w="9525">
              <a:noFill/>
              <a:round/>
              <a:headEnd/>
              <a:tailEnd/>
            </a:ln>
          </p:spPr>
          <p:txBody>
            <a:bodyPr/>
            <a:lstStyle/>
            <a:p>
              <a:endParaRPr lang="en-US" dirty="0"/>
            </a:p>
          </p:txBody>
        </p:sp>
        <p:sp>
          <p:nvSpPr>
            <p:cNvPr id="243817" name="Freeform 105"/>
            <p:cNvSpPr>
              <a:spLocks/>
            </p:cNvSpPr>
            <p:nvPr/>
          </p:nvSpPr>
          <p:spPr bwMode="auto">
            <a:xfrm>
              <a:off x="4388" y="1932"/>
              <a:ext cx="23" cy="24"/>
            </a:xfrm>
            <a:custGeom>
              <a:avLst/>
              <a:gdLst/>
              <a:ahLst/>
              <a:cxnLst>
                <a:cxn ang="0">
                  <a:pos x="41" y="2"/>
                </a:cxn>
                <a:cxn ang="0">
                  <a:pos x="43" y="0"/>
                </a:cxn>
                <a:cxn ang="0">
                  <a:pos x="43" y="0"/>
                </a:cxn>
                <a:cxn ang="0">
                  <a:pos x="45" y="0"/>
                </a:cxn>
                <a:cxn ang="0">
                  <a:pos x="45" y="2"/>
                </a:cxn>
                <a:cxn ang="0">
                  <a:pos x="45" y="2"/>
                </a:cxn>
                <a:cxn ang="0">
                  <a:pos x="47" y="4"/>
                </a:cxn>
                <a:cxn ang="0">
                  <a:pos x="47" y="4"/>
                </a:cxn>
                <a:cxn ang="0">
                  <a:pos x="47" y="5"/>
                </a:cxn>
                <a:cxn ang="0">
                  <a:pos x="45" y="5"/>
                </a:cxn>
                <a:cxn ang="0">
                  <a:pos x="5" y="47"/>
                </a:cxn>
                <a:cxn ang="0">
                  <a:pos x="4" y="47"/>
                </a:cxn>
                <a:cxn ang="0">
                  <a:pos x="4" y="47"/>
                </a:cxn>
                <a:cxn ang="0">
                  <a:pos x="2" y="47"/>
                </a:cxn>
                <a:cxn ang="0">
                  <a:pos x="2" y="47"/>
                </a:cxn>
                <a:cxn ang="0">
                  <a:pos x="2" y="47"/>
                </a:cxn>
                <a:cxn ang="0">
                  <a:pos x="0" y="46"/>
                </a:cxn>
                <a:cxn ang="0">
                  <a:pos x="0" y="44"/>
                </a:cxn>
                <a:cxn ang="0">
                  <a:pos x="0" y="44"/>
                </a:cxn>
                <a:cxn ang="0">
                  <a:pos x="2" y="42"/>
                </a:cxn>
                <a:cxn ang="0">
                  <a:pos x="41" y="2"/>
                </a:cxn>
              </a:cxnLst>
              <a:rect l="0" t="0" r="r" b="b"/>
              <a:pathLst>
                <a:path w="47" h="47">
                  <a:moveTo>
                    <a:pt x="41" y="2"/>
                  </a:moveTo>
                  <a:lnTo>
                    <a:pt x="43" y="0"/>
                  </a:lnTo>
                  <a:lnTo>
                    <a:pt x="43" y="0"/>
                  </a:lnTo>
                  <a:lnTo>
                    <a:pt x="45" y="0"/>
                  </a:lnTo>
                  <a:lnTo>
                    <a:pt x="45" y="2"/>
                  </a:lnTo>
                  <a:lnTo>
                    <a:pt x="45" y="2"/>
                  </a:lnTo>
                  <a:lnTo>
                    <a:pt x="47" y="4"/>
                  </a:lnTo>
                  <a:lnTo>
                    <a:pt x="47" y="4"/>
                  </a:lnTo>
                  <a:lnTo>
                    <a:pt x="47" y="5"/>
                  </a:lnTo>
                  <a:lnTo>
                    <a:pt x="45" y="5"/>
                  </a:lnTo>
                  <a:lnTo>
                    <a:pt x="5" y="47"/>
                  </a:lnTo>
                  <a:lnTo>
                    <a:pt x="4" y="47"/>
                  </a:lnTo>
                  <a:lnTo>
                    <a:pt x="4" y="47"/>
                  </a:lnTo>
                  <a:lnTo>
                    <a:pt x="2" y="47"/>
                  </a:lnTo>
                  <a:lnTo>
                    <a:pt x="2" y="47"/>
                  </a:lnTo>
                  <a:lnTo>
                    <a:pt x="2" y="47"/>
                  </a:lnTo>
                  <a:lnTo>
                    <a:pt x="0" y="46"/>
                  </a:lnTo>
                  <a:lnTo>
                    <a:pt x="0" y="44"/>
                  </a:lnTo>
                  <a:lnTo>
                    <a:pt x="0" y="44"/>
                  </a:lnTo>
                  <a:lnTo>
                    <a:pt x="2" y="42"/>
                  </a:lnTo>
                  <a:lnTo>
                    <a:pt x="41" y="2"/>
                  </a:lnTo>
                  <a:close/>
                </a:path>
              </a:pathLst>
            </a:custGeom>
            <a:solidFill>
              <a:srgbClr val="B7A042"/>
            </a:solidFill>
            <a:ln w="9525">
              <a:noFill/>
              <a:round/>
              <a:headEnd/>
              <a:tailEnd/>
            </a:ln>
          </p:spPr>
          <p:txBody>
            <a:bodyPr/>
            <a:lstStyle/>
            <a:p>
              <a:endParaRPr lang="en-US" dirty="0"/>
            </a:p>
          </p:txBody>
        </p:sp>
        <p:sp>
          <p:nvSpPr>
            <p:cNvPr id="243818" name="Freeform 106"/>
            <p:cNvSpPr>
              <a:spLocks/>
            </p:cNvSpPr>
            <p:nvPr/>
          </p:nvSpPr>
          <p:spPr bwMode="auto">
            <a:xfrm>
              <a:off x="4381" y="1958"/>
              <a:ext cx="6" cy="5"/>
            </a:xfrm>
            <a:custGeom>
              <a:avLst/>
              <a:gdLst/>
              <a:ahLst/>
              <a:cxnLst>
                <a:cxn ang="0">
                  <a:pos x="9" y="8"/>
                </a:cxn>
                <a:cxn ang="0">
                  <a:pos x="11" y="7"/>
                </a:cxn>
                <a:cxn ang="0">
                  <a:pos x="11" y="5"/>
                </a:cxn>
                <a:cxn ang="0">
                  <a:pos x="11" y="3"/>
                </a:cxn>
                <a:cxn ang="0">
                  <a:pos x="9" y="2"/>
                </a:cxn>
                <a:cxn ang="0">
                  <a:pos x="9" y="0"/>
                </a:cxn>
                <a:cxn ang="0">
                  <a:pos x="7" y="0"/>
                </a:cxn>
                <a:cxn ang="0">
                  <a:pos x="4" y="0"/>
                </a:cxn>
                <a:cxn ang="0">
                  <a:pos x="2" y="0"/>
                </a:cxn>
                <a:cxn ang="0">
                  <a:pos x="0" y="2"/>
                </a:cxn>
                <a:cxn ang="0">
                  <a:pos x="0" y="3"/>
                </a:cxn>
                <a:cxn ang="0">
                  <a:pos x="0" y="7"/>
                </a:cxn>
                <a:cxn ang="0">
                  <a:pos x="2" y="8"/>
                </a:cxn>
                <a:cxn ang="0">
                  <a:pos x="2" y="10"/>
                </a:cxn>
                <a:cxn ang="0">
                  <a:pos x="4" y="10"/>
                </a:cxn>
                <a:cxn ang="0">
                  <a:pos x="7" y="10"/>
                </a:cxn>
                <a:cxn ang="0">
                  <a:pos x="9" y="8"/>
                </a:cxn>
              </a:cxnLst>
              <a:rect l="0" t="0" r="r" b="b"/>
              <a:pathLst>
                <a:path w="11" h="10">
                  <a:moveTo>
                    <a:pt x="9" y="8"/>
                  </a:moveTo>
                  <a:lnTo>
                    <a:pt x="11" y="7"/>
                  </a:lnTo>
                  <a:lnTo>
                    <a:pt x="11" y="5"/>
                  </a:lnTo>
                  <a:lnTo>
                    <a:pt x="11" y="3"/>
                  </a:lnTo>
                  <a:lnTo>
                    <a:pt x="9" y="2"/>
                  </a:lnTo>
                  <a:lnTo>
                    <a:pt x="9" y="0"/>
                  </a:lnTo>
                  <a:lnTo>
                    <a:pt x="7" y="0"/>
                  </a:lnTo>
                  <a:lnTo>
                    <a:pt x="4" y="0"/>
                  </a:lnTo>
                  <a:lnTo>
                    <a:pt x="2" y="0"/>
                  </a:lnTo>
                  <a:lnTo>
                    <a:pt x="0" y="2"/>
                  </a:lnTo>
                  <a:lnTo>
                    <a:pt x="0" y="3"/>
                  </a:lnTo>
                  <a:lnTo>
                    <a:pt x="0" y="7"/>
                  </a:lnTo>
                  <a:lnTo>
                    <a:pt x="2" y="8"/>
                  </a:lnTo>
                  <a:lnTo>
                    <a:pt x="2" y="10"/>
                  </a:lnTo>
                  <a:lnTo>
                    <a:pt x="4" y="10"/>
                  </a:lnTo>
                  <a:lnTo>
                    <a:pt x="7" y="10"/>
                  </a:lnTo>
                  <a:lnTo>
                    <a:pt x="9" y="8"/>
                  </a:lnTo>
                  <a:close/>
                </a:path>
              </a:pathLst>
            </a:custGeom>
            <a:solidFill>
              <a:srgbClr val="B7A042"/>
            </a:solidFill>
            <a:ln w="9525">
              <a:noFill/>
              <a:round/>
              <a:headEnd/>
              <a:tailEnd/>
            </a:ln>
          </p:spPr>
          <p:txBody>
            <a:bodyPr/>
            <a:lstStyle/>
            <a:p>
              <a:endParaRPr lang="en-US" dirty="0"/>
            </a:p>
          </p:txBody>
        </p:sp>
        <p:sp>
          <p:nvSpPr>
            <p:cNvPr id="243819" name="Freeform 107"/>
            <p:cNvSpPr>
              <a:spLocks/>
            </p:cNvSpPr>
            <p:nvPr/>
          </p:nvSpPr>
          <p:spPr bwMode="auto">
            <a:xfrm>
              <a:off x="4380" y="1928"/>
              <a:ext cx="59" cy="63"/>
            </a:xfrm>
            <a:custGeom>
              <a:avLst/>
              <a:gdLst/>
              <a:ahLst/>
              <a:cxnLst>
                <a:cxn ang="0">
                  <a:pos x="114" y="0"/>
                </a:cxn>
                <a:cxn ang="0">
                  <a:pos x="0" y="121"/>
                </a:cxn>
                <a:cxn ang="0">
                  <a:pos x="8" y="126"/>
                </a:cxn>
                <a:cxn ang="0">
                  <a:pos x="119" y="5"/>
                </a:cxn>
                <a:cxn ang="0">
                  <a:pos x="114" y="0"/>
                </a:cxn>
              </a:cxnLst>
              <a:rect l="0" t="0" r="r" b="b"/>
              <a:pathLst>
                <a:path w="119" h="126">
                  <a:moveTo>
                    <a:pt x="114" y="0"/>
                  </a:moveTo>
                  <a:lnTo>
                    <a:pt x="0" y="121"/>
                  </a:lnTo>
                  <a:lnTo>
                    <a:pt x="8" y="126"/>
                  </a:lnTo>
                  <a:lnTo>
                    <a:pt x="119" y="5"/>
                  </a:lnTo>
                  <a:lnTo>
                    <a:pt x="114" y="0"/>
                  </a:lnTo>
                  <a:close/>
                </a:path>
              </a:pathLst>
            </a:custGeom>
            <a:solidFill>
              <a:srgbClr val="000000"/>
            </a:solidFill>
            <a:ln w="9525">
              <a:noFill/>
              <a:round/>
              <a:headEnd/>
              <a:tailEnd/>
            </a:ln>
          </p:spPr>
          <p:txBody>
            <a:bodyPr/>
            <a:lstStyle/>
            <a:p>
              <a:endParaRPr lang="en-US" dirty="0"/>
            </a:p>
          </p:txBody>
        </p:sp>
        <p:sp>
          <p:nvSpPr>
            <p:cNvPr id="243820" name="Freeform 108"/>
            <p:cNvSpPr>
              <a:spLocks/>
            </p:cNvSpPr>
            <p:nvPr/>
          </p:nvSpPr>
          <p:spPr bwMode="auto">
            <a:xfrm>
              <a:off x="4178" y="1197"/>
              <a:ext cx="92" cy="152"/>
            </a:xfrm>
            <a:custGeom>
              <a:avLst/>
              <a:gdLst/>
              <a:ahLst/>
              <a:cxnLst>
                <a:cxn ang="0">
                  <a:pos x="183" y="305"/>
                </a:cxn>
                <a:cxn ang="0">
                  <a:pos x="183" y="25"/>
                </a:cxn>
                <a:cxn ang="0">
                  <a:pos x="0" y="0"/>
                </a:cxn>
                <a:cxn ang="0">
                  <a:pos x="0" y="279"/>
                </a:cxn>
                <a:cxn ang="0">
                  <a:pos x="183" y="305"/>
                </a:cxn>
              </a:cxnLst>
              <a:rect l="0" t="0" r="r" b="b"/>
              <a:pathLst>
                <a:path w="183" h="305">
                  <a:moveTo>
                    <a:pt x="183" y="305"/>
                  </a:moveTo>
                  <a:lnTo>
                    <a:pt x="183" y="25"/>
                  </a:lnTo>
                  <a:lnTo>
                    <a:pt x="0" y="0"/>
                  </a:lnTo>
                  <a:lnTo>
                    <a:pt x="0" y="279"/>
                  </a:lnTo>
                  <a:lnTo>
                    <a:pt x="183" y="305"/>
                  </a:lnTo>
                  <a:close/>
                </a:path>
              </a:pathLst>
            </a:custGeom>
            <a:solidFill>
              <a:srgbClr val="E5D689"/>
            </a:solidFill>
            <a:ln w="9525">
              <a:noFill/>
              <a:round/>
              <a:headEnd/>
              <a:tailEnd/>
            </a:ln>
          </p:spPr>
          <p:txBody>
            <a:bodyPr/>
            <a:lstStyle/>
            <a:p>
              <a:endParaRPr lang="en-US" dirty="0"/>
            </a:p>
          </p:txBody>
        </p:sp>
        <p:sp>
          <p:nvSpPr>
            <p:cNvPr id="243821" name="Freeform 109"/>
            <p:cNvSpPr>
              <a:spLocks/>
            </p:cNvSpPr>
            <p:nvPr/>
          </p:nvSpPr>
          <p:spPr bwMode="auto">
            <a:xfrm>
              <a:off x="4178" y="1173"/>
              <a:ext cx="125" cy="37"/>
            </a:xfrm>
            <a:custGeom>
              <a:avLst/>
              <a:gdLst/>
              <a:ahLst/>
              <a:cxnLst>
                <a:cxn ang="0">
                  <a:pos x="0" y="46"/>
                </a:cxn>
                <a:cxn ang="0">
                  <a:pos x="80" y="0"/>
                </a:cxn>
                <a:cxn ang="0">
                  <a:pos x="250" y="22"/>
                </a:cxn>
                <a:cxn ang="0">
                  <a:pos x="183" y="72"/>
                </a:cxn>
                <a:cxn ang="0">
                  <a:pos x="0" y="46"/>
                </a:cxn>
              </a:cxnLst>
              <a:rect l="0" t="0" r="r" b="b"/>
              <a:pathLst>
                <a:path w="250" h="72">
                  <a:moveTo>
                    <a:pt x="0" y="46"/>
                  </a:moveTo>
                  <a:lnTo>
                    <a:pt x="80" y="0"/>
                  </a:lnTo>
                  <a:lnTo>
                    <a:pt x="250" y="22"/>
                  </a:lnTo>
                  <a:lnTo>
                    <a:pt x="183" y="72"/>
                  </a:lnTo>
                  <a:lnTo>
                    <a:pt x="0" y="46"/>
                  </a:lnTo>
                  <a:close/>
                </a:path>
              </a:pathLst>
            </a:custGeom>
            <a:solidFill>
              <a:srgbClr val="AD9347"/>
            </a:solidFill>
            <a:ln w="9525">
              <a:noFill/>
              <a:round/>
              <a:headEnd/>
              <a:tailEnd/>
            </a:ln>
          </p:spPr>
          <p:txBody>
            <a:bodyPr/>
            <a:lstStyle/>
            <a:p>
              <a:endParaRPr lang="en-US" dirty="0"/>
            </a:p>
          </p:txBody>
        </p:sp>
        <p:sp>
          <p:nvSpPr>
            <p:cNvPr id="243822" name="Freeform 110"/>
            <p:cNvSpPr>
              <a:spLocks/>
            </p:cNvSpPr>
            <p:nvPr/>
          </p:nvSpPr>
          <p:spPr bwMode="auto">
            <a:xfrm>
              <a:off x="4270" y="1184"/>
              <a:ext cx="33" cy="165"/>
            </a:xfrm>
            <a:custGeom>
              <a:avLst/>
              <a:gdLst/>
              <a:ahLst/>
              <a:cxnLst>
                <a:cxn ang="0">
                  <a:pos x="0" y="48"/>
                </a:cxn>
                <a:cxn ang="0">
                  <a:pos x="67" y="0"/>
                </a:cxn>
                <a:cxn ang="0">
                  <a:pos x="67" y="282"/>
                </a:cxn>
                <a:cxn ang="0">
                  <a:pos x="0" y="330"/>
                </a:cxn>
                <a:cxn ang="0">
                  <a:pos x="0" y="48"/>
                </a:cxn>
              </a:cxnLst>
              <a:rect l="0" t="0" r="r" b="b"/>
              <a:pathLst>
                <a:path w="67" h="330">
                  <a:moveTo>
                    <a:pt x="0" y="48"/>
                  </a:moveTo>
                  <a:lnTo>
                    <a:pt x="67" y="0"/>
                  </a:lnTo>
                  <a:lnTo>
                    <a:pt x="67" y="282"/>
                  </a:lnTo>
                  <a:lnTo>
                    <a:pt x="0" y="330"/>
                  </a:lnTo>
                  <a:lnTo>
                    <a:pt x="0" y="48"/>
                  </a:lnTo>
                  <a:close/>
                </a:path>
              </a:pathLst>
            </a:custGeom>
            <a:solidFill>
              <a:srgbClr val="70560A"/>
            </a:solidFill>
            <a:ln w="9525">
              <a:noFill/>
              <a:round/>
              <a:headEnd/>
              <a:tailEnd/>
            </a:ln>
          </p:spPr>
          <p:txBody>
            <a:bodyPr/>
            <a:lstStyle/>
            <a:p>
              <a:endParaRPr lang="en-US" dirty="0"/>
            </a:p>
          </p:txBody>
        </p:sp>
        <p:sp>
          <p:nvSpPr>
            <p:cNvPr id="243823" name="Freeform 111"/>
            <p:cNvSpPr>
              <a:spLocks/>
            </p:cNvSpPr>
            <p:nvPr/>
          </p:nvSpPr>
          <p:spPr bwMode="auto">
            <a:xfrm>
              <a:off x="4376" y="1234"/>
              <a:ext cx="91" cy="119"/>
            </a:xfrm>
            <a:custGeom>
              <a:avLst/>
              <a:gdLst/>
              <a:ahLst/>
              <a:cxnLst>
                <a:cxn ang="0">
                  <a:pos x="182" y="238"/>
                </a:cxn>
                <a:cxn ang="0">
                  <a:pos x="182" y="24"/>
                </a:cxn>
                <a:cxn ang="0">
                  <a:pos x="0" y="0"/>
                </a:cxn>
                <a:cxn ang="0">
                  <a:pos x="0" y="212"/>
                </a:cxn>
                <a:cxn ang="0">
                  <a:pos x="182" y="238"/>
                </a:cxn>
              </a:cxnLst>
              <a:rect l="0" t="0" r="r" b="b"/>
              <a:pathLst>
                <a:path w="182" h="238">
                  <a:moveTo>
                    <a:pt x="182" y="238"/>
                  </a:moveTo>
                  <a:lnTo>
                    <a:pt x="182" y="24"/>
                  </a:lnTo>
                  <a:lnTo>
                    <a:pt x="0" y="0"/>
                  </a:lnTo>
                  <a:lnTo>
                    <a:pt x="0" y="212"/>
                  </a:lnTo>
                  <a:lnTo>
                    <a:pt x="182" y="238"/>
                  </a:lnTo>
                  <a:close/>
                </a:path>
              </a:pathLst>
            </a:custGeom>
            <a:solidFill>
              <a:srgbClr val="C6B260"/>
            </a:solidFill>
            <a:ln w="9525">
              <a:noFill/>
              <a:round/>
              <a:headEnd/>
              <a:tailEnd/>
            </a:ln>
          </p:spPr>
          <p:txBody>
            <a:bodyPr/>
            <a:lstStyle/>
            <a:p>
              <a:endParaRPr lang="en-US" dirty="0"/>
            </a:p>
          </p:txBody>
        </p:sp>
        <p:sp>
          <p:nvSpPr>
            <p:cNvPr id="243824" name="Freeform 112"/>
            <p:cNvSpPr>
              <a:spLocks/>
            </p:cNvSpPr>
            <p:nvPr/>
          </p:nvSpPr>
          <p:spPr bwMode="auto">
            <a:xfrm>
              <a:off x="4376" y="1189"/>
              <a:ext cx="150" cy="58"/>
            </a:xfrm>
            <a:custGeom>
              <a:avLst/>
              <a:gdLst/>
              <a:ahLst/>
              <a:cxnLst>
                <a:cxn ang="0">
                  <a:pos x="0" y="91"/>
                </a:cxn>
                <a:cxn ang="0">
                  <a:pos x="136" y="0"/>
                </a:cxn>
                <a:cxn ang="0">
                  <a:pos x="300" y="23"/>
                </a:cxn>
                <a:cxn ang="0">
                  <a:pos x="182" y="116"/>
                </a:cxn>
                <a:cxn ang="0">
                  <a:pos x="0" y="91"/>
                </a:cxn>
              </a:cxnLst>
              <a:rect l="0" t="0" r="r" b="b"/>
              <a:pathLst>
                <a:path w="300" h="116">
                  <a:moveTo>
                    <a:pt x="0" y="91"/>
                  </a:moveTo>
                  <a:lnTo>
                    <a:pt x="136" y="0"/>
                  </a:lnTo>
                  <a:lnTo>
                    <a:pt x="300" y="23"/>
                  </a:lnTo>
                  <a:lnTo>
                    <a:pt x="182" y="116"/>
                  </a:lnTo>
                  <a:lnTo>
                    <a:pt x="0" y="91"/>
                  </a:lnTo>
                  <a:close/>
                </a:path>
              </a:pathLst>
            </a:custGeom>
            <a:solidFill>
              <a:srgbClr val="A3893D"/>
            </a:solidFill>
            <a:ln w="9525">
              <a:noFill/>
              <a:round/>
              <a:headEnd/>
              <a:tailEnd/>
            </a:ln>
          </p:spPr>
          <p:txBody>
            <a:bodyPr/>
            <a:lstStyle/>
            <a:p>
              <a:endParaRPr lang="en-US" dirty="0"/>
            </a:p>
          </p:txBody>
        </p:sp>
        <p:sp>
          <p:nvSpPr>
            <p:cNvPr id="243825" name="Freeform 113"/>
            <p:cNvSpPr>
              <a:spLocks/>
            </p:cNvSpPr>
            <p:nvPr/>
          </p:nvSpPr>
          <p:spPr bwMode="auto">
            <a:xfrm>
              <a:off x="4467" y="1201"/>
              <a:ext cx="59" cy="152"/>
            </a:xfrm>
            <a:custGeom>
              <a:avLst/>
              <a:gdLst/>
              <a:ahLst/>
              <a:cxnLst>
                <a:cxn ang="0">
                  <a:pos x="0" y="91"/>
                </a:cxn>
                <a:cxn ang="0">
                  <a:pos x="118" y="0"/>
                </a:cxn>
                <a:cxn ang="0">
                  <a:pos x="118" y="217"/>
                </a:cxn>
                <a:cxn ang="0">
                  <a:pos x="0" y="305"/>
                </a:cxn>
                <a:cxn ang="0">
                  <a:pos x="0" y="91"/>
                </a:cxn>
              </a:cxnLst>
              <a:rect l="0" t="0" r="r" b="b"/>
              <a:pathLst>
                <a:path w="118" h="305">
                  <a:moveTo>
                    <a:pt x="0" y="91"/>
                  </a:moveTo>
                  <a:lnTo>
                    <a:pt x="118" y="0"/>
                  </a:lnTo>
                  <a:lnTo>
                    <a:pt x="118" y="217"/>
                  </a:lnTo>
                  <a:lnTo>
                    <a:pt x="0" y="305"/>
                  </a:lnTo>
                  <a:lnTo>
                    <a:pt x="0" y="91"/>
                  </a:lnTo>
                  <a:close/>
                </a:path>
              </a:pathLst>
            </a:custGeom>
            <a:solidFill>
              <a:srgbClr val="593F00"/>
            </a:solidFill>
            <a:ln w="9525">
              <a:noFill/>
              <a:round/>
              <a:headEnd/>
              <a:tailEnd/>
            </a:ln>
          </p:spPr>
          <p:txBody>
            <a:bodyPr/>
            <a:lstStyle/>
            <a:p>
              <a:endParaRPr lang="en-US" dirty="0"/>
            </a:p>
          </p:txBody>
        </p:sp>
      </p:grpSp>
      <p:sp>
        <p:nvSpPr>
          <p:cNvPr id="110" name="Rectangle 2"/>
          <p:cNvSpPr txBox="1">
            <a:spLocks noChangeArrowheads="1"/>
          </p:cNvSpPr>
          <p:nvPr/>
        </p:nvSpPr>
        <p:spPr bwMode="auto">
          <a:xfrm>
            <a:off x="249381" y="451263"/>
            <a:ext cx="8521557" cy="475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pic>
        <p:nvPicPr>
          <p:cNvPr id="166917" name="Picture 5" descr="C:\Documents and Settings\rfont\Local Settings\Temporary Internet Files\Content.IE5\9GC70WOQ\MPj03860450000[1].jpg"/>
          <p:cNvPicPr>
            <a:picLocks noChangeAspect="1" noChangeArrowheads="1"/>
          </p:cNvPicPr>
          <p:nvPr/>
        </p:nvPicPr>
        <p:blipFill>
          <a:blip r:embed="rId3" cstate="print"/>
          <a:srcRect/>
          <a:stretch>
            <a:fillRect/>
          </a:stretch>
        </p:blipFill>
        <p:spPr bwMode="auto">
          <a:xfrm>
            <a:off x="6240482" y="2188022"/>
            <a:ext cx="2416629" cy="1726164"/>
          </a:xfrm>
          <a:prstGeom prst="rect">
            <a:avLst/>
          </a:prstGeom>
          <a:noFill/>
          <a:effectLst>
            <a:outerShdw blurRad="50800" dist="38100" dir="2700000" algn="tl" rotWithShape="0">
              <a:prstClr val="black">
                <a:alpha val="40000"/>
              </a:prstClr>
            </a:outerShdw>
          </a:effectLst>
        </p:spPr>
      </p:pic>
      <p:sp>
        <p:nvSpPr>
          <p:cNvPr id="120" name="TextBox 119"/>
          <p:cNvSpPr txBox="1"/>
          <p:nvPr/>
        </p:nvSpPr>
        <p:spPr>
          <a:xfrm>
            <a:off x="623458" y="3526480"/>
            <a:ext cx="2036616" cy="2554545"/>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a:latin typeface="+mn-lt"/>
              </a:rPr>
              <a:t>Best case:</a:t>
            </a:r>
          </a:p>
          <a:p>
            <a:r>
              <a:rPr lang="en-US" sz="2000" dirty="0">
                <a:latin typeface="+mn-lt"/>
              </a:rPr>
              <a:t>You’re handed a packing slip that details:</a:t>
            </a:r>
          </a:p>
          <a:p>
            <a:pPr marL="166688" indent="-166688">
              <a:buFont typeface="Arial" pitchFamily="34" charset="0"/>
              <a:buChar char="•"/>
            </a:pPr>
            <a:r>
              <a:rPr lang="en-US" sz="2000" dirty="0">
                <a:latin typeface="+mn-lt"/>
              </a:rPr>
              <a:t>Shipment</a:t>
            </a:r>
          </a:p>
          <a:p>
            <a:pPr marL="166688" indent="-166688">
              <a:buFont typeface="Arial" pitchFamily="34" charset="0"/>
              <a:buChar char="•"/>
            </a:pPr>
            <a:r>
              <a:rPr lang="en-US" sz="2000" dirty="0">
                <a:latin typeface="+mn-lt"/>
              </a:rPr>
              <a:t>Items with</a:t>
            </a:r>
          </a:p>
          <a:p>
            <a:pPr marL="166688" indent="-166688"/>
            <a:r>
              <a:rPr lang="en-US" sz="2000" dirty="0">
                <a:latin typeface="+mn-lt"/>
              </a:rPr>
              <a:t>  quantities at the iLPN level</a:t>
            </a:r>
          </a:p>
        </p:txBody>
      </p:sp>
      <p:sp>
        <p:nvSpPr>
          <p:cNvPr id="121" name="TextBox 120"/>
          <p:cNvSpPr txBox="1"/>
          <p:nvPr/>
        </p:nvSpPr>
        <p:spPr>
          <a:xfrm>
            <a:off x="3431969" y="3680369"/>
            <a:ext cx="2036616" cy="2554545"/>
          </a:xfrm>
          <a:prstGeom prst="rect">
            <a:avLst/>
          </a:prstGeom>
          <a:solidFill>
            <a:srgbClr val="F8E498"/>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a:latin typeface="+mn-lt"/>
              </a:rPr>
              <a:t>Next best case:</a:t>
            </a:r>
          </a:p>
          <a:p>
            <a:r>
              <a:rPr lang="en-US" sz="2000" dirty="0">
                <a:latin typeface="+mn-lt"/>
              </a:rPr>
              <a:t>The packing slip contains:</a:t>
            </a:r>
          </a:p>
          <a:p>
            <a:pPr marL="166688" indent="-166688">
              <a:buFont typeface="Arial" pitchFamily="34" charset="0"/>
              <a:buChar char="•"/>
            </a:pPr>
            <a:r>
              <a:rPr lang="en-US" sz="2000" dirty="0">
                <a:latin typeface="+mn-lt"/>
              </a:rPr>
              <a:t>Shipment</a:t>
            </a:r>
          </a:p>
          <a:p>
            <a:pPr marL="166688" indent="-166688">
              <a:buFont typeface="Arial" pitchFamily="34" charset="0"/>
              <a:buChar char="•"/>
            </a:pPr>
            <a:r>
              <a:rPr lang="en-US" sz="2000" dirty="0">
                <a:latin typeface="+mn-lt"/>
              </a:rPr>
              <a:t>Items</a:t>
            </a:r>
          </a:p>
          <a:p>
            <a:pPr marL="166688" indent="-166688">
              <a:buFont typeface="Arial" pitchFamily="34" charset="0"/>
              <a:buChar char="•"/>
            </a:pPr>
            <a:r>
              <a:rPr lang="en-US" sz="2000" dirty="0">
                <a:latin typeface="+mn-lt"/>
              </a:rPr>
              <a:t>Total count of each item</a:t>
            </a:r>
          </a:p>
          <a:p>
            <a:endParaRPr lang="en-US" sz="2000" dirty="0">
              <a:latin typeface="+mn-lt"/>
            </a:endParaRPr>
          </a:p>
        </p:txBody>
      </p:sp>
      <p:sp>
        <p:nvSpPr>
          <p:cNvPr id="122" name="TextBox 121"/>
          <p:cNvSpPr txBox="1"/>
          <p:nvPr/>
        </p:nvSpPr>
        <p:spPr>
          <a:xfrm>
            <a:off x="6240482" y="4142033"/>
            <a:ext cx="2036616" cy="1631216"/>
          </a:xfrm>
          <a:prstGeom prst="rect">
            <a:avLst/>
          </a:prstGeom>
          <a:solidFill>
            <a:srgbClr val="FF9B9B"/>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a:latin typeface="+mn-lt"/>
              </a:rPr>
              <a:t>Worst case scenario:</a:t>
            </a:r>
          </a:p>
          <a:p>
            <a:r>
              <a:rPr lang="en-US" sz="2000" dirty="0">
                <a:latin typeface="+mn-lt"/>
              </a:rPr>
              <a:t>Some stuff shows up; verify against a PO</a:t>
            </a:r>
          </a:p>
        </p:txBody>
      </p:sp>
      <p:sp>
        <p:nvSpPr>
          <p:cNvPr id="123" name="Chevron 122"/>
          <p:cNvSpPr/>
          <p:nvPr/>
        </p:nvSpPr>
        <p:spPr bwMode="auto">
          <a:xfrm>
            <a:off x="2826328" y="4013553"/>
            <a:ext cx="439387" cy="1888177"/>
          </a:xfrm>
          <a:prstGeom prst="chevron">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4" name="Chevron 123"/>
          <p:cNvSpPr/>
          <p:nvPr/>
        </p:nvSpPr>
        <p:spPr bwMode="auto">
          <a:xfrm>
            <a:off x="5634839" y="4013553"/>
            <a:ext cx="439387" cy="1888177"/>
          </a:xfrm>
          <a:prstGeom prst="chevron">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5" name="Explosion 2 124"/>
          <p:cNvSpPr/>
          <p:nvPr/>
        </p:nvSpPr>
        <p:spPr bwMode="auto">
          <a:xfrm>
            <a:off x="2956956" y="1555667"/>
            <a:ext cx="3457583" cy="2113807"/>
          </a:xfrm>
          <a:prstGeom prst="irregularSeal2">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rPr>
              <a:t>How does WM handle this?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1000" fill="hold"/>
                                        <p:tgtEl>
                                          <p:spTgt spid="125"/>
                                        </p:tgtEl>
                                        <p:attrNameLst>
                                          <p:attrName>ppt_w</p:attrName>
                                        </p:attrNameLst>
                                      </p:cBhvr>
                                      <p:tavLst>
                                        <p:tav tm="0">
                                          <p:val>
                                            <p:strVal val="#ppt_w*0.70"/>
                                          </p:val>
                                        </p:tav>
                                        <p:tav tm="100000">
                                          <p:val>
                                            <p:strVal val="#ppt_w"/>
                                          </p:val>
                                        </p:tav>
                                      </p:tavLst>
                                    </p:anim>
                                    <p:anim calcmode="lin" valueType="num">
                                      <p:cBhvr>
                                        <p:cTn id="8" dur="1000" fill="hold"/>
                                        <p:tgtEl>
                                          <p:spTgt spid="125"/>
                                        </p:tgtEl>
                                        <p:attrNameLst>
                                          <p:attrName>ppt_h</p:attrName>
                                        </p:attrNameLst>
                                      </p:cBhvr>
                                      <p:tavLst>
                                        <p:tav tm="0">
                                          <p:val>
                                            <p:strVal val="#ppt_h"/>
                                          </p:val>
                                        </p:tav>
                                        <p:tav tm="100000">
                                          <p:val>
                                            <p:strVal val="#ppt_h"/>
                                          </p:val>
                                        </p:tav>
                                      </p:tavLst>
                                    </p:anim>
                                    <p:animEffect transition="in" filter="fade">
                                      <p:cBhvr>
                                        <p:cTn id="9"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3200" dirty="0"/>
              <a:t>Advanced Shipment Notices</a:t>
            </a:r>
          </a:p>
        </p:txBody>
      </p:sp>
      <p:sp>
        <p:nvSpPr>
          <p:cNvPr id="197635" name="Rectangle 3"/>
          <p:cNvSpPr>
            <a:spLocks noGrp="1" noChangeArrowheads="1"/>
          </p:cNvSpPr>
          <p:nvPr>
            <p:ph type="body" idx="1"/>
          </p:nvPr>
        </p:nvSpPr>
        <p:spPr>
          <a:xfrm>
            <a:off x="475013" y="1068779"/>
            <a:ext cx="7990362" cy="724395"/>
          </a:xfrm>
        </p:spPr>
        <p:txBody>
          <a:bodyPr/>
          <a:lstStyle/>
          <a:p>
            <a:pPr marL="0" indent="0">
              <a:buNone/>
            </a:pPr>
            <a:r>
              <a:rPr lang="en-US" sz="2800" dirty="0"/>
              <a:t>In WM, we handle the scenarios with 3 types of ASNs: </a:t>
            </a:r>
          </a:p>
        </p:txBody>
      </p:sp>
      <p:sp>
        <p:nvSpPr>
          <p:cNvPr id="197636" name="AutoShape 4"/>
          <p:cNvSpPr>
            <a:spLocks noChangeArrowheads="1"/>
          </p:cNvSpPr>
          <p:nvPr/>
        </p:nvSpPr>
        <p:spPr bwMode="auto">
          <a:xfrm>
            <a:off x="2160588" y="2292300"/>
            <a:ext cx="4729162" cy="1524000"/>
          </a:xfrm>
          <a:prstGeom prst="roundRect">
            <a:avLst>
              <a:gd name="adj" fmla="val 16667"/>
            </a:avLst>
          </a:prstGeom>
          <a:gradFill rotWithShape="1">
            <a:gsLst>
              <a:gs pos="0">
                <a:srgbClr val="CCFFCC"/>
              </a:gs>
              <a:gs pos="100000">
                <a:srgbClr val="CCFFCC">
                  <a:gamma/>
                  <a:shade val="84706"/>
                  <a:invGamma/>
                </a:srgbClr>
              </a:gs>
            </a:gsLst>
            <a:path path="shape">
              <a:fillToRect l="50000" t="50000" r="50000" b="50000"/>
            </a:path>
          </a:gradFill>
          <a:ln w="25400">
            <a:solidFill>
              <a:srgbClr val="C0C0C0"/>
            </a:solidFill>
            <a:round/>
            <a:headEnd/>
            <a:tailEnd/>
          </a:ln>
          <a:effectLst>
            <a:outerShdw blurRad="50800" dist="38100" dir="2700000" algn="tl" rotWithShape="0">
              <a:prstClr val="black">
                <a:alpha val="40000"/>
              </a:prstClr>
            </a:outerShdw>
          </a:effectLst>
        </p:spPr>
        <p:txBody>
          <a:bodyPr wrap="none" anchor="ctr"/>
          <a:lstStyle/>
          <a:p>
            <a:pPr algn="ctr"/>
            <a:r>
              <a:rPr lang="en-US" sz="2800" b="1" dirty="0">
                <a:solidFill>
                  <a:srgbClr val="003300"/>
                </a:solidFill>
                <a:latin typeface="Tahoma" pitchFamily="34" charset="0"/>
              </a:rPr>
              <a:t>iLPN Level</a:t>
            </a:r>
          </a:p>
          <a:p>
            <a:pPr algn="ctr"/>
            <a:r>
              <a:rPr lang="en-US" sz="2800" b="1" dirty="0">
                <a:solidFill>
                  <a:srgbClr val="003300"/>
                </a:solidFill>
                <a:latin typeface="Tahoma" pitchFamily="34" charset="0"/>
              </a:rPr>
              <a:t>Item Level</a:t>
            </a:r>
          </a:p>
          <a:p>
            <a:pPr algn="ctr"/>
            <a:r>
              <a:rPr lang="en-US" sz="2800" b="1" dirty="0">
                <a:solidFill>
                  <a:srgbClr val="003300"/>
                </a:solidFill>
                <a:latin typeface="Tahoma" pitchFamily="34" charset="0"/>
              </a:rPr>
              <a:t>Blind Receipt</a:t>
            </a:r>
            <a:endParaRPr lang="en-US" sz="2800" dirty="0">
              <a:solidFill>
                <a:srgbClr val="003300"/>
              </a:solidFill>
              <a:latin typeface="Tahoma" pitchFamily="34" charset="0"/>
            </a:endParaRPr>
          </a:p>
        </p:txBody>
      </p:sp>
      <p:sp>
        <p:nvSpPr>
          <p:cNvPr id="5" name="TextBox 4"/>
          <p:cNvSpPr txBox="1"/>
          <p:nvPr/>
        </p:nvSpPr>
        <p:spPr>
          <a:xfrm>
            <a:off x="475013" y="4800445"/>
            <a:ext cx="8031989" cy="830997"/>
          </a:xfrm>
          <a:prstGeom prst="rect">
            <a:avLst/>
          </a:prstGeom>
          <a:noFill/>
        </p:spPr>
        <p:txBody>
          <a:bodyPr wrap="square" rtlCol="0">
            <a:spAutoFit/>
          </a:bodyPr>
          <a:lstStyle/>
          <a:p>
            <a:pPr marL="855663" indent="-855663"/>
            <a:r>
              <a:rPr lang="en-US" i="1" dirty="0">
                <a:solidFill>
                  <a:srgbClr val="0070C0"/>
                </a:solidFill>
                <a:latin typeface="+mn-lt"/>
              </a:rPr>
              <a:t>Note: The type of ASN determines what data will be prompted for during the receiving process.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checkerboard(across)">
                                      <p:cBhvr>
                                        <p:cTn id="7" dur="500"/>
                                        <p:tgtEl>
                                          <p:spTgt spid="1976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486888" y="1117165"/>
            <a:ext cx="6139543" cy="300037"/>
          </a:xfrm>
        </p:spPr>
        <p:txBody>
          <a:bodyPr/>
          <a:lstStyle/>
          <a:p>
            <a:r>
              <a:rPr lang="en-US" sz="2800" b="1" dirty="0">
                <a:solidFill>
                  <a:schemeClr val="tx1"/>
                </a:solidFill>
              </a:rPr>
              <a:t>iLPN Level ASN</a:t>
            </a:r>
          </a:p>
        </p:txBody>
      </p:sp>
      <p:sp>
        <p:nvSpPr>
          <p:cNvPr id="198659" name="Rectangle 3"/>
          <p:cNvSpPr>
            <a:spLocks noGrp="1" noChangeArrowheads="1"/>
          </p:cNvSpPr>
          <p:nvPr>
            <p:ph type="body" idx="1"/>
          </p:nvPr>
        </p:nvSpPr>
        <p:spPr>
          <a:xfrm>
            <a:off x="926275" y="1710047"/>
            <a:ext cx="8118805" cy="4251365"/>
          </a:xfrm>
        </p:spPr>
        <p:txBody>
          <a:bodyPr/>
          <a:lstStyle/>
          <a:p>
            <a:r>
              <a:rPr lang="en-US" sz="2800" dirty="0"/>
              <a:t>Ideal scenario!!</a:t>
            </a:r>
          </a:p>
          <a:p>
            <a:r>
              <a:rPr lang="en-US" sz="2800" dirty="0"/>
              <a:t>Greatest level of detail about a shipment</a:t>
            </a:r>
          </a:p>
          <a:p>
            <a:r>
              <a:rPr lang="en-US" sz="2800" dirty="0"/>
              <a:t>Allows for greatest level of verification</a:t>
            </a:r>
          </a:p>
          <a:p>
            <a:r>
              <a:rPr lang="en-US" sz="2800" dirty="0"/>
              <a:t>Defines the shipment at iLPN level</a:t>
            </a:r>
          </a:p>
          <a:p>
            <a:pPr lvl="1"/>
            <a:r>
              <a:rPr lang="en-US" sz="2400" dirty="0"/>
              <a:t>iLPN/Item(SKU)/Qty</a:t>
            </a:r>
          </a:p>
          <a:p>
            <a:r>
              <a:rPr lang="en-US" sz="2800" dirty="0"/>
              <a:t>Can validate shipment</a:t>
            </a:r>
          </a:p>
          <a:p>
            <a:pPr lvl="1"/>
            <a:r>
              <a:rPr lang="en-US" sz="2400" dirty="0"/>
              <a:t>iLPN level</a:t>
            </a:r>
          </a:p>
          <a:p>
            <a:pPr lvl="1"/>
            <a:r>
              <a:rPr lang="en-US" sz="2400" dirty="0"/>
              <a:t>iLPN/Item(SKU)/Qty level</a:t>
            </a:r>
          </a:p>
        </p:txBody>
      </p:sp>
      <p:sp>
        <p:nvSpPr>
          <p:cNvPr id="4" name="Rectangle 2"/>
          <p:cNvSpPr txBox="1">
            <a:spLocks noChangeArrowheads="1"/>
          </p:cNvSpPr>
          <p:nvPr/>
        </p:nvSpPr>
        <p:spPr bwMode="auto">
          <a:xfrm>
            <a:off x="250825" y="512763"/>
            <a:ext cx="8520113" cy="300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Grp="1" noChangeArrowheads="1"/>
          </p:cNvSpPr>
          <p:nvPr>
            <p:ph type="body" idx="1"/>
          </p:nvPr>
        </p:nvSpPr>
        <p:spPr>
          <a:xfrm>
            <a:off x="1371600" y="1000125"/>
            <a:ext cx="7086600" cy="3257550"/>
          </a:xfrm>
        </p:spPr>
        <p:txBody>
          <a:bodyPr/>
          <a:lstStyle/>
          <a:p>
            <a:pPr>
              <a:buFontTx/>
              <a:buNone/>
            </a:pPr>
            <a:r>
              <a:rPr lang="en-US" dirty="0"/>
              <a:t> </a:t>
            </a:r>
          </a:p>
        </p:txBody>
      </p:sp>
      <p:grpSp>
        <p:nvGrpSpPr>
          <p:cNvPr id="2" name="Group 75"/>
          <p:cNvGrpSpPr>
            <a:grpSpLocks noChangeAspect="1"/>
          </p:cNvGrpSpPr>
          <p:nvPr/>
        </p:nvGrpSpPr>
        <p:grpSpPr bwMode="auto">
          <a:xfrm>
            <a:off x="116513" y="2470790"/>
            <a:ext cx="3018167" cy="3398838"/>
            <a:chOff x="166" y="888"/>
            <a:chExt cx="2447" cy="2866"/>
          </a:xfrm>
        </p:grpSpPr>
        <p:grpSp>
          <p:nvGrpSpPr>
            <p:cNvPr id="3" name="Group 5"/>
            <p:cNvGrpSpPr>
              <a:grpSpLocks noChangeAspect="1"/>
            </p:cNvGrpSpPr>
            <p:nvPr/>
          </p:nvGrpSpPr>
          <p:grpSpPr bwMode="auto">
            <a:xfrm>
              <a:off x="166" y="888"/>
              <a:ext cx="2447" cy="2866"/>
              <a:chOff x="74" y="1469"/>
              <a:chExt cx="2087" cy="1873"/>
            </a:xfrm>
          </p:grpSpPr>
          <p:sp>
            <p:nvSpPr>
              <p:cNvPr id="250886" name="Freeform 6"/>
              <p:cNvSpPr>
                <a:spLocks noChangeAspect="1"/>
              </p:cNvSpPr>
              <p:nvPr/>
            </p:nvSpPr>
            <p:spPr bwMode="auto">
              <a:xfrm>
                <a:off x="74" y="1469"/>
                <a:ext cx="2087" cy="1873"/>
              </a:xfrm>
              <a:custGeom>
                <a:avLst/>
                <a:gdLst/>
                <a:ahLst/>
                <a:cxnLst>
                  <a:cxn ang="0">
                    <a:pos x="0" y="92"/>
                  </a:cxn>
                  <a:cxn ang="0">
                    <a:pos x="68" y="62"/>
                  </a:cxn>
                  <a:cxn ang="0">
                    <a:pos x="164" y="14"/>
                  </a:cxn>
                  <a:cxn ang="0">
                    <a:pos x="220" y="0"/>
                  </a:cxn>
                  <a:cxn ang="0">
                    <a:pos x="290" y="0"/>
                  </a:cxn>
                  <a:cxn ang="0">
                    <a:pos x="380" y="4"/>
                  </a:cxn>
                  <a:cxn ang="0">
                    <a:pos x="466" y="22"/>
                  </a:cxn>
                  <a:cxn ang="0">
                    <a:pos x="536" y="24"/>
                  </a:cxn>
                  <a:cxn ang="0">
                    <a:pos x="568" y="28"/>
                  </a:cxn>
                  <a:cxn ang="0">
                    <a:pos x="584" y="78"/>
                  </a:cxn>
                  <a:cxn ang="0">
                    <a:pos x="576" y="186"/>
                  </a:cxn>
                  <a:cxn ang="0">
                    <a:pos x="592" y="276"/>
                  </a:cxn>
                  <a:cxn ang="0">
                    <a:pos x="630" y="382"/>
                  </a:cxn>
                  <a:cxn ang="0">
                    <a:pos x="716" y="526"/>
                  </a:cxn>
                  <a:cxn ang="0">
                    <a:pos x="818" y="666"/>
                  </a:cxn>
                  <a:cxn ang="0">
                    <a:pos x="814" y="700"/>
                  </a:cxn>
                  <a:cxn ang="0">
                    <a:pos x="752" y="732"/>
                  </a:cxn>
                  <a:cxn ang="0">
                    <a:pos x="674" y="770"/>
                  </a:cxn>
                  <a:cxn ang="0">
                    <a:pos x="606" y="808"/>
                  </a:cxn>
                  <a:cxn ang="0">
                    <a:pos x="448" y="826"/>
                  </a:cxn>
                  <a:cxn ang="0">
                    <a:pos x="362" y="860"/>
                  </a:cxn>
                  <a:cxn ang="0">
                    <a:pos x="306" y="878"/>
                  </a:cxn>
                  <a:cxn ang="0">
                    <a:pos x="216" y="826"/>
                  </a:cxn>
                  <a:cxn ang="0">
                    <a:pos x="154" y="724"/>
                  </a:cxn>
                  <a:cxn ang="0">
                    <a:pos x="114" y="570"/>
                  </a:cxn>
                  <a:cxn ang="0">
                    <a:pos x="84" y="450"/>
                  </a:cxn>
                  <a:cxn ang="0">
                    <a:pos x="74" y="300"/>
                  </a:cxn>
                  <a:cxn ang="0">
                    <a:pos x="58" y="208"/>
                  </a:cxn>
                  <a:cxn ang="0">
                    <a:pos x="8" y="124"/>
                  </a:cxn>
                  <a:cxn ang="0">
                    <a:pos x="0" y="92"/>
                  </a:cxn>
                </a:cxnLst>
                <a:rect l="0" t="0" r="r" b="b"/>
                <a:pathLst>
                  <a:path w="818" h="878">
                    <a:moveTo>
                      <a:pt x="0" y="92"/>
                    </a:moveTo>
                    <a:lnTo>
                      <a:pt x="68" y="62"/>
                    </a:lnTo>
                    <a:lnTo>
                      <a:pt x="164" y="14"/>
                    </a:lnTo>
                    <a:lnTo>
                      <a:pt x="220" y="0"/>
                    </a:lnTo>
                    <a:lnTo>
                      <a:pt x="290" y="0"/>
                    </a:lnTo>
                    <a:lnTo>
                      <a:pt x="380" y="4"/>
                    </a:lnTo>
                    <a:lnTo>
                      <a:pt x="466" y="22"/>
                    </a:lnTo>
                    <a:lnTo>
                      <a:pt x="536" y="24"/>
                    </a:lnTo>
                    <a:lnTo>
                      <a:pt x="568" y="28"/>
                    </a:lnTo>
                    <a:lnTo>
                      <a:pt x="584" y="78"/>
                    </a:lnTo>
                    <a:lnTo>
                      <a:pt x="576" y="186"/>
                    </a:lnTo>
                    <a:lnTo>
                      <a:pt x="592" y="276"/>
                    </a:lnTo>
                    <a:lnTo>
                      <a:pt x="630" y="382"/>
                    </a:lnTo>
                    <a:lnTo>
                      <a:pt x="716" y="526"/>
                    </a:lnTo>
                    <a:lnTo>
                      <a:pt x="818" y="666"/>
                    </a:lnTo>
                    <a:lnTo>
                      <a:pt x="814" y="700"/>
                    </a:lnTo>
                    <a:lnTo>
                      <a:pt x="752" y="732"/>
                    </a:lnTo>
                    <a:lnTo>
                      <a:pt x="674" y="770"/>
                    </a:lnTo>
                    <a:lnTo>
                      <a:pt x="606" y="808"/>
                    </a:lnTo>
                    <a:lnTo>
                      <a:pt x="448" y="826"/>
                    </a:lnTo>
                    <a:lnTo>
                      <a:pt x="362" y="860"/>
                    </a:lnTo>
                    <a:lnTo>
                      <a:pt x="306" y="878"/>
                    </a:lnTo>
                    <a:lnTo>
                      <a:pt x="216" y="826"/>
                    </a:lnTo>
                    <a:lnTo>
                      <a:pt x="154" y="724"/>
                    </a:lnTo>
                    <a:lnTo>
                      <a:pt x="114" y="570"/>
                    </a:lnTo>
                    <a:lnTo>
                      <a:pt x="84" y="450"/>
                    </a:lnTo>
                    <a:lnTo>
                      <a:pt x="74" y="300"/>
                    </a:lnTo>
                    <a:lnTo>
                      <a:pt x="58" y="208"/>
                    </a:lnTo>
                    <a:lnTo>
                      <a:pt x="8" y="124"/>
                    </a:lnTo>
                    <a:lnTo>
                      <a:pt x="0" y="92"/>
                    </a:lnTo>
                    <a:close/>
                  </a:path>
                </a:pathLst>
              </a:custGeom>
              <a:solidFill>
                <a:schemeClr val="tx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250887" name="Freeform 7"/>
              <p:cNvSpPr>
                <a:spLocks noChangeAspect="1"/>
              </p:cNvSpPr>
              <p:nvPr/>
            </p:nvSpPr>
            <p:spPr bwMode="auto">
              <a:xfrm>
                <a:off x="97" y="1490"/>
                <a:ext cx="1870" cy="1779"/>
              </a:xfrm>
              <a:custGeom>
                <a:avLst/>
                <a:gdLst/>
                <a:ahLst/>
                <a:cxnLst>
                  <a:cxn ang="0">
                    <a:pos x="24" y="345"/>
                  </a:cxn>
                  <a:cxn ang="0">
                    <a:pos x="334" y="184"/>
                  </a:cxn>
                  <a:cxn ang="0">
                    <a:pos x="710" y="0"/>
                  </a:cxn>
                  <a:cxn ang="0">
                    <a:pos x="1244" y="9"/>
                  </a:cxn>
                  <a:cxn ang="0">
                    <a:pos x="1437" y="85"/>
                  </a:cxn>
                  <a:cxn ang="0">
                    <a:pos x="1798" y="79"/>
                  </a:cxn>
                  <a:cxn ang="0">
                    <a:pos x="1821" y="669"/>
                  </a:cxn>
                  <a:cxn ang="0">
                    <a:pos x="1998" y="1300"/>
                  </a:cxn>
                  <a:cxn ang="0">
                    <a:pos x="2423" y="2004"/>
                  </a:cxn>
                  <a:cxn ang="0">
                    <a:pos x="2636" y="2330"/>
                  </a:cxn>
                  <a:cxn ang="0">
                    <a:pos x="1914" y="2734"/>
                  </a:cxn>
                  <a:cxn ang="0">
                    <a:pos x="1345" y="2792"/>
                  </a:cxn>
                  <a:cxn ang="0">
                    <a:pos x="968" y="3000"/>
                  </a:cxn>
                  <a:cxn ang="0">
                    <a:pos x="786" y="2867"/>
                  </a:cxn>
                  <a:cxn ang="0">
                    <a:pos x="510" y="2500"/>
                  </a:cxn>
                  <a:cxn ang="0">
                    <a:pos x="296" y="1730"/>
                  </a:cxn>
                  <a:cxn ang="0">
                    <a:pos x="219" y="828"/>
                  </a:cxn>
                  <a:cxn ang="0">
                    <a:pos x="91" y="503"/>
                  </a:cxn>
                  <a:cxn ang="0">
                    <a:pos x="0" y="387"/>
                  </a:cxn>
                  <a:cxn ang="0">
                    <a:pos x="24" y="345"/>
                  </a:cxn>
                  <a:cxn ang="0">
                    <a:pos x="24" y="345"/>
                  </a:cxn>
                  <a:cxn ang="0">
                    <a:pos x="24" y="345"/>
                  </a:cxn>
                </a:cxnLst>
                <a:rect l="0" t="0" r="r" b="b"/>
                <a:pathLst>
                  <a:path w="2636" h="3000">
                    <a:moveTo>
                      <a:pt x="24" y="345"/>
                    </a:moveTo>
                    <a:lnTo>
                      <a:pt x="334" y="184"/>
                    </a:lnTo>
                    <a:lnTo>
                      <a:pt x="710" y="0"/>
                    </a:lnTo>
                    <a:lnTo>
                      <a:pt x="1244" y="9"/>
                    </a:lnTo>
                    <a:lnTo>
                      <a:pt x="1437" y="85"/>
                    </a:lnTo>
                    <a:lnTo>
                      <a:pt x="1798" y="79"/>
                    </a:lnTo>
                    <a:lnTo>
                      <a:pt x="1821" y="669"/>
                    </a:lnTo>
                    <a:lnTo>
                      <a:pt x="1998" y="1300"/>
                    </a:lnTo>
                    <a:lnTo>
                      <a:pt x="2423" y="2004"/>
                    </a:lnTo>
                    <a:lnTo>
                      <a:pt x="2636" y="2330"/>
                    </a:lnTo>
                    <a:lnTo>
                      <a:pt x="1914" y="2734"/>
                    </a:lnTo>
                    <a:lnTo>
                      <a:pt x="1345" y="2792"/>
                    </a:lnTo>
                    <a:lnTo>
                      <a:pt x="968" y="3000"/>
                    </a:lnTo>
                    <a:lnTo>
                      <a:pt x="786" y="2867"/>
                    </a:lnTo>
                    <a:lnTo>
                      <a:pt x="510" y="2500"/>
                    </a:lnTo>
                    <a:lnTo>
                      <a:pt x="296" y="1730"/>
                    </a:lnTo>
                    <a:lnTo>
                      <a:pt x="219" y="828"/>
                    </a:lnTo>
                    <a:lnTo>
                      <a:pt x="91" y="503"/>
                    </a:lnTo>
                    <a:lnTo>
                      <a:pt x="0" y="387"/>
                    </a:lnTo>
                    <a:lnTo>
                      <a:pt x="24" y="345"/>
                    </a:lnTo>
                    <a:lnTo>
                      <a:pt x="24" y="345"/>
                    </a:lnTo>
                    <a:lnTo>
                      <a:pt x="24" y="345"/>
                    </a:lnTo>
                    <a:close/>
                  </a:path>
                </a:pathLst>
              </a:custGeom>
              <a:solidFill>
                <a:srgbClr val="F5F5FF"/>
              </a:solidFill>
              <a:ln w="9525">
                <a:solidFill>
                  <a:schemeClr val="tx1"/>
                </a:solidFill>
                <a:round/>
                <a:headEnd/>
                <a:tailEnd/>
              </a:ln>
            </p:spPr>
            <p:txBody>
              <a:bodyPr/>
              <a:lstStyle/>
              <a:p>
                <a:endParaRPr lang="en-US" dirty="0"/>
              </a:p>
            </p:txBody>
          </p:sp>
          <p:sp>
            <p:nvSpPr>
              <p:cNvPr id="250889" name="Freeform 9"/>
              <p:cNvSpPr>
                <a:spLocks noChangeAspect="1"/>
              </p:cNvSpPr>
              <p:nvPr/>
            </p:nvSpPr>
            <p:spPr bwMode="auto">
              <a:xfrm>
                <a:off x="178" y="1735"/>
                <a:ext cx="728" cy="1562"/>
              </a:xfrm>
              <a:custGeom>
                <a:avLst/>
                <a:gdLst/>
                <a:ahLst/>
                <a:cxnLst>
                  <a:cxn ang="0">
                    <a:pos x="46" y="7"/>
                  </a:cxn>
                  <a:cxn ang="0">
                    <a:pos x="133" y="103"/>
                  </a:cxn>
                  <a:cxn ang="0">
                    <a:pos x="182" y="210"/>
                  </a:cxn>
                  <a:cxn ang="0">
                    <a:pos x="235" y="463"/>
                  </a:cxn>
                  <a:cxn ang="0">
                    <a:pos x="306" y="931"/>
                  </a:cxn>
                  <a:cxn ang="0">
                    <a:pos x="335" y="1172"/>
                  </a:cxn>
                  <a:cxn ang="0">
                    <a:pos x="372" y="1382"/>
                  </a:cxn>
                  <a:cxn ang="0">
                    <a:pos x="414" y="1593"/>
                  </a:cxn>
                  <a:cxn ang="0">
                    <a:pos x="440" y="1707"/>
                  </a:cxn>
                  <a:cxn ang="0">
                    <a:pos x="469" y="1834"/>
                  </a:cxn>
                  <a:cxn ang="0">
                    <a:pos x="493" y="1928"/>
                  </a:cxn>
                  <a:cxn ang="0">
                    <a:pos x="524" y="2015"/>
                  </a:cxn>
                  <a:cxn ang="0">
                    <a:pos x="560" y="2091"/>
                  </a:cxn>
                  <a:cxn ang="0">
                    <a:pos x="604" y="2162"/>
                  </a:cxn>
                  <a:cxn ang="0">
                    <a:pos x="651" y="2230"/>
                  </a:cxn>
                  <a:cxn ang="0">
                    <a:pos x="706" y="2297"/>
                  </a:cxn>
                  <a:cxn ang="0">
                    <a:pos x="766" y="2367"/>
                  </a:cxn>
                  <a:cxn ang="0">
                    <a:pos x="832" y="2440"/>
                  </a:cxn>
                  <a:cxn ang="0">
                    <a:pos x="870" y="2483"/>
                  </a:cxn>
                  <a:cxn ang="0">
                    <a:pos x="910" y="2518"/>
                  </a:cxn>
                  <a:cxn ang="0">
                    <a:pos x="953" y="2548"/>
                  </a:cxn>
                  <a:cxn ang="0">
                    <a:pos x="1005" y="2572"/>
                  </a:cxn>
                  <a:cxn ang="0">
                    <a:pos x="1027" y="2614"/>
                  </a:cxn>
                  <a:cxn ang="0">
                    <a:pos x="1011" y="2634"/>
                  </a:cxn>
                  <a:cxn ang="0">
                    <a:pos x="984" y="2635"/>
                  </a:cxn>
                  <a:cxn ang="0">
                    <a:pos x="863" y="2584"/>
                  </a:cxn>
                  <a:cxn ang="0">
                    <a:pos x="762" y="2502"/>
                  </a:cxn>
                  <a:cxn ang="0">
                    <a:pos x="692" y="2423"/>
                  </a:cxn>
                  <a:cxn ang="0">
                    <a:pos x="630" y="2349"/>
                  </a:cxn>
                  <a:cxn ang="0">
                    <a:pos x="571" y="2277"/>
                  </a:cxn>
                  <a:cxn ang="0">
                    <a:pos x="520" y="2205"/>
                  </a:cxn>
                  <a:cxn ang="0">
                    <a:pos x="476" y="2128"/>
                  </a:cxn>
                  <a:cxn ang="0">
                    <a:pos x="437" y="2046"/>
                  </a:cxn>
                  <a:cxn ang="0">
                    <a:pos x="377" y="1854"/>
                  </a:cxn>
                  <a:cxn ang="0">
                    <a:pos x="326" y="1610"/>
                  </a:cxn>
                  <a:cxn ang="0">
                    <a:pos x="285" y="1398"/>
                  </a:cxn>
                  <a:cxn ang="0">
                    <a:pos x="222" y="939"/>
                  </a:cxn>
                  <a:cxn ang="0">
                    <a:pos x="197" y="708"/>
                  </a:cxn>
                  <a:cxn ang="0">
                    <a:pos x="161" y="478"/>
                  </a:cxn>
                  <a:cxn ang="0">
                    <a:pos x="121" y="245"/>
                  </a:cxn>
                  <a:cxn ang="0">
                    <a:pos x="80" y="146"/>
                  </a:cxn>
                  <a:cxn ang="0">
                    <a:pos x="49" y="101"/>
                  </a:cxn>
                  <a:cxn ang="0">
                    <a:pos x="4" y="59"/>
                  </a:cxn>
                  <a:cxn ang="0">
                    <a:pos x="0" y="13"/>
                  </a:cxn>
                  <a:cxn ang="0">
                    <a:pos x="20" y="0"/>
                  </a:cxn>
                  <a:cxn ang="0">
                    <a:pos x="46" y="7"/>
                  </a:cxn>
                  <a:cxn ang="0">
                    <a:pos x="46" y="7"/>
                  </a:cxn>
                  <a:cxn ang="0">
                    <a:pos x="46" y="7"/>
                  </a:cxn>
                </a:cxnLst>
                <a:rect l="0" t="0" r="r" b="b"/>
                <a:pathLst>
                  <a:path w="1027" h="2635">
                    <a:moveTo>
                      <a:pt x="46" y="7"/>
                    </a:moveTo>
                    <a:lnTo>
                      <a:pt x="133" y="103"/>
                    </a:lnTo>
                    <a:lnTo>
                      <a:pt x="182" y="210"/>
                    </a:lnTo>
                    <a:lnTo>
                      <a:pt x="235" y="463"/>
                    </a:lnTo>
                    <a:lnTo>
                      <a:pt x="306" y="931"/>
                    </a:lnTo>
                    <a:lnTo>
                      <a:pt x="335" y="1172"/>
                    </a:lnTo>
                    <a:lnTo>
                      <a:pt x="372" y="1382"/>
                    </a:lnTo>
                    <a:lnTo>
                      <a:pt x="414" y="1593"/>
                    </a:lnTo>
                    <a:lnTo>
                      <a:pt x="440" y="1707"/>
                    </a:lnTo>
                    <a:lnTo>
                      <a:pt x="469" y="1834"/>
                    </a:lnTo>
                    <a:lnTo>
                      <a:pt x="493" y="1928"/>
                    </a:lnTo>
                    <a:lnTo>
                      <a:pt x="524" y="2015"/>
                    </a:lnTo>
                    <a:lnTo>
                      <a:pt x="560" y="2091"/>
                    </a:lnTo>
                    <a:lnTo>
                      <a:pt x="604" y="2162"/>
                    </a:lnTo>
                    <a:lnTo>
                      <a:pt x="651" y="2230"/>
                    </a:lnTo>
                    <a:lnTo>
                      <a:pt x="706" y="2297"/>
                    </a:lnTo>
                    <a:lnTo>
                      <a:pt x="766" y="2367"/>
                    </a:lnTo>
                    <a:lnTo>
                      <a:pt x="832" y="2440"/>
                    </a:lnTo>
                    <a:lnTo>
                      <a:pt x="870" y="2483"/>
                    </a:lnTo>
                    <a:lnTo>
                      <a:pt x="910" y="2518"/>
                    </a:lnTo>
                    <a:lnTo>
                      <a:pt x="953" y="2548"/>
                    </a:lnTo>
                    <a:lnTo>
                      <a:pt x="1005" y="2572"/>
                    </a:lnTo>
                    <a:lnTo>
                      <a:pt x="1027" y="2614"/>
                    </a:lnTo>
                    <a:lnTo>
                      <a:pt x="1011" y="2634"/>
                    </a:lnTo>
                    <a:lnTo>
                      <a:pt x="984" y="2635"/>
                    </a:lnTo>
                    <a:lnTo>
                      <a:pt x="863" y="2584"/>
                    </a:lnTo>
                    <a:lnTo>
                      <a:pt x="762" y="2502"/>
                    </a:lnTo>
                    <a:lnTo>
                      <a:pt x="692" y="2423"/>
                    </a:lnTo>
                    <a:lnTo>
                      <a:pt x="630" y="2349"/>
                    </a:lnTo>
                    <a:lnTo>
                      <a:pt x="571" y="2277"/>
                    </a:lnTo>
                    <a:lnTo>
                      <a:pt x="520" y="2205"/>
                    </a:lnTo>
                    <a:lnTo>
                      <a:pt x="476" y="2128"/>
                    </a:lnTo>
                    <a:lnTo>
                      <a:pt x="437" y="2046"/>
                    </a:lnTo>
                    <a:lnTo>
                      <a:pt x="377" y="1854"/>
                    </a:lnTo>
                    <a:lnTo>
                      <a:pt x="326" y="1610"/>
                    </a:lnTo>
                    <a:lnTo>
                      <a:pt x="285" y="1398"/>
                    </a:lnTo>
                    <a:lnTo>
                      <a:pt x="222" y="939"/>
                    </a:lnTo>
                    <a:lnTo>
                      <a:pt x="197" y="708"/>
                    </a:lnTo>
                    <a:lnTo>
                      <a:pt x="161" y="478"/>
                    </a:lnTo>
                    <a:lnTo>
                      <a:pt x="121" y="245"/>
                    </a:lnTo>
                    <a:lnTo>
                      <a:pt x="80" y="146"/>
                    </a:lnTo>
                    <a:lnTo>
                      <a:pt x="49" y="101"/>
                    </a:lnTo>
                    <a:lnTo>
                      <a:pt x="4" y="59"/>
                    </a:lnTo>
                    <a:lnTo>
                      <a:pt x="0" y="13"/>
                    </a:lnTo>
                    <a:lnTo>
                      <a:pt x="20" y="0"/>
                    </a:lnTo>
                    <a:lnTo>
                      <a:pt x="46" y="7"/>
                    </a:lnTo>
                    <a:lnTo>
                      <a:pt x="46" y="7"/>
                    </a:lnTo>
                    <a:lnTo>
                      <a:pt x="46" y="7"/>
                    </a:lnTo>
                    <a:close/>
                  </a:path>
                </a:pathLst>
              </a:custGeom>
              <a:solidFill>
                <a:srgbClr val="000000"/>
              </a:solidFill>
              <a:ln w="9525">
                <a:noFill/>
                <a:round/>
                <a:headEnd/>
                <a:tailEnd/>
              </a:ln>
            </p:spPr>
            <p:txBody>
              <a:bodyPr/>
              <a:lstStyle/>
              <a:p>
                <a:endParaRPr lang="en-US" dirty="0"/>
              </a:p>
            </p:txBody>
          </p:sp>
          <p:sp>
            <p:nvSpPr>
              <p:cNvPr id="250890" name="Freeform 10"/>
              <p:cNvSpPr>
                <a:spLocks noChangeAspect="1"/>
              </p:cNvSpPr>
              <p:nvPr/>
            </p:nvSpPr>
            <p:spPr bwMode="auto">
              <a:xfrm>
                <a:off x="1436" y="1561"/>
                <a:ext cx="477" cy="1135"/>
              </a:xfrm>
              <a:custGeom>
                <a:avLst/>
                <a:gdLst/>
                <a:ahLst/>
                <a:cxnLst>
                  <a:cxn ang="0">
                    <a:pos x="593" y="1896"/>
                  </a:cxn>
                  <a:cxn ang="0">
                    <a:pos x="557" y="1842"/>
                  </a:cxn>
                  <a:cxn ang="0">
                    <a:pos x="512" y="1771"/>
                  </a:cxn>
                  <a:cxn ang="0">
                    <a:pos x="487" y="1732"/>
                  </a:cxn>
                  <a:cxn ang="0">
                    <a:pos x="460" y="1690"/>
                  </a:cxn>
                  <a:cxn ang="0">
                    <a:pos x="406" y="1603"/>
                  </a:cxn>
                  <a:cxn ang="0">
                    <a:pos x="352" y="1513"/>
                  </a:cxn>
                  <a:cxn ang="0">
                    <a:pos x="302" y="1426"/>
                  </a:cxn>
                  <a:cxn ang="0">
                    <a:pos x="258" y="1346"/>
                  </a:cxn>
                  <a:cxn ang="0">
                    <a:pos x="221" y="1279"/>
                  </a:cxn>
                  <a:cxn ang="0">
                    <a:pos x="160" y="1178"/>
                  </a:cxn>
                  <a:cxn ang="0">
                    <a:pos x="127" y="1074"/>
                  </a:cxn>
                  <a:cxn ang="0">
                    <a:pos x="99" y="979"/>
                  </a:cxn>
                  <a:cxn ang="0">
                    <a:pos x="52" y="802"/>
                  </a:cxn>
                  <a:cxn ang="0">
                    <a:pos x="0" y="413"/>
                  </a:cxn>
                  <a:cxn ang="0">
                    <a:pos x="9" y="48"/>
                  </a:cxn>
                  <a:cxn ang="0">
                    <a:pos x="9" y="20"/>
                  </a:cxn>
                  <a:cxn ang="0">
                    <a:pos x="26" y="0"/>
                  </a:cxn>
                  <a:cxn ang="0">
                    <a:pos x="65" y="13"/>
                  </a:cxn>
                  <a:cxn ang="0">
                    <a:pos x="84" y="208"/>
                  </a:cxn>
                  <a:cxn ang="0">
                    <a:pos x="76" y="409"/>
                  </a:cxn>
                  <a:cxn ang="0">
                    <a:pos x="99" y="604"/>
                  </a:cxn>
                  <a:cxn ang="0">
                    <a:pos x="137" y="769"/>
                  </a:cxn>
                  <a:cxn ang="0">
                    <a:pos x="161" y="849"/>
                  </a:cxn>
                  <a:cxn ang="0">
                    <a:pos x="188" y="933"/>
                  </a:cxn>
                  <a:cxn ang="0">
                    <a:pos x="220" y="1023"/>
                  </a:cxn>
                  <a:cxn ang="0">
                    <a:pos x="251" y="1121"/>
                  </a:cxn>
                  <a:cxn ang="0">
                    <a:pos x="297" y="1247"/>
                  </a:cxn>
                  <a:cxn ang="0">
                    <a:pos x="337" y="1318"/>
                  </a:cxn>
                  <a:cxn ang="0">
                    <a:pos x="381" y="1396"/>
                  </a:cxn>
                  <a:cxn ang="0">
                    <a:pos x="433" y="1480"/>
                  </a:cxn>
                  <a:cxn ang="0">
                    <a:pos x="486" y="1566"/>
                  </a:cxn>
                  <a:cxn ang="0">
                    <a:pos x="539" y="1651"/>
                  </a:cxn>
                  <a:cxn ang="0">
                    <a:pos x="589" y="1731"/>
                  </a:cxn>
                  <a:cxn ang="0">
                    <a:pos x="631" y="1802"/>
                  </a:cxn>
                  <a:cxn ang="0">
                    <a:pos x="664" y="1864"/>
                  </a:cxn>
                  <a:cxn ang="0">
                    <a:pos x="673" y="1908"/>
                  </a:cxn>
                  <a:cxn ang="0">
                    <a:pos x="646" y="1913"/>
                  </a:cxn>
                  <a:cxn ang="0">
                    <a:pos x="593" y="1896"/>
                  </a:cxn>
                  <a:cxn ang="0">
                    <a:pos x="593" y="1896"/>
                  </a:cxn>
                  <a:cxn ang="0">
                    <a:pos x="593" y="1896"/>
                  </a:cxn>
                </a:cxnLst>
                <a:rect l="0" t="0" r="r" b="b"/>
                <a:pathLst>
                  <a:path w="673" h="1913">
                    <a:moveTo>
                      <a:pt x="593" y="1896"/>
                    </a:moveTo>
                    <a:lnTo>
                      <a:pt x="557" y="1842"/>
                    </a:lnTo>
                    <a:lnTo>
                      <a:pt x="512" y="1771"/>
                    </a:lnTo>
                    <a:lnTo>
                      <a:pt x="487" y="1732"/>
                    </a:lnTo>
                    <a:lnTo>
                      <a:pt x="460" y="1690"/>
                    </a:lnTo>
                    <a:lnTo>
                      <a:pt x="406" y="1603"/>
                    </a:lnTo>
                    <a:lnTo>
                      <a:pt x="352" y="1513"/>
                    </a:lnTo>
                    <a:lnTo>
                      <a:pt x="302" y="1426"/>
                    </a:lnTo>
                    <a:lnTo>
                      <a:pt x="258" y="1346"/>
                    </a:lnTo>
                    <a:lnTo>
                      <a:pt x="221" y="1279"/>
                    </a:lnTo>
                    <a:lnTo>
                      <a:pt x="160" y="1178"/>
                    </a:lnTo>
                    <a:lnTo>
                      <a:pt x="127" y="1074"/>
                    </a:lnTo>
                    <a:lnTo>
                      <a:pt x="99" y="979"/>
                    </a:lnTo>
                    <a:lnTo>
                      <a:pt x="52" y="802"/>
                    </a:lnTo>
                    <a:lnTo>
                      <a:pt x="0" y="413"/>
                    </a:lnTo>
                    <a:lnTo>
                      <a:pt x="9" y="48"/>
                    </a:lnTo>
                    <a:lnTo>
                      <a:pt x="9" y="20"/>
                    </a:lnTo>
                    <a:lnTo>
                      <a:pt x="26" y="0"/>
                    </a:lnTo>
                    <a:lnTo>
                      <a:pt x="65" y="13"/>
                    </a:lnTo>
                    <a:lnTo>
                      <a:pt x="84" y="208"/>
                    </a:lnTo>
                    <a:lnTo>
                      <a:pt x="76" y="409"/>
                    </a:lnTo>
                    <a:lnTo>
                      <a:pt x="99" y="604"/>
                    </a:lnTo>
                    <a:lnTo>
                      <a:pt x="137" y="769"/>
                    </a:lnTo>
                    <a:lnTo>
                      <a:pt x="161" y="849"/>
                    </a:lnTo>
                    <a:lnTo>
                      <a:pt x="188" y="933"/>
                    </a:lnTo>
                    <a:lnTo>
                      <a:pt x="220" y="1023"/>
                    </a:lnTo>
                    <a:lnTo>
                      <a:pt x="251" y="1121"/>
                    </a:lnTo>
                    <a:lnTo>
                      <a:pt x="297" y="1247"/>
                    </a:lnTo>
                    <a:lnTo>
                      <a:pt x="337" y="1318"/>
                    </a:lnTo>
                    <a:lnTo>
                      <a:pt x="381" y="1396"/>
                    </a:lnTo>
                    <a:lnTo>
                      <a:pt x="433" y="1480"/>
                    </a:lnTo>
                    <a:lnTo>
                      <a:pt x="486" y="1566"/>
                    </a:lnTo>
                    <a:lnTo>
                      <a:pt x="539" y="1651"/>
                    </a:lnTo>
                    <a:lnTo>
                      <a:pt x="589" y="1731"/>
                    </a:lnTo>
                    <a:lnTo>
                      <a:pt x="631" y="1802"/>
                    </a:lnTo>
                    <a:lnTo>
                      <a:pt x="664" y="1864"/>
                    </a:lnTo>
                    <a:lnTo>
                      <a:pt x="673" y="1908"/>
                    </a:lnTo>
                    <a:lnTo>
                      <a:pt x="646" y="1913"/>
                    </a:lnTo>
                    <a:lnTo>
                      <a:pt x="593" y="1896"/>
                    </a:lnTo>
                    <a:lnTo>
                      <a:pt x="593" y="1896"/>
                    </a:lnTo>
                    <a:lnTo>
                      <a:pt x="593" y="1896"/>
                    </a:lnTo>
                    <a:close/>
                  </a:path>
                </a:pathLst>
              </a:custGeom>
              <a:solidFill>
                <a:srgbClr val="000000"/>
              </a:solidFill>
              <a:ln w="9525">
                <a:noFill/>
                <a:round/>
                <a:headEnd/>
                <a:tailEnd/>
              </a:ln>
            </p:spPr>
            <p:txBody>
              <a:bodyPr/>
              <a:lstStyle/>
              <a:p>
                <a:endParaRPr lang="en-US" dirty="0"/>
              </a:p>
            </p:txBody>
          </p:sp>
          <p:sp>
            <p:nvSpPr>
              <p:cNvPr id="250891" name="Freeform 11"/>
              <p:cNvSpPr>
                <a:spLocks noChangeAspect="1"/>
              </p:cNvSpPr>
              <p:nvPr/>
            </p:nvSpPr>
            <p:spPr bwMode="auto">
              <a:xfrm>
                <a:off x="889" y="2964"/>
                <a:ext cx="1000" cy="332"/>
              </a:xfrm>
              <a:custGeom>
                <a:avLst/>
                <a:gdLst/>
                <a:ahLst/>
                <a:cxnLst>
                  <a:cxn ang="0">
                    <a:pos x="0" y="538"/>
                  </a:cxn>
                  <a:cxn ang="0">
                    <a:pos x="124" y="441"/>
                  </a:cxn>
                  <a:cxn ang="0">
                    <a:pos x="304" y="370"/>
                  </a:cxn>
                  <a:cxn ang="0">
                    <a:pos x="578" y="305"/>
                  </a:cxn>
                  <a:cxn ang="0">
                    <a:pos x="784" y="266"/>
                  </a:cxn>
                  <a:cxn ang="0">
                    <a:pos x="992" y="208"/>
                  </a:cxn>
                  <a:cxn ang="0">
                    <a:pos x="1201" y="84"/>
                  </a:cxn>
                  <a:cxn ang="0">
                    <a:pos x="1371" y="0"/>
                  </a:cxn>
                  <a:cxn ang="0">
                    <a:pos x="1409" y="96"/>
                  </a:cxn>
                  <a:cxn ang="0">
                    <a:pos x="1234" y="175"/>
                  </a:cxn>
                  <a:cxn ang="0">
                    <a:pos x="1075" y="293"/>
                  </a:cxn>
                  <a:cxn ang="0">
                    <a:pos x="955" y="324"/>
                  </a:cxn>
                  <a:cxn ang="0">
                    <a:pos x="811" y="337"/>
                  </a:cxn>
                  <a:cxn ang="0">
                    <a:pos x="655" y="356"/>
                  </a:cxn>
                  <a:cxn ang="0">
                    <a:pos x="499" y="389"/>
                  </a:cxn>
                  <a:cxn ang="0">
                    <a:pos x="299" y="447"/>
                  </a:cxn>
                  <a:cxn ang="0">
                    <a:pos x="136" y="513"/>
                  </a:cxn>
                  <a:cxn ang="0">
                    <a:pos x="45" y="558"/>
                  </a:cxn>
                  <a:cxn ang="0">
                    <a:pos x="0" y="538"/>
                  </a:cxn>
                  <a:cxn ang="0">
                    <a:pos x="0" y="538"/>
                  </a:cxn>
                  <a:cxn ang="0">
                    <a:pos x="0" y="538"/>
                  </a:cxn>
                </a:cxnLst>
                <a:rect l="0" t="0" r="r" b="b"/>
                <a:pathLst>
                  <a:path w="1409" h="558">
                    <a:moveTo>
                      <a:pt x="0" y="538"/>
                    </a:moveTo>
                    <a:lnTo>
                      <a:pt x="124" y="441"/>
                    </a:lnTo>
                    <a:lnTo>
                      <a:pt x="304" y="370"/>
                    </a:lnTo>
                    <a:lnTo>
                      <a:pt x="578" y="305"/>
                    </a:lnTo>
                    <a:lnTo>
                      <a:pt x="784" y="266"/>
                    </a:lnTo>
                    <a:lnTo>
                      <a:pt x="992" y="208"/>
                    </a:lnTo>
                    <a:lnTo>
                      <a:pt x="1201" y="84"/>
                    </a:lnTo>
                    <a:lnTo>
                      <a:pt x="1371" y="0"/>
                    </a:lnTo>
                    <a:lnTo>
                      <a:pt x="1409" y="96"/>
                    </a:lnTo>
                    <a:lnTo>
                      <a:pt x="1234" y="175"/>
                    </a:lnTo>
                    <a:lnTo>
                      <a:pt x="1075" y="293"/>
                    </a:lnTo>
                    <a:lnTo>
                      <a:pt x="955" y="324"/>
                    </a:lnTo>
                    <a:lnTo>
                      <a:pt x="811" y="337"/>
                    </a:lnTo>
                    <a:lnTo>
                      <a:pt x="655" y="356"/>
                    </a:lnTo>
                    <a:lnTo>
                      <a:pt x="499" y="389"/>
                    </a:lnTo>
                    <a:lnTo>
                      <a:pt x="299" y="447"/>
                    </a:lnTo>
                    <a:lnTo>
                      <a:pt x="136" y="513"/>
                    </a:lnTo>
                    <a:lnTo>
                      <a:pt x="45" y="558"/>
                    </a:lnTo>
                    <a:lnTo>
                      <a:pt x="0" y="538"/>
                    </a:lnTo>
                    <a:lnTo>
                      <a:pt x="0" y="538"/>
                    </a:lnTo>
                    <a:lnTo>
                      <a:pt x="0" y="538"/>
                    </a:lnTo>
                    <a:close/>
                  </a:path>
                </a:pathLst>
              </a:custGeom>
              <a:solidFill>
                <a:srgbClr val="000000"/>
              </a:solidFill>
              <a:ln w="9525">
                <a:noFill/>
                <a:round/>
                <a:headEnd/>
                <a:tailEnd/>
              </a:ln>
            </p:spPr>
            <p:txBody>
              <a:bodyPr/>
              <a:lstStyle/>
              <a:p>
                <a:endParaRPr lang="en-US" dirty="0"/>
              </a:p>
            </p:txBody>
          </p:sp>
          <p:sp>
            <p:nvSpPr>
              <p:cNvPr id="250892" name="Freeform 12"/>
              <p:cNvSpPr>
                <a:spLocks noChangeAspect="1"/>
              </p:cNvSpPr>
              <p:nvPr/>
            </p:nvSpPr>
            <p:spPr bwMode="auto">
              <a:xfrm>
                <a:off x="201" y="1499"/>
                <a:ext cx="1285" cy="236"/>
              </a:xfrm>
              <a:custGeom>
                <a:avLst/>
                <a:gdLst/>
                <a:ahLst/>
                <a:cxnLst>
                  <a:cxn ang="0">
                    <a:pos x="8" y="335"/>
                  </a:cxn>
                  <a:cxn ang="0">
                    <a:pos x="53" y="302"/>
                  </a:cxn>
                  <a:cxn ang="0">
                    <a:pos x="92" y="272"/>
                  </a:cxn>
                  <a:cxn ang="0">
                    <a:pos x="131" y="245"/>
                  </a:cxn>
                  <a:cxn ang="0">
                    <a:pos x="179" y="218"/>
                  </a:cxn>
                  <a:cxn ang="0">
                    <a:pos x="218" y="195"/>
                  </a:cxn>
                  <a:cxn ang="0">
                    <a:pos x="259" y="174"/>
                  </a:cxn>
                  <a:cxn ang="0">
                    <a:pos x="337" y="134"/>
                  </a:cxn>
                  <a:cxn ang="0">
                    <a:pos x="414" y="99"/>
                  </a:cxn>
                  <a:cxn ang="0">
                    <a:pos x="490" y="69"/>
                  </a:cxn>
                  <a:cxn ang="0">
                    <a:pos x="564" y="44"/>
                  </a:cxn>
                  <a:cxn ang="0">
                    <a:pos x="639" y="25"/>
                  </a:cxn>
                  <a:cxn ang="0">
                    <a:pos x="787" y="0"/>
                  </a:cxn>
                  <a:cxn ang="0">
                    <a:pos x="1096" y="1"/>
                  </a:cxn>
                  <a:cxn ang="0">
                    <a:pos x="1431" y="68"/>
                  </a:cxn>
                  <a:cxn ang="0">
                    <a:pos x="1605" y="85"/>
                  </a:cxn>
                  <a:cxn ang="0">
                    <a:pos x="1777" y="78"/>
                  </a:cxn>
                  <a:cxn ang="0">
                    <a:pos x="1813" y="107"/>
                  </a:cxn>
                  <a:cxn ang="0">
                    <a:pos x="1808" y="131"/>
                  </a:cxn>
                  <a:cxn ang="0">
                    <a:pos x="1784" y="144"/>
                  </a:cxn>
                  <a:cxn ang="0">
                    <a:pos x="1600" y="161"/>
                  </a:cxn>
                  <a:cxn ang="0">
                    <a:pos x="1415" y="152"/>
                  </a:cxn>
                  <a:cxn ang="0">
                    <a:pos x="1252" y="114"/>
                  </a:cxn>
                  <a:cxn ang="0">
                    <a:pos x="1096" y="89"/>
                  </a:cxn>
                  <a:cxn ang="0">
                    <a:pos x="802" y="87"/>
                  </a:cxn>
                  <a:cxn ang="0">
                    <a:pos x="515" y="152"/>
                  </a:cxn>
                  <a:cxn ang="0">
                    <a:pos x="444" y="181"/>
                  </a:cxn>
                  <a:cxn ang="0">
                    <a:pos x="372" y="215"/>
                  </a:cxn>
                  <a:cxn ang="0">
                    <a:pos x="297" y="250"/>
                  </a:cxn>
                  <a:cxn ang="0">
                    <a:pos x="221" y="295"/>
                  </a:cxn>
                  <a:cxn ang="0">
                    <a:pos x="50" y="392"/>
                  </a:cxn>
                  <a:cxn ang="0">
                    <a:pos x="20" y="397"/>
                  </a:cxn>
                  <a:cxn ang="0">
                    <a:pos x="0" y="383"/>
                  </a:cxn>
                  <a:cxn ang="0">
                    <a:pos x="8" y="335"/>
                  </a:cxn>
                  <a:cxn ang="0">
                    <a:pos x="8" y="335"/>
                  </a:cxn>
                  <a:cxn ang="0">
                    <a:pos x="8" y="335"/>
                  </a:cxn>
                </a:cxnLst>
                <a:rect l="0" t="0" r="r" b="b"/>
                <a:pathLst>
                  <a:path w="1813" h="397">
                    <a:moveTo>
                      <a:pt x="8" y="335"/>
                    </a:moveTo>
                    <a:lnTo>
                      <a:pt x="53" y="302"/>
                    </a:lnTo>
                    <a:lnTo>
                      <a:pt x="92" y="272"/>
                    </a:lnTo>
                    <a:lnTo>
                      <a:pt x="131" y="245"/>
                    </a:lnTo>
                    <a:lnTo>
                      <a:pt x="179" y="218"/>
                    </a:lnTo>
                    <a:lnTo>
                      <a:pt x="218" y="195"/>
                    </a:lnTo>
                    <a:lnTo>
                      <a:pt x="259" y="174"/>
                    </a:lnTo>
                    <a:lnTo>
                      <a:pt x="337" y="134"/>
                    </a:lnTo>
                    <a:lnTo>
                      <a:pt x="414" y="99"/>
                    </a:lnTo>
                    <a:lnTo>
                      <a:pt x="490" y="69"/>
                    </a:lnTo>
                    <a:lnTo>
                      <a:pt x="564" y="44"/>
                    </a:lnTo>
                    <a:lnTo>
                      <a:pt x="639" y="25"/>
                    </a:lnTo>
                    <a:lnTo>
                      <a:pt x="787" y="0"/>
                    </a:lnTo>
                    <a:lnTo>
                      <a:pt x="1096" y="1"/>
                    </a:lnTo>
                    <a:lnTo>
                      <a:pt x="1431" y="68"/>
                    </a:lnTo>
                    <a:lnTo>
                      <a:pt x="1605" y="85"/>
                    </a:lnTo>
                    <a:lnTo>
                      <a:pt x="1777" y="78"/>
                    </a:lnTo>
                    <a:lnTo>
                      <a:pt x="1813" y="107"/>
                    </a:lnTo>
                    <a:lnTo>
                      <a:pt x="1808" y="131"/>
                    </a:lnTo>
                    <a:lnTo>
                      <a:pt x="1784" y="144"/>
                    </a:lnTo>
                    <a:lnTo>
                      <a:pt x="1600" y="161"/>
                    </a:lnTo>
                    <a:lnTo>
                      <a:pt x="1415" y="152"/>
                    </a:lnTo>
                    <a:lnTo>
                      <a:pt x="1252" y="114"/>
                    </a:lnTo>
                    <a:lnTo>
                      <a:pt x="1096" y="89"/>
                    </a:lnTo>
                    <a:lnTo>
                      <a:pt x="802" y="87"/>
                    </a:lnTo>
                    <a:lnTo>
                      <a:pt x="515" y="152"/>
                    </a:lnTo>
                    <a:lnTo>
                      <a:pt x="444" y="181"/>
                    </a:lnTo>
                    <a:lnTo>
                      <a:pt x="372" y="215"/>
                    </a:lnTo>
                    <a:lnTo>
                      <a:pt x="297" y="250"/>
                    </a:lnTo>
                    <a:lnTo>
                      <a:pt x="221" y="295"/>
                    </a:lnTo>
                    <a:lnTo>
                      <a:pt x="50" y="392"/>
                    </a:lnTo>
                    <a:lnTo>
                      <a:pt x="20" y="397"/>
                    </a:lnTo>
                    <a:lnTo>
                      <a:pt x="0" y="383"/>
                    </a:lnTo>
                    <a:lnTo>
                      <a:pt x="8" y="335"/>
                    </a:lnTo>
                    <a:lnTo>
                      <a:pt x="8" y="335"/>
                    </a:lnTo>
                    <a:lnTo>
                      <a:pt x="8" y="335"/>
                    </a:lnTo>
                    <a:close/>
                  </a:path>
                </a:pathLst>
              </a:custGeom>
              <a:solidFill>
                <a:srgbClr val="000000"/>
              </a:solidFill>
              <a:ln w="9525">
                <a:noFill/>
                <a:round/>
                <a:headEnd/>
                <a:tailEnd/>
              </a:ln>
            </p:spPr>
            <p:txBody>
              <a:bodyPr/>
              <a:lstStyle/>
              <a:p>
                <a:endParaRPr lang="en-US" dirty="0"/>
              </a:p>
            </p:txBody>
          </p:sp>
          <p:sp>
            <p:nvSpPr>
              <p:cNvPr id="250893" name="Freeform 13"/>
              <p:cNvSpPr>
                <a:spLocks noChangeAspect="1"/>
              </p:cNvSpPr>
              <p:nvPr/>
            </p:nvSpPr>
            <p:spPr bwMode="auto">
              <a:xfrm>
                <a:off x="1836" y="2771"/>
                <a:ext cx="264" cy="251"/>
              </a:xfrm>
              <a:custGeom>
                <a:avLst/>
                <a:gdLst/>
                <a:ahLst/>
                <a:cxnLst>
                  <a:cxn ang="0">
                    <a:pos x="172" y="66"/>
                  </a:cxn>
                  <a:cxn ang="0">
                    <a:pos x="250" y="176"/>
                  </a:cxn>
                  <a:cxn ang="0">
                    <a:pos x="129" y="251"/>
                  </a:cxn>
                  <a:cxn ang="0">
                    <a:pos x="0" y="348"/>
                  </a:cxn>
                  <a:cxn ang="0">
                    <a:pos x="72" y="423"/>
                  </a:cxn>
                  <a:cxn ang="0">
                    <a:pos x="226" y="312"/>
                  </a:cxn>
                  <a:cxn ang="0">
                    <a:pos x="337" y="270"/>
                  </a:cxn>
                  <a:cxn ang="0">
                    <a:pos x="371" y="208"/>
                  </a:cxn>
                  <a:cxn ang="0">
                    <a:pos x="239" y="0"/>
                  </a:cxn>
                  <a:cxn ang="0">
                    <a:pos x="172" y="66"/>
                  </a:cxn>
                  <a:cxn ang="0">
                    <a:pos x="172" y="66"/>
                  </a:cxn>
                  <a:cxn ang="0">
                    <a:pos x="172" y="66"/>
                  </a:cxn>
                </a:cxnLst>
                <a:rect l="0" t="0" r="r" b="b"/>
                <a:pathLst>
                  <a:path w="371" h="423">
                    <a:moveTo>
                      <a:pt x="172" y="66"/>
                    </a:moveTo>
                    <a:lnTo>
                      <a:pt x="250" y="176"/>
                    </a:lnTo>
                    <a:lnTo>
                      <a:pt x="129" y="251"/>
                    </a:lnTo>
                    <a:lnTo>
                      <a:pt x="0" y="348"/>
                    </a:lnTo>
                    <a:lnTo>
                      <a:pt x="72" y="423"/>
                    </a:lnTo>
                    <a:lnTo>
                      <a:pt x="226" y="312"/>
                    </a:lnTo>
                    <a:lnTo>
                      <a:pt x="337" y="270"/>
                    </a:lnTo>
                    <a:lnTo>
                      <a:pt x="371" y="208"/>
                    </a:lnTo>
                    <a:lnTo>
                      <a:pt x="239" y="0"/>
                    </a:lnTo>
                    <a:lnTo>
                      <a:pt x="172" y="66"/>
                    </a:lnTo>
                    <a:lnTo>
                      <a:pt x="172" y="66"/>
                    </a:lnTo>
                    <a:lnTo>
                      <a:pt x="172" y="66"/>
                    </a:lnTo>
                    <a:close/>
                  </a:path>
                </a:pathLst>
              </a:custGeom>
              <a:solidFill>
                <a:srgbClr val="000000"/>
              </a:solidFill>
              <a:ln w="9525">
                <a:noFill/>
                <a:round/>
                <a:headEnd/>
                <a:tailEnd/>
              </a:ln>
            </p:spPr>
            <p:txBody>
              <a:bodyPr/>
              <a:lstStyle/>
              <a:p>
                <a:endParaRPr lang="en-US" dirty="0"/>
              </a:p>
            </p:txBody>
          </p:sp>
          <p:grpSp>
            <p:nvGrpSpPr>
              <p:cNvPr id="4" name="Group 14"/>
              <p:cNvGrpSpPr>
                <a:grpSpLocks noChangeAspect="1"/>
              </p:cNvGrpSpPr>
              <p:nvPr/>
            </p:nvGrpSpPr>
            <p:grpSpPr bwMode="auto">
              <a:xfrm>
                <a:off x="1005" y="2902"/>
                <a:ext cx="801" cy="228"/>
                <a:chOff x="3088" y="1479"/>
                <a:chExt cx="565" cy="192"/>
              </a:xfrm>
            </p:grpSpPr>
            <p:sp>
              <p:nvSpPr>
                <p:cNvPr id="250895" name="Freeform 1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896" name="Freeform 1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897" name="Freeform 1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898" name="Freeform 1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899" name="Freeform 1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00" name="Freeform 2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01" name="Freeform 2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5" name="Group 22"/>
              <p:cNvGrpSpPr>
                <a:grpSpLocks noChangeAspect="1"/>
              </p:cNvGrpSpPr>
              <p:nvPr/>
            </p:nvGrpSpPr>
            <p:grpSpPr bwMode="auto">
              <a:xfrm rot="729833">
                <a:off x="506" y="1718"/>
                <a:ext cx="801" cy="227"/>
                <a:chOff x="3088" y="1479"/>
                <a:chExt cx="565" cy="192"/>
              </a:xfrm>
            </p:grpSpPr>
            <p:sp>
              <p:nvSpPr>
                <p:cNvPr id="250903" name="Freeform 2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04" name="Freeform 2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05" name="Freeform 2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06" name="Freeform 2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07" name="Freeform 2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08" name="Freeform 2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09" name="Freeform 2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6" name="Group 30"/>
              <p:cNvGrpSpPr>
                <a:grpSpLocks noChangeAspect="1"/>
              </p:cNvGrpSpPr>
              <p:nvPr/>
            </p:nvGrpSpPr>
            <p:grpSpPr bwMode="auto">
              <a:xfrm rot="729833">
                <a:off x="521" y="1831"/>
                <a:ext cx="802" cy="228"/>
                <a:chOff x="3088" y="1479"/>
                <a:chExt cx="565" cy="192"/>
              </a:xfrm>
            </p:grpSpPr>
            <p:sp>
              <p:nvSpPr>
                <p:cNvPr id="250911" name="Freeform 31"/>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12" name="Freeform 32"/>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13" name="Freeform 33"/>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14" name="Freeform 34"/>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15" name="Freeform 35"/>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16" name="Freeform 36"/>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17" name="Freeform 37"/>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7" name="Group 38"/>
              <p:cNvGrpSpPr>
                <a:grpSpLocks noChangeAspect="1"/>
              </p:cNvGrpSpPr>
              <p:nvPr/>
            </p:nvGrpSpPr>
            <p:grpSpPr bwMode="auto">
              <a:xfrm rot="729833">
                <a:off x="574" y="1945"/>
                <a:ext cx="801" cy="228"/>
                <a:chOff x="3088" y="1479"/>
                <a:chExt cx="565" cy="192"/>
              </a:xfrm>
            </p:grpSpPr>
            <p:sp>
              <p:nvSpPr>
                <p:cNvPr id="250919" name="Freeform 39"/>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0" name="Freeform 40"/>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1" name="Freeform 41"/>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22" name="Freeform 42"/>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23" name="Freeform 43"/>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24" name="Freeform 44"/>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25" name="Freeform 45"/>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8" name="Group 46"/>
              <p:cNvGrpSpPr>
                <a:grpSpLocks noChangeAspect="1"/>
              </p:cNvGrpSpPr>
              <p:nvPr/>
            </p:nvGrpSpPr>
            <p:grpSpPr bwMode="auto">
              <a:xfrm rot="729833">
                <a:off x="574" y="2059"/>
                <a:ext cx="801" cy="228"/>
                <a:chOff x="3088" y="1479"/>
                <a:chExt cx="565" cy="192"/>
              </a:xfrm>
            </p:grpSpPr>
            <p:sp>
              <p:nvSpPr>
                <p:cNvPr id="250927" name="Freeform 47"/>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8" name="Freeform 48"/>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9" name="Freeform 49"/>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30" name="Freeform 50"/>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31" name="Freeform 51"/>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32" name="Freeform 52"/>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33" name="Freeform 53"/>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9" name="Group 54"/>
              <p:cNvGrpSpPr>
                <a:grpSpLocks noChangeAspect="1"/>
              </p:cNvGrpSpPr>
              <p:nvPr/>
            </p:nvGrpSpPr>
            <p:grpSpPr bwMode="auto">
              <a:xfrm rot="729833">
                <a:off x="642" y="2173"/>
                <a:ext cx="801" cy="228"/>
                <a:chOff x="3088" y="1479"/>
                <a:chExt cx="565" cy="192"/>
              </a:xfrm>
            </p:grpSpPr>
            <p:sp>
              <p:nvSpPr>
                <p:cNvPr id="250935" name="Freeform 5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936" name="Freeform 5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937" name="Freeform 5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938" name="Freeform 5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939" name="Freeform 5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40" name="Freeform 6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41" name="Freeform 6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10" name="Group 62"/>
              <p:cNvGrpSpPr>
                <a:grpSpLocks noChangeAspect="1"/>
              </p:cNvGrpSpPr>
              <p:nvPr/>
            </p:nvGrpSpPr>
            <p:grpSpPr bwMode="auto">
              <a:xfrm rot="729833">
                <a:off x="725" y="2287"/>
                <a:ext cx="802" cy="227"/>
                <a:chOff x="3088" y="1479"/>
                <a:chExt cx="565" cy="192"/>
              </a:xfrm>
            </p:grpSpPr>
            <p:sp>
              <p:nvSpPr>
                <p:cNvPr id="250943" name="Freeform 6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44" name="Freeform 6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45" name="Freeform 6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46" name="Freeform 6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47" name="Freeform 6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48" name="Freeform 6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49" name="Freeform 6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sp>
          <p:nvSpPr>
            <p:cNvPr id="250950" name="Text Box 70"/>
            <p:cNvSpPr txBox="1">
              <a:spLocks noChangeAspect="1" noChangeArrowheads="1"/>
            </p:cNvSpPr>
            <p:nvPr/>
          </p:nvSpPr>
          <p:spPr bwMode="auto">
            <a:xfrm rot="20821945">
              <a:off x="715" y="1136"/>
              <a:ext cx="1394" cy="2563"/>
            </a:xfrm>
            <a:prstGeom prst="rect">
              <a:avLst/>
            </a:prstGeom>
            <a:noFill/>
            <a:ln w="9525">
              <a:noFill/>
              <a:miter lim="800000"/>
              <a:headEnd/>
              <a:tailEnd/>
            </a:ln>
            <a:effectLst/>
          </p:spPr>
          <p:txBody>
            <a:bodyPr wrap="square">
              <a:spAutoFit/>
            </a:bodyPr>
            <a:lstStyle/>
            <a:p>
              <a:pPr>
                <a:spcBef>
                  <a:spcPct val="50000"/>
                </a:spcBef>
              </a:pPr>
              <a:r>
                <a:rPr lang="en-US" sz="1400" dirty="0" err="1">
                  <a:solidFill>
                    <a:srgbClr val="FF0000"/>
                  </a:solidFill>
                  <a:latin typeface="Comic Sans MS" pitchFamily="66" charset="0"/>
                </a:rPr>
                <a:t>iLPN</a:t>
              </a:r>
              <a:r>
                <a:rPr lang="en-US" sz="1400" dirty="0">
                  <a:solidFill>
                    <a:srgbClr val="FF0000"/>
                  </a:solidFill>
                  <a:latin typeface="Comic Sans MS" pitchFamily="66" charset="0"/>
                </a:rPr>
                <a:t> Level ASN</a:t>
              </a:r>
            </a:p>
            <a:p>
              <a:pPr>
                <a:spcBef>
                  <a:spcPct val="50000"/>
                </a:spcBef>
              </a:pPr>
              <a:r>
                <a:rPr lang="en-US" sz="1400" dirty="0">
                  <a:solidFill>
                    <a:srgbClr val="FF0000"/>
                  </a:solidFill>
                  <a:latin typeface="Comic Sans MS" pitchFamily="66" charset="0"/>
                </a:rPr>
                <a:t>Ted Bears Inc.</a:t>
              </a:r>
            </a:p>
            <a:p>
              <a:pPr>
                <a:spcBef>
                  <a:spcPct val="50000"/>
                </a:spcBef>
              </a:pPr>
              <a:r>
                <a:rPr lang="en-US" sz="1400" dirty="0">
                  <a:solidFill>
                    <a:srgbClr val="FF0000"/>
                  </a:solidFill>
                  <a:latin typeface="Comic Sans MS" pitchFamily="66" charset="0"/>
                </a:rPr>
                <a:t>Shipment #: S1001035</a:t>
              </a:r>
            </a:p>
            <a:p>
              <a:pPr>
                <a:spcBef>
                  <a:spcPct val="50000"/>
                </a:spcBef>
              </a:pPr>
              <a:r>
                <a:rPr lang="en-US" sz="1400" dirty="0">
                  <a:solidFill>
                    <a:srgbClr val="FF0000"/>
                  </a:solidFill>
                  <a:latin typeface="Comic Sans MS" pitchFamily="66" charset="0"/>
                </a:rPr>
                <a:t>P.O.: 15263748</a:t>
              </a:r>
            </a:p>
            <a:p>
              <a:pPr>
                <a:spcBef>
                  <a:spcPct val="50000"/>
                </a:spcBef>
              </a:pPr>
              <a:r>
                <a:rPr lang="en-US" sz="1400" dirty="0">
                  <a:solidFill>
                    <a:srgbClr val="FF0000"/>
                  </a:solidFill>
                  <a:latin typeface="Comic Sans MS" pitchFamily="66" charset="0"/>
                </a:rPr>
                <a:t>2 Cases</a:t>
              </a:r>
            </a:p>
            <a:p>
              <a:pPr>
                <a:spcBef>
                  <a:spcPct val="50000"/>
                </a:spcBef>
              </a:pPr>
              <a:r>
                <a:rPr lang="en-US" sz="1050" dirty="0">
                  <a:solidFill>
                    <a:srgbClr val="FF0000"/>
                  </a:solidFill>
                  <a:latin typeface="Comic Sans MS" pitchFamily="66" charset="0"/>
                </a:rPr>
                <a:t>25 – SKU XX Teddy Bears</a:t>
              </a:r>
            </a:p>
            <a:p>
              <a:pPr>
                <a:spcBef>
                  <a:spcPct val="50000"/>
                </a:spcBef>
              </a:pPr>
              <a:r>
                <a:rPr lang="en-US" sz="1050" dirty="0">
                  <a:solidFill>
                    <a:srgbClr val="FF0000"/>
                  </a:solidFill>
                  <a:latin typeface="Comic Sans MS" pitchFamily="66" charset="0"/>
                </a:rPr>
                <a:t>25 –SKU XX Teddy Bears</a:t>
              </a:r>
            </a:p>
            <a:p>
              <a:pPr>
                <a:spcBef>
                  <a:spcPct val="50000"/>
                </a:spcBef>
              </a:pPr>
              <a:endParaRPr lang="en-US" sz="1800" dirty="0">
                <a:solidFill>
                  <a:srgbClr val="FF0000"/>
                </a:solidFill>
                <a:latin typeface="Comic Sans MS" pitchFamily="66" charset="0"/>
              </a:endParaRPr>
            </a:p>
          </p:txBody>
        </p:sp>
      </p:grpSp>
      <p:sp>
        <p:nvSpPr>
          <p:cNvPr id="250954" name="Rectangle 74"/>
          <p:cNvSpPr>
            <a:spLocks noGrp="1" noChangeArrowheads="1"/>
          </p:cNvSpPr>
          <p:nvPr>
            <p:ph type="title"/>
          </p:nvPr>
        </p:nvSpPr>
        <p:spPr>
          <a:xfrm>
            <a:off x="249382" y="273132"/>
            <a:ext cx="8215168" cy="717467"/>
          </a:xfrm>
          <a:noFill/>
          <a:ln/>
        </p:spPr>
        <p:txBody>
          <a:bodyPr/>
          <a:lstStyle/>
          <a:p>
            <a:r>
              <a:rPr lang="en-US" sz="3200" dirty="0"/>
              <a:t>iLPN Level ASN </a:t>
            </a:r>
          </a:p>
        </p:txBody>
      </p:sp>
      <p:sp>
        <p:nvSpPr>
          <p:cNvPr id="250957" name="Rectangle 77"/>
          <p:cNvSpPr>
            <a:spLocks noChangeArrowheads="1"/>
          </p:cNvSpPr>
          <p:nvPr/>
        </p:nvSpPr>
        <p:spPr bwMode="black">
          <a:xfrm>
            <a:off x="2291938" y="973777"/>
            <a:ext cx="6852062" cy="1610673"/>
          </a:xfrm>
          <a:prstGeom prst="rect">
            <a:avLst/>
          </a:prstGeom>
          <a:noFill/>
          <a:ln w="9525">
            <a:noFill/>
            <a:miter lim="800000"/>
            <a:headEnd/>
            <a:tailEnd/>
          </a:ln>
          <a:effectLst/>
        </p:spPr>
        <p:txBody>
          <a:bodyPr/>
          <a:lstStyle/>
          <a:p>
            <a:pPr marL="342900" indent="-342900">
              <a:spcBef>
                <a:spcPct val="20000"/>
              </a:spcBef>
            </a:pPr>
            <a:r>
              <a:rPr lang="en-US" b="1" i="1" dirty="0">
                <a:latin typeface="Arial" pitchFamily="34" charset="0"/>
              </a:rPr>
              <a:t>Before Receiving</a:t>
            </a:r>
            <a:r>
              <a:rPr lang="en-US" b="1" dirty="0">
                <a:latin typeface="Arial" pitchFamily="34" charset="0"/>
              </a:rPr>
              <a:t>:</a:t>
            </a:r>
          </a:p>
          <a:p>
            <a:pPr marL="342900" indent="-342900">
              <a:spcBef>
                <a:spcPct val="20000"/>
              </a:spcBef>
              <a:buFontTx/>
              <a:buChar char="•"/>
            </a:pPr>
            <a:r>
              <a:rPr lang="en-US" sz="2000" dirty="0">
                <a:latin typeface="Arial" pitchFamily="34" charset="0"/>
              </a:rPr>
              <a:t>Provides details of a shipment at the aggregate Item/Quantity level.</a:t>
            </a:r>
          </a:p>
          <a:p>
            <a:pPr marL="342900" indent="-342900">
              <a:spcBef>
                <a:spcPct val="20000"/>
              </a:spcBef>
              <a:buFontTx/>
              <a:buChar char="•"/>
            </a:pPr>
            <a:r>
              <a:rPr lang="en-US" sz="2000" dirty="0">
                <a:latin typeface="Arial" pitchFamily="34" charset="0"/>
              </a:rPr>
              <a:t>Provides details of a shipment at the iLPN level</a:t>
            </a:r>
          </a:p>
        </p:txBody>
      </p:sp>
      <p:graphicFrame>
        <p:nvGraphicFramePr>
          <p:cNvPr id="250958" name="Object 78"/>
          <p:cNvGraphicFramePr>
            <a:graphicFrameLocks noChangeAspect="1"/>
          </p:cNvGraphicFramePr>
          <p:nvPr/>
        </p:nvGraphicFramePr>
        <p:xfrm>
          <a:off x="5942013" y="5497138"/>
          <a:ext cx="598487" cy="598487"/>
        </p:xfrm>
        <a:graphic>
          <a:graphicData uri="http://schemas.openxmlformats.org/presentationml/2006/ole">
            <mc:AlternateContent xmlns:mc="http://schemas.openxmlformats.org/markup-compatibility/2006">
              <mc:Choice xmlns:v="urn:schemas-microsoft-com:vml" Requires="v">
                <p:oleObj name="Visio" r:id="rId3" imgW="1531315" imgH="1531315" progId="">
                  <p:embed/>
                </p:oleObj>
              </mc:Choice>
              <mc:Fallback>
                <p:oleObj name="Visio" r:id="rId3" imgW="1531315" imgH="1531315" progId="">
                  <p:embed/>
                  <p:pic>
                    <p:nvPicPr>
                      <p:cNvPr id="250958"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59" name="Object 79"/>
          <p:cNvGraphicFramePr>
            <a:graphicFrameLocks noChangeAspect="1"/>
          </p:cNvGraphicFramePr>
          <p:nvPr/>
        </p:nvGraphicFramePr>
        <p:xfrm>
          <a:off x="4152900" y="5497138"/>
          <a:ext cx="598488" cy="598487"/>
        </p:xfrm>
        <a:graphic>
          <a:graphicData uri="http://schemas.openxmlformats.org/presentationml/2006/ole">
            <mc:AlternateContent xmlns:mc="http://schemas.openxmlformats.org/markup-compatibility/2006">
              <mc:Choice xmlns:v="urn:schemas-microsoft-com:vml" Requires="v">
                <p:oleObj name="Visio" r:id="rId5" imgW="1531315" imgH="1531315" progId="">
                  <p:embed/>
                </p:oleObj>
              </mc:Choice>
              <mc:Fallback>
                <p:oleObj name="Visio" r:id="rId5" imgW="1531315" imgH="1531315" progId="">
                  <p:embed/>
                  <p:pic>
                    <p:nvPicPr>
                      <p:cNvPr id="250959" name="Object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5497138"/>
                        <a:ext cx="598488"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0960" name="Picture 80"/>
          <p:cNvPicPr>
            <a:picLocks noChangeAspect="1" noChangeArrowheads="1"/>
          </p:cNvPicPr>
          <p:nvPr/>
        </p:nvPicPr>
        <p:blipFill>
          <a:blip r:embed="rId6" cstate="print"/>
          <a:srcRect/>
          <a:stretch>
            <a:fillRect/>
          </a:stretch>
        </p:blipFill>
        <p:spPr bwMode="auto">
          <a:xfrm>
            <a:off x="3714750" y="3144463"/>
            <a:ext cx="1320800" cy="962025"/>
          </a:xfrm>
          <a:prstGeom prst="rect">
            <a:avLst/>
          </a:prstGeom>
          <a:noFill/>
          <a:ln w="9525">
            <a:noFill/>
            <a:miter lim="800000"/>
            <a:headEnd/>
            <a:tailEnd/>
          </a:ln>
          <a:effectLst/>
        </p:spPr>
      </p:pic>
      <p:pic>
        <p:nvPicPr>
          <p:cNvPr id="250961" name="Picture 81"/>
          <p:cNvPicPr>
            <a:picLocks noChangeAspect="1" noChangeArrowheads="1"/>
          </p:cNvPicPr>
          <p:nvPr/>
        </p:nvPicPr>
        <p:blipFill>
          <a:blip r:embed="rId7" cstate="print"/>
          <a:srcRect/>
          <a:stretch>
            <a:fillRect/>
          </a:stretch>
        </p:blipFill>
        <p:spPr bwMode="auto">
          <a:xfrm>
            <a:off x="6069013" y="3079375"/>
            <a:ext cx="855662" cy="1131888"/>
          </a:xfrm>
          <a:prstGeom prst="rect">
            <a:avLst/>
          </a:prstGeom>
          <a:noFill/>
          <a:ln w="9525">
            <a:noFill/>
            <a:miter lim="800000"/>
            <a:headEnd/>
            <a:tailEnd/>
          </a:ln>
          <a:effectLst/>
        </p:spPr>
      </p:pic>
      <p:sp>
        <p:nvSpPr>
          <p:cNvPr id="250963" name="Text Box 83"/>
          <p:cNvSpPr txBox="1">
            <a:spLocks noChangeArrowheads="1"/>
          </p:cNvSpPr>
          <p:nvPr/>
        </p:nvSpPr>
        <p:spPr bwMode="auto">
          <a:xfrm>
            <a:off x="3235325" y="2785688"/>
            <a:ext cx="5759450" cy="396875"/>
          </a:xfrm>
          <a:prstGeom prst="rect">
            <a:avLst/>
          </a:prstGeom>
          <a:noFill/>
          <a:ln w="9525">
            <a:noFill/>
            <a:miter lim="800000"/>
            <a:headEnd/>
            <a:tailEnd/>
          </a:ln>
          <a:effectLst/>
        </p:spPr>
        <p:txBody>
          <a:bodyPr>
            <a:spAutoFit/>
          </a:bodyPr>
          <a:lstStyle/>
          <a:p>
            <a:pPr>
              <a:spcBef>
                <a:spcPct val="50000"/>
              </a:spcBef>
            </a:pPr>
            <a:r>
              <a:rPr lang="en-US" sz="2000" b="1" dirty="0">
                <a:solidFill>
                  <a:schemeClr val="bg2"/>
                </a:solidFill>
                <a:latin typeface="Arial" pitchFamily="34" charset="0"/>
              </a:rPr>
              <a:t>Shipment Number          SKU             Quantity</a:t>
            </a:r>
          </a:p>
        </p:txBody>
      </p:sp>
      <p:sp>
        <p:nvSpPr>
          <p:cNvPr id="250964" name="Text Box 84"/>
          <p:cNvSpPr txBox="1">
            <a:spLocks noChangeArrowheads="1"/>
          </p:cNvSpPr>
          <p:nvPr/>
        </p:nvSpPr>
        <p:spPr bwMode="auto">
          <a:xfrm>
            <a:off x="7348538" y="5002663"/>
            <a:ext cx="1714500" cy="36671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PO_HDR/DTL</a:t>
            </a:r>
          </a:p>
        </p:txBody>
      </p:sp>
      <p:sp>
        <p:nvSpPr>
          <p:cNvPr id="250965" name="Text Box 85"/>
          <p:cNvSpPr txBox="1">
            <a:spLocks noChangeArrowheads="1"/>
          </p:cNvSpPr>
          <p:nvPr/>
        </p:nvSpPr>
        <p:spPr bwMode="auto">
          <a:xfrm>
            <a:off x="3473450" y="5002663"/>
            <a:ext cx="1916113" cy="366713"/>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ASN_HDR/DTL</a:t>
            </a:r>
          </a:p>
        </p:txBody>
      </p:sp>
      <p:sp>
        <p:nvSpPr>
          <p:cNvPr id="250966" name="Text Box 86"/>
          <p:cNvSpPr txBox="1">
            <a:spLocks noChangeArrowheads="1"/>
          </p:cNvSpPr>
          <p:nvPr/>
        </p:nvSpPr>
        <p:spPr bwMode="auto">
          <a:xfrm>
            <a:off x="5307013" y="5002663"/>
            <a:ext cx="1955800" cy="36933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LPN/LPN_DTL</a:t>
            </a:r>
          </a:p>
        </p:txBody>
      </p:sp>
      <p:graphicFrame>
        <p:nvGraphicFramePr>
          <p:cNvPr id="250967" name="Object 87"/>
          <p:cNvGraphicFramePr>
            <a:graphicFrameLocks noChangeAspect="1"/>
          </p:cNvGraphicFramePr>
          <p:nvPr/>
        </p:nvGraphicFramePr>
        <p:xfrm>
          <a:off x="7913688" y="5497138"/>
          <a:ext cx="598487" cy="598487"/>
        </p:xfrm>
        <a:graphic>
          <a:graphicData uri="http://schemas.openxmlformats.org/presentationml/2006/ole">
            <mc:AlternateContent xmlns:mc="http://schemas.openxmlformats.org/markup-compatibility/2006">
              <mc:Choice xmlns:v="urn:schemas-microsoft-com:vml" Requires="v">
                <p:oleObj name="Visio" r:id="rId8" imgW="1531315" imgH="1531315" progId="">
                  <p:embed/>
                </p:oleObj>
              </mc:Choice>
              <mc:Fallback>
                <p:oleObj name="Visio" r:id="rId8" imgW="1531315" imgH="1531315" progId="">
                  <p:embed/>
                  <p:pic>
                    <p:nvPicPr>
                      <p:cNvPr id="250967"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688"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68" name="Object 88"/>
          <p:cNvGraphicFramePr>
            <a:graphicFrameLocks noChangeAspect="1"/>
          </p:cNvGraphicFramePr>
          <p:nvPr/>
        </p:nvGraphicFramePr>
        <p:xfrm>
          <a:off x="7696200" y="5276475"/>
          <a:ext cx="1038225" cy="1038225"/>
        </p:xfrm>
        <a:graphic>
          <a:graphicData uri="http://schemas.openxmlformats.org/presentationml/2006/ole">
            <mc:AlternateContent xmlns:mc="http://schemas.openxmlformats.org/markup-compatibility/2006">
              <mc:Choice xmlns:v="urn:schemas-microsoft-com:vml" Requires="v">
                <p:oleObj name="Visio" r:id="rId9" imgW="2060448" imgH="2060611" progId="">
                  <p:embed/>
                </p:oleObj>
              </mc:Choice>
              <mc:Fallback>
                <p:oleObj name="Visio" r:id="rId9" imgW="2060448" imgH="2060611" progId="">
                  <p:embed/>
                  <p:pic>
                    <p:nvPicPr>
                      <p:cNvPr id="250968" name="Object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5276475"/>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0969" name="Rectangle 89"/>
          <p:cNvSpPr>
            <a:spLocks noChangeArrowheads="1"/>
          </p:cNvSpPr>
          <p:nvPr/>
        </p:nvSpPr>
        <p:spPr bwMode="auto">
          <a:xfrm rot="-296422">
            <a:off x="434263" y="1885075"/>
            <a:ext cx="1493837" cy="366713"/>
          </a:xfrm>
          <a:prstGeom prst="rect">
            <a:avLst/>
          </a:prstGeom>
          <a:noFill/>
          <a:ln w="9525">
            <a:noFill/>
            <a:miter lim="800000"/>
            <a:headEnd/>
            <a:tailEnd/>
          </a:ln>
          <a:effectLst/>
        </p:spPr>
        <p:txBody>
          <a:bodyPr>
            <a:spAutoFit/>
          </a:bodyPr>
          <a:lstStyle/>
          <a:p>
            <a:r>
              <a:rPr lang="en-US" sz="1800" dirty="0">
                <a:solidFill>
                  <a:srgbClr val="6600CC"/>
                </a:solidFill>
                <a:latin typeface="Comic Sans MS" pitchFamily="66" charset="0"/>
              </a:rPr>
              <a:t>Packing Slip</a:t>
            </a:r>
          </a:p>
        </p:txBody>
      </p:sp>
      <p:sp>
        <p:nvSpPr>
          <p:cNvPr id="250970" name="Rectangle 90"/>
          <p:cNvSpPr>
            <a:spLocks noChangeArrowheads="1"/>
          </p:cNvSpPr>
          <p:nvPr/>
        </p:nvSpPr>
        <p:spPr bwMode="auto">
          <a:xfrm>
            <a:off x="3879850" y="4208088"/>
            <a:ext cx="1493838" cy="369332"/>
          </a:xfrm>
          <a:prstGeom prst="rect">
            <a:avLst/>
          </a:prstGeom>
          <a:solidFill>
            <a:schemeClr val="accent2">
              <a:lumMod val="75000"/>
            </a:schemeClr>
          </a:solidFill>
          <a:ln w="25400">
            <a:solidFill>
              <a:schemeClr val="accent1">
                <a:lumMod val="60000"/>
                <a:lumOff val="4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S1001035</a:t>
            </a:r>
          </a:p>
        </p:txBody>
      </p:sp>
      <p:sp>
        <p:nvSpPr>
          <p:cNvPr id="250971" name="Rectangle 91"/>
          <p:cNvSpPr>
            <a:spLocks noChangeArrowheads="1"/>
          </p:cNvSpPr>
          <p:nvPr/>
        </p:nvSpPr>
        <p:spPr bwMode="auto">
          <a:xfrm>
            <a:off x="5686425" y="4208088"/>
            <a:ext cx="1644650" cy="369332"/>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Teddy Bears</a:t>
            </a:r>
          </a:p>
        </p:txBody>
      </p:sp>
      <p:sp>
        <p:nvSpPr>
          <p:cNvPr id="250972" name="Rectangle 92"/>
          <p:cNvSpPr>
            <a:spLocks noChangeArrowheads="1"/>
          </p:cNvSpPr>
          <p:nvPr/>
        </p:nvSpPr>
        <p:spPr bwMode="auto">
          <a:xfrm>
            <a:off x="7596188" y="3545545"/>
            <a:ext cx="1271587" cy="1031875"/>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6000" dirty="0">
                <a:solidFill>
                  <a:schemeClr val="bg1">
                    <a:lumMod val="95000"/>
                  </a:schemeClr>
                </a:solidFill>
                <a:latin typeface="Comic Sans MS" pitchFamily="66" charset="0"/>
              </a:rPr>
              <a:t>50</a:t>
            </a:r>
          </a:p>
        </p:txBody>
      </p:sp>
      <p:sp>
        <p:nvSpPr>
          <p:cNvPr id="89" name="Text Box 96"/>
          <p:cNvSpPr txBox="1">
            <a:spLocks noChangeArrowheads="1"/>
          </p:cNvSpPr>
          <p:nvPr/>
        </p:nvSpPr>
        <p:spPr bwMode="auto">
          <a:xfrm>
            <a:off x="4027488" y="4917000"/>
            <a:ext cx="1190625" cy="1555750"/>
          </a:xfrm>
          <a:prstGeom prst="rect">
            <a:avLst/>
          </a:prstGeom>
          <a:noFill/>
          <a:ln w="9525">
            <a:noFill/>
            <a:miter lim="800000"/>
            <a:headEnd/>
            <a:tailEnd/>
          </a:ln>
          <a:effectLst/>
        </p:spPr>
        <p:txBody>
          <a:bodyPr>
            <a:spAutoFit/>
          </a:bodyPr>
          <a:lstStyle/>
          <a:p>
            <a:pPr>
              <a:spcBef>
                <a:spcPct val="50000"/>
              </a:spcBef>
            </a:pPr>
            <a:r>
              <a:rPr lang="en-US" sz="9600" dirty="0">
                <a:solidFill>
                  <a:srgbClr val="EA0000"/>
                </a:solidFill>
                <a:latin typeface="Wingdings" pitchFamily="2" charset="2"/>
                <a:sym typeface="Wingdings" pitchFamily="2" charset="2"/>
              </a:rPr>
              <a:t></a:t>
            </a:r>
          </a:p>
        </p:txBody>
      </p:sp>
      <p:sp>
        <p:nvSpPr>
          <p:cNvPr id="90" name="Text Box 96"/>
          <p:cNvSpPr txBox="1">
            <a:spLocks noChangeArrowheads="1"/>
          </p:cNvSpPr>
          <p:nvPr/>
        </p:nvSpPr>
        <p:spPr bwMode="auto">
          <a:xfrm>
            <a:off x="5823728" y="4925564"/>
            <a:ext cx="1190625" cy="1555750"/>
          </a:xfrm>
          <a:prstGeom prst="rect">
            <a:avLst/>
          </a:prstGeom>
          <a:noFill/>
          <a:ln w="9525">
            <a:noFill/>
            <a:miter lim="800000"/>
            <a:headEnd/>
            <a:tailEnd/>
          </a:ln>
          <a:effectLst/>
        </p:spPr>
        <p:txBody>
          <a:bodyPr>
            <a:spAutoFit/>
          </a:bodyPr>
          <a:lstStyle/>
          <a:p>
            <a:pPr>
              <a:spcBef>
                <a:spcPct val="50000"/>
              </a:spcBef>
            </a:pPr>
            <a:r>
              <a:rPr lang="en-US" sz="9600" dirty="0">
                <a:solidFill>
                  <a:srgbClr val="EA0000"/>
                </a:solidFill>
                <a:latin typeface="Wingdings" pitchFamily="2" charset="2"/>
                <a:sym typeface="Wingdings" pitchFamily="2"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250968"/>
                                        </p:tgtEl>
                                        <p:attrNameLst>
                                          <p:attrName>style.visibility</p:attrName>
                                        </p:attrNameLst>
                                      </p:cBhvr>
                                      <p:to>
                                        <p:strVal val="visible"/>
                                      </p:to>
                                    </p:set>
                                    <p:animEffect transition="in" filter="fade">
                                      <p:cBhvr>
                                        <p:cTn id="7" dur="2000"/>
                                        <p:tgtEl>
                                          <p:spTgt spid="250968"/>
                                        </p:tgtEl>
                                      </p:cBhvr>
                                    </p:animEffect>
                                    <p:anim calcmode="lin" valueType="num">
                                      <p:cBhvr>
                                        <p:cTn id="8" dur="2000" fill="hold"/>
                                        <p:tgtEl>
                                          <p:spTgt spid="250968"/>
                                        </p:tgtEl>
                                        <p:attrNameLst>
                                          <p:attrName>style.rotation</p:attrName>
                                        </p:attrNameLst>
                                      </p:cBhvr>
                                      <p:tavLst>
                                        <p:tav tm="0">
                                          <p:val>
                                            <p:fltVal val="720"/>
                                          </p:val>
                                        </p:tav>
                                        <p:tav tm="100000">
                                          <p:val>
                                            <p:fltVal val="0"/>
                                          </p:val>
                                        </p:tav>
                                      </p:tavLst>
                                    </p:anim>
                                    <p:anim calcmode="lin" valueType="num">
                                      <p:cBhvr>
                                        <p:cTn id="9" dur="2000" fill="hold"/>
                                        <p:tgtEl>
                                          <p:spTgt spid="250968"/>
                                        </p:tgtEl>
                                        <p:attrNameLst>
                                          <p:attrName>ppt_h</p:attrName>
                                        </p:attrNameLst>
                                      </p:cBhvr>
                                      <p:tavLst>
                                        <p:tav tm="0">
                                          <p:val>
                                            <p:fltVal val="0"/>
                                          </p:val>
                                        </p:tav>
                                        <p:tav tm="100000">
                                          <p:val>
                                            <p:strVal val="#ppt_h"/>
                                          </p:val>
                                        </p:tav>
                                      </p:tavLst>
                                    </p:anim>
                                    <p:anim calcmode="lin" valueType="num">
                                      <p:cBhvr>
                                        <p:cTn id="10" dur="2000" fill="hold"/>
                                        <p:tgtEl>
                                          <p:spTgt spid="250968"/>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strips(downLeft)">
                                      <p:cBhvr>
                                        <p:cTn id="15" dur="500"/>
                                        <p:tgtEl>
                                          <p:spTgt spid="89"/>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strips(downLeft)">
                                      <p:cBhvr>
                                        <p:cTn id="2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86888" y="1119642"/>
            <a:ext cx="8284050" cy="300037"/>
          </a:xfrm>
        </p:spPr>
        <p:txBody>
          <a:bodyPr/>
          <a:lstStyle/>
          <a:p>
            <a:r>
              <a:rPr lang="en-US" sz="3200" b="1" dirty="0">
                <a:solidFill>
                  <a:schemeClr val="tx1"/>
                </a:solidFill>
              </a:rPr>
              <a:t>The Item Level ASN:</a:t>
            </a:r>
          </a:p>
        </p:txBody>
      </p:sp>
      <p:sp>
        <p:nvSpPr>
          <p:cNvPr id="204803" name="Rectangle 3"/>
          <p:cNvSpPr>
            <a:spLocks noGrp="1" noChangeArrowheads="1"/>
          </p:cNvSpPr>
          <p:nvPr>
            <p:ph type="body" idx="1"/>
          </p:nvPr>
        </p:nvSpPr>
        <p:spPr>
          <a:xfrm>
            <a:off x="926275" y="2095500"/>
            <a:ext cx="7531925" cy="3390900"/>
          </a:xfrm>
        </p:spPr>
        <p:txBody>
          <a:bodyPr/>
          <a:lstStyle/>
          <a:p>
            <a:r>
              <a:rPr lang="en-US" sz="2800" dirty="0"/>
              <a:t>Defines shipment at Item (SKU) level</a:t>
            </a:r>
          </a:p>
          <a:p>
            <a:r>
              <a:rPr lang="en-US" sz="2800" dirty="0"/>
              <a:t>No information about individual iLPNs</a:t>
            </a:r>
          </a:p>
          <a:p>
            <a:r>
              <a:rPr lang="en-US" sz="2800" dirty="0"/>
              <a:t>Validate Item and quantity at receipt</a:t>
            </a:r>
          </a:p>
          <a:p>
            <a:r>
              <a:rPr lang="en-US" sz="2800" dirty="0"/>
              <a:t>Enter iLPN information at receipt</a:t>
            </a:r>
          </a:p>
        </p:txBody>
      </p:sp>
      <p:sp>
        <p:nvSpPr>
          <p:cNvPr id="4" name="Rectangle 2"/>
          <p:cNvSpPr txBox="1">
            <a:spLocks noChangeArrowheads="1"/>
          </p:cNvSpPr>
          <p:nvPr/>
        </p:nvSpPr>
        <p:spPr bwMode="auto">
          <a:xfrm>
            <a:off x="250825" y="512763"/>
            <a:ext cx="8520113" cy="300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Grp="1" noChangeArrowheads="1"/>
          </p:cNvSpPr>
          <p:nvPr>
            <p:ph type="body" idx="1"/>
          </p:nvPr>
        </p:nvSpPr>
        <p:spPr>
          <a:xfrm>
            <a:off x="1371600" y="1000125"/>
            <a:ext cx="7086600" cy="3257550"/>
          </a:xfrm>
        </p:spPr>
        <p:txBody>
          <a:bodyPr/>
          <a:lstStyle/>
          <a:p>
            <a:pPr>
              <a:buFontTx/>
              <a:buNone/>
            </a:pPr>
            <a:r>
              <a:rPr lang="en-US" dirty="0"/>
              <a:t> </a:t>
            </a:r>
          </a:p>
        </p:txBody>
      </p:sp>
      <p:grpSp>
        <p:nvGrpSpPr>
          <p:cNvPr id="2" name="Group 75"/>
          <p:cNvGrpSpPr>
            <a:grpSpLocks noChangeAspect="1"/>
          </p:cNvGrpSpPr>
          <p:nvPr/>
        </p:nvGrpSpPr>
        <p:grpSpPr bwMode="auto">
          <a:xfrm>
            <a:off x="116513" y="2470789"/>
            <a:ext cx="3018167" cy="3398837"/>
            <a:chOff x="166" y="888"/>
            <a:chExt cx="2447" cy="2866"/>
          </a:xfrm>
        </p:grpSpPr>
        <p:grpSp>
          <p:nvGrpSpPr>
            <p:cNvPr id="3" name="Group 5"/>
            <p:cNvGrpSpPr>
              <a:grpSpLocks noChangeAspect="1"/>
            </p:cNvGrpSpPr>
            <p:nvPr/>
          </p:nvGrpSpPr>
          <p:grpSpPr bwMode="auto">
            <a:xfrm>
              <a:off x="166" y="888"/>
              <a:ext cx="2447" cy="2866"/>
              <a:chOff x="74" y="1469"/>
              <a:chExt cx="2087" cy="1873"/>
            </a:xfrm>
          </p:grpSpPr>
          <p:sp>
            <p:nvSpPr>
              <p:cNvPr id="250886" name="Freeform 6"/>
              <p:cNvSpPr>
                <a:spLocks noChangeAspect="1"/>
              </p:cNvSpPr>
              <p:nvPr/>
            </p:nvSpPr>
            <p:spPr bwMode="auto">
              <a:xfrm>
                <a:off x="74" y="1469"/>
                <a:ext cx="2087" cy="1873"/>
              </a:xfrm>
              <a:custGeom>
                <a:avLst/>
                <a:gdLst/>
                <a:ahLst/>
                <a:cxnLst>
                  <a:cxn ang="0">
                    <a:pos x="0" y="92"/>
                  </a:cxn>
                  <a:cxn ang="0">
                    <a:pos x="68" y="62"/>
                  </a:cxn>
                  <a:cxn ang="0">
                    <a:pos x="164" y="14"/>
                  </a:cxn>
                  <a:cxn ang="0">
                    <a:pos x="220" y="0"/>
                  </a:cxn>
                  <a:cxn ang="0">
                    <a:pos x="290" y="0"/>
                  </a:cxn>
                  <a:cxn ang="0">
                    <a:pos x="380" y="4"/>
                  </a:cxn>
                  <a:cxn ang="0">
                    <a:pos x="466" y="22"/>
                  </a:cxn>
                  <a:cxn ang="0">
                    <a:pos x="536" y="24"/>
                  </a:cxn>
                  <a:cxn ang="0">
                    <a:pos x="568" y="28"/>
                  </a:cxn>
                  <a:cxn ang="0">
                    <a:pos x="584" y="78"/>
                  </a:cxn>
                  <a:cxn ang="0">
                    <a:pos x="576" y="186"/>
                  </a:cxn>
                  <a:cxn ang="0">
                    <a:pos x="592" y="276"/>
                  </a:cxn>
                  <a:cxn ang="0">
                    <a:pos x="630" y="382"/>
                  </a:cxn>
                  <a:cxn ang="0">
                    <a:pos x="716" y="526"/>
                  </a:cxn>
                  <a:cxn ang="0">
                    <a:pos x="818" y="666"/>
                  </a:cxn>
                  <a:cxn ang="0">
                    <a:pos x="814" y="700"/>
                  </a:cxn>
                  <a:cxn ang="0">
                    <a:pos x="752" y="732"/>
                  </a:cxn>
                  <a:cxn ang="0">
                    <a:pos x="674" y="770"/>
                  </a:cxn>
                  <a:cxn ang="0">
                    <a:pos x="606" y="808"/>
                  </a:cxn>
                  <a:cxn ang="0">
                    <a:pos x="448" y="826"/>
                  </a:cxn>
                  <a:cxn ang="0">
                    <a:pos x="362" y="860"/>
                  </a:cxn>
                  <a:cxn ang="0">
                    <a:pos x="306" y="878"/>
                  </a:cxn>
                  <a:cxn ang="0">
                    <a:pos x="216" y="826"/>
                  </a:cxn>
                  <a:cxn ang="0">
                    <a:pos x="154" y="724"/>
                  </a:cxn>
                  <a:cxn ang="0">
                    <a:pos x="114" y="570"/>
                  </a:cxn>
                  <a:cxn ang="0">
                    <a:pos x="84" y="450"/>
                  </a:cxn>
                  <a:cxn ang="0">
                    <a:pos x="74" y="300"/>
                  </a:cxn>
                  <a:cxn ang="0">
                    <a:pos x="58" y="208"/>
                  </a:cxn>
                  <a:cxn ang="0">
                    <a:pos x="8" y="124"/>
                  </a:cxn>
                  <a:cxn ang="0">
                    <a:pos x="0" y="92"/>
                  </a:cxn>
                </a:cxnLst>
                <a:rect l="0" t="0" r="r" b="b"/>
                <a:pathLst>
                  <a:path w="818" h="878">
                    <a:moveTo>
                      <a:pt x="0" y="92"/>
                    </a:moveTo>
                    <a:lnTo>
                      <a:pt x="68" y="62"/>
                    </a:lnTo>
                    <a:lnTo>
                      <a:pt x="164" y="14"/>
                    </a:lnTo>
                    <a:lnTo>
                      <a:pt x="220" y="0"/>
                    </a:lnTo>
                    <a:lnTo>
                      <a:pt x="290" y="0"/>
                    </a:lnTo>
                    <a:lnTo>
                      <a:pt x="380" y="4"/>
                    </a:lnTo>
                    <a:lnTo>
                      <a:pt x="466" y="22"/>
                    </a:lnTo>
                    <a:lnTo>
                      <a:pt x="536" y="24"/>
                    </a:lnTo>
                    <a:lnTo>
                      <a:pt x="568" y="28"/>
                    </a:lnTo>
                    <a:lnTo>
                      <a:pt x="584" y="78"/>
                    </a:lnTo>
                    <a:lnTo>
                      <a:pt x="576" y="186"/>
                    </a:lnTo>
                    <a:lnTo>
                      <a:pt x="592" y="276"/>
                    </a:lnTo>
                    <a:lnTo>
                      <a:pt x="630" y="382"/>
                    </a:lnTo>
                    <a:lnTo>
                      <a:pt x="716" y="526"/>
                    </a:lnTo>
                    <a:lnTo>
                      <a:pt x="818" y="666"/>
                    </a:lnTo>
                    <a:lnTo>
                      <a:pt x="814" y="700"/>
                    </a:lnTo>
                    <a:lnTo>
                      <a:pt x="752" y="732"/>
                    </a:lnTo>
                    <a:lnTo>
                      <a:pt x="674" y="770"/>
                    </a:lnTo>
                    <a:lnTo>
                      <a:pt x="606" y="808"/>
                    </a:lnTo>
                    <a:lnTo>
                      <a:pt x="448" y="826"/>
                    </a:lnTo>
                    <a:lnTo>
                      <a:pt x="362" y="860"/>
                    </a:lnTo>
                    <a:lnTo>
                      <a:pt x="306" y="878"/>
                    </a:lnTo>
                    <a:lnTo>
                      <a:pt x="216" y="826"/>
                    </a:lnTo>
                    <a:lnTo>
                      <a:pt x="154" y="724"/>
                    </a:lnTo>
                    <a:lnTo>
                      <a:pt x="114" y="570"/>
                    </a:lnTo>
                    <a:lnTo>
                      <a:pt x="84" y="450"/>
                    </a:lnTo>
                    <a:lnTo>
                      <a:pt x="74" y="300"/>
                    </a:lnTo>
                    <a:lnTo>
                      <a:pt x="58" y="208"/>
                    </a:lnTo>
                    <a:lnTo>
                      <a:pt x="8" y="124"/>
                    </a:lnTo>
                    <a:lnTo>
                      <a:pt x="0" y="92"/>
                    </a:lnTo>
                    <a:close/>
                  </a:path>
                </a:pathLst>
              </a:custGeom>
              <a:solidFill>
                <a:schemeClr val="tx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250887" name="Freeform 7"/>
              <p:cNvSpPr>
                <a:spLocks noChangeAspect="1"/>
              </p:cNvSpPr>
              <p:nvPr/>
            </p:nvSpPr>
            <p:spPr bwMode="auto">
              <a:xfrm>
                <a:off x="97" y="1490"/>
                <a:ext cx="1870" cy="1779"/>
              </a:xfrm>
              <a:custGeom>
                <a:avLst/>
                <a:gdLst/>
                <a:ahLst/>
                <a:cxnLst>
                  <a:cxn ang="0">
                    <a:pos x="24" y="345"/>
                  </a:cxn>
                  <a:cxn ang="0">
                    <a:pos x="334" y="184"/>
                  </a:cxn>
                  <a:cxn ang="0">
                    <a:pos x="710" y="0"/>
                  </a:cxn>
                  <a:cxn ang="0">
                    <a:pos x="1244" y="9"/>
                  </a:cxn>
                  <a:cxn ang="0">
                    <a:pos x="1437" y="85"/>
                  </a:cxn>
                  <a:cxn ang="0">
                    <a:pos x="1798" y="79"/>
                  </a:cxn>
                  <a:cxn ang="0">
                    <a:pos x="1821" y="669"/>
                  </a:cxn>
                  <a:cxn ang="0">
                    <a:pos x="1998" y="1300"/>
                  </a:cxn>
                  <a:cxn ang="0">
                    <a:pos x="2423" y="2004"/>
                  </a:cxn>
                  <a:cxn ang="0">
                    <a:pos x="2636" y="2330"/>
                  </a:cxn>
                  <a:cxn ang="0">
                    <a:pos x="1914" y="2734"/>
                  </a:cxn>
                  <a:cxn ang="0">
                    <a:pos x="1345" y="2792"/>
                  </a:cxn>
                  <a:cxn ang="0">
                    <a:pos x="968" y="3000"/>
                  </a:cxn>
                  <a:cxn ang="0">
                    <a:pos x="786" y="2867"/>
                  </a:cxn>
                  <a:cxn ang="0">
                    <a:pos x="510" y="2500"/>
                  </a:cxn>
                  <a:cxn ang="0">
                    <a:pos x="296" y="1730"/>
                  </a:cxn>
                  <a:cxn ang="0">
                    <a:pos x="219" y="828"/>
                  </a:cxn>
                  <a:cxn ang="0">
                    <a:pos x="91" y="503"/>
                  </a:cxn>
                  <a:cxn ang="0">
                    <a:pos x="0" y="387"/>
                  </a:cxn>
                  <a:cxn ang="0">
                    <a:pos x="24" y="345"/>
                  </a:cxn>
                  <a:cxn ang="0">
                    <a:pos x="24" y="345"/>
                  </a:cxn>
                  <a:cxn ang="0">
                    <a:pos x="24" y="345"/>
                  </a:cxn>
                </a:cxnLst>
                <a:rect l="0" t="0" r="r" b="b"/>
                <a:pathLst>
                  <a:path w="2636" h="3000">
                    <a:moveTo>
                      <a:pt x="24" y="345"/>
                    </a:moveTo>
                    <a:lnTo>
                      <a:pt x="334" y="184"/>
                    </a:lnTo>
                    <a:lnTo>
                      <a:pt x="710" y="0"/>
                    </a:lnTo>
                    <a:lnTo>
                      <a:pt x="1244" y="9"/>
                    </a:lnTo>
                    <a:lnTo>
                      <a:pt x="1437" y="85"/>
                    </a:lnTo>
                    <a:lnTo>
                      <a:pt x="1798" y="79"/>
                    </a:lnTo>
                    <a:lnTo>
                      <a:pt x="1821" y="669"/>
                    </a:lnTo>
                    <a:lnTo>
                      <a:pt x="1998" y="1300"/>
                    </a:lnTo>
                    <a:lnTo>
                      <a:pt x="2423" y="2004"/>
                    </a:lnTo>
                    <a:lnTo>
                      <a:pt x="2636" y="2330"/>
                    </a:lnTo>
                    <a:lnTo>
                      <a:pt x="1914" y="2734"/>
                    </a:lnTo>
                    <a:lnTo>
                      <a:pt x="1345" y="2792"/>
                    </a:lnTo>
                    <a:lnTo>
                      <a:pt x="968" y="3000"/>
                    </a:lnTo>
                    <a:lnTo>
                      <a:pt x="786" y="2867"/>
                    </a:lnTo>
                    <a:lnTo>
                      <a:pt x="510" y="2500"/>
                    </a:lnTo>
                    <a:lnTo>
                      <a:pt x="296" y="1730"/>
                    </a:lnTo>
                    <a:lnTo>
                      <a:pt x="219" y="828"/>
                    </a:lnTo>
                    <a:lnTo>
                      <a:pt x="91" y="503"/>
                    </a:lnTo>
                    <a:lnTo>
                      <a:pt x="0" y="387"/>
                    </a:lnTo>
                    <a:lnTo>
                      <a:pt x="24" y="345"/>
                    </a:lnTo>
                    <a:lnTo>
                      <a:pt x="24" y="345"/>
                    </a:lnTo>
                    <a:lnTo>
                      <a:pt x="24" y="345"/>
                    </a:lnTo>
                    <a:close/>
                  </a:path>
                </a:pathLst>
              </a:custGeom>
              <a:solidFill>
                <a:srgbClr val="F5F5FF"/>
              </a:solidFill>
              <a:ln w="9525">
                <a:solidFill>
                  <a:schemeClr val="tx1"/>
                </a:solidFill>
                <a:round/>
                <a:headEnd/>
                <a:tailEnd/>
              </a:ln>
            </p:spPr>
            <p:txBody>
              <a:bodyPr/>
              <a:lstStyle/>
              <a:p>
                <a:endParaRPr lang="en-US" dirty="0"/>
              </a:p>
            </p:txBody>
          </p:sp>
          <p:sp>
            <p:nvSpPr>
              <p:cNvPr id="250889" name="Freeform 9"/>
              <p:cNvSpPr>
                <a:spLocks noChangeAspect="1"/>
              </p:cNvSpPr>
              <p:nvPr/>
            </p:nvSpPr>
            <p:spPr bwMode="auto">
              <a:xfrm>
                <a:off x="178" y="1735"/>
                <a:ext cx="728" cy="1562"/>
              </a:xfrm>
              <a:custGeom>
                <a:avLst/>
                <a:gdLst/>
                <a:ahLst/>
                <a:cxnLst>
                  <a:cxn ang="0">
                    <a:pos x="46" y="7"/>
                  </a:cxn>
                  <a:cxn ang="0">
                    <a:pos x="133" y="103"/>
                  </a:cxn>
                  <a:cxn ang="0">
                    <a:pos x="182" y="210"/>
                  </a:cxn>
                  <a:cxn ang="0">
                    <a:pos x="235" y="463"/>
                  </a:cxn>
                  <a:cxn ang="0">
                    <a:pos x="306" y="931"/>
                  </a:cxn>
                  <a:cxn ang="0">
                    <a:pos x="335" y="1172"/>
                  </a:cxn>
                  <a:cxn ang="0">
                    <a:pos x="372" y="1382"/>
                  </a:cxn>
                  <a:cxn ang="0">
                    <a:pos x="414" y="1593"/>
                  </a:cxn>
                  <a:cxn ang="0">
                    <a:pos x="440" y="1707"/>
                  </a:cxn>
                  <a:cxn ang="0">
                    <a:pos x="469" y="1834"/>
                  </a:cxn>
                  <a:cxn ang="0">
                    <a:pos x="493" y="1928"/>
                  </a:cxn>
                  <a:cxn ang="0">
                    <a:pos x="524" y="2015"/>
                  </a:cxn>
                  <a:cxn ang="0">
                    <a:pos x="560" y="2091"/>
                  </a:cxn>
                  <a:cxn ang="0">
                    <a:pos x="604" y="2162"/>
                  </a:cxn>
                  <a:cxn ang="0">
                    <a:pos x="651" y="2230"/>
                  </a:cxn>
                  <a:cxn ang="0">
                    <a:pos x="706" y="2297"/>
                  </a:cxn>
                  <a:cxn ang="0">
                    <a:pos x="766" y="2367"/>
                  </a:cxn>
                  <a:cxn ang="0">
                    <a:pos x="832" y="2440"/>
                  </a:cxn>
                  <a:cxn ang="0">
                    <a:pos x="870" y="2483"/>
                  </a:cxn>
                  <a:cxn ang="0">
                    <a:pos x="910" y="2518"/>
                  </a:cxn>
                  <a:cxn ang="0">
                    <a:pos x="953" y="2548"/>
                  </a:cxn>
                  <a:cxn ang="0">
                    <a:pos x="1005" y="2572"/>
                  </a:cxn>
                  <a:cxn ang="0">
                    <a:pos x="1027" y="2614"/>
                  </a:cxn>
                  <a:cxn ang="0">
                    <a:pos x="1011" y="2634"/>
                  </a:cxn>
                  <a:cxn ang="0">
                    <a:pos x="984" y="2635"/>
                  </a:cxn>
                  <a:cxn ang="0">
                    <a:pos x="863" y="2584"/>
                  </a:cxn>
                  <a:cxn ang="0">
                    <a:pos x="762" y="2502"/>
                  </a:cxn>
                  <a:cxn ang="0">
                    <a:pos x="692" y="2423"/>
                  </a:cxn>
                  <a:cxn ang="0">
                    <a:pos x="630" y="2349"/>
                  </a:cxn>
                  <a:cxn ang="0">
                    <a:pos x="571" y="2277"/>
                  </a:cxn>
                  <a:cxn ang="0">
                    <a:pos x="520" y="2205"/>
                  </a:cxn>
                  <a:cxn ang="0">
                    <a:pos x="476" y="2128"/>
                  </a:cxn>
                  <a:cxn ang="0">
                    <a:pos x="437" y="2046"/>
                  </a:cxn>
                  <a:cxn ang="0">
                    <a:pos x="377" y="1854"/>
                  </a:cxn>
                  <a:cxn ang="0">
                    <a:pos x="326" y="1610"/>
                  </a:cxn>
                  <a:cxn ang="0">
                    <a:pos x="285" y="1398"/>
                  </a:cxn>
                  <a:cxn ang="0">
                    <a:pos x="222" y="939"/>
                  </a:cxn>
                  <a:cxn ang="0">
                    <a:pos x="197" y="708"/>
                  </a:cxn>
                  <a:cxn ang="0">
                    <a:pos x="161" y="478"/>
                  </a:cxn>
                  <a:cxn ang="0">
                    <a:pos x="121" y="245"/>
                  </a:cxn>
                  <a:cxn ang="0">
                    <a:pos x="80" y="146"/>
                  </a:cxn>
                  <a:cxn ang="0">
                    <a:pos x="49" y="101"/>
                  </a:cxn>
                  <a:cxn ang="0">
                    <a:pos x="4" y="59"/>
                  </a:cxn>
                  <a:cxn ang="0">
                    <a:pos x="0" y="13"/>
                  </a:cxn>
                  <a:cxn ang="0">
                    <a:pos x="20" y="0"/>
                  </a:cxn>
                  <a:cxn ang="0">
                    <a:pos x="46" y="7"/>
                  </a:cxn>
                  <a:cxn ang="0">
                    <a:pos x="46" y="7"/>
                  </a:cxn>
                  <a:cxn ang="0">
                    <a:pos x="46" y="7"/>
                  </a:cxn>
                </a:cxnLst>
                <a:rect l="0" t="0" r="r" b="b"/>
                <a:pathLst>
                  <a:path w="1027" h="2635">
                    <a:moveTo>
                      <a:pt x="46" y="7"/>
                    </a:moveTo>
                    <a:lnTo>
                      <a:pt x="133" y="103"/>
                    </a:lnTo>
                    <a:lnTo>
                      <a:pt x="182" y="210"/>
                    </a:lnTo>
                    <a:lnTo>
                      <a:pt x="235" y="463"/>
                    </a:lnTo>
                    <a:lnTo>
                      <a:pt x="306" y="931"/>
                    </a:lnTo>
                    <a:lnTo>
                      <a:pt x="335" y="1172"/>
                    </a:lnTo>
                    <a:lnTo>
                      <a:pt x="372" y="1382"/>
                    </a:lnTo>
                    <a:lnTo>
                      <a:pt x="414" y="1593"/>
                    </a:lnTo>
                    <a:lnTo>
                      <a:pt x="440" y="1707"/>
                    </a:lnTo>
                    <a:lnTo>
                      <a:pt x="469" y="1834"/>
                    </a:lnTo>
                    <a:lnTo>
                      <a:pt x="493" y="1928"/>
                    </a:lnTo>
                    <a:lnTo>
                      <a:pt x="524" y="2015"/>
                    </a:lnTo>
                    <a:lnTo>
                      <a:pt x="560" y="2091"/>
                    </a:lnTo>
                    <a:lnTo>
                      <a:pt x="604" y="2162"/>
                    </a:lnTo>
                    <a:lnTo>
                      <a:pt x="651" y="2230"/>
                    </a:lnTo>
                    <a:lnTo>
                      <a:pt x="706" y="2297"/>
                    </a:lnTo>
                    <a:lnTo>
                      <a:pt x="766" y="2367"/>
                    </a:lnTo>
                    <a:lnTo>
                      <a:pt x="832" y="2440"/>
                    </a:lnTo>
                    <a:lnTo>
                      <a:pt x="870" y="2483"/>
                    </a:lnTo>
                    <a:lnTo>
                      <a:pt x="910" y="2518"/>
                    </a:lnTo>
                    <a:lnTo>
                      <a:pt x="953" y="2548"/>
                    </a:lnTo>
                    <a:lnTo>
                      <a:pt x="1005" y="2572"/>
                    </a:lnTo>
                    <a:lnTo>
                      <a:pt x="1027" y="2614"/>
                    </a:lnTo>
                    <a:lnTo>
                      <a:pt x="1011" y="2634"/>
                    </a:lnTo>
                    <a:lnTo>
                      <a:pt x="984" y="2635"/>
                    </a:lnTo>
                    <a:lnTo>
                      <a:pt x="863" y="2584"/>
                    </a:lnTo>
                    <a:lnTo>
                      <a:pt x="762" y="2502"/>
                    </a:lnTo>
                    <a:lnTo>
                      <a:pt x="692" y="2423"/>
                    </a:lnTo>
                    <a:lnTo>
                      <a:pt x="630" y="2349"/>
                    </a:lnTo>
                    <a:lnTo>
                      <a:pt x="571" y="2277"/>
                    </a:lnTo>
                    <a:lnTo>
                      <a:pt x="520" y="2205"/>
                    </a:lnTo>
                    <a:lnTo>
                      <a:pt x="476" y="2128"/>
                    </a:lnTo>
                    <a:lnTo>
                      <a:pt x="437" y="2046"/>
                    </a:lnTo>
                    <a:lnTo>
                      <a:pt x="377" y="1854"/>
                    </a:lnTo>
                    <a:lnTo>
                      <a:pt x="326" y="1610"/>
                    </a:lnTo>
                    <a:lnTo>
                      <a:pt x="285" y="1398"/>
                    </a:lnTo>
                    <a:lnTo>
                      <a:pt x="222" y="939"/>
                    </a:lnTo>
                    <a:lnTo>
                      <a:pt x="197" y="708"/>
                    </a:lnTo>
                    <a:lnTo>
                      <a:pt x="161" y="478"/>
                    </a:lnTo>
                    <a:lnTo>
                      <a:pt x="121" y="245"/>
                    </a:lnTo>
                    <a:lnTo>
                      <a:pt x="80" y="146"/>
                    </a:lnTo>
                    <a:lnTo>
                      <a:pt x="49" y="101"/>
                    </a:lnTo>
                    <a:lnTo>
                      <a:pt x="4" y="59"/>
                    </a:lnTo>
                    <a:lnTo>
                      <a:pt x="0" y="13"/>
                    </a:lnTo>
                    <a:lnTo>
                      <a:pt x="20" y="0"/>
                    </a:lnTo>
                    <a:lnTo>
                      <a:pt x="46" y="7"/>
                    </a:lnTo>
                    <a:lnTo>
                      <a:pt x="46" y="7"/>
                    </a:lnTo>
                    <a:lnTo>
                      <a:pt x="46" y="7"/>
                    </a:lnTo>
                    <a:close/>
                  </a:path>
                </a:pathLst>
              </a:custGeom>
              <a:solidFill>
                <a:srgbClr val="000000"/>
              </a:solidFill>
              <a:ln w="9525">
                <a:noFill/>
                <a:round/>
                <a:headEnd/>
                <a:tailEnd/>
              </a:ln>
            </p:spPr>
            <p:txBody>
              <a:bodyPr/>
              <a:lstStyle/>
              <a:p>
                <a:endParaRPr lang="en-US" dirty="0"/>
              </a:p>
            </p:txBody>
          </p:sp>
          <p:sp>
            <p:nvSpPr>
              <p:cNvPr id="250890" name="Freeform 10"/>
              <p:cNvSpPr>
                <a:spLocks noChangeAspect="1"/>
              </p:cNvSpPr>
              <p:nvPr/>
            </p:nvSpPr>
            <p:spPr bwMode="auto">
              <a:xfrm>
                <a:off x="1436" y="1561"/>
                <a:ext cx="477" cy="1135"/>
              </a:xfrm>
              <a:custGeom>
                <a:avLst/>
                <a:gdLst/>
                <a:ahLst/>
                <a:cxnLst>
                  <a:cxn ang="0">
                    <a:pos x="593" y="1896"/>
                  </a:cxn>
                  <a:cxn ang="0">
                    <a:pos x="557" y="1842"/>
                  </a:cxn>
                  <a:cxn ang="0">
                    <a:pos x="512" y="1771"/>
                  </a:cxn>
                  <a:cxn ang="0">
                    <a:pos x="487" y="1732"/>
                  </a:cxn>
                  <a:cxn ang="0">
                    <a:pos x="460" y="1690"/>
                  </a:cxn>
                  <a:cxn ang="0">
                    <a:pos x="406" y="1603"/>
                  </a:cxn>
                  <a:cxn ang="0">
                    <a:pos x="352" y="1513"/>
                  </a:cxn>
                  <a:cxn ang="0">
                    <a:pos x="302" y="1426"/>
                  </a:cxn>
                  <a:cxn ang="0">
                    <a:pos x="258" y="1346"/>
                  </a:cxn>
                  <a:cxn ang="0">
                    <a:pos x="221" y="1279"/>
                  </a:cxn>
                  <a:cxn ang="0">
                    <a:pos x="160" y="1178"/>
                  </a:cxn>
                  <a:cxn ang="0">
                    <a:pos x="127" y="1074"/>
                  </a:cxn>
                  <a:cxn ang="0">
                    <a:pos x="99" y="979"/>
                  </a:cxn>
                  <a:cxn ang="0">
                    <a:pos x="52" y="802"/>
                  </a:cxn>
                  <a:cxn ang="0">
                    <a:pos x="0" y="413"/>
                  </a:cxn>
                  <a:cxn ang="0">
                    <a:pos x="9" y="48"/>
                  </a:cxn>
                  <a:cxn ang="0">
                    <a:pos x="9" y="20"/>
                  </a:cxn>
                  <a:cxn ang="0">
                    <a:pos x="26" y="0"/>
                  </a:cxn>
                  <a:cxn ang="0">
                    <a:pos x="65" y="13"/>
                  </a:cxn>
                  <a:cxn ang="0">
                    <a:pos x="84" y="208"/>
                  </a:cxn>
                  <a:cxn ang="0">
                    <a:pos x="76" y="409"/>
                  </a:cxn>
                  <a:cxn ang="0">
                    <a:pos x="99" y="604"/>
                  </a:cxn>
                  <a:cxn ang="0">
                    <a:pos x="137" y="769"/>
                  </a:cxn>
                  <a:cxn ang="0">
                    <a:pos x="161" y="849"/>
                  </a:cxn>
                  <a:cxn ang="0">
                    <a:pos x="188" y="933"/>
                  </a:cxn>
                  <a:cxn ang="0">
                    <a:pos x="220" y="1023"/>
                  </a:cxn>
                  <a:cxn ang="0">
                    <a:pos x="251" y="1121"/>
                  </a:cxn>
                  <a:cxn ang="0">
                    <a:pos x="297" y="1247"/>
                  </a:cxn>
                  <a:cxn ang="0">
                    <a:pos x="337" y="1318"/>
                  </a:cxn>
                  <a:cxn ang="0">
                    <a:pos x="381" y="1396"/>
                  </a:cxn>
                  <a:cxn ang="0">
                    <a:pos x="433" y="1480"/>
                  </a:cxn>
                  <a:cxn ang="0">
                    <a:pos x="486" y="1566"/>
                  </a:cxn>
                  <a:cxn ang="0">
                    <a:pos x="539" y="1651"/>
                  </a:cxn>
                  <a:cxn ang="0">
                    <a:pos x="589" y="1731"/>
                  </a:cxn>
                  <a:cxn ang="0">
                    <a:pos x="631" y="1802"/>
                  </a:cxn>
                  <a:cxn ang="0">
                    <a:pos x="664" y="1864"/>
                  </a:cxn>
                  <a:cxn ang="0">
                    <a:pos x="673" y="1908"/>
                  </a:cxn>
                  <a:cxn ang="0">
                    <a:pos x="646" y="1913"/>
                  </a:cxn>
                  <a:cxn ang="0">
                    <a:pos x="593" y="1896"/>
                  </a:cxn>
                  <a:cxn ang="0">
                    <a:pos x="593" y="1896"/>
                  </a:cxn>
                  <a:cxn ang="0">
                    <a:pos x="593" y="1896"/>
                  </a:cxn>
                </a:cxnLst>
                <a:rect l="0" t="0" r="r" b="b"/>
                <a:pathLst>
                  <a:path w="673" h="1913">
                    <a:moveTo>
                      <a:pt x="593" y="1896"/>
                    </a:moveTo>
                    <a:lnTo>
                      <a:pt x="557" y="1842"/>
                    </a:lnTo>
                    <a:lnTo>
                      <a:pt x="512" y="1771"/>
                    </a:lnTo>
                    <a:lnTo>
                      <a:pt x="487" y="1732"/>
                    </a:lnTo>
                    <a:lnTo>
                      <a:pt x="460" y="1690"/>
                    </a:lnTo>
                    <a:lnTo>
                      <a:pt x="406" y="1603"/>
                    </a:lnTo>
                    <a:lnTo>
                      <a:pt x="352" y="1513"/>
                    </a:lnTo>
                    <a:lnTo>
                      <a:pt x="302" y="1426"/>
                    </a:lnTo>
                    <a:lnTo>
                      <a:pt x="258" y="1346"/>
                    </a:lnTo>
                    <a:lnTo>
                      <a:pt x="221" y="1279"/>
                    </a:lnTo>
                    <a:lnTo>
                      <a:pt x="160" y="1178"/>
                    </a:lnTo>
                    <a:lnTo>
                      <a:pt x="127" y="1074"/>
                    </a:lnTo>
                    <a:lnTo>
                      <a:pt x="99" y="979"/>
                    </a:lnTo>
                    <a:lnTo>
                      <a:pt x="52" y="802"/>
                    </a:lnTo>
                    <a:lnTo>
                      <a:pt x="0" y="413"/>
                    </a:lnTo>
                    <a:lnTo>
                      <a:pt x="9" y="48"/>
                    </a:lnTo>
                    <a:lnTo>
                      <a:pt x="9" y="20"/>
                    </a:lnTo>
                    <a:lnTo>
                      <a:pt x="26" y="0"/>
                    </a:lnTo>
                    <a:lnTo>
                      <a:pt x="65" y="13"/>
                    </a:lnTo>
                    <a:lnTo>
                      <a:pt x="84" y="208"/>
                    </a:lnTo>
                    <a:lnTo>
                      <a:pt x="76" y="409"/>
                    </a:lnTo>
                    <a:lnTo>
                      <a:pt x="99" y="604"/>
                    </a:lnTo>
                    <a:lnTo>
                      <a:pt x="137" y="769"/>
                    </a:lnTo>
                    <a:lnTo>
                      <a:pt x="161" y="849"/>
                    </a:lnTo>
                    <a:lnTo>
                      <a:pt x="188" y="933"/>
                    </a:lnTo>
                    <a:lnTo>
                      <a:pt x="220" y="1023"/>
                    </a:lnTo>
                    <a:lnTo>
                      <a:pt x="251" y="1121"/>
                    </a:lnTo>
                    <a:lnTo>
                      <a:pt x="297" y="1247"/>
                    </a:lnTo>
                    <a:lnTo>
                      <a:pt x="337" y="1318"/>
                    </a:lnTo>
                    <a:lnTo>
                      <a:pt x="381" y="1396"/>
                    </a:lnTo>
                    <a:lnTo>
                      <a:pt x="433" y="1480"/>
                    </a:lnTo>
                    <a:lnTo>
                      <a:pt x="486" y="1566"/>
                    </a:lnTo>
                    <a:lnTo>
                      <a:pt x="539" y="1651"/>
                    </a:lnTo>
                    <a:lnTo>
                      <a:pt x="589" y="1731"/>
                    </a:lnTo>
                    <a:lnTo>
                      <a:pt x="631" y="1802"/>
                    </a:lnTo>
                    <a:lnTo>
                      <a:pt x="664" y="1864"/>
                    </a:lnTo>
                    <a:lnTo>
                      <a:pt x="673" y="1908"/>
                    </a:lnTo>
                    <a:lnTo>
                      <a:pt x="646" y="1913"/>
                    </a:lnTo>
                    <a:lnTo>
                      <a:pt x="593" y="1896"/>
                    </a:lnTo>
                    <a:lnTo>
                      <a:pt x="593" y="1896"/>
                    </a:lnTo>
                    <a:lnTo>
                      <a:pt x="593" y="1896"/>
                    </a:lnTo>
                    <a:close/>
                  </a:path>
                </a:pathLst>
              </a:custGeom>
              <a:solidFill>
                <a:srgbClr val="000000"/>
              </a:solidFill>
              <a:ln w="9525">
                <a:noFill/>
                <a:round/>
                <a:headEnd/>
                <a:tailEnd/>
              </a:ln>
            </p:spPr>
            <p:txBody>
              <a:bodyPr/>
              <a:lstStyle/>
              <a:p>
                <a:endParaRPr lang="en-US" dirty="0"/>
              </a:p>
            </p:txBody>
          </p:sp>
          <p:sp>
            <p:nvSpPr>
              <p:cNvPr id="250891" name="Freeform 11"/>
              <p:cNvSpPr>
                <a:spLocks noChangeAspect="1"/>
              </p:cNvSpPr>
              <p:nvPr/>
            </p:nvSpPr>
            <p:spPr bwMode="auto">
              <a:xfrm>
                <a:off x="889" y="2964"/>
                <a:ext cx="1000" cy="332"/>
              </a:xfrm>
              <a:custGeom>
                <a:avLst/>
                <a:gdLst/>
                <a:ahLst/>
                <a:cxnLst>
                  <a:cxn ang="0">
                    <a:pos x="0" y="538"/>
                  </a:cxn>
                  <a:cxn ang="0">
                    <a:pos x="124" y="441"/>
                  </a:cxn>
                  <a:cxn ang="0">
                    <a:pos x="304" y="370"/>
                  </a:cxn>
                  <a:cxn ang="0">
                    <a:pos x="578" y="305"/>
                  </a:cxn>
                  <a:cxn ang="0">
                    <a:pos x="784" y="266"/>
                  </a:cxn>
                  <a:cxn ang="0">
                    <a:pos x="992" y="208"/>
                  </a:cxn>
                  <a:cxn ang="0">
                    <a:pos x="1201" y="84"/>
                  </a:cxn>
                  <a:cxn ang="0">
                    <a:pos x="1371" y="0"/>
                  </a:cxn>
                  <a:cxn ang="0">
                    <a:pos x="1409" y="96"/>
                  </a:cxn>
                  <a:cxn ang="0">
                    <a:pos x="1234" y="175"/>
                  </a:cxn>
                  <a:cxn ang="0">
                    <a:pos x="1075" y="293"/>
                  </a:cxn>
                  <a:cxn ang="0">
                    <a:pos x="955" y="324"/>
                  </a:cxn>
                  <a:cxn ang="0">
                    <a:pos x="811" y="337"/>
                  </a:cxn>
                  <a:cxn ang="0">
                    <a:pos x="655" y="356"/>
                  </a:cxn>
                  <a:cxn ang="0">
                    <a:pos x="499" y="389"/>
                  </a:cxn>
                  <a:cxn ang="0">
                    <a:pos x="299" y="447"/>
                  </a:cxn>
                  <a:cxn ang="0">
                    <a:pos x="136" y="513"/>
                  </a:cxn>
                  <a:cxn ang="0">
                    <a:pos x="45" y="558"/>
                  </a:cxn>
                  <a:cxn ang="0">
                    <a:pos x="0" y="538"/>
                  </a:cxn>
                  <a:cxn ang="0">
                    <a:pos x="0" y="538"/>
                  </a:cxn>
                  <a:cxn ang="0">
                    <a:pos x="0" y="538"/>
                  </a:cxn>
                </a:cxnLst>
                <a:rect l="0" t="0" r="r" b="b"/>
                <a:pathLst>
                  <a:path w="1409" h="558">
                    <a:moveTo>
                      <a:pt x="0" y="538"/>
                    </a:moveTo>
                    <a:lnTo>
                      <a:pt x="124" y="441"/>
                    </a:lnTo>
                    <a:lnTo>
                      <a:pt x="304" y="370"/>
                    </a:lnTo>
                    <a:lnTo>
                      <a:pt x="578" y="305"/>
                    </a:lnTo>
                    <a:lnTo>
                      <a:pt x="784" y="266"/>
                    </a:lnTo>
                    <a:lnTo>
                      <a:pt x="992" y="208"/>
                    </a:lnTo>
                    <a:lnTo>
                      <a:pt x="1201" y="84"/>
                    </a:lnTo>
                    <a:lnTo>
                      <a:pt x="1371" y="0"/>
                    </a:lnTo>
                    <a:lnTo>
                      <a:pt x="1409" y="96"/>
                    </a:lnTo>
                    <a:lnTo>
                      <a:pt x="1234" y="175"/>
                    </a:lnTo>
                    <a:lnTo>
                      <a:pt x="1075" y="293"/>
                    </a:lnTo>
                    <a:lnTo>
                      <a:pt x="955" y="324"/>
                    </a:lnTo>
                    <a:lnTo>
                      <a:pt x="811" y="337"/>
                    </a:lnTo>
                    <a:lnTo>
                      <a:pt x="655" y="356"/>
                    </a:lnTo>
                    <a:lnTo>
                      <a:pt x="499" y="389"/>
                    </a:lnTo>
                    <a:lnTo>
                      <a:pt x="299" y="447"/>
                    </a:lnTo>
                    <a:lnTo>
                      <a:pt x="136" y="513"/>
                    </a:lnTo>
                    <a:lnTo>
                      <a:pt x="45" y="558"/>
                    </a:lnTo>
                    <a:lnTo>
                      <a:pt x="0" y="538"/>
                    </a:lnTo>
                    <a:lnTo>
                      <a:pt x="0" y="538"/>
                    </a:lnTo>
                    <a:lnTo>
                      <a:pt x="0" y="538"/>
                    </a:lnTo>
                    <a:close/>
                  </a:path>
                </a:pathLst>
              </a:custGeom>
              <a:solidFill>
                <a:srgbClr val="000000"/>
              </a:solidFill>
              <a:ln w="9525">
                <a:noFill/>
                <a:round/>
                <a:headEnd/>
                <a:tailEnd/>
              </a:ln>
            </p:spPr>
            <p:txBody>
              <a:bodyPr/>
              <a:lstStyle/>
              <a:p>
                <a:endParaRPr lang="en-US" dirty="0"/>
              </a:p>
            </p:txBody>
          </p:sp>
          <p:sp>
            <p:nvSpPr>
              <p:cNvPr id="250892" name="Freeform 12"/>
              <p:cNvSpPr>
                <a:spLocks noChangeAspect="1"/>
              </p:cNvSpPr>
              <p:nvPr/>
            </p:nvSpPr>
            <p:spPr bwMode="auto">
              <a:xfrm>
                <a:off x="201" y="1499"/>
                <a:ext cx="1285" cy="236"/>
              </a:xfrm>
              <a:custGeom>
                <a:avLst/>
                <a:gdLst/>
                <a:ahLst/>
                <a:cxnLst>
                  <a:cxn ang="0">
                    <a:pos x="8" y="335"/>
                  </a:cxn>
                  <a:cxn ang="0">
                    <a:pos x="53" y="302"/>
                  </a:cxn>
                  <a:cxn ang="0">
                    <a:pos x="92" y="272"/>
                  </a:cxn>
                  <a:cxn ang="0">
                    <a:pos x="131" y="245"/>
                  </a:cxn>
                  <a:cxn ang="0">
                    <a:pos x="179" y="218"/>
                  </a:cxn>
                  <a:cxn ang="0">
                    <a:pos x="218" y="195"/>
                  </a:cxn>
                  <a:cxn ang="0">
                    <a:pos x="259" y="174"/>
                  </a:cxn>
                  <a:cxn ang="0">
                    <a:pos x="337" y="134"/>
                  </a:cxn>
                  <a:cxn ang="0">
                    <a:pos x="414" y="99"/>
                  </a:cxn>
                  <a:cxn ang="0">
                    <a:pos x="490" y="69"/>
                  </a:cxn>
                  <a:cxn ang="0">
                    <a:pos x="564" y="44"/>
                  </a:cxn>
                  <a:cxn ang="0">
                    <a:pos x="639" y="25"/>
                  </a:cxn>
                  <a:cxn ang="0">
                    <a:pos x="787" y="0"/>
                  </a:cxn>
                  <a:cxn ang="0">
                    <a:pos x="1096" y="1"/>
                  </a:cxn>
                  <a:cxn ang="0">
                    <a:pos x="1431" y="68"/>
                  </a:cxn>
                  <a:cxn ang="0">
                    <a:pos x="1605" y="85"/>
                  </a:cxn>
                  <a:cxn ang="0">
                    <a:pos x="1777" y="78"/>
                  </a:cxn>
                  <a:cxn ang="0">
                    <a:pos x="1813" y="107"/>
                  </a:cxn>
                  <a:cxn ang="0">
                    <a:pos x="1808" y="131"/>
                  </a:cxn>
                  <a:cxn ang="0">
                    <a:pos x="1784" y="144"/>
                  </a:cxn>
                  <a:cxn ang="0">
                    <a:pos x="1600" y="161"/>
                  </a:cxn>
                  <a:cxn ang="0">
                    <a:pos x="1415" y="152"/>
                  </a:cxn>
                  <a:cxn ang="0">
                    <a:pos x="1252" y="114"/>
                  </a:cxn>
                  <a:cxn ang="0">
                    <a:pos x="1096" y="89"/>
                  </a:cxn>
                  <a:cxn ang="0">
                    <a:pos x="802" y="87"/>
                  </a:cxn>
                  <a:cxn ang="0">
                    <a:pos x="515" y="152"/>
                  </a:cxn>
                  <a:cxn ang="0">
                    <a:pos x="444" y="181"/>
                  </a:cxn>
                  <a:cxn ang="0">
                    <a:pos x="372" y="215"/>
                  </a:cxn>
                  <a:cxn ang="0">
                    <a:pos x="297" y="250"/>
                  </a:cxn>
                  <a:cxn ang="0">
                    <a:pos x="221" y="295"/>
                  </a:cxn>
                  <a:cxn ang="0">
                    <a:pos x="50" y="392"/>
                  </a:cxn>
                  <a:cxn ang="0">
                    <a:pos x="20" y="397"/>
                  </a:cxn>
                  <a:cxn ang="0">
                    <a:pos x="0" y="383"/>
                  </a:cxn>
                  <a:cxn ang="0">
                    <a:pos x="8" y="335"/>
                  </a:cxn>
                  <a:cxn ang="0">
                    <a:pos x="8" y="335"/>
                  </a:cxn>
                  <a:cxn ang="0">
                    <a:pos x="8" y="335"/>
                  </a:cxn>
                </a:cxnLst>
                <a:rect l="0" t="0" r="r" b="b"/>
                <a:pathLst>
                  <a:path w="1813" h="397">
                    <a:moveTo>
                      <a:pt x="8" y="335"/>
                    </a:moveTo>
                    <a:lnTo>
                      <a:pt x="53" y="302"/>
                    </a:lnTo>
                    <a:lnTo>
                      <a:pt x="92" y="272"/>
                    </a:lnTo>
                    <a:lnTo>
                      <a:pt x="131" y="245"/>
                    </a:lnTo>
                    <a:lnTo>
                      <a:pt x="179" y="218"/>
                    </a:lnTo>
                    <a:lnTo>
                      <a:pt x="218" y="195"/>
                    </a:lnTo>
                    <a:lnTo>
                      <a:pt x="259" y="174"/>
                    </a:lnTo>
                    <a:lnTo>
                      <a:pt x="337" y="134"/>
                    </a:lnTo>
                    <a:lnTo>
                      <a:pt x="414" y="99"/>
                    </a:lnTo>
                    <a:lnTo>
                      <a:pt x="490" y="69"/>
                    </a:lnTo>
                    <a:lnTo>
                      <a:pt x="564" y="44"/>
                    </a:lnTo>
                    <a:lnTo>
                      <a:pt x="639" y="25"/>
                    </a:lnTo>
                    <a:lnTo>
                      <a:pt x="787" y="0"/>
                    </a:lnTo>
                    <a:lnTo>
                      <a:pt x="1096" y="1"/>
                    </a:lnTo>
                    <a:lnTo>
                      <a:pt x="1431" y="68"/>
                    </a:lnTo>
                    <a:lnTo>
                      <a:pt x="1605" y="85"/>
                    </a:lnTo>
                    <a:lnTo>
                      <a:pt x="1777" y="78"/>
                    </a:lnTo>
                    <a:lnTo>
                      <a:pt x="1813" y="107"/>
                    </a:lnTo>
                    <a:lnTo>
                      <a:pt x="1808" y="131"/>
                    </a:lnTo>
                    <a:lnTo>
                      <a:pt x="1784" y="144"/>
                    </a:lnTo>
                    <a:lnTo>
                      <a:pt x="1600" y="161"/>
                    </a:lnTo>
                    <a:lnTo>
                      <a:pt x="1415" y="152"/>
                    </a:lnTo>
                    <a:lnTo>
                      <a:pt x="1252" y="114"/>
                    </a:lnTo>
                    <a:lnTo>
                      <a:pt x="1096" y="89"/>
                    </a:lnTo>
                    <a:lnTo>
                      <a:pt x="802" y="87"/>
                    </a:lnTo>
                    <a:lnTo>
                      <a:pt x="515" y="152"/>
                    </a:lnTo>
                    <a:lnTo>
                      <a:pt x="444" y="181"/>
                    </a:lnTo>
                    <a:lnTo>
                      <a:pt x="372" y="215"/>
                    </a:lnTo>
                    <a:lnTo>
                      <a:pt x="297" y="250"/>
                    </a:lnTo>
                    <a:lnTo>
                      <a:pt x="221" y="295"/>
                    </a:lnTo>
                    <a:lnTo>
                      <a:pt x="50" y="392"/>
                    </a:lnTo>
                    <a:lnTo>
                      <a:pt x="20" y="397"/>
                    </a:lnTo>
                    <a:lnTo>
                      <a:pt x="0" y="383"/>
                    </a:lnTo>
                    <a:lnTo>
                      <a:pt x="8" y="335"/>
                    </a:lnTo>
                    <a:lnTo>
                      <a:pt x="8" y="335"/>
                    </a:lnTo>
                    <a:lnTo>
                      <a:pt x="8" y="335"/>
                    </a:lnTo>
                    <a:close/>
                  </a:path>
                </a:pathLst>
              </a:custGeom>
              <a:solidFill>
                <a:srgbClr val="000000"/>
              </a:solidFill>
              <a:ln w="9525">
                <a:noFill/>
                <a:round/>
                <a:headEnd/>
                <a:tailEnd/>
              </a:ln>
            </p:spPr>
            <p:txBody>
              <a:bodyPr/>
              <a:lstStyle/>
              <a:p>
                <a:endParaRPr lang="en-US" dirty="0"/>
              </a:p>
            </p:txBody>
          </p:sp>
          <p:sp>
            <p:nvSpPr>
              <p:cNvPr id="250893" name="Freeform 13"/>
              <p:cNvSpPr>
                <a:spLocks noChangeAspect="1"/>
              </p:cNvSpPr>
              <p:nvPr/>
            </p:nvSpPr>
            <p:spPr bwMode="auto">
              <a:xfrm>
                <a:off x="1836" y="2771"/>
                <a:ext cx="264" cy="251"/>
              </a:xfrm>
              <a:custGeom>
                <a:avLst/>
                <a:gdLst/>
                <a:ahLst/>
                <a:cxnLst>
                  <a:cxn ang="0">
                    <a:pos x="172" y="66"/>
                  </a:cxn>
                  <a:cxn ang="0">
                    <a:pos x="250" y="176"/>
                  </a:cxn>
                  <a:cxn ang="0">
                    <a:pos x="129" y="251"/>
                  </a:cxn>
                  <a:cxn ang="0">
                    <a:pos x="0" y="348"/>
                  </a:cxn>
                  <a:cxn ang="0">
                    <a:pos x="72" y="423"/>
                  </a:cxn>
                  <a:cxn ang="0">
                    <a:pos x="226" y="312"/>
                  </a:cxn>
                  <a:cxn ang="0">
                    <a:pos x="337" y="270"/>
                  </a:cxn>
                  <a:cxn ang="0">
                    <a:pos x="371" y="208"/>
                  </a:cxn>
                  <a:cxn ang="0">
                    <a:pos x="239" y="0"/>
                  </a:cxn>
                  <a:cxn ang="0">
                    <a:pos x="172" y="66"/>
                  </a:cxn>
                  <a:cxn ang="0">
                    <a:pos x="172" y="66"/>
                  </a:cxn>
                  <a:cxn ang="0">
                    <a:pos x="172" y="66"/>
                  </a:cxn>
                </a:cxnLst>
                <a:rect l="0" t="0" r="r" b="b"/>
                <a:pathLst>
                  <a:path w="371" h="423">
                    <a:moveTo>
                      <a:pt x="172" y="66"/>
                    </a:moveTo>
                    <a:lnTo>
                      <a:pt x="250" y="176"/>
                    </a:lnTo>
                    <a:lnTo>
                      <a:pt x="129" y="251"/>
                    </a:lnTo>
                    <a:lnTo>
                      <a:pt x="0" y="348"/>
                    </a:lnTo>
                    <a:lnTo>
                      <a:pt x="72" y="423"/>
                    </a:lnTo>
                    <a:lnTo>
                      <a:pt x="226" y="312"/>
                    </a:lnTo>
                    <a:lnTo>
                      <a:pt x="337" y="270"/>
                    </a:lnTo>
                    <a:lnTo>
                      <a:pt x="371" y="208"/>
                    </a:lnTo>
                    <a:lnTo>
                      <a:pt x="239" y="0"/>
                    </a:lnTo>
                    <a:lnTo>
                      <a:pt x="172" y="66"/>
                    </a:lnTo>
                    <a:lnTo>
                      <a:pt x="172" y="66"/>
                    </a:lnTo>
                    <a:lnTo>
                      <a:pt x="172" y="66"/>
                    </a:lnTo>
                    <a:close/>
                  </a:path>
                </a:pathLst>
              </a:custGeom>
              <a:solidFill>
                <a:srgbClr val="000000"/>
              </a:solidFill>
              <a:ln w="9525">
                <a:noFill/>
                <a:round/>
                <a:headEnd/>
                <a:tailEnd/>
              </a:ln>
            </p:spPr>
            <p:txBody>
              <a:bodyPr/>
              <a:lstStyle/>
              <a:p>
                <a:endParaRPr lang="en-US" dirty="0"/>
              </a:p>
            </p:txBody>
          </p:sp>
          <p:grpSp>
            <p:nvGrpSpPr>
              <p:cNvPr id="4" name="Group 14"/>
              <p:cNvGrpSpPr>
                <a:grpSpLocks noChangeAspect="1"/>
              </p:cNvGrpSpPr>
              <p:nvPr/>
            </p:nvGrpSpPr>
            <p:grpSpPr bwMode="auto">
              <a:xfrm>
                <a:off x="1005" y="2902"/>
                <a:ext cx="801" cy="228"/>
                <a:chOff x="3088" y="1479"/>
                <a:chExt cx="565" cy="192"/>
              </a:xfrm>
            </p:grpSpPr>
            <p:sp>
              <p:nvSpPr>
                <p:cNvPr id="250895" name="Freeform 1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896" name="Freeform 1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897" name="Freeform 1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898" name="Freeform 1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899" name="Freeform 1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00" name="Freeform 2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01" name="Freeform 2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5" name="Group 22"/>
              <p:cNvGrpSpPr>
                <a:grpSpLocks noChangeAspect="1"/>
              </p:cNvGrpSpPr>
              <p:nvPr/>
            </p:nvGrpSpPr>
            <p:grpSpPr bwMode="auto">
              <a:xfrm rot="729833">
                <a:off x="506" y="1718"/>
                <a:ext cx="801" cy="227"/>
                <a:chOff x="3088" y="1479"/>
                <a:chExt cx="565" cy="192"/>
              </a:xfrm>
            </p:grpSpPr>
            <p:sp>
              <p:nvSpPr>
                <p:cNvPr id="250903" name="Freeform 2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04" name="Freeform 2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05" name="Freeform 2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06" name="Freeform 2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07" name="Freeform 2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08" name="Freeform 2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09" name="Freeform 2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6" name="Group 30"/>
              <p:cNvGrpSpPr>
                <a:grpSpLocks noChangeAspect="1"/>
              </p:cNvGrpSpPr>
              <p:nvPr/>
            </p:nvGrpSpPr>
            <p:grpSpPr bwMode="auto">
              <a:xfrm rot="729833">
                <a:off x="521" y="1831"/>
                <a:ext cx="802" cy="228"/>
                <a:chOff x="3088" y="1479"/>
                <a:chExt cx="565" cy="192"/>
              </a:xfrm>
            </p:grpSpPr>
            <p:sp>
              <p:nvSpPr>
                <p:cNvPr id="250911" name="Freeform 31"/>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12" name="Freeform 32"/>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13" name="Freeform 33"/>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14" name="Freeform 34"/>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15" name="Freeform 35"/>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16" name="Freeform 36"/>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17" name="Freeform 37"/>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7" name="Group 38"/>
              <p:cNvGrpSpPr>
                <a:grpSpLocks noChangeAspect="1"/>
              </p:cNvGrpSpPr>
              <p:nvPr/>
            </p:nvGrpSpPr>
            <p:grpSpPr bwMode="auto">
              <a:xfrm rot="729833">
                <a:off x="574" y="1945"/>
                <a:ext cx="801" cy="228"/>
                <a:chOff x="3088" y="1479"/>
                <a:chExt cx="565" cy="192"/>
              </a:xfrm>
            </p:grpSpPr>
            <p:sp>
              <p:nvSpPr>
                <p:cNvPr id="250919" name="Freeform 39"/>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0" name="Freeform 40"/>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1" name="Freeform 41"/>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22" name="Freeform 42"/>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23" name="Freeform 43"/>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24" name="Freeform 44"/>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25" name="Freeform 45"/>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8" name="Group 46"/>
              <p:cNvGrpSpPr>
                <a:grpSpLocks noChangeAspect="1"/>
              </p:cNvGrpSpPr>
              <p:nvPr/>
            </p:nvGrpSpPr>
            <p:grpSpPr bwMode="auto">
              <a:xfrm rot="729833">
                <a:off x="574" y="2059"/>
                <a:ext cx="801" cy="228"/>
                <a:chOff x="3088" y="1479"/>
                <a:chExt cx="565" cy="192"/>
              </a:xfrm>
            </p:grpSpPr>
            <p:sp>
              <p:nvSpPr>
                <p:cNvPr id="250927" name="Freeform 47"/>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8" name="Freeform 48"/>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9" name="Freeform 49"/>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30" name="Freeform 50"/>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31" name="Freeform 51"/>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32" name="Freeform 52"/>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33" name="Freeform 53"/>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9" name="Group 54"/>
              <p:cNvGrpSpPr>
                <a:grpSpLocks noChangeAspect="1"/>
              </p:cNvGrpSpPr>
              <p:nvPr/>
            </p:nvGrpSpPr>
            <p:grpSpPr bwMode="auto">
              <a:xfrm rot="729833">
                <a:off x="642" y="2173"/>
                <a:ext cx="801" cy="228"/>
                <a:chOff x="3088" y="1479"/>
                <a:chExt cx="565" cy="192"/>
              </a:xfrm>
            </p:grpSpPr>
            <p:sp>
              <p:nvSpPr>
                <p:cNvPr id="250935" name="Freeform 5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936" name="Freeform 5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937" name="Freeform 5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938" name="Freeform 5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939" name="Freeform 5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40" name="Freeform 6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41" name="Freeform 6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10" name="Group 62"/>
              <p:cNvGrpSpPr>
                <a:grpSpLocks noChangeAspect="1"/>
              </p:cNvGrpSpPr>
              <p:nvPr/>
            </p:nvGrpSpPr>
            <p:grpSpPr bwMode="auto">
              <a:xfrm rot="729833">
                <a:off x="725" y="2287"/>
                <a:ext cx="802" cy="227"/>
                <a:chOff x="3088" y="1479"/>
                <a:chExt cx="565" cy="192"/>
              </a:xfrm>
            </p:grpSpPr>
            <p:sp>
              <p:nvSpPr>
                <p:cNvPr id="250943" name="Freeform 6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44" name="Freeform 6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45" name="Freeform 6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46" name="Freeform 6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47" name="Freeform 6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48" name="Freeform 6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49" name="Freeform 6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sp>
          <p:nvSpPr>
            <p:cNvPr id="250950" name="Text Box 70"/>
            <p:cNvSpPr txBox="1">
              <a:spLocks noChangeAspect="1" noChangeArrowheads="1"/>
            </p:cNvSpPr>
            <p:nvPr/>
          </p:nvSpPr>
          <p:spPr bwMode="auto">
            <a:xfrm rot="20821945">
              <a:off x="715" y="1087"/>
              <a:ext cx="1394" cy="2660"/>
            </a:xfrm>
            <a:prstGeom prst="rect">
              <a:avLst/>
            </a:prstGeom>
            <a:noFill/>
            <a:ln w="9525">
              <a:noFill/>
              <a:miter lim="800000"/>
              <a:headEnd/>
              <a:tailEnd/>
            </a:ln>
            <a:effectLst/>
          </p:spPr>
          <p:txBody>
            <a:bodyPr wrap="square">
              <a:spAutoFit/>
            </a:bodyPr>
            <a:lstStyle/>
            <a:p>
              <a:pPr>
                <a:spcBef>
                  <a:spcPct val="50000"/>
                </a:spcBef>
              </a:pPr>
              <a:r>
                <a:rPr lang="en-US" sz="1800" dirty="0">
                  <a:solidFill>
                    <a:srgbClr val="FF0000"/>
                  </a:solidFill>
                  <a:latin typeface="Comic Sans MS" pitchFamily="66" charset="0"/>
                </a:rPr>
                <a:t>Item Level ASN</a:t>
              </a:r>
            </a:p>
            <a:p>
              <a:pPr>
                <a:spcBef>
                  <a:spcPct val="50000"/>
                </a:spcBef>
              </a:pPr>
              <a:r>
                <a:rPr lang="en-US" sz="1400" dirty="0">
                  <a:solidFill>
                    <a:srgbClr val="FF0000"/>
                  </a:solidFill>
                  <a:latin typeface="Comic Sans MS" pitchFamily="66" charset="0"/>
                </a:rPr>
                <a:t>Vendor: Ted Bears Inc.</a:t>
              </a:r>
            </a:p>
            <a:p>
              <a:pPr>
                <a:spcBef>
                  <a:spcPct val="50000"/>
                </a:spcBef>
              </a:pPr>
              <a:r>
                <a:rPr lang="en-US" sz="1400" dirty="0">
                  <a:solidFill>
                    <a:srgbClr val="FF0000"/>
                  </a:solidFill>
                  <a:latin typeface="Comic Sans MS" pitchFamily="66" charset="0"/>
                </a:rPr>
                <a:t>Shipment #: S1001035</a:t>
              </a:r>
            </a:p>
            <a:p>
              <a:pPr>
                <a:spcBef>
                  <a:spcPct val="50000"/>
                </a:spcBef>
              </a:pPr>
              <a:r>
                <a:rPr lang="en-US" sz="1400" dirty="0">
                  <a:solidFill>
                    <a:srgbClr val="FF0000"/>
                  </a:solidFill>
                  <a:latin typeface="Comic Sans MS" pitchFamily="66" charset="0"/>
                </a:rPr>
                <a:t>P.O.: 15263748</a:t>
              </a:r>
            </a:p>
            <a:p>
              <a:pPr>
                <a:spcBef>
                  <a:spcPct val="50000"/>
                </a:spcBef>
              </a:pPr>
              <a:r>
                <a:rPr lang="en-US" sz="1800" dirty="0">
                  <a:solidFill>
                    <a:srgbClr val="FF0000"/>
                  </a:solidFill>
                  <a:latin typeface="Comic Sans MS" pitchFamily="66" charset="0"/>
                </a:rPr>
                <a:t>50 – Teddy Bears</a:t>
              </a:r>
            </a:p>
            <a:p>
              <a:pPr>
                <a:spcBef>
                  <a:spcPct val="50000"/>
                </a:spcBef>
              </a:pPr>
              <a:endParaRPr lang="en-US" sz="1800" dirty="0">
                <a:solidFill>
                  <a:srgbClr val="FF0000"/>
                </a:solidFill>
                <a:latin typeface="Comic Sans MS" pitchFamily="66" charset="0"/>
              </a:endParaRPr>
            </a:p>
          </p:txBody>
        </p:sp>
      </p:grpSp>
      <p:sp>
        <p:nvSpPr>
          <p:cNvPr id="250954" name="Rectangle 74"/>
          <p:cNvSpPr>
            <a:spLocks noGrp="1" noChangeArrowheads="1"/>
          </p:cNvSpPr>
          <p:nvPr>
            <p:ph type="title"/>
          </p:nvPr>
        </p:nvSpPr>
        <p:spPr>
          <a:xfrm>
            <a:off x="249382" y="296882"/>
            <a:ext cx="8215168" cy="717467"/>
          </a:xfrm>
          <a:noFill/>
          <a:ln/>
        </p:spPr>
        <p:txBody>
          <a:bodyPr/>
          <a:lstStyle/>
          <a:p>
            <a:r>
              <a:rPr lang="en-US" sz="3200" dirty="0"/>
              <a:t>Item Level ASN </a:t>
            </a:r>
          </a:p>
        </p:txBody>
      </p:sp>
      <p:sp>
        <p:nvSpPr>
          <p:cNvPr id="250957" name="Rectangle 77"/>
          <p:cNvSpPr>
            <a:spLocks noChangeArrowheads="1"/>
          </p:cNvSpPr>
          <p:nvPr/>
        </p:nvSpPr>
        <p:spPr bwMode="black">
          <a:xfrm>
            <a:off x="2291938" y="973777"/>
            <a:ext cx="6852062" cy="1610673"/>
          </a:xfrm>
          <a:prstGeom prst="rect">
            <a:avLst/>
          </a:prstGeom>
          <a:noFill/>
          <a:ln w="9525">
            <a:noFill/>
            <a:miter lim="800000"/>
            <a:headEnd/>
            <a:tailEnd/>
          </a:ln>
          <a:effectLst/>
        </p:spPr>
        <p:txBody>
          <a:bodyPr/>
          <a:lstStyle/>
          <a:p>
            <a:pPr marL="342900" indent="-342900">
              <a:spcBef>
                <a:spcPct val="20000"/>
              </a:spcBef>
            </a:pPr>
            <a:r>
              <a:rPr lang="en-US" b="1" i="1" dirty="0">
                <a:latin typeface="Arial" pitchFamily="34" charset="0"/>
              </a:rPr>
              <a:t>Before Receiving</a:t>
            </a:r>
            <a:r>
              <a:rPr lang="en-US" b="1" dirty="0">
                <a:latin typeface="Arial" pitchFamily="34" charset="0"/>
              </a:rPr>
              <a:t>:</a:t>
            </a:r>
          </a:p>
          <a:p>
            <a:pPr marL="342900" indent="-342900">
              <a:spcBef>
                <a:spcPct val="20000"/>
              </a:spcBef>
              <a:buFontTx/>
              <a:buChar char="•"/>
            </a:pPr>
            <a:r>
              <a:rPr lang="en-US" sz="2000" dirty="0">
                <a:latin typeface="Arial" pitchFamily="34" charset="0"/>
              </a:rPr>
              <a:t>Provides details of a shipment at the aggregate Item/Quantity level.</a:t>
            </a:r>
          </a:p>
          <a:p>
            <a:pPr marL="342900" indent="-342900">
              <a:spcBef>
                <a:spcPct val="20000"/>
              </a:spcBef>
              <a:buFontTx/>
              <a:buChar char="•"/>
            </a:pPr>
            <a:r>
              <a:rPr lang="en-US" sz="2000" i="1" dirty="0">
                <a:latin typeface="Arial" pitchFamily="34" charset="0"/>
              </a:rPr>
              <a:t>ILPN labels must be applied at the time of receiving</a:t>
            </a:r>
            <a:r>
              <a:rPr lang="en-US" sz="2000" dirty="0">
                <a:latin typeface="Arial" pitchFamily="34" charset="0"/>
              </a:rPr>
              <a:t>.</a:t>
            </a:r>
          </a:p>
        </p:txBody>
      </p:sp>
      <p:graphicFrame>
        <p:nvGraphicFramePr>
          <p:cNvPr id="250958" name="Object 78"/>
          <p:cNvGraphicFramePr>
            <a:graphicFrameLocks noChangeAspect="1"/>
          </p:cNvGraphicFramePr>
          <p:nvPr/>
        </p:nvGraphicFramePr>
        <p:xfrm>
          <a:off x="5942013" y="5497138"/>
          <a:ext cx="598487" cy="598487"/>
        </p:xfrm>
        <a:graphic>
          <a:graphicData uri="http://schemas.openxmlformats.org/presentationml/2006/ole">
            <mc:AlternateContent xmlns:mc="http://schemas.openxmlformats.org/markup-compatibility/2006">
              <mc:Choice xmlns:v="urn:schemas-microsoft-com:vml" Requires="v">
                <p:oleObj name="Visio" r:id="rId3" imgW="1531315" imgH="1531315" progId="">
                  <p:embed/>
                </p:oleObj>
              </mc:Choice>
              <mc:Fallback>
                <p:oleObj name="Visio" r:id="rId3" imgW="1531315" imgH="1531315" progId="">
                  <p:embed/>
                  <p:pic>
                    <p:nvPicPr>
                      <p:cNvPr id="250958"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59" name="Object 79"/>
          <p:cNvGraphicFramePr>
            <a:graphicFrameLocks noChangeAspect="1"/>
          </p:cNvGraphicFramePr>
          <p:nvPr/>
        </p:nvGraphicFramePr>
        <p:xfrm>
          <a:off x="4152900" y="5497138"/>
          <a:ext cx="598488" cy="598487"/>
        </p:xfrm>
        <a:graphic>
          <a:graphicData uri="http://schemas.openxmlformats.org/presentationml/2006/ole">
            <mc:AlternateContent xmlns:mc="http://schemas.openxmlformats.org/markup-compatibility/2006">
              <mc:Choice xmlns:v="urn:schemas-microsoft-com:vml" Requires="v">
                <p:oleObj name="Visio" r:id="rId5" imgW="1531315" imgH="1531315" progId="">
                  <p:embed/>
                </p:oleObj>
              </mc:Choice>
              <mc:Fallback>
                <p:oleObj name="Visio" r:id="rId5" imgW="1531315" imgH="1531315" progId="">
                  <p:embed/>
                  <p:pic>
                    <p:nvPicPr>
                      <p:cNvPr id="250959" name="Object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5497138"/>
                        <a:ext cx="598488"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0960" name="Picture 80"/>
          <p:cNvPicPr>
            <a:picLocks noChangeAspect="1" noChangeArrowheads="1"/>
          </p:cNvPicPr>
          <p:nvPr/>
        </p:nvPicPr>
        <p:blipFill>
          <a:blip r:embed="rId6" cstate="print"/>
          <a:srcRect/>
          <a:stretch>
            <a:fillRect/>
          </a:stretch>
        </p:blipFill>
        <p:spPr bwMode="auto">
          <a:xfrm>
            <a:off x="3714750" y="3144463"/>
            <a:ext cx="1320800" cy="962025"/>
          </a:xfrm>
          <a:prstGeom prst="rect">
            <a:avLst/>
          </a:prstGeom>
          <a:noFill/>
          <a:ln w="9525">
            <a:noFill/>
            <a:miter lim="800000"/>
            <a:headEnd/>
            <a:tailEnd/>
          </a:ln>
          <a:effectLst/>
        </p:spPr>
      </p:pic>
      <p:pic>
        <p:nvPicPr>
          <p:cNvPr id="250961" name="Picture 81"/>
          <p:cNvPicPr>
            <a:picLocks noChangeAspect="1" noChangeArrowheads="1"/>
          </p:cNvPicPr>
          <p:nvPr/>
        </p:nvPicPr>
        <p:blipFill>
          <a:blip r:embed="rId7" cstate="print"/>
          <a:srcRect/>
          <a:stretch>
            <a:fillRect/>
          </a:stretch>
        </p:blipFill>
        <p:spPr bwMode="auto">
          <a:xfrm>
            <a:off x="6069013" y="3079375"/>
            <a:ext cx="855662" cy="1131888"/>
          </a:xfrm>
          <a:prstGeom prst="rect">
            <a:avLst/>
          </a:prstGeom>
          <a:noFill/>
          <a:ln w="9525">
            <a:noFill/>
            <a:miter lim="800000"/>
            <a:headEnd/>
            <a:tailEnd/>
          </a:ln>
          <a:effectLst/>
        </p:spPr>
      </p:pic>
      <p:sp>
        <p:nvSpPr>
          <p:cNvPr id="250963" name="Text Box 83"/>
          <p:cNvSpPr txBox="1">
            <a:spLocks noChangeArrowheads="1"/>
          </p:cNvSpPr>
          <p:nvPr/>
        </p:nvSpPr>
        <p:spPr bwMode="auto">
          <a:xfrm>
            <a:off x="3235325" y="2785688"/>
            <a:ext cx="5759450" cy="396875"/>
          </a:xfrm>
          <a:prstGeom prst="rect">
            <a:avLst/>
          </a:prstGeom>
          <a:noFill/>
          <a:ln w="9525">
            <a:noFill/>
            <a:miter lim="800000"/>
            <a:headEnd/>
            <a:tailEnd/>
          </a:ln>
          <a:effectLst/>
        </p:spPr>
        <p:txBody>
          <a:bodyPr>
            <a:spAutoFit/>
          </a:bodyPr>
          <a:lstStyle/>
          <a:p>
            <a:pPr>
              <a:spcBef>
                <a:spcPct val="50000"/>
              </a:spcBef>
            </a:pPr>
            <a:r>
              <a:rPr lang="en-US" sz="2000" b="1" dirty="0">
                <a:solidFill>
                  <a:schemeClr val="bg2"/>
                </a:solidFill>
                <a:latin typeface="Arial" pitchFamily="34" charset="0"/>
              </a:rPr>
              <a:t>Shipment Number          SKU             Quantity</a:t>
            </a:r>
          </a:p>
        </p:txBody>
      </p:sp>
      <p:sp>
        <p:nvSpPr>
          <p:cNvPr id="250964" name="Text Box 84"/>
          <p:cNvSpPr txBox="1">
            <a:spLocks noChangeArrowheads="1"/>
          </p:cNvSpPr>
          <p:nvPr/>
        </p:nvSpPr>
        <p:spPr bwMode="auto">
          <a:xfrm>
            <a:off x="7348538" y="5002663"/>
            <a:ext cx="1714500" cy="36671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PO_HDR/DTL</a:t>
            </a:r>
          </a:p>
        </p:txBody>
      </p:sp>
      <p:sp>
        <p:nvSpPr>
          <p:cNvPr id="250965" name="Text Box 85"/>
          <p:cNvSpPr txBox="1">
            <a:spLocks noChangeArrowheads="1"/>
          </p:cNvSpPr>
          <p:nvPr/>
        </p:nvSpPr>
        <p:spPr bwMode="auto">
          <a:xfrm>
            <a:off x="3473450" y="5002663"/>
            <a:ext cx="1916113" cy="366713"/>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ASN_HDR/DTL</a:t>
            </a:r>
          </a:p>
        </p:txBody>
      </p:sp>
      <p:sp>
        <p:nvSpPr>
          <p:cNvPr id="250966" name="Text Box 86"/>
          <p:cNvSpPr txBox="1">
            <a:spLocks noChangeArrowheads="1"/>
          </p:cNvSpPr>
          <p:nvPr/>
        </p:nvSpPr>
        <p:spPr bwMode="auto">
          <a:xfrm>
            <a:off x="5307013" y="5002663"/>
            <a:ext cx="1955800" cy="36933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LPN/LPN_DTL</a:t>
            </a:r>
          </a:p>
        </p:txBody>
      </p:sp>
      <p:graphicFrame>
        <p:nvGraphicFramePr>
          <p:cNvPr id="250967" name="Object 87"/>
          <p:cNvGraphicFramePr>
            <a:graphicFrameLocks noChangeAspect="1"/>
          </p:cNvGraphicFramePr>
          <p:nvPr/>
        </p:nvGraphicFramePr>
        <p:xfrm>
          <a:off x="7913688" y="5497138"/>
          <a:ext cx="598487" cy="598487"/>
        </p:xfrm>
        <a:graphic>
          <a:graphicData uri="http://schemas.openxmlformats.org/presentationml/2006/ole">
            <mc:AlternateContent xmlns:mc="http://schemas.openxmlformats.org/markup-compatibility/2006">
              <mc:Choice xmlns:v="urn:schemas-microsoft-com:vml" Requires="v">
                <p:oleObj name="Visio" r:id="rId8" imgW="1531315" imgH="1531315" progId="">
                  <p:embed/>
                </p:oleObj>
              </mc:Choice>
              <mc:Fallback>
                <p:oleObj name="Visio" r:id="rId8" imgW="1531315" imgH="1531315" progId="">
                  <p:embed/>
                  <p:pic>
                    <p:nvPicPr>
                      <p:cNvPr id="250967"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688"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68" name="Object 88"/>
          <p:cNvGraphicFramePr>
            <a:graphicFrameLocks noChangeAspect="1"/>
          </p:cNvGraphicFramePr>
          <p:nvPr/>
        </p:nvGraphicFramePr>
        <p:xfrm>
          <a:off x="7696200" y="5276475"/>
          <a:ext cx="1038225" cy="1038225"/>
        </p:xfrm>
        <a:graphic>
          <a:graphicData uri="http://schemas.openxmlformats.org/presentationml/2006/ole">
            <mc:AlternateContent xmlns:mc="http://schemas.openxmlformats.org/markup-compatibility/2006">
              <mc:Choice xmlns:v="urn:schemas-microsoft-com:vml" Requires="v">
                <p:oleObj name="Visio" r:id="rId9" imgW="2060448" imgH="2060611" progId="">
                  <p:embed/>
                </p:oleObj>
              </mc:Choice>
              <mc:Fallback>
                <p:oleObj name="Visio" r:id="rId9" imgW="2060448" imgH="2060611" progId="">
                  <p:embed/>
                  <p:pic>
                    <p:nvPicPr>
                      <p:cNvPr id="250968" name="Object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5276475"/>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0969" name="Rectangle 89"/>
          <p:cNvSpPr>
            <a:spLocks noChangeArrowheads="1"/>
          </p:cNvSpPr>
          <p:nvPr/>
        </p:nvSpPr>
        <p:spPr bwMode="auto">
          <a:xfrm rot="-296422">
            <a:off x="434263" y="1885075"/>
            <a:ext cx="1493837" cy="366713"/>
          </a:xfrm>
          <a:prstGeom prst="rect">
            <a:avLst/>
          </a:prstGeom>
          <a:noFill/>
          <a:ln w="9525">
            <a:noFill/>
            <a:miter lim="800000"/>
            <a:headEnd/>
            <a:tailEnd/>
          </a:ln>
          <a:effectLst/>
        </p:spPr>
        <p:txBody>
          <a:bodyPr>
            <a:spAutoFit/>
          </a:bodyPr>
          <a:lstStyle/>
          <a:p>
            <a:r>
              <a:rPr lang="en-US" sz="1800" dirty="0">
                <a:solidFill>
                  <a:srgbClr val="6600CC"/>
                </a:solidFill>
                <a:latin typeface="Comic Sans MS" pitchFamily="66" charset="0"/>
              </a:rPr>
              <a:t>Packing Slip</a:t>
            </a:r>
          </a:p>
        </p:txBody>
      </p:sp>
      <p:sp>
        <p:nvSpPr>
          <p:cNvPr id="250970" name="Rectangle 90"/>
          <p:cNvSpPr>
            <a:spLocks noChangeArrowheads="1"/>
          </p:cNvSpPr>
          <p:nvPr/>
        </p:nvSpPr>
        <p:spPr bwMode="auto">
          <a:xfrm>
            <a:off x="3879850" y="4208088"/>
            <a:ext cx="1493838" cy="369332"/>
          </a:xfrm>
          <a:prstGeom prst="rect">
            <a:avLst/>
          </a:prstGeom>
          <a:solidFill>
            <a:schemeClr val="accent2">
              <a:lumMod val="75000"/>
            </a:schemeClr>
          </a:solidFill>
          <a:ln w="25400">
            <a:solidFill>
              <a:schemeClr val="accent1">
                <a:lumMod val="60000"/>
                <a:lumOff val="4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S1001035</a:t>
            </a:r>
          </a:p>
        </p:txBody>
      </p:sp>
      <p:sp>
        <p:nvSpPr>
          <p:cNvPr id="250971" name="Rectangle 91"/>
          <p:cNvSpPr>
            <a:spLocks noChangeArrowheads="1"/>
          </p:cNvSpPr>
          <p:nvPr/>
        </p:nvSpPr>
        <p:spPr bwMode="auto">
          <a:xfrm>
            <a:off x="5686425" y="4208088"/>
            <a:ext cx="1644650" cy="369332"/>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Teddy Bears</a:t>
            </a:r>
          </a:p>
        </p:txBody>
      </p:sp>
      <p:sp>
        <p:nvSpPr>
          <p:cNvPr id="250972" name="Rectangle 92"/>
          <p:cNvSpPr>
            <a:spLocks noChangeArrowheads="1"/>
          </p:cNvSpPr>
          <p:nvPr/>
        </p:nvSpPr>
        <p:spPr bwMode="auto">
          <a:xfrm>
            <a:off x="7596188" y="3545545"/>
            <a:ext cx="1271587" cy="1031875"/>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6000" dirty="0">
                <a:solidFill>
                  <a:schemeClr val="bg1">
                    <a:lumMod val="95000"/>
                  </a:schemeClr>
                </a:solidFill>
                <a:latin typeface="Comic Sans MS" pitchFamily="66" charset="0"/>
              </a:rPr>
              <a:t>50</a:t>
            </a:r>
          </a:p>
        </p:txBody>
      </p:sp>
      <p:graphicFrame>
        <p:nvGraphicFramePr>
          <p:cNvPr id="250975" name="Object 95"/>
          <p:cNvGraphicFramePr>
            <a:graphicFrameLocks noChangeAspect="1"/>
          </p:cNvGraphicFramePr>
          <p:nvPr/>
        </p:nvGraphicFramePr>
        <p:xfrm>
          <a:off x="5737225" y="5262188"/>
          <a:ext cx="1038225" cy="1038225"/>
        </p:xfrm>
        <a:graphic>
          <a:graphicData uri="http://schemas.openxmlformats.org/presentationml/2006/ole">
            <mc:AlternateContent xmlns:mc="http://schemas.openxmlformats.org/markup-compatibility/2006">
              <mc:Choice xmlns:v="urn:schemas-microsoft-com:vml" Requires="v">
                <p:oleObj name="Visio" r:id="rId11" imgW="2060448" imgH="2060611" progId="">
                  <p:embed/>
                </p:oleObj>
              </mc:Choice>
              <mc:Fallback>
                <p:oleObj name="Visio" r:id="rId11" imgW="2060448" imgH="2060611" progId="">
                  <p:embed/>
                  <p:pic>
                    <p:nvPicPr>
                      <p:cNvPr id="250975" name="Object 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7225" y="5262188"/>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0976" name="Text Box 96"/>
          <p:cNvSpPr txBox="1">
            <a:spLocks noChangeArrowheads="1"/>
          </p:cNvSpPr>
          <p:nvPr/>
        </p:nvSpPr>
        <p:spPr bwMode="auto">
          <a:xfrm>
            <a:off x="4027488" y="4810125"/>
            <a:ext cx="1190625" cy="1555750"/>
          </a:xfrm>
          <a:prstGeom prst="rect">
            <a:avLst/>
          </a:prstGeom>
          <a:noFill/>
          <a:ln w="9525">
            <a:noFill/>
            <a:miter lim="800000"/>
            <a:headEnd/>
            <a:tailEnd/>
          </a:ln>
          <a:effectLst/>
        </p:spPr>
        <p:txBody>
          <a:bodyPr>
            <a:spAutoFit/>
          </a:bodyPr>
          <a:lstStyle/>
          <a:p>
            <a:pPr>
              <a:spcBef>
                <a:spcPct val="50000"/>
              </a:spcBef>
            </a:pPr>
            <a:r>
              <a:rPr lang="en-US" sz="9600" dirty="0">
                <a:solidFill>
                  <a:srgbClr val="EA0000"/>
                </a:solidFill>
                <a:latin typeface="Wingdings" pitchFamily="2" charset="2"/>
                <a:sym typeface="Wingdings" pitchFamily="2"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0976"/>
                                        </p:tgtEl>
                                        <p:attrNameLst>
                                          <p:attrName>style.visibility</p:attrName>
                                        </p:attrNameLst>
                                      </p:cBhvr>
                                      <p:to>
                                        <p:strVal val="visible"/>
                                      </p:to>
                                    </p:set>
                                    <p:animEffect transition="in" filter="strips(downLeft)">
                                      <p:cBhvr>
                                        <p:cTn id="7" dur="500"/>
                                        <p:tgtEl>
                                          <p:spTgt spid="25097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250975"/>
                                        </p:tgtEl>
                                        <p:attrNameLst>
                                          <p:attrName>style.visibility</p:attrName>
                                        </p:attrNameLst>
                                      </p:cBhvr>
                                      <p:to>
                                        <p:strVal val="visible"/>
                                      </p:to>
                                    </p:set>
                                    <p:animEffect transition="in" filter="fade">
                                      <p:cBhvr>
                                        <p:cTn id="12" dur="2000"/>
                                        <p:tgtEl>
                                          <p:spTgt spid="250975"/>
                                        </p:tgtEl>
                                      </p:cBhvr>
                                    </p:animEffect>
                                    <p:anim calcmode="lin" valueType="num">
                                      <p:cBhvr>
                                        <p:cTn id="13" dur="2000" fill="hold"/>
                                        <p:tgtEl>
                                          <p:spTgt spid="250975"/>
                                        </p:tgtEl>
                                        <p:attrNameLst>
                                          <p:attrName>style.rotation</p:attrName>
                                        </p:attrNameLst>
                                      </p:cBhvr>
                                      <p:tavLst>
                                        <p:tav tm="0">
                                          <p:val>
                                            <p:fltVal val="720"/>
                                          </p:val>
                                        </p:tav>
                                        <p:tav tm="100000">
                                          <p:val>
                                            <p:fltVal val="0"/>
                                          </p:val>
                                        </p:tav>
                                      </p:tavLst>
                                    </p:anim>
                                    <p:anim calcmode="lin" valueType="num">
                                      <p:cBhvr>
                                        <p:cTn id="14" dur="2000" fill="hold"/>
                                        <p:tgtEl>
                                          <p:spTgt spid="250975"/>
                                        </p:tgtEl>
                                        <p:attrNameLst>
                                          <p:attrName>ppt_h</p:attrName>
                                        </p:attrNameLst>
                                      </p:cBhvr>
                                      <p:tavLst>
                                        <p:tav tm="0">
                                          <p:val>
                                            <p:fltVal val="0"/>
                                          </p:val>
                                        </p:tav>
                                        <p:tav tm="100000">
                                          <p:val>
                                            <p:strVal val="#ppt_h"/>
                                          </p:val>
                                        </p:tav>
                                      </p:tavLst>
                                    </p:anim>
                                    <p:anim calcmode="lin" valueType="num">
                                      <p:cBhvr>
                                        <p:cTn id="15" dur="2000" fill="hold"/>
                                        <p:tgtEl>
                                          <p:spTgt spid="250975"/>
                                        </p:tgtEl>
                                        <p:attrNameLst>
                                          <p:attrName>ppt_w</p:attrName>
                                        </p:attrNameLst>
                                      </p:cBhvr>
                                      <p:tavLst>
                                        <p:tav tm="0">
                                          <p:val>
                                            <p:fltVal val="0"/>
                                          </p:val>
                                        </p:tav>
                                        <p:tav tm="100000">
                                          <p:val>
                                            <p:strVal val="#ppt_w"/>
                                          </p:val>
                                        </p:tav>
                                      </p:tavLst>
                                    </p:anim>
                                  </p:childTnLst>
                                </p:cTn>
                              </p:par>
                              <p:par>
                                <p:cTn id="16" presetID="35" presetClass="entr" presetSubtype="0" fill="hold" nodeType="withEffect">
                                  <p:stCondLst>
                                    <p:cond delay="0"/>
                                  </p:stCondLst>
                                  <p:childTnLst>
                                    <p:set>
                                      <p:cBhvr>
                                        <p:cTn id="17" dur="1" fill="hold">
                                          <p:stCondLst>
                                            <p:cond delay="0"/>
                                          </p:stCondLst>
                                        </p:cTn>
                                        <p:tgtEl>
                                          <p:spTgt spid="250968"/>
                                        </p:tgtEl>
                                        <p:attrNameLst>
                                          <p:attrName>style.visibility</p:attrName>
                                        </p:attrNameLst>
                                      </p:cBhvr>
                                      <p:to>
                                        <p:strVal val="visible"/>
                                      </p:to>
                                    </p:set>
                                    <p:animEffect transition="in" filter="fade">
                                      <p:cBhvr>
                                        <p:cTn id="18" dur="2000"/>
                                        <p:tgtEl>
                                          <p:spTgt spid="250968"/>
                                        </p:tgtEl>
                                      </p:cBhvr>
                                    </p:animEffect>
                                    <p:anim calcmode="lin" valueType="num">
                                      <p:cBhvr>
                                        <p:cTn id="19" dur="2000" fill="hold"/>
                                        <p:tgtEl>
                                          <p:spTgt spid="250968"/>
                                        </p:tgtEl>
                                        <p:attrNameLst>
                                          <p:attrName>style.rotation</p:attrName>
                                        </p:attrNameLst>
                                      </p:cBhvr>
                                      <p:tavLst>
                                        <p:tav tm="0">
                                          <p:val>
                                            <p:fltVal val="720"/>
                                          </p:val>
                                        </p:tav>
                                        <p:tav tm="100000">
                                          <p:val>
                                            <p:fltVal val="0"/>
                                          </p:val>
                                        </p:tav>
                                      </p:tavLst>
                                    </p:anim>
                                    <p:anim calcmode="lin" valueType="num">
                                      <p:cBhvr>
                                        <p:cTn id="20" dur="2000" fill="hold"/>
                                        <p:tgtEl>
                                          <p:spTgt spid="250968"/>
                                        </p:tgtEl>
                                        <p:attrNameLst>
                                          <p:attrName>ppt_h</p:attrName>
                                        </p:attrNameLst>
                                      </p:cBhvr>
                                      <p:tavLst>
                                        <p:tav tm="0">
                                          <p:val>
                                            <p:fltVal val="0"/>
                                          </p:val>
                                        </p:tav>
                                        <p:tav tm="100000">
                                          <p:val>
                                            <p:strVal val="#ppt_h"/>
                                          </p:val>
                                        </p:tav>
                                      </p:tavLst>
                                    </p:anim>
                                    <p:anim calcmode="lin" valueType="num">
                                      <p:cBhvr>
                                        <p:cTn id="21" dur="2000" fill="hold"/>
                                        <p:tgtEl>
                                          <p:spTgt spid="25096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7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86888" y="1108878"/>
            <a:ext cx="8520113" cy="300037"/>
          </a:xfrm>
        </p:spPr>
        <p:txBody>
          <a:bodyPr/>
          <a:lstStyle/>
          <a:p>
            <a:r>
              <a:rPr lang="en-US" sz="3200" b="1" dirty="0">
                <a:solidFill>
                  <a:schemeClr val="tx1"/>
                </a:solidFill>
              </a:rPr>
              <a:t>Blind Receipt  </a:t>
            </a:r>
          </a:p>
        </p:txBody>
      </p:sp>
      <p:sp>
        <p:nvSpPr>
          <p:cNvPr id="208899" name="Rectangle 3"/>
          <p:cNvSpPr>
            <a:spLocks noGrp="1" noChangeArrowheads="1"/>
          </p:cNvSpPr>
          <p:nvPr>
            <p:ph type="body" idx="1"/>
          </p:nvPr>
        </p:nvSpPr>
        <p:spPr>
          <a:xfrm>
            <a:off x="926275" y="2095500"/>
            <a:ext cx="7086600" cy="2900363"/>
          </a:xfrm>
        </p:spPr>
        <p:txBody>
          <a:bodyPr/>
          <a:lstStyle/>
          <a:p>
            <a:r>
              <a:rPr lang="en-US" sz="2800" dirty="0"/>
              <a:t>Receive without pre-existing ASN</a:t>
            </a:r>
          </a:p>
          <a:p>
            <a:r>
              <a:rPr lang="en-US" sz="2800" dirty="0"/>
              <a:t>Provides the least validation</a:t>
            </a:r>
          </a:p>
          <a:p>
            <a:pPr lvl="1"/>
            <a:r>
              <a:rPr lang="en-US" sz="2400" dirty="0"/>
              <a:t>SKU and quantity against PO</a:t>
            </a:r>
          </a:p>
          <a:p>
            <a:r>
              <a:rPr lang="en-US" sz="2800" dirty="0"/>
              <a:t>ASN created in background during receiving</a:t>
            </a:r>
          </a:p>
        </p:txBody>
      </p:sp>
      <p:sp>
        <p:nvSpPr>
          <p:cNvPr id="11" name="Rectangle 2"/>
          <p:cNvSpPr txBox="1">
            <a:spLocks noChangeArrowheads="1"/>
          </p:cNvSpPr>
          <p:nvPr/>
        </p:nvSpPr>
        <p:spPr bwMode="auto">
          <a:xfrm>
            <a:off x="250825" y="512763"/>
            <a:ext cx="8520113" cy="300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75014" y="1108878"/>
            <a:ext cx="8531988" cy="300037"/>
          </a:xfrm>
        </p:spPr>
        <p:txBody>
          <a:bodyPr/>
          <a:lstStyle/>
          <a:p>
            <a:r>
              <a:rPr lang="en-US" sz="3200" b="1" dirty="0">
                <a:solidFill>
                  <a:schemeClr val="tx1"/>
                </a:solidFill>
              </a:rPr>
              <a:t>Blind Receipt  </a:t>
            </a:r>
          </a:p>
        </p:txBody>
      </p:sp>
      <p:sp>
        <p:nvSpPr>
          <p:cNvPr id="208900" name="Text Box 4"/>
          <p:cNvSpPr txBox="1">
            <a:spLocks noChangeArrowheads="1"/>
          </p:cNvSpPr>
          <p:nvPr/>
        </p:nvSpPr>
        <p:spPr bwMode="auto">
          <a:xfrm>
            <a:off x="174662" y="4214034"/>
            <a:ext cx="8784404" cy="461665"/>
          </a:xfrm>
          <a:prstGeom prst="rect">
            <a:avLst/>
          </a:prstGeom>
          <a:noFill/>
          <a:ln w="9525">
            <a:noFill/>
            <a:miter lim="800000"/>
            <a:headEnd/>
            <a:tailEnd/>
          </a:ln>
          <a:effectLst/>
        </p:spPr>
        <p:txBody>
          <a:bodyPr wrap="square">
            <a:spAutoFit/>
          </a:bodyPr>
          <a:lstStyle/>
          <a:p>
            <a:pPr algn="ctr">
              <a:spcBef>
                <a:spcPct val="50000"/>
              </a:spcBef>
            </a:pPr>
            <a:r>
              <a:rPr lang="en-US" i="1" dirty="0">
                <a:solidFill>
                  <a:schemeClr val="accent1"/>
                </a:solidFill>
                <a:latin typeface="Arial" pitchFamily="34" charset="0"/>
              </a:rPr>
              <a:t>Note:</a:t>
            </a:r>
            <a:r>
              <a:rPr lang="en-US" i="1" dirty="0">
                <a:latin typeface="Arial" pitchFamily="34" charset="0"/>
              </a:rPr>
              <a:t> Customer returns can also be received as a blind receipt.</a:t>
            </a:r>
          </a:p>
        </p:txBody>
      </p:sp>
      <p:sp>
        <p:nvSpPr>
          <p:cNvPr id="5" name="Text Box 4"/>
          <p:cNvSpPr txBox="1">
            <a:spLocks noChangeArrowheads="1"/>
          </p:cNvSpPr>
          <p:nvPr/>
        </p:nvSpPr>
        <p:spPr bwMode="auto">
          <a:xfrm>
            <a:off x="249382" y="2031551"/>
            <a:ext cx="8585860" cy="461665"/>
          </a:xfrm>
          <a:prstGeom prst="rect">
            <a:avLst/>
          </a:prstGeom>
          <a:noFill/>
          <a:ln w="9525">
            <a:noFill/>
            <a:miter lim="800000"/>
            <a:headEnd/>
            <a:tailEnd/>
          </a:ln>
          <a:effectLst/>
        </p:spPr>
        <p:txBody>
          <a:bodyPr wrap="square">
            <a:spAutoFit/>
          </a:bodyPr>
          <a:lstStyle/>
          <a:p>
            <a:pPr>
              <a:spcBef>
                <a:spcPct val="50000"/>
              </a:spcBef>
            </a:pPr>
            <a:r>
              <a:rPr lang="en-US" dirty="0">
                <a:solidFill>
                  <a:srgbClr val="CC00FF"/>
                </a:solidFill>
                <a:latin typeface="Arial" pitchFamily="34" charset="0"/>
              </a:rPr>
              <a:t>Shipment Number ??? 	Item ???		Quantity ???</a:t>
            </a:r>
          </a:p>
        </p:txBody>
      </p:sp>
      <p:pic>
        <p:nvPicPr>
          <p:cNvPr id="6" name="Picture 5"/>
          <p:cNvPicPr>
            <a:picLocks noChangeAspect="1" noChangeArrowheads="1"/>
          </p:cNvPicPr>
          <p:nvPr/>
        </p:nvPicPr>
        <p:blipFill>
          <a:blip r:embed="rId3" cstate="print"/>
          <a:srcRect/>
          <a:stretch>
            <a:fillRect/>
          </a:stretch>
        </p:blipFill>
        <p:spPr bwMode="auto">
          <a:xfrm>
            <a:off x="1238608" y="2433099"/>
            <a:ext cx="1742727" cy="1621898"/>
          </a:xfrm>
          <a:prstGeom prst="rect">
            <a:avLst/>
          </a:prstGeom>
          <a:noFill/>
          <a:ln w="9525">
            <a:noFill/>
            <a:miter lim="800000"/>
            <a:headEnd/>
            <a:tailEnd/>
          </a:ln>
          <a:effectLst/>
        </p:spPr>
      </p:pic>
      <p:graphicFrame>
        <p:nvGraphicFramePr>
          <p:cNvPr id="7" name="Object 6"/>
          <p:cNvGraphicFramePr>
            <a:graphicFrameLocks noChangeAspect="1"/>
          </p:cNvGraphicFramePr>
          <p:nvPr/>
        </p:nvGraphicFramePr>
        <p:xfrm>
          <a:off x="3697950" y="2505196"/>
          <a:ext cx="2008959" cy="1477882"/>
        </p:xfrm>
        <a:graphic>
          <a:graphicData uri="http://schemas.openxmlformats.org/presentationml/2006/ole">
            <mc:AlternateContent xmlns:mc="http://schemas.openxmlformats.org/markup-compatibility/2006">
              <mc:Choice xmlns:v="urn:schemas-microsoft-com:vml" Requires="v">
                <p:oleObj name="Picture" r:id="rId4" imgW="823680" imgH="605880" progId="Word.Picture.8">
                  <p:embed/>
                </p:oleObj>
              </mc:Choice>
              <mc:Fallback>
                <p:oleObj name="Picture" r:id="rId4" imgW="823680" imgH="605880" progId="Word.Picture.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950" y="2505196"/>
                        <a:ext cx="2008959" cy="147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7"/>
          <p:cNvPicPr>
            <a:picLocks noChangeAspect="1" noChangeArrowheads="1"/>
          </p:cNvPicPr>
          <p:nvPr/>
        </p:nvPicPr>
        <p:blipFill>
          <a:blip r:embed="rId6" cstate="print"/>
          <a:srcRect/>
          <a:stretch>
            <a:fillRect/>
          </a:stretch>
        </p:blipFill>
        <p:spPr bwMode="auto">
          <a:xfrm>
            <a:off x="6385890" y="2540300"/>
            <a:ext cx="1920697" cy="1473444"/>
          </a:xfrm>
          <a:prstGeom prst="rect">
            <a:avLst/>
          </a:prstGeom>
          <a:noFill/>
          <a:ln w="9525">
            <a:noFill/>
            <a:miter lim="800000"/>
            <a:headEnd/>
            <a:tailEnd/>
          </a:ln>
          <a:effectLst/>
        </p:spPr>
      </p:pic>
      <p:sp>
        <p:nvSpPr>
          <p:cNvPr id="11" name="Rectangle 2"/>
          <p:cNvSpPr txBox="1">
            <a:spLocks noChangeArrowheads="1"/>
          </p:cNvSpPr>
          <p:nvPr/>
        </p:nvSpPr>
        <p:spPr bwMode="auto">
          <a:xfrm>
            <a:off x="250825" y="512763"/>
            <a:ext cx="8520113" cy="3000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9FA617"/>
                </a:solidFill>
                <a:effectLst/>
                <a:uLnTx/>
                <a:uFillTx/>
                <a:latin typeface="+mj-lt"/>
                <a:ea typeface="+mj-ea"/>
                <a:cs typeface="+mj-cs"/>
              </a:rPr>
              <a:t>Advanced Shipment Notices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5"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style.rotation</p:attrName>
                                        </p:attrNameLst>
                                      </p:cBhvr>
                                      <p:tavLst>
                                        <p:tav tm="0">
                                          <p:val>
                                            <p:fltVal val="720"/>
                                          </p:val>
                                        </p:tav>
                                        <p:tav tm="100000">
                                          <p:val>
                                            <p:fltVal val="0"/>
                                          </p:val>
                                        </p:tav>
                                      </p:tavLst>
                                    </p:anim>
                                    <p:anim calcmode="lin" valueType="num">
                                      <p:cBhvr>
                                        <p:cTn id="14" dur="2000" fill="hold"/>
                                        <p:tgtEl>
                                          <p:spTgt spid="6"/>
                                        </p:tgtEl>
                                        <p:attrNameLst>
                                          <p:attrName>ppt_h</p:attrName>
                                        </p:attrNameLst>
                                      </p:cBhvr>
                                      <p:tavLst>
                                        <p:tav tm="0">
                                          <p:val>
                                            <p:fltVal val="0"/>
                                          </p:val>
                                        </p:tav>
                                        <p:tav tm="100000">
                                          <p:val>
                                            <p:strVal val="#ppt_h"/>
                                          </p:val>
                                        </p:tav>
                                      </p:tavLst>
                                    </p:anim>
                                    <p:anim calcmode="lin" valueType="num">
                                      <p:cBhvr>
                                        <p:cTn id="15" dur="2000" fill="hold"/>
                                        <p:tgtEl>
                                          <p:spTgt spid="6"/>
                                        </p:tgtEl>
                                        <p:attrNameLst>
                                          <p:attrName>ppt_w</p:attrName>
                                        </p:attrNameLst>
                                      </p:cBhvr>
                                      <p:tavLst>
                                        <p:tav tm="0">
                                          <p:val>
                                            <p:fltVal val="0"/>
                                          </p:val>
                                        </p:tav>
                                        <p:tav tm="100000">
                                          <p:val>
                                            <p:strVal val="#ppt_w"/>
                                          </p:val>
                                        </p:tav>
                                      </p:tavLst>
                                    </p:anim>
                                  </p:childTnLst>
                                </p:cTn>
                              </p:par>
                              <p:par>
                                <p:cTn id="16" presetID="35"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anim calcmode="lin" valueType="num">
                                      <p:cBhvr>
                                        <p:cTn id="19" dur="2000" fill="hold"/>
                                        <p:tgtEl>
                                          <p:spTgt spid="7"/>
                                        </p:tgtEl>
                                        <p:attrNameLst>
                                          <p:attrName>style.rotation</p:attrName>
                                        </p:attrNameLst>
                                      </p:cBhvr>
                                      <p:tavLst>
                                        <p:tav tm="0">
                                          <p:val>
                                            <p:fltVal val="720"/>
                                          </p:val>
                                        </p:tav>
                                        <p:tav tm="100000">
                                          <p:val>
                                            <p:fltVal val="0"/>
                                          </p:val>
                                        </p:tav>
                                      </p:tavLst>
                                    </p:anim>
                                    <p:anim calcmode="lin" valueType="num">
                                      <p:cBhvr>
                                        <p:cTn id="20" dur="2000" fill="hold"/>
                                        <p:tgtEl>
                                          <p:spTgt spid="7"/>
                                        </p:tgtEl>
                                        <p:attrNameLst>
                                          <p:attrName>ppt_h</p:attrName>
                                        </p:attrNameLst>
                                      </p:cBhvr>
                                      <p:tavLst>
                                        <p:tav tm="0">
                                          <p:val>
                                            <p:fltVal val="0"/>
                                          </p:val>
                                        </p:tav>
                                        <p:tav tm="100000">
                                          <p:val>
                                            <p:strVal val="#ppt_h"/>
                                          </p:val>
                                        </p:tav>
                                      </p:tavLst>
                                    </p:anim>
                                    <p:anim calcmode="lin" valueType="num">
                                      <p:cBhvr>
                                        <p:cTn id="21" dur="2000" fill="hold"/>
                                        <p:tgtEl>
                                          <p:spTgt spid="7"/>
                                        </p:tgtEl>
                                        <p:attrNameLst>
                                          <p:attrName>ppt_w</p:attrName>
                                        </p:attrNameLst>
                                      </p:cBhvr>
                                      <p:tavLst>
                                        <p:tav tm="0">
                                          <p:val>
                                            <p:fltVal val="0"/>
                                          </p:val>
                                        </p:tav>
                                        <p:tav tm="100000">
                                          <p:val>
                                            <p:strVal val="#ppt_w"/>
                                          </p:val>
                                        </p:tav>
                                      </p:tavLst>
                                    </p:anim>
                                  </p:childTnLst>
                                </p:cTn>
                              </p:par>
                              <p:par>
                                <p:cTn id="22" presetID="35"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style.rotation</p:attrName>
                                        </p:attrNameLst>
                                      </p:cBhvr>
                                      <p:tavLst>
                                        <p:tav tm="0">
                                          <p:val>
                                            <p:fltVal val="720"/>
                                          </p:val>
                                        </p:tav>
                                        <p:tav tm="100000">
                                          <p:val>
                                            <p:fltVal val="0"/>
                                          </p:val>
                                        </p:tav>
                                      </p:tavLst>
                                    </p:anim>
                                    <p:anim calcmode="lin" valueType="num">
                                      <p:cBhvr>
                                        <p:cTn id="26" dur="2000" fill="hold"/>
                                        <p:tgtEl>
                                          <p:spTgt spid="8"/>
                                        </p:tgtEl>
                                        <p:attrNameLst>
                                          <p:attrName>ppt_h</p:attrName>
                                        </p:attrNameLst>
                                      </p:cBhvr>
                                      <p:tavLst>
                                        <p:tav tm="0">
                                          <p:val>
                                            <p:fltVal val="0"/>
                                          </p:val>
                                        </p:tav>
                                        <p:tav tm="100000">
                                          <p:val>
                                            <p:strVal val="#ppt_h"/>
                                          </p:val>
                                        </p:tav>
                                      </p:tavLst>
                                    </p:anim>
                                    <p:anim calcmode="lin" valueType="num">
                                      <p:cBhvr>
                                        <p:cTn id="27" dur="2000" fill="hold"/>
                                        <p:tgtEl>
                                          <p:spTgt spid="8"/>
                                        </p:tgtEl>
                                        <p:attrNameLst>
                                          <p:attrName>ppt_w</p:attrName>
                                        </p:attrNameLst>
                                      </p:cBhvr>
                                      <p:tavLst>
                                        <p:tav tm="0">
                                          <p:val>
                                            <p:fltVal val="0"/>
                                          </p:val>
                                        </p:tav>
                                        <p:tav tm="100000">
                                          <p:val>
                                            <p:strVal val="#ppt_w"/>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8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
          <p:cNvGrpSpPr>
            <a:grpSpLocks/>
          </p:cNvGrpSpPr>
          <p:nvPr/>
        </p:nvGrpSpPr>
        <p:grpSpPr bwMode="auto">
          <a:xfrm>
            <a:off x="152400" y="838200"/>
            <a:ext cx="8472488" cy="4237038"/>
            <a:chOff x="240" y="830"/>
            <a:chExt cx="5337" cy="2669"/>
          </a:xfrm>
        </p:grpSpPr>
        <p:sp>
          <p:nvSpPr>
            <p:cNvPr id="7" name="Rectangle 4"/>
            <p:cNvSpPr>
              <a:spLocks noChangeArrowheads="1"/>
            </p:cNvSpPr>
            <p:nvPr/>
          </p:nvSpPr>
          <p:spPr bwMode="auto">
            <a:xfrm>
              <a:off x="274" y="864"/>
              <a:ext cx="5250" cy="1189"/>
            </a:xfrm>
            <a:prstGeom prst="rect">
              <a:avLst/>
            </a:prstGeom>
            <a:gradFill rotWithShape="0">
              <a:gsLst>
                <a:gs pos="0">
                  <a:srgbClr val="475E00"/>
                </a:gs>
                <a:gs pos="100000">
                  <a:srgbClr val="99CC00"/>
                </a:gs>
              </a:gsLst>
              <a:lin ang="5400000" scaled="1"/>
            </a:gradFill>
            <a:ln w="12700">
              <a:solidFill>
                <a:srgbClr val="C0C0C0"/>
              </a:solidFill>
              <a:miter lim="800000"/>
              <a:headEnd type="none" w="sm" len="sm"/>
              <a:tailEnd type="none" w="sm" len="sm"/>
            </a:ln>
          </p:spPr>
          <p:txBody>
            <a:bodyPr wrap="none" lIns="0" tIns="0" rIns="0" bIns="0" anchor="ctr"/>
            <a:lstStyle/>
            <a:p>
              <a:endParaRPr lang="en-US" dirty="0">
                <a:solidFill>
                  <a:schemeClr val="tx2"/>
                </a:solidFill>
              </a:endParaRPr>
            </a:p>
          </p:txBody>
        </p:sp>
        <p:sp>
          <p:nvSpPr>
            <p:cNvPr id="8" name="Freeform 5"/>
            <p:cNvSpPr>
              <a:spLocks noChangeAspect="1"/>
            </p:cNvSpPr>
            <p:nvPr/>
          </p:nvSpPr>
          <p:spPr bwMode="auto">
            <a:xfrm>
              <a:off x="2568" y="1123"/>
              <a:ext cx="827" cy="729"/>
            </a:xfrm>
            <a:custGeom>
              <a:avLst/>
              <a:gdLst>
                <a:gd name="T0" fmla="*/ 0 w 653"/>
                <a:gd name="T1" fmla="*/ 117 h 621"/>
                <a:gd name="T2" fmla="*/ 285 w 653"/>
                <a:gd name="T3" fmla="*/ 117 h 621"/>
                <a:gd name="T4" fmla="*/ 380 w 653"/>
                <a:gd name="T5" fmla="*/ 47 h 621"/>
                <a:gd name="T6" fmla="*/ 326 w 653"/>
                <a:gd name="T7" fmla="*/ 0 h 621"/>
                <a:gd name="T8" fmla="*/ 516 w 653"/>
                <a:gd name="T9" fmla="*/ 0 h 621"/>
                <a:gd name="T10" fmla="*/ 516 w 653"/>
                <a:gd name="T11" fmla="*/ 163 h 621"/>
                <a:gd name="T12" fmla="*/ 462 w 653"/>
                <a:gd name="T13" fmla="*/ 117 h 621"/>
                <a:gd name="T14" fmla="*/ 380 w 653"/>
                <a:gd name="T15" fmla="*/ 175 h 621"/>
                <a:gd name="T16" fmla="*/ 380 w 653"/>
                <a:gd name="T17" fmla="*/ 268 h 621"/>
                <a:gd name="T18" fmla="*/ 516 w 653"/>
                <a:gd name="T19" fmla="*/ 268 h 621"/>
                <a:gd name="T20" fmla="*/ 516 w 653"/>
                <a:gd name="T21" fmla="*/ 198 h 621"/>
                <a:gd name="T22" fmla="*/ 652 w 653"/>
                <a:gd name="T23" fmla="*/ 316 h 621"/>
                <a:gd name="T24" fmla="*/ 516 w 653"/>
                <a:gd name="T25" fmla="*/ 433 h 621"/>
                <a:gd name="T26" fmla="*/ 516 w 653"/>
                <a:gd name="T27" fmla="*/ 362 h 621"/>
                <a:gd name="T28" fmla="*/ 380 w 653"/>
                <a:gd name="T29" fmla="*/ 362 h 621"/>
                <a:gd name="T30" fmla="*/ 380 w 653"/>
                <a:gd name="T31" fmla="*/ 444 h 621"/>
                <a:gd name="T32" fmla="*/ 462 w 653"/>
                <a:gd name="T33" fmla="*/ 514 h 621"/>
                <a:gd name="T34" fmla="*/ 516 w 653"/>
                <a:gd name="T35" fmla="*/ 468 h 621"/>
                <a:gd name="T36" fmla="*/ 516 w 653"/>
                <a:gd name="T37" fmla="*/ 620 h 621"/>
                <a:gd name="T38" fmla="*/ 312 w 653"/>
                <a:gd name="T39" fmla="*/ 620 h 621"/>
                <a:gd name="T40" fmla="*/ 380 w 653"/>
                <a:gd name="T41" fmla="*/ 572 h 621"/>
                <a:gd name="T42" fmla="*/ 285 w 653"/>
                <a:gd name="T43" fmla="*/ 491 h 621"/>
                <a:gd name="T44" fmla="*/ 0 w 653"/>
                <a:gd name="T45" fmla="*/ 491 h 621"/>
                <a:gd name="T46" fmla="*/ 0 w 653"/>
                <a:gd name="T47" fmla="*/ 117 h 6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3"/>
                <a:gd name="T73" fmla="*/ 0 h 621"/>
                <a:gd name="T74" fmla="*/ 653 w 653"/>
                <a:gd name="T75" fmla="*/ 621 h 6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3" h="621">
                  <a:moveTo>
                    <a:pt x="0" y="117"/>
                  </a:moveTo>
                  <a:lnTo>
                    <a:pt x="285" y="117"/>
                  </a:lnTo>
                  <a:lnTo>
                    <a:pt x="380" y="47"/>
                  </a:lnTo>
                  <a:lnTo>
                    <a:pt x="326" y="0"/>
                  </a:lnTo>
                  <a:lnTo>
                    <a:pt x="516" y="0"/>
                  </a:lnTo>
                  <a:lnTo>
                    <a:pt x="516" y="163"/>
                  </a:lnTo>
                  <a:lnTo>
                    <a:pt x="462" y="117"/>
                  </a:lnTo>
                  <a:lnTo>
                    <a:pt x="380" y="175"/>
                  </a:lnTo>
                  <a:lnTo>
                    <a:pt x="380" y="268"/>
                  </a:lnTo>
                  <a:lnTo>
                    <a:pt x="516" y="268"/>
                  </a:lnTo>
                  <a:lnTo>
                    <a:pt x="516" y="198"/>
                  </a:lnTo>
                  <a:lnTo>
                    <a:pt x="652" y="316"/>
                  </a:lnTo>
                  <a:lnTo>
                    <a:pt x="516" y="433"/>
                  </a:lnTo>
                  <a:lnTo>
                    <a:pt x="516" y="362"/>
                  </a:lnTo>
                  <a:lnTo>
                    <a:pt x="380" y="362"/>
                  </a:lnTo>
                  <a:lnTo>
                    <a:pt x="380" y="444"/>
                  </a:lnTo>
                  <a:lnTo>
                    <a:pt x="462" y="514"/>
                  </a:lnTo>
                  <a:lnTo>
                    <a:pt x="516" y="468"/>
                  </a:lnTo>
                  <a:lnTo>
                    <a:pt x="516" y="620"/>
                  </a:lnTo>
                  <a:lnTo>
                    <a:pt x="312" y="620"/>
                  </a:lnTo>
                  <a:lnTo>
                    <a:pt x="380" y="572"/>
                  </a:lnTo>
                  <a:lnTo>
                    <a:pt x="285" y="491"/>
                  </a:lnTo>
                  <a:lnTo>
                    <a:pt x="0" y="491"/>
                  </a:lnTo>
                  <a:lnTo>
                    <a:pt x="0" y="117"/>
                  </a:lnTo>
                </a:path>
              </a:pathLst>
            </a:custGeom>
            <a:solidFill>
              <a:srgbClr val="990000"/>
            </a:solidFill>
            <a:ln w="9525" cap="rnd">
              <a:noFill/>
              <a:round/>
              <a:headEnd/>
              <a:tailEnd/>
            </a:ln>
            <a:effectLst>
              <a:prstShdw prst="shdw17" dist="17961" dir="2700000">
                <a:srgbClr val="5C0000"/>
              </a:prstShdw>
            </a:effectLst>
          </p:spPr>
          <p:txBody>
            <a:bodyPr/>
            <a:lstStyle/>
            <a:p>
              <a:endParaRPr lang="en-US" dirty="0"/>
            </a:p>
          </p:txBody>
        </p:sp>
        <p:sp>
          <p:nvSpPr>
            <p:cNvPr id="9" name="Rectangle 6"/>
            <p:cNvSpPr>
              <a:spLocks noChangeAspect="1" noChangeArrowheads="1"/>
            </p:cNvSpPr>
            <p:nvPr/>
          </p:nvSpPr>
          <p:spPr bwMode="auto">
            <a:xfrm>
              <a:off x="1584" y="1050"/>
              <a:ext cx="719" cy="272"/>
            </a:xfrm>
            <a:prstGeom prst="rect">
              <a:avLst/>
            </a:prstGeom>
            <a:noFill/>
            <a:ln w="9525">
              <a:noFill/>
              <a:miter lim="800000"/>
              <a:headEnd/>
              <a:tailEnd/>
            </a:ln>
          </p:spPr>
          <p:txBody>
            <a:bodyPr lIns="92075" tIns="46038" rIns="92075" bIns="46038">
              <a:spAutoFit/>
            </a:bodyPr>
            <a:lstStyle/>
            <a:p>
              <a:r>
                <a:rPr lang="en-US" sz="1100" b="1" dirty="0">
                  <a:latin typeface="Arial Narrow" pitchFamily="34" charset="0"/>
                </a:rPr>
                <a:t>Receiving</a:t>
              </a:r>
            </a:p>
            <a:p>
              <a:r>
                <a:rPr lang="en-US" sz="1100" b="1" dirty="0">
                  <a:latin typeface="Arial Narrow" pitchFamily="34" charset="0"/>
                </a:rPr>
                <a:t>Palletization</a:t>
              </a:r>
            </a:p>
          </p:txBody>
        </p:sp>
        <p:sp>
          <p:nvSpPr>
            <p:cNvPr id="10" name="Rectangle 7"/>
            <p:cNvSpPr>
              <a:spLocks noChangeAspect="1" noChangeArrowheads="1"/>
            </p:cNvSpPr>
            <p:nvPr/>
          </p:nvSpPr>
          <p:spPr bwMode="auto">
            <a:xfrm>
              <a:off x="3243" y="1050"/>
              <a:ext cx="909" cy="165"/>
            </a:xfrm>
            <a:prstGeom prst="rect">
              <a:avLst/>
            </a:prstGeom>
            <a:noFill/>
            <a:ln w="9525">
              <a:noFill/>
              <a:miter lim="800000"/>
              <a:headEnd/>
              <a:tailEnd/>
            </a:ln>
          </p:spPr>
          <p:txBody>
            <a:bodyPr wrap="none" lIns="92075" tIns="46038" rIns="92075" bIns="46038">
              <a:spAutoFit/>
            </a:bodyPr>
            <a:lstStyle/>
            <a:p>
              <a:r>
                <a:rPr lang="en-US" sz="1100" b="1" dirty="0">
                  <a:latin typeface="Arial Narrow" pitchFamily="34" charset="0"/>
                </a:rPr>
                <a:t>Inventory Management</a:t>
              </a:r>
            </a:p>
          </p:txBody>
        </p:sp>
        <p:sp>
          <p:nvSpPr>
            <p:cNvPr id="11" name="Rectangle 8"/>
            <p:cNvSpPr>
              <a:spLocks noChangeAspect="1" noChangeArrowheads="1"/>
            </p:cNvSpPr>
            <p:nvPr/>
          </p:nvSpPr>
          <p:spPr bwMode="auto">
            <a:xfrm>
              <a:off x="4552" y="1097"/>
              <a:ext cx="116" cy="154"/>
            </a:xfrm>
            <a:prstGeom prst="rect">
              <a:avLst/>
            </a:prstGeom>
            <a:noFill/>
            <a:ln w="9525">
              <a:noFill/>
              <a:miter lim="800000"/>
              <a:headEnd/>
              <a:tailEnd/>
            </a:ln>
          </p:spPr>
          <p:txBody>
            <a:bodyPr wrap="none" lIns="92075" tIns="46038" rIns="92075" bIns="46038">
              <a:spAutoFit/>
            </a:bodyPr>
            <a:lstStyle/>
            <a:p>
              <a:endParaRPr lang="en-GB" sz="1000" b="1" dirty="0">
                <a:latin typeface="Arial Narrow" pitchFamily="34" charset="0"/>
              </a:endParaRPr>
            </a:p>
          </p:txBody>
        </p:sp>
        <p:sp>
          <p:nvSpPr>
            <p:cNvPr id="12" name="Rectangle 9"/>
            <p:cNvSpPr>
              <a:spLocks noChangeAspect="1" noChangeArrowheads="1"/>
            </p:cNvSpPr>
            <p:nvPr/>
          </p:nvSpPr>
          <p:spPr bwMode="auto">
            <a:xfrm>
              <a:off x="1584" y="1595"/>
              <a:ext cx="876" cy="442"/>
            </a:xfrm>
            <a:prstGeom prst="rect">
              <a:avLst/>
            </a:prstGeom>
            <a:noFill/>
            <a:ln w="9525">
              <a:noFill/>
              <a:miter lim="800000"/>
              <a:headEnd/>
              <a:tailEnd/>
            </a:ln>
          </p:spPr>
          <p:txBody>
            <a:bodyPr wrap="none" lIns="92075" tIns="46038" rIns="92075" bIns="46038">
              <a:spAutoFit/>
            </a:bodyPr>
            <a:lstStyle/>
            <a:p>
              <a:pPr>
                <a:lnSpc>
                  <a:spcPct val="90000"/>
                </a:lnSpc>
              </a:pPr>
              <a:r>
                <a:rPr lang="en-US" sz="1100" b="1" dirty="0">
                  <a:latin typeface="Arial Narrow" pitchFamily="34" charset="0"/>
                </a:rPr>
                <a:t>Putaway</a:t>
              </a:r>
            </a:p>
            <a:p>
              <a:pPr>
                <a:lnSpc>
                  <a:spcPct val="90000"/>
                </a:lnSpc>
              </a:pPr>
              <a:r>
                <a:rPr lang="en-US" sz="1100" b="1" dirty="0">
                  <a:latin typeface="Arial Narrow" pitchFamily="34" charset="0"/>
                </a:rPr>
                <a:t>Cycle Count</a:t>
              </a:r>
            </a:p>
            <a:p>
              <a:pPr>
                <a:lnSpc>
                  <a:spcPct val="90000"/>
                </a:lnSpc>
              </a:pPr>
              <a:r>
                <a:rPr lang="en-US" sz="1100" b="1" dirty="0">
                  <a:latin typeface="Arial Narrow" pitchFamily="34" charset="0"/>
                </a:rPr>
                <a:t>Physical Inventory </a:t>
              </a:r>
            </a:p>
            <a:p>
              <a:pPr>
                <a:lnSpc>
                  <a:spcPct val="90000"/>
                </a:lnSpc>
              </a:pPr>
              <a:r>
                <a:rPr lang="en-US" sz="1100" b="1" dirty="0">
                  <a:latin typeface="Arial Narrow" pitchFamily="34" charset="0"/>
                </a:rPr>
                <a:t>Value Added Services</a:t>
              </a:r>
            </a:p>
          </p:txBody>
        </p:sp>
        <p:sp>
          <p:nvSpPr>
            <p:cNvPr id="13" name="Freeform 10"/>
            <p:cNvSpPr>
              <a:spLocks/>
            </p:cNvSpPr>
            <p:nvPr/>
          </p:nvSpPr>
          <p:spPr bwMode="auto">
            <a:xfrm>
              <a:off x="4851" y="1384"/>
              <a:ext cx="274" cy="589"/>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noFill/>
              <a:round/>
              <a:headEnd/>
              <a:tailEnd/>
            </a:ln>
          </p:spPr>
          <p:txBody>
            <a:bodyPr/>
            <a:lstStyle/>
            <a:p>
              <a:endParaRPr lang="en-US" dirty="0"/>
            </a:p>
          </p:txBody>
        </p:sp>
        <p:sp>
          <p:nvSpPr>
            <p:cNvPr id="14" name="Freeform 11"/>
            <p:cNvSpPr>
              <a:spLocks/>
            </p:cNvSpPr>
            <p:nvPr/>
          </p:nvSpPr>
          <p:spPr bwMode="auto">
            <a:xfrm>
              <a:off x="4977" y="1435"/>
              <a:ext cx="58" cy="104"/>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15" name="Freeform 12"/>
            <p:cNvSpPr>
              <a:spLocks/>
            </p:cNvSpPr>
            <p:nvPr/>
          </p:nvSpPr>
          <p:spPr bwMode="auto">
            <a:xfrm>
              <a:off x="4882" y="1493"/>
              <a:ext cx="230" cy="181"/>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16" name="Freeform 13"/>
            <p:cNvSpPr>
              <a:spLocks/>
            </p:cNvSpPr>
            <p:nvPr/>
          </p:nvSpPr>
          <p:spPr bwMode="auto">
            <a:xfrm>
              <a:off x="4877" y="1688"/>
              <a:ext cx="199" cy="210"/>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17" name="Freeform 14"/>
            <p:cNvSpPr>
              <a:spLocks/>
            </p:cNvSpPr>
            <p:nvPr/>
          </p:nvSpPr>
          <p:spPr bwMode="auto">
            <a:xfrm>
              <a:off x="4953" y="1376"/>
              <a:ext cx="80" cy="57"/>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18" name="Freeform 15"/>
            <p:cNvSpPr>
              <a:spLocks/>
            </p:cNvSpPr>
            <p:nvPr/>
          </p:nvSpPr>
          <p:spPr bwMode="auto">
            <a:xfrm>
              <a:off x="5054" y="1878"/>
              <a:ext cx="46" cy="94"/>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19" name="Freeform 16"/>
            <p:cNvSpPr>
              <a:spLocks/>
            </p:cNvSpPr>
            <p:nvPr/>
          </p:nvSpPr>
          <p:spPr bwMode="auto">
            <a:xfrm>
              <a:off x="4841" y="1888"/>
              <a:ext cx="96" cy="84"/>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20" name="Freeform 17"/>
            <p:cNvSpPr>
              <a:spLocks/>
            </p:cNvSpPr>
            <p:nvPr/>
          </p:nvSpPr>
          <p:spPr bwMode="auto">
            <a:xfrm>
              <a:off x="4938" y="1673"/>
              <a:ext cx="99" cy="42"/>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21" name="Freeform 18"/>
            <p:cNvSpPr>
              <a:spLocks/>
            </p:cNvSpPr>
            <p:nvPr/>
          </p:nvSpPr>
          <p:spPr bwMode="auto">
            <a:xfrm>
              <a:off x="5038" y="1624"/>
              <a:ext cx="50" cy="95"/>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22" name="Freeform 19"/>
            <p:cNvSpPr>
              <a:spLocks/>
            </p:cNvSpPr>
            <p:nvPr/>
          </p:nvSpPr>
          <p:spPr bwMode="auto">
            <a:xfrm>
              <a:off x="4833" y="1573"/>
              <a:ext cx="77" cy="65"/>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23" name="Freeform 20"/>
            <p:cNvSpPr>
              <a:spLocks/>
            </p:cNvSpPr>
            <p:nvPr/>
          </p:nvSpPr>
          <p:spPr bwMode="auto">
            <a:xfrm>
              <a:off x="4943" y="1379"/>
              <a:ext cx="103" cy="69"/>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24" name="Freeform 21"/>
            <p:cNvSpPr>
              <a:spLocks/>
            </p:cNvSpPr>
            <p:nvPr/>
          </p:nvSpPr>
          <p:spPr bwMode="auto">
            <a:xfrm>
              <a:off x="5018" y="1482"/>
              <a:ext cx="115" cy="224"/>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25" name="Freeform 22"/>
            <p:cNvSpPr>
              <a:spLocks/>
            </p:cNvSpPr>
            <p:nvPr/>
          </p:nvSpPr>
          <p:spPr bwMode="auto">
            <a:xfrm>
              <a:off x="5024" y="1689"/>
              <a:ext cx="45" cy="41"/>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26" name="Freeform 23"/>
            <p:cNvSpPr>
              <a:spLocks/>
            </p:cNvSpPr>
            <p:nvPr/>
          </p:nvSpPr>
          <p:spPr bwMode="auto">
            <a:xfrm>
              <a:off x="5074" y="1612"/>
              <a:ext cx="42" cy="27"/>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27" name="Freeform 24"/>
            <p:cNvSpPr>
              <a:spLocks/>
            </p:cNvSpPr>
            <p:nvPr/>
          </p:nvSpPr>
          <p:spPr bwMode="auto">
            <a:xfrm>
              <a:off x="4833" y="1600"/>
              <a:ext cx="85" cy="50"/>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28" name="Freeform 25"/>
            <p:cNvSpPr>
              <a:spLocks/>
            </p:cNvSpPr>
            <p:nvPr/>
          </p:nvSpPr>
          <p:spPr bwMode="auto">
            <a:xfrm>
              <a:off x="4843" y="1483"/>
              <a:ext cx="121" cy="494"/>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29" name="Freeform 26"/>
            <p:cNvSpPr>
              <a:spLocks/>
            </p:cNvSpPr>
            <p:nvPr/>
          </p:nvSpPr>
          <p:spPr bwMode="auto">
            <a:xfrm>
              <a:off x="4916" y="1708"/>
              <a:ext cx="202" cy="274"/>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30" name="Freeform 27"/>
            <p:cNvSpPr>
              <a:spLocks/>
            </p:cNvSpPr>
            <p:nvPr/>
          </p:nvSpPr>
          <p:spPr bwMode="auto">
            <a:xfrm>
              <a:off x="5056" y="1862"/>
              <a:ext cx="34" cy="30"/>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31" name="Freeform 28"/>
            <p:cNvSpPr>
              <a:spLocks/>
            </p:cNvSpPr>
            <p:nvPr/>
          </p:nvSpPr>
          <p:spPr bwMode="auto">
            <a:xfrm>
              <a:off x="4960" y="1584"/>
              <a:ext cx="103" cy="102"/>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32" name="Freeform 29"/>
            <p:cNvSpPr>
              <a:spLocks/>
            </p:cNvSpPr>
            <p:nvPr/>
          </p:nvSpPr>
          <p:spPr bwMode="auto">
            <a:xfrm>
              <a:off x="4967" y="1436"/>
              <a:ext cx="35" cy="55"/>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33" name="Freeform 30"/>
            <p:cNvSpPr>
              <a:spLocks/>
            </p:cNvSpPr>
            <p:nvPr/>
          </p:nvSpPr>
          <p:spPr bwMode="auto">
            <a:xfrm>
              <a:off x="4951" y="1440"/>
              <a:ext cx="80" cy="122"/>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34" name="Freeform 31"/>
            <p:cNvSpPr>
              <a:spLocks/>
            </p:cNvSpPr>
            <p:nvPr/>
          </p:nvSpPr>
          <p:spPr bwMode="auto">
            <a:xfrm>
              <a:off x="4943" y="1668"/>
              <a:ext cx="79" cy="15"/>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35" name="Freeform 32"/>
            <p:cNvSpPr>
              <a:spLocks/>
            </p:cNvSpPr>
            <p:nvPr/>
          </p:nvSpPr>
          <p:spPr bwMode="auto">
            <a:xfrm>
              <a:off x="4937" y="1690"/>
              <a:ext cx="91" cy="42"/>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36" name="Group 33"/>
            <p:cNvGrpSpPr>
              <a:grpSpLocks/>
            </p:cNvGrpSpPr>
            <p:nvPr/>
          </p:nvGrpSpPr>
          <p:grpSpPr bwMode="auto">
            <a:xfrm>
              <a:off x="4610" y="1547"/>
              <a:ext cx="269" cy="92"/>
              <a:chOff x="1212" y="1004"/>
              <a:chExt cx="1570" cy="538"/>
            </a:xfrm>
          </p:grpSpPr>
          <p:sp>
            <p:nvSpPr>
              <p:cNvPr id="485" name="Freeform 34"/>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86" name="Freeform 35"/>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87" name="Freeform 36"/>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488" name="Freeform 37"/>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489" name="Freeform 38"/>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490" name="Freeform 39"/>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491" name="Freeform 40"/>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492" name="Freeform 41"/>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37" name="Freeform 42"/>
            <p:cNvSpPr>
              <a:spLocks/>
            </p:cNvSpPr>
            <p:nvPr/>
          </p:nvSpPr>
          <p:spPr bwMode="auto">
            <a:xfrm>
              <a:off x="4842" y="1568"/>
              <a:ext cx="75" cy="62"/>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38" name="Freeform 43"/>
            <p:cNvSpPr>
              <a:spLocks/>
            </p:cNvSpPr>
            <p:nvPr/>
          </p:nvSpPr>
          <p:spPr bwMode="auto">
            <a:xfrm flipH="1">
              <a:off x="2071" y="1268"/>
              <a:ext cx="243" cy="521"/>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solidFill>
                <a:schemeClr val="bg2"/>
              </a:solidFill>
              <a:round/>
              <a:headEnd/>
              <a:tailEnd/>
            </a:ln>
          </p:spPr>
          <p:txBody>
            <a:bodyPr/>
            <a:lstStyle/>
            <a:p>
              <a:endParaRPr lang="en-US" dirty="0"/>
            </a:p>
          </p:txBody>
        </p:sp>
        <p:sp>
          <p:nvSpPr>
            <p:cNvPr id="39" name="Freeform 44"/>
            <p:cNvSpPr>
              <a:spLocks/>
            </p:cNvSpPr>
            <p:nvPr/>
          </p:nvSpPr>
          <p:spPr bwMode="auto">
            <a:xfrm flipH="1">
              <a:off x="2151" y="1313"/>
              <a:ext cx="51" cy="92"/>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40" name="Freeform 45"/>
            <p:cNvSpPr>
              <a:spLocks/>
            </p:cNvSpPr>
            <p:nvPr/>
          </p:nvSpPr>
          <p:spPr bwMode="auto">
            <a:xfrm flipH="1">
              <a:off x="2082" y="1365"/>
              <a:ext cx="204" cy="160"/>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41" name="Freeform 46"/>
            <p:cNvSpPr>
              <a:spLocks/>
            </p:cNvSpPr>
            <p:nvPr/>
          </p:nvSpPr>
          <p:spPr bwMode="auto">
            <a:xfrm flipH="1">
              <a:off x="2115" y="1537"/>
              <a:ext cx="176" cy="186"/>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42" name="Freeform 47"/>
            <p:cNvSpPr>
              <a:spLocks/>
            </p:cNvSpPr>
            <p:nvPr/>
          </p:nvSpPr>
          <p:spPr bwMode="auto">
            <a:xfrm flipH="1">
              <a:off x="2153" y="1261"/>
              <a:ext cx="70" cy="51"/>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43" name="Freeform 48"/>
            <p:cNvSpPr>
              <a:spLocks/>
            </p:cNvSpPr>
            <p:nvPr/>
          </p:nvSpPr>
          <p:spPr bwMode="auto">
            <a:xfrm flipH="1">
              <a:off x="2093" y="1705"/>
              <a:ext cx="41" cy="83"/>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44" name="Freeform 49"/>
            <p:cNvSpPr>
              <a:spLocks/>
            </p:cNvSpPr>
            <p:nvPr/>
          </p:nvSpPr>
          <p:spPr bwMode="auto">
            <a:xfrm flipH="1">
              <a:off x="2238" y="1714"/>
              <a:ext cx="85" cy="74"/>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45" name="Freeform 50"/>
            <p:cNvSpPr>
              <a:spLocks/>
            </p:cNvSpPr>
            <p:nvPr/>
          </p:nvSpPr>
          <p:spPr bwMode="auto">
            <a:xfrm flipH="1">
              <a:off x="2149" y="1524"/>
              <a:ext cx="88" cy="37"/>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46" name="Freeform 51"/>
            <p:cNvSpPr>
              <a:spLocks/>
            </p:cNvSpPr>
            <p:nvPr/>
          </p:nvSpPr>
          <p:spPr bwMode="auto">
            <a:xfrm flipH="1">
              <a:off x="2103" y="1480"/>
              <a:ext cx="45" cy="84"/>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47" name="Freeform 52"/>
            <p:cNvSpPr>
              <a:spLocks/>
            </p:cNvSpPr>
            <p:nvPr/>
          </p:nvSpPr>
          <p:spPr bwMode="auto">
            <a:xfrm flipH="1">
              <a:off x="2261" y="1435"/>
              <a:ext cx="68" cy="57"/>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48" name="Freeform 53"/>
            <p:cNvSpPr>
              <a:spLocks/>
            </p:cNvSpPr>
            <p:nvPr/>
          </p:nvSpPr>
          <p:spPr bwMode="auto">
            <a:xfrm flipH="1">
              <a:off x="2141" y="1263"/>
              <a:ext cx="91" cy="61"/>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49" name="Freeform 54"/>
            <p:cNvSpPr>
              <a:spLocks/>
            </p:cNvSpPr>
            <p:nvPr/>
          </p:nvSpPr>
          <p:spPr bwMode="auto">
            <a:xfrm flipH="1">
              <a:off x="2064" y="1354"/>
              <a:ext cx="101" cy="199"/>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50" name="Freeform 55"/>
            <p:cNvSpPr>
              <a:spLocks/>
            </p:cNvSpPr>
            <p:nvPr/>
          </p:nvSpPr>
          <p:spPr bwMode="auto">
            <a:xfrm flipH="1">
              <a:off x="2120" y="1537"/>
              <a:ext cx="41" cy="37"/>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51" name="Freeform 56"/>
            <p:cNvSpPr>
              <a:spLocks/>
            </p:cNvSpPr>
            <p:nvPr/>
          </p:nvSpPr>
          <p:spPr bwMode="auto">
            <a:xfrm flipH="1">
              <a:off x="2079" y="1470"/>
              <a:ext cx="37" cy="24"/>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52" name="Freeform 57"/>
            <p:cNvSpPr>
              <a:spLocks/>
            </p:cNvSpPr>
            <p:nvPr/>
          </p:nvSpPr>
          <p:spPr bwMode="auto">
            <a:xfrm flipH="1">
              <a:off x="2254" y="1459"/>
              <a:ext cx="75" cy="45"/>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53" name="Freeform 58"/>
            <p:cNvSpPr>
              <a:spLocks/>
            </p:cNvSpPr>
            <p:nvPr/>
          </p:nvSpPr>
          <p:spPr bwMode="auto">
            <a:xfrm flipH="1">
              <a:off x="2214" y="1355"/>
              <a:ext cx="107" cy="437"/>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54" name="Freeform 59"/>
            <p:cNvSpPr>
              <a:spLocks/>
            </p:cNvSpPr>
            <p:nvPr/>
          </p:nvSpPr>
          <p:spPr bwMode="auto">
            <a:xfrm flipH="1">
              <a:off x="2077" y="1555"/>
              <a:ext cx="179" cy="242"/>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55" name="Freeform 60"/>
            <p:cNvSpPr>
              <a:spLocks/>
            </p:cNvSpPr>
            <p:nvPr/>
          </p:nvSpPr>
          <p:spPr bwMode="auto">
            <a:xfrm flipH="1">
              <a:off x="2102" y="1691"/>
              <a:ext cx="30" cy="26"/>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56" name="Freeform 61"/>
            <p:cNvSpPr>
              <a:spLocks/>
            </p:cNvSpPr>
            <p:nvPr/>
          </p:nvSpPr>
          <p:spPr bwMode="auto">
            <a:xfrm flipH="1">
              <a:off x="2126" y="1445"/>
              <a:ext cx="91" cy="90"/>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57" name="Freeform 62"/>
            <p:cNvSpPr>
              <a:spLocks/>
            </p:cNvSpPr>
            <p:nvPr/>
          </p:nvSpPr>
          <p:spPr bwMode="auto">
            <a:xfrm flipH="1">
              <a:off x="2180" y="1314"/>
              <a:ext cx="31" cy="48"/>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58" name="Freeform 63"/>
            <p:cNvSpPr>
              <a:spLocks/>
            </p:cNvSpPr>
            <p:nvPr/>
          </p:nvSpPr>
          <p:spPr bwMode="auto">
            <a:xfrm flipH="1">
              <a:off x="2154" y="1318"/>
              <a:ext cx="71" cy="108"/>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59" name="Freeform 64"/>
            <p:cNvSpPr>
              <a:spLocks/>
            </p:cNvSpPr>
            <p:nvPr/>
          </p:nvSpPr>
          <p:spPr bwMode="auto">
            <a:xfrm flipH="1">
              <a:off x="2162" y="1519"/>
              <a:ext cx="70" cy="14"/>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60" name="Freeform 65"/>
            <p:cNvSpPr>
              <a:spLocks/>
            </p:cNvSpPr>
            <p:nvPr/>
          </p:nvSpPr>
          <p:spPr bwMode="auto">
            <a:xfrm flipH="1">
              <a:off x="2157" y="1539"/>
              <a:ext cx="81" cy="37"/>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61" name="Group 66"/>
            <p:cNvGrpSpPr>
              <a:grpSpLocks/>
            </p:cNvGrpSpPr>
            <p:nvPr/>
          </p:nvGrpSpPr>
          <p:grpSpPr bwMode="auto">
            <a:xfrm flipH="1">
              <a:off x="2289" y="1412"/>
              <a:ext cx="238" cy="81"/>
              <a:chOff x="1212" y="1004"/>
              <a:chExt cx="1570" cy="538"/>
            </a:xfrm>
          </p:grpSpPr>
          <p:sp>
            <p:nvSpPr>
              <p:cNvPr id="477" name="Freeform 67"/>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78" name="Freeform 68"/>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79" name="Freeform 69"/>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480" name="Freeform 70"/>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481" name="Freeform 71"/>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482" name="Freeform 72"/>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483" name="Freeform 73"/>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484" name="Freeform 74"/>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62" name="Freeform 75"/>
            <p:cNvSpPr>
              <a:spLocks/>
            </p:cNvSpPr>
            <p:nvPr/>
          </p:nvSpPr>
          <p:spPr bwMode="auto">
            <a:xfrm flipH="1">
              <a:off x="2256" y="1431"/>
              <a:ext cx="65" cy="55"/>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63" name="Freeform 76"/>
            <p:cNvSpPr>
              <a:spLocks/>
            </p:cNvSpPr>
            <p:nvPr/>
          </p:nvSpPr>
          <p:spPr bwMode="auto">
            <a:xfrm>
              <a:off x="1435" y="1703"/>
              <a:ext cx="80" cy="109"/>
            </a:xfrm>
            <a:custGeom>
              <a:avLst/>
              <a:gdLst>
                <a:gd name="T0" fmla="*/ 0 w 137"/>
                <a:gd name="T1" fmla="*/ 16 h 143"/>
                <a:gd name="T2" fmla="*/ 22 w 137"/>
                <a:gd name="T3" fmla="*/ 132 h 143"/>
                <a:gd name="T4" fmla="*/ 71 w 137"/>
                <a:gd name="T5" fmla="*/ 143 h 143"/>
                <a:gd name="T6" fmla="*/ 121 w 137"/>
                <a:gd name="T7" fmla="*/ 115 h 143"/>
                <a:gd name="T8" fmla="*/ 137 w 137"/>
                <a:gd name="T9" fmla="*/ 0 h 143"/>
                <a:gd name="T10" fmla="*/ 0 w 137"/>
                <a:gd name="T11" fmla="*/ 16 h 143"/>
                <a:gd name="T12" fmla="*/ 0 60000 65536"/>
                <a:gd name="T13" fmla="*/ 0 60000 65536"/>
                <a:gd name="T14" fmla="*/ 0 60000 65536"/>
                <a:gd name="T15" fmla="*/ 0 60000 65536"/>
                <a:gd name="T16" fmla="*/ 0 60000 65536"/>
                <a:gd name="T17" fmla="*/ 0 60000 65536"/>
                <a:gd name="T18" fmla="*/ 0 w 137"/>
                <a:gd name="T19" fmla="*/ 0 h 143"/>
                <a:gd name="T20" fmla="*/ 137 w 137"/>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137" h="143">
                  <a:moveTo>
                    <a:pt x="0" y="16"/>
                  </a:moveTo>
                  <a:lnTo>
                    <a:pt x="22" y="132"/>
                  </a:lnTo>
                  <a:lnTo>
                    <a:pt x="71" y="143"/>
                  </a:lnTo>
                  <a:lnTo>
                    <a:pt x="121" y="115"/>
                  </a:lnTo>
                  <a:lnTo>
                    <a:pt x="137" y="0"/>
                  </a:lnTo>
                  <a:lnTo>
                    <a:pt x="0" y="16"/>
                  </a:lnTo>
                  <a:close/>
                </a:path>
              </a:pathLst>
            </a:custGeom>
            <a:solidFill>
              <a:srgbClr val="02060A"/>
            </a:solidFill>
            <a:ln w="9525">
              <a:solidFill>
                <a:srgbClr val="000000"/>
              </a:solidFill>
              <a:round/>
              <a:headEnd/>
              <a:tailEnd/>
            </a:ln>
          </p:spPr>
          <p:txBody>
            <a:bodyPr wrap="none" anchor="ctr"/>
            <a:lstStyle/>
            <a:p>
              <a:endParaRPr lang="en-US" dirty="0"/>
            </a:p>
          </p:txBody>
        </p:sp>
        <p:sp>
          <p:nvSpPr>
            <p:cNvPr id="64" name="Freeform 77"/>
            <p:cNvSpPr>
              <a:spLocks/>
            </p:cNvSpPr>
            <p:nvPr/>
          </p:nvSpPr>
          <p:spPr bwMode="auto">
            <a:xfrm>
              <a:off x="1229" y="1634"/>
              <a:ext cx="93" cy="142"/>
            </a:xfrm>
            <a:custGeom>
              <a:avLst/>
              <a:gdLst>
                <a:gd name="T0" fmla="*/ 7 w 316"/>
                <a:gd name="T1" fmla="*/ 297 h 373"/>
                <a:gd name="T2" fmla="*/ 0 w 316"/>
                <a:gd name="T3" fmla="*/ 163 h 373"/>
                <a:gd name="T4" fmla="*/ 67 w 316"/>
                <a:gd name="T5" fmla="*/ 42 h 373"/>
                <a:gd name="T6" fmla="*/ 175 w 316"/>
                <a:gd name="T7" fmla="*/ 0 h 373"/>
                <a:gd name="T8" fmla="*/ 282 w 316"/>
                <a:gd name="T9" fmla="*/ 46 h 373"/>
                <a:gd name="T10" fmla="*/ 316 w 316"/>
                <a:gd name="T11" fmla="*/ 217 h 373"/>
                <a:gd name="T12" fmla="*/ 221 w 316"/>
                <a:gd name="T13" fmla="*/ 346 h 373"/>
                <a:gd name="T14" fmla="*/ 135 w 316"/>
                <a:gd name="T15" fmla="*/ 373 h 373"/>
                <a:gd name="T16" fmla="*/ 7 w 316"/>
                <a:gd name="T17" fmla="*/ 297 h 373"/>
                <a:gd name="T18" fmla="*/ 7 w 316"/>
                <a:gd name="T19" fmla="*/ 297 h 3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373"/>
                <a:gd name="T32" fmla="*/ 316 w 316"/>
                <a:gd name="T33" fmla="*/ 373 h 3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373">
                  <a:moveTo>
                    <a:pt x="7" y="297"/>
                  </a:moveTo>
                  <a:lnTo>
                    <a:pt x="0" y="163"/>
                  </a:lnTo>
                  <a:lnTo>
                    <a:pt x="67" y="42"/>
                  </a:lnTo>
                  <a:lnTo>
                    <a:pt x="175" y="0"/>
                  </a:lnTo>
                  <a:lnTo>
                    <a:pt x="282" y="46"/>
                  </a:lnTo>
                  <a:lnTo>
                    <a:pt x="316" y="217"/>
                  </a:lnTo>
                  <a:lnTo>
                    <a:pt x="221" y="346"/>
                  </a:lnTo>
                  <a:lnTo>
                    <a:pt x="135" y="373"/>
                  </a:lnTo>
                  <a:lnTo>
                    <a:pt x="7" y="297"/>
                  </a:lnTo>
                  <a:close/>
                </a:path>
              </a:pathLst>
            </a:custGeom>
            <a:solidFill>
              <a:srgbClr val="FFFF00"/>
            </a:solidFill>
            <a:ln w="9525">
              <a:noFill/>
              <a:round/>
              <a:headEnd/>
              <a:tailEnd/>
            </a:ln>
          </p:spPr>
          <p:txBody>
            <a:bodyPr/>
            <a:lstStyle/>
            <a:p>
              <a:endParaRPr lang="en-US" dirty="0"/>
            </a:p>
          </p:txBody>
        </p:sp>
        <p:sp>
          <p:nvSpPr>
            <p:cNvPr id="65" name="Freeform 78"/>
            <p:cNvSpPr>
              <a:spLocks/>
            </p:cNvSpPr>
            <p:nvPr/>
          </p:nvSpPr>
          <p:spPr bwMode="auto">
            <a:xfrm>
              <a:off x="560" y="1619"/>
              <a:ext cx="67" cy="98"/>
            </a:xfrm>
            <a:custGeom>
              <a:avLst/>
              <a:gdLst>
                <a:gd name="T0" fmla="*/ 15 w 229"/>
                <a:gd name="T1" fmla="*/ 229 h 257"/>
                <a:gd name="T2" fmla="*/ 0 w 229"/>
                <a:gd name="T3" fmla="*/ 135 h 257"/>
                <a:gd name="T4" fmla="*/ 20 w 229"/>
                <a:gd name="T5" fmla="*/ 69 h 257"/>
                <a:gd name="T6" fmla="*/ 74 w 229"/>
                <a:gd name="T7" fmla="*/ 15 h 257"/>
                <a:gd name="T8" fmla="*/ 168 w 229"/>
                <a:gd name="T9" fmla="*/ 0 h 257"/>
                <a:gd name="T10" fmla="*/ 229 w 229"/>
                <a:gd name="T11" fmla="*/ 75 h 257"/>
                <a:gd name="T12" fmla="*/ 182 w 229"/>
                <a:gd name="T13" fmla="*/ 203 h 257"/>
                <a:gd name="T14" fmla="*/ 94 w 229"/>
                <a:gd name="T15" fmla="*/ 257 h 257"/>
                <a:gd name="T16" fmla="*/ 15 w 229"/>
                <a:gd name="T17" fmla="*/ 229 h 257"/>
                <a:gd name="T18" fmla="*/ 15 w 229"/>
                <a:gd name="T19" fmla="*/ 229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
                <a:gd name="T31" fmla="*/ 0 h 257"/>
                <a:gd name="T32" fmla="*/ 229 w 229"/>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 h="257">
                  <a:moveTo>
                    <a:pt x="15" y="229"/>
                  </a:moveTo>
                  <a:lnTo>
                    <a:pt x="0" y="135"/>
                  </a:lnTo>
                  <a:lnTo>
                    <a:pt x="20" y="69"/>
                  </a:lnTo>
                  <a:lnTo>
                    <a:pt x="74" y="15"/>
                  </a:lnTo>
                  <a:lnTo>
                    <a:pt x="168" y="0"/>
                  </a:lnTo>
                  <a:lnTo>
                    <a:pt x="229" y="75"/>
                  </a:lnTo>
                  <a:lnTo>
                    <a:pt x="182" y="203"/>
                  </a:lnTo>
                  <a:lnTo>
                    <a:pt x="94" y="257"/>
                  </a:lnTo>
                  <a:lnTo>
                    <a:pt x="15" y="229"/>
                  </a:lnTo>
                  <a:close/>
                </a:path>
              </a:pathLst>
            </a:custGeom>
            <a:solidFill>
              <a:srgbClr val="FFFF00"/>
            </a:solidFill>
            <a:ln w="9525">
              <a:noFill/>
              <a:round/>
              <a:headEnd/>
              <a:tailEnd/>
            </a:ln>
          </p:spPr>
          <p:txBody>
            <a:bodyPr/>
            <a:lstStyle/>
            <a:p>
              <a:endParaRPr lang="en-US" dirty="0"/>
            </a:p>
          </p:txBody>
        </p:sp>
        <p:sp>
          <p:nvSpPr>
            <p:cNvPr id="66" name="Freeform 79"/>
            <p:cNvSpPr>
              <a:spLocks/>
            </p:cNvSpPr>
            <p:nvPr/>
          </p:nvSpPr>
          <p:spPr bwMode="auto">
            <a:xfrm>
              <a:off x="473" y="1609"/>
              <a:ext cx="67" cy="89"/>
            </a:xfrm>
            <a:custGeom>
              <a:avLst/>
              <a:gdLst>
                <a:gd name="T0" fmla="*/ 35 w 228"/>
                <a:gd name="T1" fmla="*/ 236 h 236"/>
                <a:gd name="T2" fmla="*/ 0 w 228"/>
                <a:gd name="T3" fmla="*/ 142 h 236"/>
                <a:gd name="T4" fmla="*/ 47 w 228"/>
                <a:gd name="T5" fmla="*/ 55 h 236"/>
                <a:gd name="T6" fmla="*/ 128 w 228"/>
                <a:gd name="T7" fmla="*/ 0 h 236"/>
                <a:gd name="T8" fmla="*/ 208 w 228"/>
                <a:gd name="T9" fmla="*/ 27 h 236"/>
                <a:gd name="T10" fmla="*/ 228 w 228"/>
                <a:gd name="T11" fmla="*/ 120 h 236"/>
                <a:gd name="T12" fmla="*/ 168 w 228"/>
                <a:gd name="T13" fmla="*/ 236 h 236"/>
                <a:gd name="T14" fmla="*/ 35 w 228"/>
                <a:gd name="T15" fmla="*/ 236 h 236"/>
                <a:gd name="T16" fmla="*/ 35 w 228"/>
                <a:gd name="T17" fmla="*/ 23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
                <a:gd name="T28" fmla="*/ 0 h 236"/>
                <a:gd name="T29" fmla="*/ 228 w 228"/>
                <a:gd name="T30" fmla="*/ 236 h 2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 h="236">
                  <a:moveTo>
                    <a:pt x="35" y="236"/>
                  </a:moveTo>
                  <a:lnTo>
                    <a:pt x="0" y="142"/>
                  </a:lnTo>
                  <a:lnTo>
                    <a:pt x="47" y="55"/>
                  </a:lnTo>
                  <a:lnTo>
                    <a:pt x="128" y="0"/>
                  </a:lnTo>
                  <a:lnTo>
                    <a:pt x="208" y="27"/>
                  </a:lnTo>
                  <a:lnTo>
                    <a:pt x="228" y="120"/>
                  </a:lnTo>
                  <a:lnTo>
                    <a:pt x="168" y="236"/>
                  </a:lnTo>
                  <a:lnTo>
                    <a:pt x="35" y="236"/>
                  </a:lnTo>
                  <a:close/>
                </a:path>
              </a:pathLst>
            </a:custGeom>
            <a:solidFill>
              <a:srgbClr val="FFFF00"/>
            </a:solidFill>
            <a:ln w="9525">
              <a:noFill/>
              <a:round/>
              <a:headEnd/>
              <a:tailEnd/>
            </a:ln>
          </p:spPr>
          <p:txBody>
            <a:bodyPr/>
            <a:lstStyle/>
            <a:p>
              <a:endParaRPr lang="en-US" dirty="0"/>
            </a:p>
          </p:txBody>
        </p:sp>
        <p:sp>
          <p:nvSpPr>
            <p:cNvPr id="67" name="Freeform 80"/>
            <p:cNvSpPr>
              <a:spLocks/>
            </p:cNvSpPr>
            <p:nvPr/>
          </p:nvSpPr>
          <p:spPr bwMode="auto">
            <a:xfrm>
              <a:off x="394" y="1068"/>
              <a:ext cx="1181" cy="674"/>
            </a:xfrm>
            <a:custGeom>
              <a:avLst/>
              <a:gdLst>
                <a:gd name="T0" fmla="*/ 0 w 4017"/>
                <a:gd name="T1" fmla="*/ 396 h 1776"/>
                <a:gd name="T2" fmla="*/ 2283 w 4017"/>
                <a:gd name="T3" fmla="*/ 0 h 1776"/>
                <a:gd name="T4" fmla="*/ 2994 w 4017"/>
                <a:gd name="T5" fmla="*/ 418 h 1776"/>
                <a:gd name="T6" fmla="*/ 3117 w 4017"/>
                <a:gd name="T7" fmla="*/ 486 h 1776"/>
                <a:gd name="T8" fmla="*/ 3171 w 4017"/>
                <a:gd name="T9" fmla="*/ 600 h 1776"/>
                <a:gd name="T10" fmla="*/ 3124 w 4017"/>
                <a:gd name="T11" fmla="*/ 762 h 1776"/>
                <a:gd name="T12" fmla="*/ 3782 w 4017"/>
                <a:gd name="T13" fmla="*/ 743 h 1776"/>
                <a:gd name="T14" fmla="*/ 3925 w 4017"/>
                <a:gd name="T15" fmla="*/ 817 h 1776"/>
                <a:gd name="T16" fmla="*/ 3970 w 4017"/>
                <a:gd name="T17" fmla="*/ 912 h 1776"/>
                <a:gd name="T18" fmla="*/ 3898 w 4017"/>
                <a:gd name="T19" fmla="*/ 993 h 1776"/>
                <a:gd name="T20" fmla="*/ 3893 w 4017"/>
                <a:gd name="T21" fmla="*/ 1170 h 1776"/>
                <a:gd name="T22" fmla="*/ 4013 w 4017"/>
                <a:gd name="T23" fmla="*/ 1407 h 1776"/>
                <a:gd name="T24" fmla="*/ 3959 w 4017"/>
                <a:gd name="T25" fmla="*/ 1625 h 1776"/>
                <a:gd name="T26" fmla="*/ 4017 w 4017"/>
                <a:gd name="T27" fmla="*/ 1648 h 1776"/>
                <a:gd name="T28" fmla="*/ 3997 w 4017"/>
                <a:gd name="T29" fmla="*/ 1756 h 1776"/>
                <a:gd name="T30" fmla="*/ 3863 w 4017"/>
                <a:gd name="T31" fmla="*/ 1776 h 1776"/>
                <a:gd name="T32" fmla="*/ 3230 w 4017"/>
                <a:gd name="T33" fmla="*/ 1735 h 1776"/>
                <a:gd name="T34" fmla="*/ 3097 w 4017"/>
                <a:gd name="T35" fmla="*/ 1487 h 1776"/>
                <a:gd name="T36" fmla="*/ 2956 w 4017"/>
                <a:gd name="T37" fmla="*/ 1514 h 1776"/>
                <a:gd name="T38" fmla="*/ 2814 w 4017"/>
                <a:gd name="T39" fmla="*/ 1668 h 1776"/>
                <a:gd name="T40" fmla="*/ 2036 w 4017"/>
                <a:gd name="T41" fmla="*/ 1521 h 1776"/>
                <a:gd name="T42" fmla="*/ 119 w 4017"/>
                <a:gd name="T43" fmla="*/ 1310 h 1776"/>
                <a:gd name="T44" fmla="*/ 0 w 4017"/>
                <a:gd name="T45" fmla="*/ 396 h 1776"/>
                <a:gd name="T46" fmla="*/ 0 w 4017"/>
                <a:gd name="T47" fmla="*/ 396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17"/>
                <a:gd name="T73" fmla="*/ 0 h 1776"/>
                <a:gd name="T74" fmla="*/ 4017 w 4017"/>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17" h="1776">
                  <a:moveTo>
                    <a:pt x="0" y="396"/>
                  </a:moveTo>
                  <a:lnTo>
                    <a:pt x="2283" y="0"/>
                  </a:lnTo>
                  <a:lnTo>
                    <a:pt x="2994" y="418"/>
                  </a:lnTo>
                  <a:lnTo>
                    <a:pt x="3117" y="486"/>
                  </a:lnTo>
                  <a:lnTo>
                    <a:pt x="3171" y="600"/>
                  </a:lnTo>
                  <a:lnTo>
                    <a:pt x="3124" y="762"/>
                  </a:lnTo>
                  <a:lnTo>
                    <a:pt x="3782" y="743"/>
                  </a:lnTo>
                  <a:lnTo>
                    <a:pt x="3925" y="817"/>
                  </a:lnTo>
                  <a:lnTo>
                    <a:pt x="3970" y="912"/>
                  </a:lnTo>
                  <a:lnTo>
                    <a:pt x="3898" y="993"/>
                  </a:lnTo>
                  <a:lnTo>
                    <a:pt x="3893" y="1170"/>
                  </a:lnTo>
                  <a:lnTo>
                    <a:pt x="4013" y="1407"/>
                  </a:lnTo>
                  <a:lnTo>
                    <a:pt x="3959" y="1625"/>
                  </a:lnTo>
                  <a:lnTo>
                    <a:pt x="4017" y="1648"/>
                  </a:lnTo>
                  <a:lnTo>
                    <a:pt x="3997" y="1756"/>
                  </a:lnTo>
                  <a:lnTo>
                    <a:pt x="3863" y="1776"/>
                  </a:lnTo>
                  <a:lnTo>
                    <a:pt x="3230" y="1735"/>
                  </a:lnTo>
                  <a:lnTo>
                    <a:pt x="3097" y="1487"/>
                  </a:lnTo>
                  <a:lnTo>
                    <a:pt x="2956" y="1514"/>
                  </a:lnTo>
                  <a:lnTo>
                    <a:pt x="2814" y="1668"/>
                  </a:lnTo>
                  <a:lnTo>
                    <a:pt x="2036" y="1521"/>
                  </a:lnTo>
                  <a:lnTo>
                    <a:pt x="119" y="1310"/>
                  </a:lnTo>
                  <a:lnTo>
                    <a:pt x="0" y="396"/>
                  </a:lnTo>
                  <a:close/>
                </a:path>
              </a:pathLst>
            </a:custGeom>
            <a:solidFill>
              <a:srgbClr val="D6D100"/>
            </a:solidFill>
            <a:ln w="9525">
              <a:noFill/>
              <a:round/>
              <a:headEnd/>
              <a:tailEnd/>
            </a:ln>
          </p:spPr>
          <p:txBody>
            <a:bodyPr/>
            <a:lstStyle/>
            <a:p>
              <a:endParaRPr lang="en-US" dirty="0"/>
            </a:p>
          </p:txBody>
        </p:sp>
        <p:sp>
          <p:nvSpPr>
            <p:cNvPr id="68" name="Freeform 81"/>
            <p:cNvSpPr>
              <a:spLocks/>
            </p:cNvSpPr>
            <p:nvPr/>
          </p:nvSpPr>
          <p:spPr bwMode="auto">
            <a:xfrm>
              <a:off x="1181" y="1270"/>
              <a:ext cx="388" cy="199"/>
            </a:xfrm>
            <a:custGeom>
              <a:avLst/>
              <a:gdLst>
                <a:gd name="T0" fmla="*/ 69 w 1320"/>
                <a:gd name="T1" fmla="*/ 0 h 524"/>
                <a:gd name="T2" fmla="*/ 0 w 1320"/>
                <a:gd name="T3" fmla="*/ 270 h 524"/>
                <a:gd name="T4" fmla="*/ 768 w 1320"/>
                <a:gd name="T5" fmla="*/ 304 h 524"/>
                <a:gd name="T6" fmla="*/ 695 w 1320"/>
                <a:gd name="T7" fmla="*/ 478 h 524"/>
                <a:gd name="T8" fmla="*/ 799 w 1320"/>
                <a:gd name="T9" fmla="*/ 451 h 524"/>
                <a:gd name="T10" fmla="*/ 835 w 1320"/>
                <a:gd name="T11" fmla="*/ 321 h 524"/>
                <a:gd name="T12" fmla="*/ 872 w 1320"/>
                <a:gd name="T13" fmla="*/ 278 h 524"/>
                <a:gd name="T14" fmla="*/ 1021 w 1320"/>
                <a:gd name="T15" fmla="*/ 245 h 524"/>
                <a:gd name="T16" fmla="*/ 1163 w 1320"/>
                <a:gd name="T17" fmla="*/ 270 h 524"/>
                <a:gd name="T18" fmla="*/ 1257 w 1320"/>
                <a:gd name="T19" fmla="*/ 332 h 524"/>
                <a:gd name="T20" fmla="*/ 1268 w 1320"/>
                <a:gd name="T21" fmla="*/ 430 h 524"/>
                <a:gd name="T22" fmla="*/ 1241 w 1320"/>
                <a:gd name="T23" fmla="*/ 524 h 524"/>
                <a:gd name="T24" fmla="*/ 1304 w 1320"/>
                <a:gd name="T25" fmla="*/ 465 h 524"/>
                <a:gd name="T26" fmla="*/ 1320 w 1320"/>
                <a:gd name="T27" fmla="*/ 392 h 524"/>
                <a:gd name="T28" fmla="*/ 1320 w 1320"/>
                <a:gd name="T29" fmla="*/ 338 h 524"/>
                <a:gd name="T30" fmla="*/ 1290 w 1320"/>
                <a:gd name="T31" fmla="*/ 285 h 524"/>
                <a:gd name="T32" fmla="*/ 1182 w 1320"/>
                <a:gd name="T33" fmla="*/ 214 h 524"/>
                <a:gd name="T34" fmla="*/ 1092 w 1320"/>
                <a:gd name="T35" fmla="*/ 195 h 524"/>
                <a:gd name="T36" fmla="*/ 988 w 1320"/>
                <a:gd name="T37" fmla="*/ 190 h 524"/>
                <a:gd name="T38" fmla="*/ 401 w 1320"/>
                <a:gd name="T39" fmla="*/ 213 h 524"/>
                <a:gd name="T40" fmla="*/ 436 w 1320"/>
                <a:gd name="T41" fmla="*/ 78 h 524"/>
                <a:gd name="T42" fmla="*/ 69 w 1320"/>
                <a:gd name="T43" fmla="*/ 0 h 524"/>
                <a:gd name="T44" fmla="*/ 69 w 1320"/>
                <a:gd name="T45" fmla="*/ 0 h 5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0"/>
                <a:gd name="T70" fmla="*/ 0 h 524"/>
                <a:gd name="T71" fmla="*/ 1320 w 1320"/>
                <a:gd name="T72" fmla="*/ 524 h 5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0" h="524">
                  <a:moveTo>
                    <a:pt x="69" y="0"/>
                  </a:moveTo>
                  <a:lnTo>
                    <a:pt x="0" y="270"/>
                  </a:lnTo>
                  <a:lnTo>
                    <a:pt x="768" y="304"/>
                  </a:lnTo>
                  <a:lnTo>
                    <a:pt x="695" y="478"/>
                  </a:lnTo>
                  <a:lnTo>
                    <a:pt x="799" y="451"/>
                  </a:lnTo>
                  <a:lnTo>
                    <a:pt x="835" y="321"/>
                  </a:lnTo>
                  <a:lnTo>
                    <a:pt x="872" y="278"/>
                  </a:lnTo>
                  <a:lnTo>
                    <a:pt x="1021" y="245"/>
                  </a:lnTo>
                  <a:lnTo>
                    <a:pt x="1163" y="270"/>
                  </a:lnTo>
                  <a:lnTo>
                    <a:pt x="1257" y="332"/>
                  </a:lnTo>
                  <a:lnTo>
                    <a:pt x="1268" y="430"/>
                  </a:lnTo>
                  <a:lnTo>
                    <a:pt x="1241" y="524"/>
                  </a:lnTo>
                  <a:lnTo>
                    <a:pt x="1304" y="465"/>
                  </a:lnTo>
                  <a:lnTo>
                    <a:pt x="1320" y="392"/>
                  </a:lnTo>
                  <a:lnTo>
                    <a:pt x="1320" y="338"/>
                  </a:lnTo>
                  <a:lnTo>
                    <a:pt x="1290" y="285"/>
                  </a:lnTo>
                  <a:lnTo>
                    <a:pt x="1182" y="214"/>
                  </a:lnTo>
                  <a:lnTo>
                    <a:pt x="1092" y="195"/>
                  </a:lnTo>
                  <a:lnTo>
                    <a:pt x="988" y="190"/>
                  </a:lnTo>
                  <a:lnTo>
                    <a:pt x="401" y="213"/>
                  </a:lnTo>
                  <a:lnTo>
                    <a:pt x="436" y="78"/>
                  </a:lnTo>
                  <a:lnTo>
                    <a:pt x="69" y="0"/>
                  </a:lnTo>
                  <a:close/>
                </a:path>
              </a:pathLst>
            </a:custGeom>
            <a:solidFill>
              <a:srgbClr val="000000"/>
            </a:solidFill>
            <a:ln w="9525">
              <a:noFill/>
              <a:round/>
              <a:headEnd/>
              <a:tailEnd/>
            </a:ln>
          </p:spPr>
          <p:txBody>
            <a:bodyPr/>
            <a:lstStyle/>
            <a:p>
              <a:endParaRPr lang="en-US" dirty="0"/>
            </a:p>
          </p:txBody>
        </p:sp>
        <p:sp>
          <p:nvSpPr>
            <p:cNvPr id="69" name="Freeform 82"/>
            <p:cNvSpPr>
              <a:spLocks/>
            </p:cNvSpPr>
            <p:nvPr/>
          </p:nvSpPr>
          <p:spPr bwMode="auto">
            <a:xfrm>
              <a:off x="1108" y="1279"/>
              <a:ext cx="67" cy="108"/>
            </a:xfrm>
            <a:custGeom>
              <a:avLst/>
              <a:gdLst>
                <a:gd name="T0" fmla="*/ 41 w 228"/>
                <a:gd name="T1" fmla="*/ 9 h 284"/>
                <a:gd name="T2" fmla="*/ 0 w 228"/>
                <a:gd name="T3" fmla="*/ 284 h 284"/>
                <a:gd name="T4" fmla="*/ 171 w 228"/>
                <a:gd name="T5" fmla="*/ 281 h 284"/>
                <a:gd name="T6" fmla="*/ 228 w 228"/>
                <a:gd name="T7" fmla="*/ 0 h 284"/>
                <a:gd name="T8" fmla="*/ 41 w 228"/>
                <a:gd name="T9" fmla="*/ 9 h 284"/>
                <a:gd name="T10" fmla="*/ 41 w 228"/>
                <a:gd name="T11" fmla="*/ 9 h 284"/>
                <a:gd name="T12" fmla="*/ 0 60000 65536"/>
                <a:gd name="T13" fmla="*/ 0 60000 65536"/>
                <a:gd name="T14" fmla="*/ 0 60000 65536"/>
                <a:gd name="T15" fmla="*/ 0 60000 65536"/>
                <a:gd name="T16" fmla="*/ 0 60000 65536"/>
                <a:gd name="T17" fmla="*/ 0 60000 65536"/>
                <a:gd name="T18" fmla="*/ 0 w 228"/>
                <a:gd name="T19" fmla="*/ 0 h 284"/>
                <a:gd name="T20" fmla="*/ 228 w 2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8" h="284">
                  <a:moveTo>
                    <a:pt x="41" y="9"/>
                  </a:moveTo>
                  <a:lnTo>
                    <a:pt x="0" y="284"/>
                  </a:lnTo>
                  <a:lnTo>
                    <a:pt x="171" y="281"/>
                  </a:lnTo>
                  <a:lnTo>
                    <a:pt x="228" y="0"/>
                  </a:lnTo>
                  <a:lnTo>
                    <a:pt x="41" y="9"/>
                  </a:lnTo>
                  <a:close/>
                </a:path>
              </a:pathLst>
            </a:custGeom>
            <a:solidFill>
              <a:srgbClr val="000000"/>
            </a:solidFill>
            <a:ln w="9525">
              <a:noFill/>
              <a:round/>
              <a:headEnd/>
              <a:tailEnd/>
            </a:ln>
          </p:spPr>
          <p:txBody>
            <a:bodyPr/>
            <a:lstStyle/>
            <a:p>
              <a:endParaRPr lang="en-US" dirty="0"/>
            </a:p>
          </p:txBody>
        </p:sp>
        <p:sp>
          <p:nvSpPr>
            <p:cNvPr id="70" name="Freeform 83"/>
            <p:cNvSpPr>
              <a:spLocks/>
            </p:cNvSpPr>
            <p:nvPr/>
          </p:nvSpPr>
          <p:spPr bwMode="auto">
            <a:xfrm>
              <a:off x="988" y="1059"/>
              <a:ext cx="289" cy="591"/>
            </a:xfrm>
            <a:custGeom>
              <a:avLst/>
              <a:gdLst>
                <a:gd name="T0" fmla="*/ 964 w 984"/>
                <a:gd name="T1" fmla="*/ 468 h 1557"/>
                <a:gd name="T2" fmla="*/ 384 w 984"/>
                <a:gd name="T3" fmla="*/ 509 h 1557"/>
                <a:gd name="T4" fmla="*/ 245 w 984"/>
                <a:gd name="T5" fmla="*/ 1473 h 1557"/>
                <a:gd name="T6" fmla="*/ 0 w 984"/>
                <a:gd name="T7" fmla="*/ 1557 h 1557"/>
                <a:gd name="T8" fmla="*/ 252 w 984"/>
                <a:gd name="T9" fmla="*/ 0 h 1557"/>
                <a:gd name="T10" fmla="*/ 984 w 984"/>
                <a:gd name="T11" fmla="*/ 305 h 1557"/>
                <a:gd name="T12" fmla="*/ 964 w 984"/>
                <a:gd name="T13" fmla="*/ 468 h 1557"/>
                <a:gd name="T14" fmla="*/ 964 w 984"/>
                <a:gd name="T15" fmla="*/ 468 h 1557"/>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1557"/>
                <a:gd name="T26" fmla="*/ 984 w 984"/>
                <a:gd name="T27" fmla="*/ 1557 h 1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1557">
                  <a:moveTo>
                    <a:pt x="964" y="468"/>
                  </a:moveTo>
                  <a:lnTo>
                    <a:pt x="384" y="509"/>
                  </a:lnTo>
                  <a:lnTo>
                    <a:pt x="245" y="1473"/>
                  </a:lnTo>
                  <a:lnTo>
                    <a:pt x="0" y="1557"/>
                  </a:lnTo>
                  <a:lnTo>
                    <a:pt x="252" y="0"/>
                  </a:lnTo>
                  <a:lnTo>
                    <a:pt x="984" y="305"/>
                  </a:lnTo>
                  <a:lnTo>
                    <a:pt x="964" y="468"/>
                  </a:lnTo>
                  <a:close/>
                </a:path>
              </a:pathLst>
            </a:custGeom>
            <a:solidFill>
              <a:srgbClr val="000000"/>
            </a:solidFill>
            <a:ln w="9525">
              <a:noFill/>
              <a:round/>
              <a:headEnd/>
              <a:tailEnd/>
            </a:ln>
          </p:spPr>
          <p:txBody>
            <a:bodyPr/>
            <a:lstStyle/>
            <a:p>
              <a:endParaRPr lang="en-US" dirty="0"/>
            </a:p>
          </p:txBody>
        </p:sp>
        <p:sp>
          <p:nvSpPr>
            <p:cNvPr id="71" name="Freeform 84"/>
            <p:cNvSpPr>
              <a:spLocks/>
            </p:cNvSpPr>
            <p:nvPr/>
          </p:nvSpPr>
          <p:spPr bwMode="auto">
            <a:xfrm>
              <a:off x="1247" y="1215"/>
              <a:ext cx="87" cy="157"/>
            </a:xfrm>
            <a:custGeom>
              <a:avLst/>
              <a:gdLst>
                <a:gd name="T0" fmla="*/ 0 w 296"/>
                <a:gd name="T1" fmla="*/ 50 h 414"/>
                <a:gd name="T2" fmla="*/ 134 w 296"/>
                <a:gd name="T3" fmla="*/ 80 h 414"/>
                <a:gd name="T4" fmla="*/ 195 w 296"/>
                <a:gd name="T5" fmla="*/ 112 h 414"/>
                <a:gd name="T6" fmla="*/ 226 w 296"/>
                <a:gd name="T7" fmla="*/ 172 h 414"/>
                <a:gd name="T8" fmla="*/ 232 w 296"/>
                <a:gd name="T9" fmla="*/ 249 h 414"/>
                <a:gd name="T10" fmla="*/ 183 w 296"/>
                <a:gd name="T11" fmla="*/ 396 h 414"/>
                <a:gd name="T12" fmla="*/ 240 w 296"/>
                <a:gd name="T13" fmla="*/ 414 h 414"/>
                <a:gd name="T14" fmla="*/ 279 w 296"/>
                <a:gd name="T15" fmla="*/ 320 h 414"/>
                <a:gd name="T16" fmla="*/ 296 w 296"/>
                <a:gd name="T17" fmla="*/ 234 h 414"/>
                <a:gd name="T18" fmla="*/ 283 w 296"/>
                <a:gd name="T19" fmla="*/ 157 h 414"/>
                <a:gd name="T20" fmla="*/ 252 w 296"/>
                <a:gd name="T21" fmla="*/ 97 h 414"/>
                <a:gd name="T22" fmla="*/ 210 w 296"/>
                <a:gd name="T23" fmla="*/ 59 h 414"/>
                <a:gd name="T24" fmla="*/ 169 w 296"/>
                <a:gd name="T25" fmla="*/ 30 h 414"/>
                <a:gd name="T26" fmla="*/ 114 w 296"/>
                <a:gd name="T27" fmla="*/ 18 h 414"/>
                <a:gd name="T28" fmla="*/ 7 w 296"/>
                <a:gd name="T29" fmla="*/ 0 h 414"/>
                <a:gd name="T30" fmla="*/ 0 w 296"/>
                <a:gd name="T31" fmla="*/ 50 h 414"/>
                <a:gd name="T32" fmla="*/ 0 w 296"/>
                <a:gd name="T33" fmla="*/ 50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6"/>
                <a:gd name="T52" fmla="*/ 0 h 414"/>
                <a:gd name="T53" fmla="*/ 296 w 296"/>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6" h="414">
                  <a:moveTo>
                    <a:pt x="0" y="50"/>
                  </a:moveTo>
                  <a:lnTo>
                    <a:pt x="134" y="80"/>
                  </a:lnTo>
                  <a:lnTo>
                    <a:pt x="195" y="112"/>
                  </a:lnTo>
                  <a:lnTo>
                    <a:pt x="226" y="172"/>
                  </a:lnTo>
                  <a:lnTo>
                    <a:pt x="232" y="249"/>
                  </a:lnTo>
                  <a:lnTo>
                    <a:pt x="183" y="396"/>
                  </a:lnTo>
                  <a:lnTo>
                    <a:pt x="240" y="414"/>
                  </a:lnTo>
                  <a:lnTo>
                    <a:pt x="279" y="320"/>
                  </a:lnTo>
                  <a:lnTo>
                    <a:pt x="296" y="234"/>
                  </a:lnTo>
                  <a:lnTo>
                    <a:pt x="283" y="157"/>
                  </a:lnTo>
                  <a:lnTo>
                    <a:pt x="252" y="97"/>
                  </a:lnTo>
                  <a:lnTo>
                    <a:pt x="210" y="59"/>
                  </a:lnTo>
                  <a:lnTo>
                    <a:pt x="169" y="30"/>
                  </a:lnTo>
                  <a:lnTo>
                    <a:pt x="114" y="18"/>
                  </a:lnTo>
                  <a:lnTo>
                    <a:pt x="7" y="0"/>
                  </a:lnTo>
                  <a:lnTo>
                    <a:pt x="0" y="50"/>
                  </a:lnTo>
                  <a:close/>
                </a:path>
              </a:pathLst>
            </a:custGeom>
            <a:solidFill>
              <a:srgbClr val="000000"/>
            </a:solidFill>
            <a:ln w="9525">
              <a:noFill/>
              <a:round/>
              <a:headEnd/>
              <a:tailEnd/>
            </a:ln>
          </p:spPr>
          <p:txBody>
            <a:bodyPr/>
            <a:lstStyle/>
            <a:p>
              <a:endParaRPr lang="en-US" dirty="0"/>
            </a:p>
          </p:txBody>
        </p:sp>
        <p:sp>
          <p:nvSpPr>
            <p:cNvPr id="72" name="Freeform 85"/>
            <p:cNvSpPr>
              <a:spLocks/>
            </p:cNvSpPr>
            <p:nvPr/>
          </p:nvSpPr>
          <p:spPr bwMode="auto">
            <a:xfrm>
              <a:off x="471" y="1598"/>
              <a:ext cx="81" cy="127"/>
            </a:xfrm>
            <a:custGeom>
              <a:avLst/>
              <a:gdLst>
                <a:gd name="T0" fmla="*/ 84 w 276"/>
                <a:gd name="T1" fmla="*/ 331 h 336"/>
                <a:gd name="T2" fmla="*/ 52 w 276"/>
                <a:gd name="T3" fmla="*/ 316 h 336"/>
                <a:gd name="T4" fmla="*/ 27 w 276"/>
                <a:gd name="T5" fmla="*/ 289 h 336"/>
                <a:gd name="T6" fmla="*/ 8 w 276"/>
                <a:gd name="T7" fmla="*/ 252 h 336"/>
                <a:gd name="T8" fmla="*/ 0 w 276"/>
                <a:gd name="T9" fmla="*/ 209 h 336"/>
                <a:gd name="T10" fmla="*/ 0 w 276"/>
                <a:gd name="T11" fmla="*/ 180 h 336"/>
                <a:gd name="T12" fmla="*/ 41 w 276"/>
                <a:gd name="T13" fmla="*/ 184 h 336"/>
                <a:gd name="T14" fmla="*/ 47 w 276"/>
                <a:gd name="T15" fmla="*/ 204 h 336"/>
                <a:gd name="T16" fmla="*/ 69 w 276"/>
                <a:gd name="T17" fmla="*/ 236 h 336"/>
                <a:gd name="T18" fmla="*/ 104 w 276"/>
                <a:gd name="T19" fmla="*/ 244 h 336"/>
                <a:gd name="T20" fmla="*/ 141 w 276"/>
                <a:gd name="T21" fmla="*/ 227 h 336"/>
                <a:gd name="T22" fmla="*/ 169 w 276"/>
                <a:gd name="T23" fmla="*/ 192 h 336"/>
                <a:gd name="T24" fmla="*/ 180 w 276"/>
                <a:gd name="T25" fmla="*/ 146 h 336"/>
                <a:gd name="T26" fmla="*/ 170 w 276"/>
                <a:gd name="T27" fmla="*/ 105 h 336"/>
                <a:gd name="T28" fmla="*/ 143 w 276"/>
                <a:gd name="T29" fmla="*/ 79 h 336"/>
                <a:gd name="T30" fmla="*/ 106 w 276"/>
                <a:gd name="T31" fmla="*/ 76 h 336"/>
                <a:gd name="T32" fmla="*/ 88 w 276"/>
                <a:gd name="T33" fmla="*/ 85 h 336"/>
                <a:gd name="T34" fmla="*/ 71 w 276"/>
                <a:gd name="T35" fmla="*/ 97 h 336"/>
                <a:gd name="T36" fmla="*/ 58 w 276"/>
                <a:gd name="T37" fmla="*/ 116 h 336"/>
                <a:gd name="T38" fmla="*/ 47 w 276"/>
                <a:gd name="T39" fmla="*/ 139 h 336"/>
                <a:gd name="T40" fmla="*/ 5 w 276"/>
                <a:gd name="T41" fmla="*/ 152 h 336"/>
                <a:gd name="T42" fmla="*/ 15 w 276"/>
                <a:gd name="T43" fmla="*/ 120 h 336"/>
                <a:gd name="T44" fmla="*/ 37 w 276"/>
                <a:gd name="T45" fmla="*/ 79 h 336"/>
                <a:gd name="T46" fmla="*/ 65 w 276"/>
                <a:gd name="T47" fmla="*/ 43 h 336"/>
                <a:gd name="T48" fmla="*/ 99 w 276"/>
                <a:gd name="T49" fmla="*/ 17 h 336"/>
                <a:gd name="T50" fmla="*/ 138 w 276"/>
                <a:gd name="T51" fmla="*/ 3 h 336"/>
                <a:gd name="T52" fmla="*/ 175 w 276"/>
                <a:gd name="T53" fmla="*/ 0 h 336"/>
                <a:gd name="T54" fmla="*/ 209 w 276"/>
                <a:gd name="T55" fmla="*/ 10 h 336"/>
                <a:gd name="T56" fmla="*/ 239 w 276"/>
                <a:gd name="T57" fmla="*/ 33 h 336"/>
                <a:gd name="T58" fmla="*/ 260 w 276"/>
                <a:gd name="T59" fmla="*/ 63 h 336"/>
                <a:gd name="T60" fmla="*/ 273 w 276"/>
                <a:gd name="T61" fmla="*/ 105 h 336"/>
                <a:gd name="T62" fmla="*/ 276 w 276"/>
                <a:gd name="T63" fmla="*/ 147 h 336"/>
                <a:gd name="T64" fmla="*/ 269 w 276"/>
                <a:gd name="T65" fmla="*/ 193 h 336"/>
                <a:gd name="T66" fmla="*/ 250 w 276"/>
                <a:gd name="T67" fmla="*/ 237 h 336"/>
                <a:gd name="T68" fmla="*/ 226 w 276"/>
                <a:gd name="T69" fmla="*/ 276 h 336"/>
                <a:gd name="T70" fmla="*/ 193 w 276"/>
                <a:gd name="T71" fmla="*/ 306 h 336"/>
                <a:gd name="T72" fmla="*/ 156 w 276"/>
                <a:gd name="T73" fmla="*/ 327 h 336"/>
                <a:gd name="T74" fmla="*/ 119 w 276"/>
                <a:gd name="T75" fmla="*/ 336 h 336"/>
                <a:gd name="T76" fmla="*/ 84 w 276"/>
                <a:gd name="T77" fmla="*/ 331 h 336"/>
                <a:gd name="T78" fmla="*/ 84 w 276"/>
                <a:gd name="T79" fmla="*/ 331 h 3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6"/>
                <a:gd name="T121" fmla="*/ 0 h 336"/>
                <a:gd name="T122" fmla="*/ 276 w 276"/>
                <a:gd name="T123" fmla="*/ 336 h 3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6" h="336">
                  <a:moveTo>
                    <a:pt x="84" y="331"/>
                  </a:moveTo>
                  <a:lnTo>
                    <a:pt x="52" y="316"/>
                  </a:lnTo>
                  <a:lnTo>
                    <a:pt x="27" y="289"/>
                  </a:lnTo>
                  <a:lnTo>
                    <a:pt x="8" y="252"/>
                  </a:lnTo>
                  <a:lnTo>
                    <a:pt x="0" y="209"/>
                  </a:lnTo>
                  <a:lnTo>
                    <a:pt x="0" y="180"/>
                  </a:lnTo>
                  <a:lnTo>
                    <a:pt x="41" y="184"/>
                  </a:lnTo>
                  <a:lnTo>
                    <a:pt x="47" y="204"/>
                  </a:lnTo>
                  <a:lnTo>
                    <a:pt x="69" y="236"/>
                  </a:lnTo>
                  <a:lnTo>
                    <a:pt x="104" y="244"/>
                  </a:lnTo>
                  <a:lnTo>
                    <a:pt x="141" y="227"/>
                  </a:lnTo>
                  <a:lnTo>
                    <a:pt x="169" y="192"/>
                  </a:lnTo>
                  <a:lnTo>
                    <a:pt x="180" y="146"/>
                  </a:lnTo>
                  <a:lnTo>
                    <a:pt x="170" y="105"/>
                  </a:lnTo>
                  <a:lnTo>
                    <a:pt x="143" y="79"/>
                  </a:lnTo>
                  <a:lnTo>
                    <a:pt x="106" y="76"/>
                  </a:lnTo>
                  <a:lnTo>
                    <a:pt x="88" y="85"/>
                  </a:lnTo>
                  <a:lnTo>
                    <a:pt x="71" y="97"/>
                  </a:lnTo>
                  <a:lnTo>
                    <a:pt x="58" y="116"/>
                  </a:lnTo>
                  <a:lnTo>
                    <a:pt x="47" y="139"/>
                  </a:lnTo>
                  <a:lnTo>
                    <a:pt x="5" y="152"/>
                  </a:lnTo>
                  <a:lnTo>
                    <a:pt x="15" y="120"/>
                  </a:lnTo>
                  <a:lnTo>
                    <a:pt x="37" y="79"/>
                  </a:lnTo>
                  <a:lnTo>
                    <a:pt x="65" y="43"/>
                  </a:lnTo>
                  <a:lnTo>
                    <a:pt x="99" y="17"/>
                  </a:lnTo>
                  <a:lnTo>
                    <a:pt x="138" y="3"/>
                  </a:lnTo>
                  <a:lnTo>
                    <a:pt x="175" y="0"/>
                  </a:lnTo>
                  <a:lnTo>
                    <a:pt x="209" y="10"/>
                  </a:lnTo>
                  <a:lnTo>
                    <a:pt x="239" y="33"/>
                  </a:lnTo>
                  <a:lnTo>
                    <a:pt x="260" y="63"/>
                  </a:lnTo>
                  <a:lnTo>
                    <a:pt x="273" y="105"/>
                  </a:lnTo>
                  <a:lnTo>
                    <a:pt x="276" y="147"/>
                  </a:lnTo>
                  <a:lnTo>
                    <a:pt x="269" y="193"/>
                  </a:lnTo>
                  <a:lnTo>
                    <a:pt x="250" y="237"/>
                  </a:lnTo>
                  <a:lnTo>
                    <a:pt x="226" y="276"/>
                  </a:lnTo>
                  <a:lnTo>
                    <a:pt x="193" y="306"/>
                  </a:lnTo>
                  <a:lnTo>
                    <a:pt x="156" y="327"/>
                  </a:lnTo>
                  <a:lnTo>
                    <a:pt x="119" y="336"/>
                  </a:lnTo>
                  <a:lnTo>
                    <a:pt x="84" y="331"/>
                  </a:lnTo>
                  <a:close/>
                </a:path>
              </a:pathLst>
            </a:custGeom>
            <a:solidFill>
              <a:srgbClr val="000000"/>
            </a:solidFill>
            <a:ln w="9525">
              <a:noFill/>
              <a:round/>
              <a:headEnd/>
              <a:tailEnd/>
            </a:ln>
          </p:spPr>
          <p:txBody>
            <a:bodyPr/>
            <a:lstStyle/>
            <a:p>
              <a:endParaRPr lang="en-US" dirty="0"/>
            </a:p>
          </p:txBody>
        </p:sp>
        <p:sp>
          <p:nvSpPr>
            <p:cNvPr id="73" name="Freeform 86"/>
            <p:cNvSpPr>
              <a:spLocks/>
            </p:cNvSpPr>
            <p:nvPr/>
          </p:nvSpPr>
          <p:spPr bwMode="auto">
            <a:xfrm>
              <a:off x="471" y="1647"/>
              <a:ext cx="15" cy="21"/>
            </a:xfrm>
            <a:custGeom>
              <a:avLst/>
              <a:gdLst>
                <a:gd name="T0" fmla="*/ 8 w 50"/>
                <a:gd name="T1" fmla="*/ 18 h 57"/>
                <a:gd name="T2" fmla="*/ 3 w 50"/>
                <a:gd name="T3" fmla="*/ 38 h 57"/>
                <a:gd name="T4" fmla="*/ 0 w 50"/>
                <a:gd name="T5" fmla="*/ 54 h 57"/>
                <a:gd name="T6" fmla="*/ 41 w 50"/>
                <a:gd name="T7" fmla="*/ 57 h 57"/>
                <a:gd name="T8" fmla="*/ 41 w 50"/>
                <a:gd name="T9" fmla="*/ 38 h 57"/>
                <a:gd name="T10" fmla="*/ 44 w 50"/>
                <a:gd name="T11" fmla="*/ 21 h 57"/>
                <a:gd name="T12" fmla="*/ 50 w 50"/>
                <a:gd name="T13" fmla="*/ 0 h 57"/>
                <a:gd name="T14" fmla="*/ 8 w 50"/>
                <a:gd name="T15" fmla="*/ 18 h 57"/>
                <a:gd name="T16" fmla="*/ 8 w 50"/>
                <a:gd name="T17" fmla="*/ 18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57"/>
                <a:gd name="T29" fmla="*/ 50 w 50"/>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57">
                  <a:moveTo>
                    <a:pt x="8" y="18"/>
                  </a:moveTo>
                  <a:lnTo>
                    <a:pt x="3" y="38"/>
                  </a:lnTo>
                  <a:lnTo>
                    <a:pt x="0" y="54"/>
                  </a:lnTo>
                  <a:lnTo>
                    <a:pt x="41" y="57"/>
                  </a:lnTo>
                  <a:lnTo>
                    <a:pt x="41" y="38"/>
                  </a:lnTo>
                  <a:lnTo>
                    <a:pt x="44" y="21"/>
                  </a:lnTo>
                  <a:lnTo>
                    <a:pt x="50" y="0"/>
                  </a:lnTo>
                  <a:lnTo>
                    <a:pt x="8" y="18"/>
                  </a:lnTo>
                  <a:close/>
                </a:path>
              </a:pathLst>
            </a:custGeom>
            <a:solidFill>
              <a:srgbClr val="000000"/>
            </a:solidFill>
            <a:ln w="9525">
              <a:noFill/>
              <a:round/>
              <a:headEnd/>
              <a:tailEnd/>
            </a:ln>
          </p:spPr>
          <p:txBody>
            <a:bodyPr/>
            <a:lstStyle/>
            <a:p>
              <a:endParaRPr lang="en-US" dirty="0"/>
            </a:p>
          </p:txBody>
        </p:sp>
        <p:sp>
          <p:nvSpPr>
            <p:cNvPr id="74" name="Freeform 87"/>
            <p:cNvSpPr>
              <a:spLocks/>
            </p:cNvSpPr>
            <p:nvPr/>
          </p:nvSpPr>
          <p:spPr bwMode="auto">
            <a:xfrm>
              <a:off x="556" y="1601"/>
              <a:ext cx="85" cy="135"/>
            </a:xfrm>
            <a:custGeom>
              <a:avLst/>
              <a:gdLst>
                <a:gd name="T0" fmla="*/ 88 w 290"/>
                <a:gd name="T1" fmla="*/ 350 h 355"/>
                <a:gd name="T2" fmla="*/ 54 w 290"/>
                <a:gd name="T3" fmla="*/ 334 h 355"/>
                <a:gd name="T4" fmla="*/ 27 w 290"/>
                <a:gd name="T5" fmla="*/ 305 h 355"/>
                <a:gd name="T6" fmla="*/ 9 w 290"/>
                <a:gd name="T7" fmla="*/ 267 h 355"/>
                <a:gd name="T8" fmla="*/ 0 w 290"/>
                <a:gd name="T9" fmla="*/ 223 h 355"/>
                <a:gd name="T10" fmla="*/ 0 w 290"/>
                <a:gd name="T11" fmla="*/ 190 h 355"/>
                <a:gd name="T12" fmla="*/ 43 w 290"/>
                <a:gd name="T13" fmla="*/ 194 h 355"/>
                <a:gd name="T14" fmla="*/ 47 w 290"/>
                <a:gd name="T15" fmla="*/ 217 h 355"/>
                <a:gd name="T16" fmla="*/ 73 w 290"/>
                <a:gd name="T17" fmla="*/ 250 h 355"/>
                <a:gd name="T18" fmla="*/ 110 w 290"/>
                <a:gd name="T19" fmla="*/ 258 h 355"/>
                <a:gd name="T20" fmla="*/ 149 w 290"/>
                <a:gd name="T21" fmla="*/ 241 h 355"/>
                <a:gd name="T22" fmla="*/ 179 w 290"/>
                <a:gd name="T23" fmla="*/ 203 h 355"/>
                <a:gd name="T24" fmla="*/ 191 w 290"/>
                <a:gd name="T25" fmla="*/ 153 h 355"/>
                <a:gd name="T26" fmla="*/ 181 w 290"/>
                <a:gd name="T27" fmla="*/ 111 h 355"/>
                <a:gd name="T28" fmla="*/ 152 w 290"/>
                <a:gd name="T29" fmla="*/ 83 h 355"/>
                <a:gd name="T30" fmla="*/ 112 w 290"/>
                <a:gd name="T31" fmla="*/ 81 h 355"/>
                <a:gd name="T32" fmla="*/ 75 w 290"/>
                <a:gd name="T33" fmla="*/ 106 h 355"/>
                <a:gd name="T34" fmla="*/ 48 w 290"/>
                <a:gd name="T35" fmla="*/ 145 h 355"/>
                <a:gd name="T36" fmla="*/ 4 w 290"/>
                <a:gd name="T37" fmla="*/ 161 h 355"/>
                <a:gd name="T38" fmla="*/ 16 w 290"/>
                <a:gd name="T39" fmla="*/ 127 h 355"/>
                <a:gd name="T40" fmla="*/ 38 w 290"/>
                <a:gd name="T41" fmla="*/ 83 h 355"/>
                <a:gd name="T42" fmla="*/ 68 w 290"/>
                <a:gd name="T43" fmla="*/ 46 h 355"/>
                <a:gd name="T44" fmla="*/ 105 w 290"/>
                <a:gd name="T45" fmla="*/ 18 h 355"/>
                <a:gd name="T46" fmla="*/ 145 w 290"/>
                <a:gd name="T47" fmla="*/ 3 h 355"/>
                <a:gd name="T48" fmla="*/ 184 w 290"/>
                <a:gd name="T49" fmla="*/ 0 h 355"/>
                <a:gd name="T50" fmla="*/ 221 w 290"/>
                <a:gd name="T51" fmla="*/ 11 h 355"/>
                <a:gd name="T52" fmla="*/ 252 w 290"/>
                <a:gd name="T53" fmla="*/ 36 h 355"/>
                <a:gd name="T54" fmla="*/ 273 w 290"/>
                <a:gd name="T55" fmla="*/ 68 h 355"/>
                <a:gd name="T56" fmla="*/ 286 w 290"/>
                <a:gd name="T57" fmla="*/ 110 h 355"/>
                <a:gd name="T58" fmla="*/ 290 w 290"/>
                <a:gd name="T59" fmla="*/ 155 h 355"/>
                <a:gd name="T60" fmla="*/ 283 w 290"/>
                <a:gd name="T61" fmla="*/ 204 h 355"/>
                <a:gd name="T62" fmla="*/ 263 w 290"/>
                <a:gd name="T63" fmla="*/ 251 h 355"/>
                <a:gd name="T64" fmla="*/ 239 w 290"/>
                <a:gd name="T65" fmla="*/ 291 h 355"/>
                <a:gd name="T66" fmla="*/ 205 w 290"/>
                <a:gd name="T67" fmla="*/ 324 h 355"/>
                <a:gd name="T68" fmla="*/ 166 w 290"/>
                <a:gd name="T69" fmla="*/ 345 h 355"/>
                <a:gd name="T70" fmla="*/ 127 w 290"/>
                <a:gd name="T71" fmla="*/ 355 h 355"/>
                <a:gd name="T72" fmla="*/ 88 w 290"/>
                <a:gd name="T73" fmla="*/ 350 h 355"/>
                <a:gd name="T74" fmla="*/ 88 w 290"/>
                <a:gd name="T75" fmla="*/ 350 h 3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0"/>
                <a:gd name="T115" fmla="*/ 0 h 355"/>
                <a:gd name="T116" fmla="*/ 290 w 290"/>
                <a:gd name="T117" fmla="*/ 355 h 3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0" h="355">
                  <a:moveTo>
                    <a:pt x="88" y="350"/>
                  </a:moveTo>
                  <a:lnTo>
                    <a:pt x="54" y="334"/>
                  </a:lnTo>
                  <a:lnTo>
                    <a:pt x="27" y="305"/>
                  </a:lnTo>
                  <a:lnTo>
                    <a:pt x="9" y="267"/>
                  </a:lnTo>
                  <a:lnTo>
                    <a:pt x="0" y="223"/>
                  </a:lnTo>
                  <a:lnTo>
                    <a:pt x="0" y="190"/>
                  </a:lnTo>
                  <a:lnTo>
                    <a:pt x="43" y="194"/>
                  </a:lnTo>
                  <a:lnTo>
                    <a:pt x="47" y="217"/>
                  </a:lnTo>
                  <a:lnTo>
                    <a:pt x="73" y="250"/>
                  </a:lnTo>
                  <a:lnTo>
                    <a:pt x="110" y="258"/>
                  </a:lnTo>
                  <a:lnTo>
                    <a:pt x="149" y="241"/>
                  </a:lnTo>
                  <a:lnTo>
                    <a:pt x="179" y="203"/>
                  </a:lnTo>
                  <a:lnTo>
                    <a:pt x="191" y="153"/>
                  </a:lnTo>
                  <a:lnTo>
                    <a:pt x="181" y="111"/>
                  </a:lnTo>
                  <a:lnTo>
                    <a:pt x="152" y="83"/>
                  </a:lnTo>
                  <a:lnTo>
                    <a:pt x="112" y="81"/>
                  </a:lnTo>
                  <a:lnTo>
                    <a:pt x="75" y="106"/>
                  </a:lnTo>
                  <a:lnTo>
                    <a:pt x="48" y="145"/>
                  </a:lnTo>
                  <a:lnTo>
                    <a:pt x="4" y="161"/>
                  </a:lnTo>
                  <a:lnTo>
                    <a:pt x="16" y="127"/>
                  </a:lnTo>
                  <a:lnTo>
                    <a:pt x="38" y="83"/>
                  </a:lnTo>
                  <a:lnTo>
                    <a:pt x="68" y="46"/>
                  </a:lnTo>
                  <a:lnTo>
                    <a:pt x="105" y="18"/>
                  </a:lnTo>
                  <a:lnTo>
                    <a:pt x="145" y="3"/>
                  </a:lnTo>
                  <a:lnTo>
                    <a:pt x="184" y="0"/>
                  </a:lnTo>
                  <a:lnTo>
                    <a:pt x="221" y="11"/>
                  </a:lnTo>
                  <a:lnTo>
                    <a:pt x="252" y="36"/>
                  </a:lnTo>
                  <a:lnTo>
                    <a:pt x="273" y="68"/>
                  </a:lnTo>
                  <a:lnTo>
                    <a:pt x="286" y="110"/>
                  </a:lnTo>
                  <a:lnTo>
                    <a:pt x="290" y="155"/>
                  </a:lnTo>
                  <a:lnTo>
                    <a:pt x="283" y="204"/>
                  </a:lnTo>
                  <a:lnTo>
                    <a:pt x="263" y="251"/>
                  </a:lnTo>
                  <a:lnTo>
                    <a:pt x="239" y="291"/>
                  </a:lnTo>
                  <a:lnTo>
                    <a:pt x="205" y="324"/>
                  </a:lnTo>
                  <a:lnTo>
                    <a:pt x="166" y="345"/>
                  </a:lnTo>
                  <a:lnTo>
                    <a:pt x="127" y="355"/>
                  </a:lnTo>
                  <a:lnTo>
                    <a:pt x="88" y="350"/>
                  </a:lnTo>
                  <a:close/>
                </a:path>
              </a:pathLst>
            </a:custGeom>
            <a:solidFill>
              <a:srgbClr val="000000"/>
            </a:solidFill>
            <a:ln w="9525">
              <a:noFill/>
              <a:round/>
              <a:headEnd/>
              <a:tailEnd/>
            </a:ln>
          </p:spPr>
          <p:txBody>
            <a:bodyPr/>
            <a:lstStyle/>
            <a:p>
              <a:endParaRPr lang="en-US" dirty="0"/>
            </a:p>
          </p:txBody>
        </p:sp>
        <p:sp>
          <p:nvSpPr>
            <p:cNvPr id="75" name="Freeform 88"/>
            <p:cNvSpPr>
              <a:spLocks/>
            </p:cNvSpPr>
            <p:nvPr/>
          </p:nvSpPr>
          <p:spPr bwMode="auto">
            <a:xfrm>
              <a:off x="556" y="1653"/>
              <a:ext cx="15" cy="23"/>
            </a:xfrm>
            <a:custGeom>
              <a:avLst/>
              <a:gdLst>
                <a:gd name="T0" fmla="*/ 7 w 51"/>
                <a:gd name="T1" fmla="*/ 18 h 61"/>
                <a:gd name="T2" fmla="*/ 3 w 51"/>
                <a:gd name="T3" fmla="*/ 38 h 61"/>
                <a:gd name="T4" fmla="*/ 0 w 51"/>
                <a:gd name="T5" fmla="*/ 57 h 61"/>
                <a:gd name="T6" fmla="*/ 43 w 51"/>
                <a:gd name="T7" fmla="*/ 61 h 61"/>
                <a:gd name="T8" fmla="*/ 43 w 51"/>
                <a:gd name="T9" fmla="*/ 40 h 61"/>
                <a:gd name="T10" fmla="*/ 46 w 51"/>
                <a:gd name="T11" fmla="*/ 21 h 61"/>
                <a:gd name="T12" fmla="*/ 51 w 51"/>
                <a:gd name="T13" fmla="*/ 0 h 61"/>
                <a:gd name="T14" fmla="*/ 7 w 51"/>
                <a:gd name="T15" fmla="*/ 18 h 61"/>
                <a:gd name="T16" fmla="*/ 7 w 51"/>
                <a:gd name="T17" fmla="*/ 1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61"/>
                <a:gd name="T29" fmla="*/ 51 w 5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61">
                  <a:moveTo>
                    <a:pt x="7" y="18"/>
                  </a:moveTo>
                  <a:lnTo>
                    <a:pt x="3" y="38"/>
                  </a:lnTo>
                  <a:lnTo>
                    <a:pt x="0" y="57"/>
                  </a:lnTo>
                  <a:lnTo>
                    <a:pt x="43" y="61"/>
                  </a:lnTo>
                  <a:lnTo>
                    <a:pt x="43" y="40"/>
                  </a:lnTo>
                  <a:lnTo>
                    <a:pt x="46" y="21"/>
                  </a:lnTo>
                  <a:lnTo>
                    <a:pt x="51" y="0"/>
                  </a:lnTo>
                  <a:lnTo>
                    <a:pt x="7" y="18"/>
                  </a:lnTo>
                  <a:close/>
                </a:path>
              </a:pathLst>
            </a:custGeom>
            <a:solidFill>
              <a:srgbClr val="000000"/>
            </a:solidFill>
            <a:ln w="9525">
              <a:noFill/>
              <a:round/>
              <a:headEnd/>
              <a:tailEnd/>
            </a:ln>
          </p:spPr>
          <p:txBody>
            <a:bodyPr/>
            <a:lstStyle/>
            <a:p>
              <a:endParaRPr lang="en-US" dirty="0"/>
            </a:p>
          </p:txBody>
        </p:sp>
        <p:sp>
          <p:nvSpPr>
            <p:cNvPr id="76" name="Freeform 89"/>
            <p:cNvSpPr>
              <a:spLocks/>
            </p:cNvSpPr>
            <p:nvPr/>
          </p:nvSpPr>
          <p:spPr bwMode="auto">
            <a:xfrm>
              <a:off x="1359" y="1518"/>
              <a:ext cx="48" cy="176"/>
            </a:xfrm>
            <a:custGeom>
              <a:avLst/>
              <a:gdLst>
                <a:gd name="T0" fmla="*/ 164 w 164"/>
                <a:gd name="T1" fmla="*/ 399 h 463"/>
                <a:gd name="T2" fmla="*/ 105 w 164"/>
                <a:gd name="T3" fmla="*/ 403 h 463"/>
                <a:gd name="T4" fmla="*/ 73 w 164"/>
                <a:gd name="T5" fmla="*/ 418 h 463"/>
                <a:gd name="T6" fmla="*/ 10 w 164"/>
                <a:gd name="T7" fmla="*/ 463 h 463"/>
                <a:gd name="T8" fmla="*/ 47 w 164"/>
                <a:gd name="T9" fmla="*/ 338 h 463"/>
                <a:gd name="T10" fmla="*/ 58 w 164"/>
                <a:gd name="T11" fmla="*/ 258 h 463"/>
                <a:gd name="T12" fmla="*/ 64 w 164"/>
                <a:gd name="T13" fmla="*/ 209 h 463"/>
                <a:gd name="T14" fmla="*/ 108 w 164"/>
                <a:gd name="T15" fmla="*/ 218 h 463"/>
                <a:gd name="T16" fmla="*/ 112 w 164"/>
                <a:gd name="T17" fmla="*/ 144 h 463"/>
                <a:gd name="T18" fmla="*/ 50 w 164"/>
                <a:gd name="T19" fmla="*/ 122 h 463"/>
                <a:gd name="T20" fmla="*/ 47 w 164"/>
                <a:gd name="T21" fmla="*/ 109 h 463"/>
                <a:gd name="T22" fmla="*/ 0 w 164"/>
                <a:gd name="T23" fmla="*/ 0 h 463"/>
                <a:gd name="T24" fmla="*/ 36 w 164"/>
                <a:gd name="T25" fmla="*/ 17 h 463"/>
                <a:gd name="T26" fmla="*/ 94 w 164"/>
                <a:gd name="T27" fmla="*/ 75 h 463"/>
                <a:gd name="T28" fmla="*/ 134 w 164"/>
                <a:gd name="T29" fmla="*/ 147 h 463"/>
                <a:gd name="T30" fmla="*/ 154 w 164"/>
                <a:gd name="T31" fmla="*/ 242 h 463"/>
                <a:gd name="T32" fmla="*/ 164 w 164"/>
                <a:gd name="T33" fmla="*/ 316 h 463"/>
                <a:gd name="T34" fmla="*/ 164 w 164"/>
                <a:gd name="T35" fmla="*/ 399 h 463"/>
                <a:gd name="T36" fmla="*/ 164 w 164"/>
                <a:gd name="T37" fmla="*/ 399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
                <a:gd name="T58" fmla="*/ 0 h 463"/>
                <a:gd name="T59" fmla="*/ 164 w 164"/>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 h="463">
                  <a:moveTo>
                    <a:pt x="164" y="399"/>
                  </a:moveTo>
                  <a:lnTo>
                    <a:pt x="105" y="403"/>
                  </a:lnTo>
                  <a:lnTo>
                    <a:pt x="73" y="418"/>
                  </a:lnTo>
                  <a:lnTo>
                    <a:pt x="10" y="463"/>
                  </a:lnTo>
                  <a:lnTo>
                    <a:pt x="47" y="338"/>
                  </a:lnTo>
                  <a:lnTo>
                    <a:pt x="58" y="258"/>
                  </a:lnTo>
                  <a:lnTo>
                    <a:pt x="64" y="209"/>
                  </a:lnTo>
                  <a:lnTo>
                    <a:pt x="108" y="218"/>
                  </a:lnTo>
                  <a:lnTo>
                    <a:pt x="112" y="144"/>
                  </a:lnTo>
                  <a:lnTo>
                    <a:pt x="50" y="122"/>
                  </a:lnTo>
                  <a:lnTo>
                    <a:pt x="47" y="109"/>
                  </a:lnTo>
                  <a:lnTo>
                    <a:pt x="0" y="0"/>
                  </a:lnTo>
                  <a:lnTo>
                    <a:pt x="36" y="17"/>
                  </a:lnTo>
                  <a:lnTo>
                    <a:pt x="94" y="75"/>
                  </a:lnTo>
                  <a:lnTo>
                    <a:pt x="134" y="147"/>
                  </a:lnTo>
                  <a:lnTo>
                    <a:pt x="154" y="242"/>
                  </a:lnTo>
                  <a:lnTo>
                    <a:pt x="164" y="316"/>
                  </a:lnTo>
                  <a:lnTo>
                    <a:pt x="164" y="399"/>
                  </a:lnTo>
                  <a:close/>
                </a:path>
              </a:pathLst>
            </a:custGeom>
            <a:solidFill>
              <a:srgbClr val="000000"/>
            </a:solidFill>
            <a:ln w="9525">
              <a:noFill/>
              <a:round/>
              <a:headEnd/>
              <a:tailEnd/>
            </a:ln>
          </p:spPr>
          <p:txBody>
            <a:bodyPr/>
            <a:lstStyle/>
            <a:p>
              <a:endParaRPr lang="en-US" dirty="0"/>
            </a:p>
          </p:txBody>
        </p:sp>
        <p:sp>
          <p:nvSpPr>
            <p:cNvPr id="77" name="Freeform 90"/>
            <p:cNvSpPr>
              <a:spLocks/>
            </p:cNvSpPr>
            <p:nvPr/>
          </p:nvSpPr>
          <p:spPr bwMode="auto">
            <a:xfrm>
              <a:off x="1333" y="1552"/>
              <a:ext cx="45" cy="46"/>
            </a:xfrm>
            <a:custGeom>
              <a:avLst/>
              <a:gdLst>
                <a:gd name="T0" fmla="*/ 29 w 152"/>
                <a:gd name="T1" fmla="*/ 0 h 121"/>
                <a:gd name="T2" fmla="*/ 137 w 152"/>
                <a:gd name="T3" fmla="*/ 34 h 121"/>
                <a:gd name="T4" fmla="*/ 152 w 152"/>
                <a:gd name="T5" fmla="*/ 93 h 121"/>
                <a:gd name="T6" fmla="*/ 151 w 152"/>
                <a:gd name="T7" fmla="*/ 121 h 121"/>
                <a:gd name="T8" fmla="*/ 0 w 152"/>
                <a:gd name="T9" fmla="*/ 93 h 121"/>
                <a:gd name="T10" fmla="*/ 29 w 152"/>
                <a:gd name="T11" fmla="*/ 0 h 121"/>
                <a:gd name="T12" fmla="*/ 29 w 152"/>
                <a:gd name="T13" fmla="*/ 0 h 121"/>
                <a:gd name="T14" fmla="*/ 0 60000 65536"/>
                <a:gd name="T15" fmla="*/ 0 60000 65536"/>
                <a:gd name="T16" fmla="*/ 0 60000 65536"/>
                <a:gd name="T17" fmla="*/ 0 60000 65536"/>
                <a:gd name="T18" fmla="*/ 0 60000 65536"/>
                <a:gd name="T19" fmla="*/ 0 60000 65536"/>
                <a:gd name="T20" fmla="*/ 0 60000 65536"/>
                <a:gd name="T21" fmla="*/ 0 w 152"/>
                <a:gd name="T22" fmla="*/ 0 h 121"/>
                <a:gd name="T23" fmla="*/ 152 w 152"/>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21">
                  <a:moveTo>
                    <a:pt x="29" y="0"/>
                  </a:moveTo>
                  <a:lnTo>
                    <a:pt x="137" y="34"/>
                  </a:lnTo>
                  <a:lnTo>
                    <a:pt x="152" y="93"/>
                  </a:lnTo>
                  <a:lnTo>
                    <a:pt x="151" y="121"/>
                  </a:lnTo>
                  <a:lnTo>
                    <a:pt x="0" y="93"/>
                  </a:lnTo>
                  <a:lnTo>
                    <a:pt x="29" y="0"/>
                  </a:lnTo>
                  <a:close/>
                </a:path>
              </a:pathLst>
            </a:custGeom>
            <a:solidFill>
              <a:srgbClr val="000000"/>
            </a:solidFill>
            <a:ln w="9525">
              <a:noFill/>
              <a:round/>
              <a:headEnd/>
              <a:tailEnd/>
            </a:ln>
          </p:spPr>
          <p:txBody>
            <a:bodyPr/>
            <a:lstStyle/>
            <a:p>
              <a:endParaRPr lang="en-US" dirty="0"/>
            </a:p>
          </p:txBody>
        </p:sp>
        <p:sp>
          <p:nvSpPr>
            <p:cNvPr id="78" name="Freeform 91"/>
            <p:cNvSpPr>
              <a:spLocks/>
            </p:cNvSpPr>
            <p:nvPr/>
          </p:nvSpPr>
          <p:spPr bwMode="auto">
            <a:xfrm>
              <a:off x="1535" y="1522"/>
              <a:ext cx="43" cy="169"/>
            </a:xfrm>
            <a:custGeom>
              <a:avLst/>
              <a:gdLst>
                <a:gd name="T0" fmla="*/ 30 w 149"/>
                <a:gd name="T1" fmla="*/ 0 h 442"/>
                <a:gd name="T2" fmla="*/ 92 w 149"/>
                <a:gd name="T3" fmla="*/ 56 h 442"/>
                <a:gd name="T4" fmla="*/ 131 w 149"/>
                <a:gd name="T5" fmla="*/ 126 h 442"/>
                <a:gd name="T6" fmla="*/ 149 w 149"/>
                <a:gd name="T7" fmla="*/ 207 h 442"/>
                <a:gd name="T8" fmla="*/ 147 w 149"/>
                <a:gd name="T9" fmla="*/ 273 h 442"/>
                <a:gd name="T10" fmla="*/ 129 w 149"/>
                <a:gd name="T11" fmla="*/ 338 h 442"/>
                <a:gd name="T12" fmla="*/ 100 w 149"/>
                <a:gd name="T13" fmla="*/ 407 h 442"/>
                <a:gd name="T14" fmla="*/ 77 w 149"/>
                <a:gd name="T15" fmla="*/ 442 h 442"/>
                <a:gd name="T16" fmla="*/ 0 w 149"/>
                <a:gd name="T17" fmla="*/ 441 h 442"/>
                <a:gd name="T18" fmla="*/ 43 w 149"/>
                <a:gd name="T19" fmla="*/ 321 h 442"/>
                <a:gd name="T20" fmla="*/ 58 w 149"/>
                <a:gd name="T21" fmla="*/ 265 h 442"/>
                <a:gd name="T22" fmla="*/ 105 w 149"/>
                <a:gd name="T23" fmla="*/ 261 h 442"/>
                <a:gd name="T24" fmla="*/ 105 w 149"/>
                <a:gd name="T25" fmla="*/ 193 h 442"/>
                <a:gd name="T26" fmla="*/ 65 w 149"/>
                <a:gd name="T27" fmla="*/ 188 h 442"/>
                <a:gd name="T28" fmla="*/ 65 w 149"/>
                <a:gd name="T29" fmla="*/ 187 h 442"/>
                <a:gd name="T30" fmla="*/ 58 w 149"/>
                <a:gd name="T31" fmla="*/ 141 h 442"/>
                <a:gd name="T32" fmla="*/ 40 w 149"/>
                <a:gd name="T33" fmla="*/ 100 h 442"/>
                <a:gd name="T34" fmla="*/ 16 w 149"/>
                <a:gd name="T35" fmla="*/ 59 h 442"/>
                <a:gd name="T36" fmla="*/ 30 w 149"/>
                <a:gd name="T37" fmla="*/ 0 h 442"/>
                <a:gd name="T38" fmla="*/ 30 w 149"/>
                <a:gd name="T39" fmla="*/ 0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442"/>
                <a:gd name="T62" fmla="*/ 149 w 149"/>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442">
                  <a:moveTo>
                    <a:pt x="30" y="0"/>
                  </a:moveTo>
                  <a:lnTo>
                    <a:pt x="92" y="56"/>
                  </a:lnTo>
                  <a:lnTo>
                    <a:pt x="131" y="126"/>
                  </a:lnTo>
                  <a:lnTo>
                    <a:pt x="149" y="207"/>
                  </a:lnTo>
                  <a:lnTo>
                    <a:pt x="147" y="273"/>
                  </a:lnTo>
                  <a:lnTo>
                    <a:pt x="129" y="338"/>
                  </a:lnTo>
                  <a:lnTo>
                    <a:pt x="100" y="407"/>
                  </a:lnTo>
                  <a:lnTo>
                    <a:pt x="77" y="442"/>
                  </a:lnTo>
                  <a:lnTo>
                    <a:pt x="0" y="441"/>
                  </a:lnTo>
                  <a:lnTo>
                    <a:pt x="43" y="321"/>
                  </a:lnTo>
                  <a:lnTo>
                    <a:pt x="58" y="265"/>
                  </a:lnTo>
                  <a:lnTo>
                    <a:pt x="105" y="261"/>
                  </a:lnTo>
                  <a:lnTo>
                    <a:pt x="105" y="193"/>
                  </a:lnTo>
                  <a:lnTo>
                    <a:pt x="65" y="188"/>
                  </a:lnTo>
                  <a:lnTo>
                    <a:pt x="65" y="187"/>
                  </a:lnTo>
                  <a:lnTo>
                    <a:pt x="58" y="141"/>
                  </a:lnTo>
                  <a:lnTo>
                    <a:pt x="40" y="100"/>
                  </a:lnTo>
                  <a:lnTo>
                    <a:pt x="16" y="59"/>
                  </a:lnTo>
                  <a:lnTo>
                    <a:pt x="30" y="0"/>
                  </a:lnTo>
                  <a:close/>
                </a:path>
              </a:pathLst>
            </a:custGeom>
            <a:solidFill>
              <a:srgbClr val="000000"/>
            </a:solidFill>
            <a:ln w="9525">
              <a:noFill/>
              <a:round/>
              <a:headEnd/>
              <a:tailEnd/>
            </a:ln>
          </p:spPr>
          <p:txBody>
            <a:bodyPr/>
            <a:lstStyle/>
            <a:p>
              <a:endParaRPr lang="en-US" dirty="0"/>
            </a:p>
          </p:txBody>
        </p:sp>
        <p:sp>
          <p:nvSpPr>
            <p:cNvPr id="79" name="Freeform 92"/>
            <p:cNvSpPr>
              <a:spLocks/>
            </p:cNvSpPr>
            <p:nvPr/>
          </p:nvSpPr>
          <p:spPr bwMode="auto">
            <a:xfrm>
              <a:off x="1529" y="1590"/>
              <a:ext cx="24" cy="36"/>
            </a:xfrm>
            <a:custGeom>
              <a:avLst/>
              <a:gdLst>
                <a:gd name="T0" fmla="*/ 18 w 83"/>
                <a:gd name="T1" fmla="*/ 0 h 95"/>
                <a:gd name="T2" fmla="*/ 83 w 83"/>
                <a:gd name="T3" fmla="*/ 10 h 95"/>
                <a:gd name="T4" fmla="*/ 78 w 83"/>
                <a:gd name="T5" fmla="*/ 77 h 95"/>
                <a:gd name="T6" fmla="*/ 76 w 83"/>
                <a:gd name="T7" fmla="*/ 87 h 95"/>
                <a:gd name="T8" fmla="*/ 0 w 83"/>
                <a:gd name="T9" fmla="*/ 95 h 95"/>
                <a:gd name="T10" fmla="*/ 18 w 83"/>
                <a:gd name="T11" fmla="*/ 0 h 95"/>
                <a:gd name="T12" fmla="*/ 18 w 83"/>
                <a:gd name="T13" fmla="*/ 0 h 95"/>
                <a:gd name="T14" fmla="*/ 0 60000 65536"/>
                <a:gd name="T15" fmla="*/ 0 60000 65536"/>
                <a:gd name="T16" fmla="*/ 0 60000 65536"/>
                <a:gd name="T17" fmla="*/ 0 60000 65536"/>
                <a:gd name="T18" fmla="*/ 0 60000 65536"/>
                <a:gd name="T19" fmla="*/ 0 60000 65536"/>
                <a:gd name="T20" fmla="*/ 0 60000 65536"/>
                <a:gd name="T21" fmla="*/ 0 w 83"/>
                <a:gd name="T22" fmla="*/ 0 h 95"/>
                <a:gd name="T23" fmla="*/ 83 w 83"/>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95">
                  <a:moveTo>
                    <a:pt x="18" y="0"/>
                  </a:moveTo>
                  <a:lnTo>
                    <a:pt x="83" y="10"/>
                  </a:lnTo>
                  <a:lnTo>
                    <a:pt x="78" y="77"/>
                  </a:lnTo>
                  <a:lnTo>
                    <a:pt x="76" y="87"/>
                  </a:lnTo>
                  <a:lnTo>
                    <a:pt x="0" y="95"/>
                  </a:lnTo>
                  <a:lnTo>
                    <a:pt x="18" y="0"/>
                  </a:lnTo>
                  <a:close/>
                </a:path>
              </a:pathLst>
            </a:custGeom>
            <a:solidFill>
              <a:srgbClr val="000000"/>
            </a:solidFill>
            <a:ln w="9525">
              <a:noFill/>
              <a:round/>
              <a:headEnd/>
              <a:tailEnd/>
            </a:ln>
          </p:spPr>
          <p:txBody>
            <a:bodyPr/>
            <a:lstStyle/>
            <a:p>
              <a:endParaRPr lang="en-US" dirty="0"/>
            </a:p>
          </p:txBody>
        </p:sp>
        <p:sp>
          <p:nvSpPr>
            <p:cNvPr id="80" name="Freeform 93"/>
            <p:cNvSpPr>
              <a:spLocks/>
            </p:cNvSpPr>
            <p:nvPr/>
          </p:nvSpPr>
          <p:spPr bwMode="auto">
            <a:xfrm>
              <a:off x="1146" y="1407"/>
              <a:ext cx="189" cy="191"/>
            </a:xfrm>
            <a:custGeom>
              <a:avLst/>
              <a:gdLst>
                <a:gd name="T0" fmla="*/ 96 w 643"/>
                <a:gd name="T1" fmla="*/ 0 h 501"/>
                <a:gd name="T2" fmla="*/ 0 w 643"/>
                <a:gd name="T3" fmla="*/ 501 h 501"/>
                <a:gd name="T4" fmla="*/ 569 w 643"/>
                <a:gd name="T5" fmla="*/ 250 h 501"/>
                <a:gd name="T6" fmla="*/ 180 w 643"/>
                <a:gd name="T7" fmla="*/ 296 h 501"/>
                <a:gd name="T8" fmla="*/ 635 w 643"/>
                <a:gd name="T9" fmla="*/ 182 h 501"/>
                <a:gd name="T10" fmla="*/ 194 w 643"/>
                <a:gd name="T11" fmla="*/ 190 h 501"/>
                <a:gd name="T12" fmla="*/ 631 w 643"/>
                <a:gd name="T13" fmla="*/ 109 h 501"/>
                <a:gd name="T14" fmla="*/ 207 w 643"/>
                <a:gd name="T15" fmla="*/ 97 h 501"/>
                <a:gd name="T16" fmla="*/ 643 w 643"/>
                <a:gd name="T17" fmla="*/ 25 h 501"/>
                <a:gd name="T18" fmla="*/ 96 w 643"/>
                <a:gd name="T19" fmla="*/ 0 h 501"/>
                <a:gd name="T20" fmla="*/ 96 w 643"/>
                <a:gd name="T21" fmla="*/ 0 h 5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3"/>
                <a:gd name="T34" fmla="*/ 0 h 501"/>
                <a:gd name="T35" fmla="*/ 643 w 643"/>
                <a:gd name="T36" fmla="*/ 501 h 5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3" h="501">
                  <a:moveTo>
                    <a:pt x="96" y="0"/>
                  </a:moveTo>
                  <a:lnTo>
                    <a:pt x="0" y="501"/>
                  </a:lnTo>
                  <a:lnTo>
                    <a:pt x="569" y="250"/>
                  </a:lnTo>
                  <a:lnTo>
                    <a:pt x="180" y="296"/>
                  </a:lnTo>
                  <a:lnTo>
                    <a:pt x="635" y="182"/>
                  </a:lnTo>
                  <a:lnTo>
                    <a:pt x="194" y="190"/>
                  </a:lnTo>
                  <a:lnTo>
                    <a:pt x="631" y="109"/>
                  </a:lnTo>
                  <a:lnTo>
                    <a:pt x="207" y="97"/>
                  </a:lnTo>
                  <a:lnTo>
                    <a:pt x="643" y="25"/>
                  </a:lnTo>
                  <a:lnTo>
                    <a:pt x="96" y="0"/>
                  </a:lnTo>
                  <a:close/>
                </a:path>
              </a:pathLst>
            </a:custGeom>
            <a:solidFill>
              <a:srgbClr val="000000"/>
            </a:solidFill>
            <a:ln w="9525">
              <a:noFill/>
              <a:round/>
              <a:headEnd/>
              <a:tailEnd/>
            </a:ln>
          </p:spPr>
          <p:txBody>
            <a:bodyPr/>
            <a:lstStyle/>
            <a:p>
              <a:endParaRPr lang="en-US" dirty="0"/>
            </a:p>
          </p:txBody>
        </p:sp>
        <p:sp>
          <p:nvSpPr>
            <p:cNvPr id="81" name="Freeform 94"/>
            <p:cNvSpPr>
              <a:spLocks/>
            </p:cNvSpPr>
            <p:nvPr/>
          </p:nvSpPr>
          <p:spPr bwMode="auto">
            <a:xfrm>
              <a:off x="1382" y="1691"/>
              <a:ext cx="145" cy="29"/>
            </a:xfrm>
            <a:custGeom>
              <a:avLst/>
              <a:gdLst>
                <a:gd name="T0" fmla="*/ 0 w 493"/>
                <a:gd name="T1" fmla="*/ 55 h 79"/>
                <a:gd name="T2" fmla="*/ 75 w 493"/>
                <a:gd name="T3" fmla="*/ 42 h 79"/>
                <a:gd name="T4" fmla="*/ 139 w 493"/>
                <a:gd name="T5" fmla="*/ 46 h 79"/>
                <a:gd name="T6" fmla="*/ 230 w 493"/>
                <a:gd name="T7" fmla="*/ 57 h 79"/>
                <a:gd name="T8" fmla="*/ 352 w 493"/>
                <a:gd name="T9" fmla="*/ 72 h 79"/>
                <a:gd name="T10" fmla="*/ 493 w 493"/>
                <a:gd name="T11" fmla="*/ 79 h 79"/>
                <a:gd name="T12" fmla="*/ 335 w 493"/>
                <a:gd name="T13" fmla="*/ 53 h 79"/>
                <a:gd name="T14" fmla="*/ 260 w 493"/>
                <a:gd name="T15" fmla="*/ 40 h 79"/>
                <a:gd name="T16" fmla="*/ 170 w 493"/>
                <a:gd name="T17" fmla="*/ 16 h 79"/>
                <a:gd name="T18" fmla="*/ 119 w 493"/>
                <a:gd name="T19" fmla="*/ 0 h 79"/>
                <a:gd name="T20" fmla="*/ 64 w 493"/>
                <a:gd name="T21" fmla="*/ 2 h 79"/>
                <a:gd name="T22" fmla="*/ 34 w 493"/>
                <a:gd name="T23" fmla="*/ 16 h 79"/>
                <a:gd name="T24" fmla="*/ 10 w 493"/>
                <a:gd name="T25" fmla="*/ 37 h 79"/>
                <a:gd name="T26" fmla="*/ 0 w 493"/>
                <a:gd name="T27" fmla="*/ 55 h 79"/>
                <a:gd name="T28" fmla="*/ 0 w 493"/>
                <a:gd name="T29" fmla="*/ 55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3"/>
                <a:gd name="T46" fmla="*/ 0 h 79"/>
                <a:gd name="T47" fmla="*/ 493 w 493"/>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3" h="79">
                  <a:moveTo>
                    <a:pt x="0" y="55"/>
                  </a:moveTo>
                  <a:lnTo>
                    <a:pt x="75" y="42"/>
                  </a:lnTo>
                  <a:lnTo>
                    <a:pt x="139" y="46"/>
                  </a:lnTo>
                  <a:lnTo>
                    <a:pt x="230" y="57"/>
                  </a:lnTo>
                  <a:lnTo>
                    <a:pt x="352" y="72"/>
                  </a:lnTo>
                  <a:lnTo>
                    <a:pt x="493" y="79"/>
                  </a:lnTo>
                  <a:lnTo>
                    <a:pt x="335" y="53"/>
                  </a:lnTo>
                  <a:lnTo>
                    <a:pt x="260" y="40"/>
                  </a:lnTo>
                  <a:lnTo>
                    <a:pt x="170" y="16"/>
                  </a:lnTo>
                  <a:lnTo>
                    <a:pt x="119" y="0"/>
                  </a:lnTo>
                  <a:lnTo>
                    <a:pt x="64" y="2"/>
                  </a:lnTo>
                  <a:lnTo>
                    <a:pt x="34" y="16"/>
                  </a:lnTo>
                  <a:lnTo>
                    <a:pt x="10" y="37"/>
                  </a:lnTo>
                  <a:lnTo>
                    <a:pt x="0" y="55"/>
                  </a:lnTo>
                  <a:close/>
                </a:path>
              </a:pathLst>
            </a:custGeom>
            <a:solidFill>
              <a:srgbClr val="000000"/>
            </a:solidFill>
            <a:ln w="9525">
              <a:noFill/>
              <a:round/>
              <a:headEnd/>
              <a:tailEnd/>
            </a:ln>
          </p:spPr>
          <p:txBody>
            <a:bodyPr/>
            <a:lstStyle/>
            <a:p>
              <a:endParaRPr lang="en-US" dirty="0"/>
            </a:p>
          </p:txBody>
        </p:sp>
        <p:sp>
          <p:nvSpPr>
            <p:cNvPr id="82" name="Freeform 95"/>
            <p:cNvSpPr>
              <a:spLocks/>
            </p:cNvSpPr>
            <p:nvPr/>
          </p:nvSpPr>
          <p:spPr bwMode="auto">
            <a:xfrm>
              <a:off x="1096" y="1410"/>
              <a:ext cx="42" cy="19"/>
            </a:xfrm>
            <a:custGeom>
              <a:avLst/>
              <a:gdLst>
                <a:gd name="T0" fmla="*/ 0 w 144"/>
                <a:gd name="T1" fmla="*/ 0 h 53"/>
                <a:gd name="T2" fmla="*/ 144 w 144"/>
                <a:gd name="T3" fmla="*/ 6 h 53"/>
                <a:gd name="T4" fmla="*/ 101 w 144"/>
                <a:gd name="T5" fmla="*/ 37 h 53"/>
                <a:gd name="T6" fmla="*/ 53 w 144"/>
                <a:gd name="T7" fmla="*/ 53 h 53"/>
                <a:gd name="T8" fmla="*/ 5 w 144"/>
                <a:gd name="T9" fmla="*/ 37 h 53"/>
                <a:gd name="T10" fmla="*/ 0 w 144"/>
                <a:gd name="T11" fmla="*/ 0 h 53"/>
                <a:gd name="T12" fmla="*/ 0 w 144"/>
                <a:gd name="T13" fmla="*/ 0 h 53"/>
                <a:gd name="T14" fmla="*/ 0 60000 65536"/>
                <a:gd name="T15" fmla="*/ 0 60000 65536"/>
                <a:gd name="T16" fmla="*/ 0 60000 65536"/>
                <a:gd name="T17" fmla="*/ 0 60000 65536"/>
                <a:gd name="T18" fmla="*/ 0 60000 65536"/>
                <a:gd name="T19" fmla="*/ 0 60000 65536"/>
                <a:gd name="T20" fmla="*/ 0 60000 65536"/>
                <a:gd name="T21" fmla="*/ 0 w 144"/>
                <a:gd name="T22" fmla="*/ 0 h 53"/>
                <a:gd name="T23" fmla="*/ 144 w 14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
                  <a:moveTo>
                    <a:pt x="0" y="0"/>
                  </a:moveTo>
                  <a:lnTo>
                    <a:pt x="144" y="6"/>
                  </a:lnTo>
                  <a:lnTo>
                    <a:pt x="101" y="37"/>
                  </a:lnTo>
                  <a:lnTo>
                    <a:pt x="53" y="53"/>
                  </a:lnTo>
                  <a:lnTo>
                    <a:pt x="5" y="37"/>
                  </a:lnTo>
                  <a:lnTo>
                    <a:pt x="0" y="0"/>
                  </a:lnTo>
                  <a:close/>
                </a:path>
              </a:pathLst>
            </a:custGeom>
            <a:solidFill>
              <a:srgbClr val="000000"/>
            </a:solidFill>
            <a:ln w="9525">
              <a:noFill/>
              <a:round/>
              <a:headEnd/>
              <a:tailEnd/>
            </a:ln>
          </p:spPr>
          <p:txBody>
            <a:bodyPr/>
            <a:lstStyle/>
            <a:p>
              <a:endParaRPr lang="en-US" dirty="0"/>
            </a:p>
          </p:txBody>
        </p:sp>
        <p:sp>
          <p:nvSpPr>
            <p:cNvPr id="83" name="Freeform 96"/>
            <p:cNvSpPr>
              <a:spLocks/>
            </p:cNvSpPr>
            <p:nvPr/>
          </p:nvSpPr>
          <p:spPr bwMode="auto">
            <a:xfrm>
              <a:off x="1091" y="1571"/>
              <a:ext cx="223" cy="101"/>
            </a:xfrm>
            <a:custGeom>
              <a:avLst/>
              <a:gdLst>
                <a:gd name="T0" fmla="*/ 672 w 756"/>
                <a:gd name="T1" fmla="*/ 0 h 265"/>
                <a:gd name="T2" fmla="*/ 600 w 756"/>
                <a:gd name="T3" fmla="*/ 0 h 265"/>
                <a:gd name="T4" fmla="*/ 519 w 756"/>
                <a:gd name="T5" fmla="*/ 17 h 265"/>
                <a:gd name="T6" fmla="*/ 435 w 756"/>
                <a:gd name="T7" fmla="*/ 66 h 265"/>
                <a:gd name="T8" fmla="*/ 387 w 756"/>
                <a:gd name="T9" fmla="*/ 118 h 265"/>
                <a:gd name="T10" fmla="*/ 354 w 756"/>
                <a:gd name="T11" fmla="*/ 208 h 265"/>
                <a:gd name="T12" fmla="*/ 0 w 756"/>
                <a:gd name="T13" fmla="*/ 197 h 265"/>
                <a:gd name="T14" fmla="*/ 412 w 756"/>
                <a:gd name="T15" fmla="*/ 265 h 265"/>
                <a:gd name="T16" fmla="*/ 455 w 756"/>
                <a:gd name="T17" fmla="*/ 150 h 265"/>
                <a:gd name="T18" fmla="*/ 503 w 756"/>
                <a:gd name="T19" fmla="*/ 91 h 265"/>
                <a:gd name="T20" fmla="*/ 589 w 756"/>
                <a:gd name="T21" fmla="*/ 43 h 265"/>
                <a:gd name="T22" fmla="*/ 678 w 756"/>
                <a:gd name="T23" fmla="*/ 27 h 265"/>
                <a:gd name="T24" fmla="*/ 756 w 756"/>
                <a:gd name="T25" fmla="*/ 33 h 265"/>
                <a:gd name="T26" fmla="*/ 672 w 756"/>
                <a:gd name="T27" fmla="*/ 0 h 265"/>
                <a:gd name="T28" fmla="*/ 672 w 756"/>
                <a:gd name="T29" fmla="*/ 0 h 2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6"/>
                <a:gd name="T46" fmla="*/ 0 h 265"/>
                <a:gd name="T47" fmla="*/ 756 w 756"/>
                <a:gd name="T48" fmla="*/ 265 h 2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6" h="265">
                  <a:moveTo>
                    <a:pt x="672" y="0"/>
                  </a:moveTo>
                  <a:lnTo>
                    <a:pt x="600" y="0"/>
                  </a:lnTo>
                  <a:lnTo>
                    <a:pt x="519" y="17"/>
                  </a:lnTo>
                  <a:lnTo>
                    <a:pt x="435" y="66"/>
                  </a:lnTo>
                  <a:lnTo>
                    <a:pt x="387" y="118"/>
                  </a:lnTo>
                  <a:lnTo>
                    <a:pt x="354" y="208"/>
                  </a:lnTo>
                  <a:lnTo>
                    <a:pt x="0" y="197"/>
                  </a:lnTo>
                  <a:lnTo>
                    <a:pt x="412" y="265"/>
                  </a:lnTo>
                  <a:lnTo>
                    <a:pt x="455" y="150"/>
                  </a:lnTo>
                  <a:lnTo>
                    <a:pt x="503" y="91"/>
                  </a:lnTo>
                  <a:lnTo>
                    <a:pt x="589" y="43"/>
                  </a:lnTo>
                  <a:lnTo>
                    <a:pt x="678" y="27"/>
                  </a:lnTo>
                  <a:lnTo>
                    <a:pt x="756" y="33"/>
                  </a:lnTo>
                  <a:lnTo>
                    <a:pt x="672" y="0"/>
                  </a:lnTo>
                  <a:close/>
                </a:path>
              </a:pathLst>
            </a:custGeom>
            <a:solidFill>
              <a:srgbClr val="000000"/>
            </a:solidFill>
            <a:ln w="9525">
              <a:noFill/>
              <a:round/>
              <a:headEnd/>
              <a:tailEnd/>
            </a:ln>
          </p:spPr>
          <p:txBody>
            <a:bodyPr/>
            <a:lstStyle/>
            <a:p>
              <a:endParaRPr lang="en-US" dirty="0"/>
            </a:p>
          </p:txBody>
        </p:sp>
        <p:sp>
          <p:nvSpPr>
            <p:cNvPr id="84" name="Freeform 97"/>
            <p:cNvSpPr>
              <a:spLocks/>
            </p:cNvSpPr>
            <p:nvPr/>
          </p:nvSpPr>
          <p:spPr bwMode="auto">
            <a:xfrm>
              <a:off x="1410" y="1395"/>
              <a:ext cx="147" cy="297"/>
            </a:xfrm>
            <a:custGeom>
              <a:avLst/>
              <a:gdLst>
                <a:gd name="T0" fmla="*/ 107 w 499"/>
                <a:gd name="T1" fmla="*/ 0 h 784"/>
                <a:gd name="T2" fmla="*/ 0 w 499"/>
                <a:gd name="T3" fmla="*/ 727 h 784"/>
                <a:gd name="T4" fmla="*/ 323 w 499"/>
                <a:gd name="T5" fmla="*/ 784 h 784"/>
                <a:gd name="T6" fmla="*/ 499 w 499"/>
                <a:gd name="T7" fmla="*/ 84 h 784"/>
                <a:gd name="T8" fmla="*/ 107 w 499"/>
                <a:gd name="T9" fmla="*/ 0 h 784"/>
                <a:gd name="T10" fmla="*/ 107 w 499"/>
                <a:gd name="T11" fmla="*/ 0 h 784"/>
                <a:gd name="T12" fmla="*/ 0 60000 65536"/>
                <a:gd name="T13" fmla="*/ 0 60000 65536"/>
                <a:gd name="T14" fmla="*/ 0 60000 65536"/>
                <a:gd name="T15" fmla="*/ 0 60000 65536"/>
                <a:gd name="T16" fmla="*/ 0 60000 65536"/>
                <a:gd name="T17" fmla="*/ 0 60000 65536"/>
                <a:gd name="T18" fmla="*/ 0 w 499"/>
                <a:gd name="T19" fmla="*/ 0 h 784"/>
                <a:gd name="T20" fmla="*/ 499 w 499"/>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99" h="784">
                  <a:moveTo>
                    <a:pt x="107" y="0"/>
                  </a:moveTo>
                  <a:lnTo>
                    <a:pt x="0" y="727"/>
                  </a:lnTo>
                  <a:lnTo>
                    <a:pt x="323" y="784"/>
                  </a:lnTo>
                  <a:lnTo>
                    <a:pt x="499" y="84"/>
                  </a:lnTo>
                  <a:lnTo>
                    <a:pt x="107" y="0"/>
                  </a:lnTo>
                  <a:close/>
                </a:path>
              </a:pathLst>
            </a:custGeom>
            <a:solidFill>
              <a:srgbClr val="000000"/>
            </a:solidFill>
            <a:ln w="9525">
              <a:noFill/>
              <a:round/>
              <a:headEnd/>
              <a:tailEnd/>
            </a:ln>
          </p:spPr>
          <p:txBody>
            <a:bodyPr/>
            <a:lstStyle/>
            <a:p>
              <a:endParaRPr lang="en-US" dirty="0"/>
            </a:p>
          </p:txBody>
        </p:sp>
        <p:sp>
          <p:nvSpPr>
            <p:cNvPr id="85" name="Freeform 98"/>
            <p:cNvSpPr>
              <a:spLocks/>
            </p:cNvSpPr>
            <p:nvPr/>
          </p:nvSpPr>
          <p:spPr bwMode="auto">
            <a:xfrm>
              <a:off x="1224" y="1609"/>
              <a:ext cx="128" cy="201"/>
            </a:xfrm>
            <a:custGeom>
              <a:avLst/>
              <a:gdLst>
                <a:gd name="T0" fmla="*/ 132 w 435"/>
                <a:gd name="T1" fmla="*/ 524 h 531"/>
                <a:gd name="T2" fmla="*/ 82 w 435"/>
                <a:gd name="T3" fmla="*/ 499 h 531"/>
                <a:gd name="T4" fmla="*/ 41 w 435"/>
                <a:gd name="T5" fmla="*/ 457 h 531"/>
                <a:gd name="T6" fmla="*/ 12 w 435"/>
                <a:gd name="T7" fmla="*/ 399 h 531"/>
                <a:gd name="T8" fmla="*/ 0 w 435"/>
                <a:gd name="T9" fmla="*/ 332 h 531"/>
                <a:gd name="T10" fmla="*/ 0 w 435"/>
                <a:gd name="T11" fmla="*/ 285 h 531"/>
                <a:gd name="T12" fmla="*/ 65 w 435"/>
                <a:gd name="T13" fmla="*/ 291 h 531"/>
                <a:gd name="T14" fmla="*/ 72 w 435"/>
                <a:gd name="T15" fmla="*/ 324 h 531"/>
                <a:gd name="T16" fmla="*/ 88 w 435"/>
                <a:gd name="T17" fmla="*/ 352 h 531"/>
                <a:gd name="T18" fmla="*/ 109 w 435"/>
                <a:gd name="T19" fmla="*/ 374 h 531"/>
                <a:gd name="T20" fmla="*/ 136 w 435"/>
                <a:gd name="T21" fmla="*/ 385 h 531"/>
                <a:gd name="T22" fmla="*/ 166 w 435"/>
                <a:gd name="T23" fmla="*/ 387 h 531"/>
                <a:gd name="T24" fmla="*/ 194 w 435"/>
                <a:gd name="T25" fmla="*/ 378 h 531"/>
                <a:gd name="T26" fmla="*/ 224 w 435"/>
                <a:gd name="T27" fmla="*/ 360 h 531"/>
                <a:gd name="T28" fmla="*/ 247 w 435"/>
                <a:gd name="T29" fmla="*/ 335 h 531"/>
                <a:gd name="T30" fmla="*/ 267 w 435"/>
                <a:gd name="T31" fmla="*/ 302 h 531"/>
                <a:gd name="T32" fmla="*/ 280 w 435"/>
                <a:gd name="T33" fmla="*/ 267 h 531"/>
                <a:gd name="T34" fmla="*/ 285 w 435"/>
                <a:gd name="T35" fmla="*/ 230 h 531"/>
                <a:gd name="T36" fmla="*/ 281 w 435"/>
                <a:gd name="T37" fmla="*/ 194 h 531"/>
                <a:gd name="T38" fmla="*/ 270 w 435"/>
                <a:gd name="T39" fmla="*/ 163 h 531"/>
                <a:gd name="T40" fmla="*/ 251 w 435"/>
                <a:gd name="T41" fmla="*/ 138 h 531"/>
                <a:gd name="T42" fmla="*/ 227 w 435"/>
                <a:gd name="T43" fmla="*/ 123 h 531"/>
                <a:gd name="T44" fmla="*/ 200 w 435"/>
                <a:gd name="T45" fmla="*/ 117 h 531"/>
                <a:gd name="T46" fmla="*/ 170 w 435"/>
                <a:gd name="T47" fmla="*/ 120 h 531"/>
                <a:gd name="T48" fmla="*/ 140 w 435"/>
                <a:gd name="T49" fmla="*/ 133 h 531"/>
                <a:gd name="T50" fmla="*/ 113 w 435"/>
                <a:gd name="T51" fmla="*/ 154 h 531"/>
                <a:gd name="T52" fmla="*/ 89 w 435"/>
                <a:gd name="T53" fmla="*/ 184 h 531"/>
                <a:gd name="T54" fmla="*/ 74 w 435"/>
                <a:gd name="T55" fmla="*/ 217 h 531"/>
                <a:gd name="T56" fmla="*/ 8 w 435"/>
                <a:gd name="T57" fmla="*/ 240 h 531"/>
                <a:gd name="T58" fmla="*/ 24 w 435"/>
                <a:gd name="T59" fmla="*/ 187 h 531"/>
                <a:gd name="T60" fmla="*/ 56 w 435"/>
                <a:gd name="T61" fmla="*/ 121 h 531"/>
                <a:gd name="T62" fmla="*/ 103 w 435"/>
                <a:gd name="T63" fmla="*/ 67 h 531"/>
                <a:gd name="T64" fmla="*/ 157 w 435"/>
                <a:gd name="T65" fmla="*/ 27 h 531"/>
                <a:gd name="T66" fmla="*/ 217 w 435"/>
                <a:gd name="T67" fmla="*/ 4 h 531"/>
                <a:gd name="T68" fmla="*/ 274 w 435"/>
                <a:gd name="T69" fmla="*/ 0 h 531"/>
                <a:gd name="T70" fmla="*/ 330 w 435"/>
                <a:gd name="T71" fmla="*/ 16 h 531"/>
                <a:gd name="T72" fmla="*/ 377 w 435"/>
                <a:gd name="T73" fmla="*/ 51 h 531"/>
                <a:gd name="T74" fmla="*/ 411 w 435"/>
                <a:gd name="T75" fmla="*/ 100 h 531"/>
                <a:gd name="T76" fmla="*/ 431 w 435"/>
                <a:gd name="T77" fmla="*/ 163 h 531"/>
                <a:gd name="T78" fmla="*/ 435 w 435"/>
                <a:gd name="T79" fmla="*/ 233 h 531"/>
                <a:gd name="T80" fmla="*/ 423 w 435"/>
                <a:gd name="T81" fmla="*/ 305 h 531"/>
                <a:gd name="T82" fmla="*/ 398 w 435"/>
                <a:gd name="T83" fmla="*/ 375 h 531"/>
                <a:gd name="T84" fmla="*/ 357 w 435"/>
                <a:gd name="T85" fmla="*/ 437 h 531"/>
                <a:gd name="T86" fmla="*/ 305 w 435"/>
                <a:gd name="T87" fmla="*/ 485 h 531"/>
                <a:gd name="T88" fmla="*/ 249 w 435"/>
                <a:gd name="T89" fmla="*/ 518 h 531"/>
                <a:gd name="T90" fmla="*/ 190 w 435"/>
                <a:gd name="T91" fmla="*/ 531 h 531"/>
                <a:gd name="T92" fmla="*/ 132 w 435"/>
                <a:gd name="T93" fmla="*/ 524 h 531"/>
                <a:gd name="T94" fmla="*/ 132 w 435"/>
                <a:gd name="T95" fmla="*/ 524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5"/>
                <a:gd name="T145" fmla="*/ 0 h 531"/>
                <a:gd name="T146" fmla="*/ 435 w 435"/>
                <a:gd name="T147" fmla="*/ 531 h 5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5" h="531">
                  <a:moveTo>
                    <a:pt x="132" y="524"/>
                  </a:moveTo>
                  <a:lnTo>
                    <a:pt x="82" y="499"/>
                  </a:lnTo>
                  <a:lnTo>
                    <a:pt x="41" y="457"/>
                  </a:lnTo>
                  <a:lnTo>
                    <a:pt x="12" y="399"/>
                  </a:lnTo>
                  <a:lnTo>
                    <a:pt x="0" y="332"/>
                  </a:lnTo>
                  <a:lnTo>
                    <a:pt x="0" y="285"/>
                  </a:lnTo>
                  <a:lnTo>
                    <a:pt x="65" y="291"/>
                  </a:lnTo>
                  <a:lnTo>
                    <a:pt x="72" y="324"/>
                  </a:lnTo>
                  <a:lnTo>
                    <a:pt x="88" y="352"/>
                  </a:lnTo>
                  <a:lnTo>
                    <a:pt x="109" y="374"/>
                  </a:lnTo>
                  <a:lnTo>
                    <a:pt x="136" y="385"/>
                  </a:lnTo>
                  <a:lnTo>
                    <a:pt x="166" y="387"/>
                  </a:lnTo>
                  <a:lnTo>
                    <a:pt x="194" y="378"/>
                  </a:lnTo>
                  <a:lnTo>
                    <a:pt x="224" y="360"/>
                  </a:lnTo>
                  <a:lnTo>
                    <a:pt x="247" y="335"/>
                  </a:lnTo>
                  <a:lnTo>
                    <a:pt x="267" y="302"/>
                  </a:lnTo>
                  <a:lnTo>
                    <a:pt x="280" y="267"/>
                  </a:lnTo>
                  <a:lnTo>
                    <a:pt x="285" y="230"/>
                  </a:lnTo>
                  <a:lnTo>
                    <a:pt x="281" y="194"/>
                  </a:lnTo>
                  <a:lnTo>
                    <a:pt x="270" y="163"/>
                  </a:lnTo>
                  <a:lnTo>
                    <a:pt x="251" y="138"/>
                  </a:lnTo>
                  <a:lnTo>
                    <a:pt x="227" y="123"/>
                  </a:lnTo>
                  <a:lnTo>
                    <a:pt x="200" y="117"/>
                  </a:lnTo>
                  <a:lnTo>
                    <a:pt x="170" y="120"/>
                  </a:lnTo>
                  <a:lnTo>
                    <a:pt x="140" y="133"/>
                  </a:lnTo>
                  <a:lnTo>
                    <a:pt x="113" y="154"/>
                  </a:lnTo>
                  <a:lnTo>
                    <a:pt x="89" y="184"/>
                  </a:lnTo>
                  <a:lnTo>
                    <a:pt x="74" y="217"/>
                  </a:lnTo>
                  <a:lnTo>
                    <a:pt x="8" y="240"/>
                  </a:lnTo>
                  <a:lnTo>
                    <a:pt x="24" y="187"/>
                  </a:lnTo>
                  <a:lnTo>
                    <a:pt x="56" y="121"/>
                  </a:lnTo>
                  <a:lnTo>
                    <a:pt x="103" y="67"/>
                  </a:lnTo>
                  <a:lnTo>
                    <a:pt x="157" y="27"/>
                  </a:lnTo>
                  <a:lnTo>
                    <a:pt x="217" y="4"/>
                  </a:lnTo>
                  <a:lnTo>
                    <a:pt x="274" y="0"/>
                  </a:lnTo>
                  <a:lnTo>
                    <a:pt x="330" y="16"/>
                  </a:lnTo>
                  <a:lnTo>
                    <a:pt x="377" y="51"/>
                  </a:lnTo>
                  <a:lnTo>
                    <a:pt x="411" y="100"/>
                  </a:lnTo>
                  <a:lnTo>
                    <a:pt x="431" y="163"/>
                  </a:lnTo>
                  <a:lnTo>
                    <a:pt x="435" y="233"/>
                  </a:lnTo>
                  <a:lnTo>
                    <a:pt x="423" y="305"/>
                  </a:lnTo>
                  <a:lnTo>
                    <a:pt x="398" y="375"/>
                  </a:lnTo>
                  <a:lnTo>
                    <a:pt x="357" y="437"/>
                  </a:lnTo>
                  <a:lnTo>
                    <a:pt x="305" y="485"/>
                  </a:lnTo>
                  <a:lnTo>
                    <a:pt x="249" y="518"/>
                  </a:lnTo>
                  <a:lnTo>
                    <a:pt x="190" y="531"/>
                  </a:lnTo>
                  <a:lnTo>
                    <a:pt x="132" y="524"/>
                  </a:lnTo>
                  <a:close/>
                </a:path>
              </a:pathLst>
            </a:custGeom>
            <a:solidFill>
              <a:srgbClr val="000000"/>
            </a:solidFill>
            <a:ln w="9525">
              <a:noFill/>
              <a:round/>
              <a:headEnd/>
              <a:tailEnd/>
            </a:ln>
          </p:spPr>
          <p:txBody>
            <a:bodyPr/>
            <a:lstStyle/>
            <a:p>
              <a:endParaRPr lang="en-US" dirty="0"/>
            </a:p>
          </p:txBody>
        </p:sp>
        <p:sp>
          <p:nvSpPr>
            <p:cNvPr id="86" name="Freeform 99"/>
            <p:cNvSpPr>
              <a:spLocks/>
            </p:cNvSpPr>
            <p:nvPr/>
          </p:nvSpPr>
          <p:spPr bwMode="auto">
            <a:xfrm>
              <a:off x="1224" y="1686"/>
              <a:ext cx="23" cy="35"/>
            </a:xfrm>
            <a:custGeom>
              <a:avLst/>
              <a:gdLst>
                <a:gd name="T0" fmla="*/ 11 w 78"/>
                <a:gd name="T1" fmla="*/ 29 h 91"/>
                <a:gd name="T2" fmla="*/ 4 w 78"/>
                <a:gd name="T3" fmla="*/ 60 h 91"/>
                <a:gd name="T4" fmla="*/ 0 w 78"/>
                <a:gd name="T5" fmla="*/ 84 h 91"/>
                <a:gd name="T6" fmla="*/ 65 w 78"/>
                <a:gd name="T7" fmla="*/ 91 h 91"/>
                <a:gd name="T8" fmla="*/ 65 w 78"/>
                <a:gd name="T9" fmla="*/ 61 h 91"/>
                <a:gd name="T10" fmla="*/ 69 w 78"/>
                <a:gd name="T11" fmla="*/ 34 h 91"/>
                <a:gd name="T12" fmla="*/ 78 w 78"/>
                <a:gd name="T13" fmla="*/ 0 h 91"/>
                <a:gd name="T14" fmla="*/ 11 w 78"/>
                <a:gd name="T15" fmla="*/ 29 h 91"/>
                <a:gd name="T16" fmla="*/ 11 w 78"/>
                <a:gd name="T17" fmla="*/ 29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91"/>
                <a:gd name="T29" fmla="*/ 78 w 78"/>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91">
                  <a:moveTo>
                    <a:pt x="11" y="29"/>
                  </a:moveTo>
                  <a:lnTo>
                    <a:pt x="4" y="60"/>
                  </a:lnTo>
                  <a:lnTo>
                    <a:pt x="0" y="84"/>
                  </a:lnTo>
                  <a:lnTo>
                    <a:pt x="65" y="91"/>
                  </a:lnTo>
                  <a:lnTo>
                    <a:pt x="65" y="61"/>
                  </a:lnTo>
                  <a:lnTo>
                    <a:pt x="69" y="34"/>
                  </a:lnTo>
                  <a:lnTo>
                    <a:pt x="78" y="0"/>
                  </a:lnTo>
                  <a:lnTo>
                    <a:pt x="11" y="29"/>
                  </a:lnTo>
                  <a:close/>
                </a:path>
              </a:pathLst>
            </a:custGeom>
            <a:solidFill>
              <a:srgbClr val="000000"/>
            </a:solidFill>
            <a:ln w="9525">
              <a:noFill/>
              <a:round/>
              <a:headEnd/>
              <a:tailEnd/>
            </a:ln>
          </p:spPr>
          <p:txBody>
            <a:bodyPr/>
            <a:lstStyle/>
            <a:p>
              <a:endParaRPr lang="en-US" dirty="0"/>
            </a:p>
          </p:txBody>
        </p:sp>
        <p:sp>
          <p:nvSpPr>
            <p:cNvPr id="87" name="Freeform 100"/>
            <p:cNvSpPr>
              <a:spLocks/>
            </p:cNvSpPr>
            <p:nvPr/>
          </p:nvSpPr>
          <p:spPr bwMode="auto">
            <a:xfrm>
              <a:off x="383" y="1064"/>
              <a:ext cx="686" cy="585"/>
            </a:xfrm>
            <a:custGeom>
              <a:avLst/>
              <a:gdLst>
                <a:gd name="T0" fmla="*/ 0 w 1167"/>
                <a:gd name="T1" fmla="*/ 198 h 770"/>
                <a:gd name="T2" fmla="*/ 71 w 1167"/>
                <a:gd name="T3" fmla="*/ 682 h 770"/>
                <a:gd name="T4" fmla="*/ 1040 w 1167"/>
                <a:gd name="T5" fmla="*/ 770 h 770"/>
                <a:gd name="T6" fmla="*/ 1167 w 1167"/>
                <a:gd name="T7" fmla="*/ 0 h 770"/>
                <a:gd name="T8" fmla="*/ 0 w 1167"/>
                <a:gd name="T9" fmla="*/ 198 h 770"/>
                <a:gd name="T10" fmla="*/ 0 60000 65536"/>
                <a:gd name="T11" fmla="*/ 0 60000 65536"/>
                <a:gd name="T12" fmla="*/ 0 60000 65536"/>
                <a:gd name="T13" fmla="*/ 0 60000 65536"/>
                <a:gd name="T14" fmla="*/ 0 60000 65536"/>
                <a:gd name="T15" fmla="*/ 0 w 1167"/>
                <a:gd name="T16" fmla="*/ 0 h 770"/>
                <a:gd name="T17" fmla="*/ 1167 w 1167"/>
                <a:gd name="T18" fmla="*/ 770 h 770"/>
              </a:gdLst>
              <a:ahLst/>
              <a:cxnLst>
                <a:cxn ang="T10">
                  <a:pos x="T0" y="T1"/>
                </a:cxn>
                <a:cxn ang="T11">
                  <a:pos x="T2" y="T3"/>
                </a:cxn>
                <a:cxn ang="T12">
                  <a:pos x="T4" y="T5"/>
                </a:cxn>
                <a:cxn ang="T13">
                  <a:pos x="T6" y="T7"/>
                </a:cxn>
                <a:cxn ang="T14">
                  <a:pos x="T8" y="T9"/>
                </a:cxn>
              </a:cxnLst>
              <a:rect l="T15" t="T16" r="T17" b="T18"/>
              <a:pathLst>
                <a:path w="1167" h="770">
                  <a:moveTo>
                    <a:pt x="0" y="198"/>
                  </a:moveTo>
                  <a:lnTo>
                    <a:pt x="71" y="682"/>
                  </a:lnTo>
                  <a:lnTo>
                    <a:pt x="1040" y="770"/>
                  </a:lnTo>
                  <a:lnTo>
                    <a:pt x="1167" y="0"/>
                  </a:lnTo>
                  <a:lnTo>
                    <a:pt x="0" y="198"/>
                  </a:lnTo>
                  <a:close/>
                </a:path>
              </a:pathLst>
            </a:custGeom>
            <a:noFill/>
            <a:ln w="38100">
              <a:solidFill>
                <a:srgbClr val="02060A"/>
              </a:solidFill>
              <a:round/>
              <a:headEnd/>
              <a:tailEnd/>
            </a:ln>
          </p:spPr>
          <p:txBody>
            <a:bodyPr wrap="none" anchor="ctr"/>
            <a:lstStyle/>
            <a:p>
              <a:endParaRPr lang="en-US" dirty="0"/>
            </a:p>
          </p:txBody>
        </p:sp>
        <p:sp>
          <p:nvSpPr>
            <p:cNvPr id="88" name="Rectangle 101"/>
            <p:cNvSpPr>
              <a:spLocks noChangeAspect="1" noChangeArrowheads="1"/>
            </p:cNvSpPr>
            <p:nvPr/>
          </p:nvSpPr>
          <p:spPr bwMode="auto">
            <a:xfrm>
              <a:off x="393" y="1232"/>
              <a:ext cx="636" cy="272"/>
            </a:xfrm>
            <a:prstGeom prst="rect">
              <a:avLst/>
            </a:prstGeom>
            <a:noFill/>
            <a:ln w="9525">
              <a:noFill/>
              <a:miter lim="800000"/>
              <a:headEnd/>
              <a:tailEnd/>
            </a:ln>
          </p:spPr>
          <p:txBody>
            <a:bodyPr lIns="92075" tIns="46038" rIns="92075" bIns="46038">
              <a:spAutoFit/>
            </a:bodyPr>
            <a:lstStyle/>
            <a:p>
              <a:pPr algn="ctr"/>
              <a:r>
                <a:rPr lang="en-US" sz="1100" b="1" dirty="0">
                  <a:solidFill>
                    <a:schemeClr val="bg1"/>
                  </a:solidFill>
                  <a:latin typeface="Arial Narrow" pitchFamily="34" charset="0"/>
                </a:rPr>
                <a:t>Appointment Scheduling</a:t>
              </a:r>
            </a:p>
          </p:txBody>
        </p:sp>
        <p:sp>
          <p:nvSpPr>
            <p:cNvPr id="89" name="Rectangle 102"/>
            <p:cNvSpPr>
              <a:spLocks noChangeArrowheads="1"/>
            </p:cNvSpPr>
            <p:nvPr/>
          </p:nvSpPr>
          <p:spPr bwMode="auto">
            <a:xfrm>
              <a:off x="3480" y="1257"/>
              <a:ext cx="1032" cy="708"/>
            </a:xfrm>
            <a:prstGeom prst="rect">
              <a:avLst/>
            </a:prstGeom>
            <a:noFill/>
            <a:ln w="38100">
              <a:solidFill>
                <a:srgbClr val="000000"/>
              </a:solidFill>
              <a:miter lim="800000"/>
              <a:headEnd/>
              <a:tailEnd/>
            </a:ln>
          </p:spPr>
          <p:txBody>
            <a:bodyPr wrap="none" anchor="ctr"/>
            <a:lstStyle/>
            <a:p>
              <a:endParaRPr lang="en-US" dirty="0"/>
            </a:p>
          </p:txBody>
        </p:sp>
        <p:sp>
          <p:nvSpPr>
            <p:cNvPr id="90" name="Line 103"/>
            <p:cNvSpPr>
              <a:spLocks noChangeShapeType="1"/>
            </p:cNvSpPr>
            <p:nvPr/>
          </p:nvSpPr>
          <p:spPr bwMode="auto">
            <a:xfrm>
              <a:off x="3484" y="1611"/>
              <a:ext cx="1024" cy="0"/>
            </a:xfrm>
            <a:prstGeom prst="line">
              <a:avLst/>
            </a:prstGeom>
            <a:noFill/>
            <a:ln w="38100">
              <a:solidFill>
                <a:srgbClr val="000000"/>
              </a:solidFill>
              <a:round/>
              <a:headEnd/>
              <a:tailEnd/>
            </a:ln>
          </p:spPr>
          <p:txBody>
            <a:bodyPr wrap="none" anchor="ctr"/>
            <a:lstStyle/>
            <a:p>
              <a:endParaRPr lang="en-US" dirty="0"/>
            </a:p>
          </p:txBody>
        </p:sp>
        <p:sp>
          <p:nvSpPr>
            <p:cNvPr id="91" name="Line 104"/>
            <p:cNvSpPr>
              <a:spLocks noChangeShapeType="1"/>
            </p:cNvSpPr>
            <p:nvPr/>
          </p:nvSpPr>
          <p:spPr bwMode="auto">
            <a:xfrm flipV="1">
              <a:off x="3996" y="1255"/>
              <a:ext cx="0" cy="718"/>
            </a:xfrm>
            <a:prstGeom prst="line">
              <a:avLst/>
            </a:prstGeom>
            <a:noFill/>
            <a:ln w="38100">
              <a:solidFill>
                <a:srgbClr val="000000"/>
              </a:solidFill>
              <a:round/>
              <a:headEnd/>
              <a:tailEnd/>
            </a:ln>
          </p:spPr>
          <p:txBody>
            <a:bodyPr wrap="none" anchor="ctr"/>
            <a:lstStyle/>
            <a:p>
              <a:endParaRPr lang="en-US" dirty="0"/>
            </a:p>
          </p:txBody>
        </p:sp>
        <p:sp>
          <p:nvSpPr>
            <p:cNvPr id="92" name="Freeform 105"/>
            <p:cNvSpPr>
              <a:spLocks/>
            </p:cNvSpPr>
            <p:nvPr/>
          </p:nvSpPr>
          <p:spPr bwMode="auto">
            <a:xfrm>
              <a:off x="2519" y="1509"/>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3" name="Freeform 106"/>
            <p:cNvSpPr>
              <a:spLocks/>
            </p:cNvSpPr>
            <p:nvPr/>
          </p:nvSpPr>
          <p:spPr bwMode="auto">
            <a:xfrm>
              <a:off x="2861" y="1420"/>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4" name="Freeform 107"/>
            <p:cNvSpPr>
              <a:spLocks/>
            </p:cNvSpPr>
            <p:nvPr/>
          </p:nvSpPr>
          <p:spPr bwMode="auto">
            <a:xfrm>
              <a:off x="2546" y="1412"/>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5" name="Freeform 108"/>
            <p:cNvSpPr>
              <a:spLocks/>
            </p:cNvSpPr>
            <p:nvPr/>
          </p:nvSpPr>
          <p:spPr bwMode="auto">
            <a:xfrm rot="573372">
              <a:off x="2718" y="1417"/>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96" name="Freeform 109"/>
            <p:cNvSpPr>
              <a:spLocks/>
            </p:cNvSpPr>
            <p:nvPr/>
          </p:nvSpPr>
          <p:spPr bwMode="auto">
            <a:xfrm>
              <a:off x="2688" y="1445"/>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rgbClr val="02060A"/>
              </a:solidFill>
              <a:round/>
              <a:headEnd/>
              <a:tailEnd/>
            </a:ln>
          </p:spPr>
          <p:txBody>
            <a:bodyPr wrap="none" anchor="ctr"/>
            <a:lstStyle/>
            <a:p>
              <a:endParaRPr lang="en-US" dirty="0"/>
            </a:p>
          </p:txBody>
        </p:sp>
        <p:sp>
          <p:nvSpPr>
            <p:cNvPr id="97" name="Freeform 110"/>
            <p:cNvSpPr>
              <a:spLocks/>
            </p:cNvSpPr>
            <p:nvPr/>
          </p:nvSpPr>
          <p:spPr bwMode="auto">
            <a:xfrm>
              <a:off x="2621" y="1477"/>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8" name="Freeform 111"/>
            <p:cNvSpPr>
              <a:spLocks/>
            </p:cNvSpPr>
            <p:nvPr/>
          </p:nvSpPr>
          <p:spPr bwMode="auto">
            <a:xfrm>
              <a:off x="2626" y="1286"/>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9" name="Freeform 112"/>
            <p:cNvSpPr>
              <a:spLocks/>
            </p:cNvSpPr>
            <p:nvPr/>
          </p:nvSpPr>
          <p:spPr bwMode="auto">
            <a:xfrm>
              <a:off x="2629" y="1404"/>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100" name="Freeform 113"/>
            <p:cNvSpPr>
              <a:spLocks/>
            </p:cNvSpPr>
            <p:nvPr/>
          </p:nvSpPr>
          <p:spPr bwMode="auto">
            <a:xfrm>
              <a:off x="2660" y="1309"/>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101" name="Freeform 114"/>
            <p:cNvSpPr>
              <a:spLocks/>
            </p:cNvSpPr>
            <p:nvPr/>
          </p:nvSpPr>
          <p:spPr bwMode="auto">
            <a:xfrm>
              <a:off x="2626" y="1305"/>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102" name="Freeform 115"/>
            <p:cNvSpPr>
              <a:spLocks/>
            </p:cNvSpPr>
            <p:nvPr/>
          </p:nvSpPr>
          <p:spPr bwMode="auto">
            <a:xfrm>
              <a:off x="2621" y="1286"/>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103" name="Freeform 116"/>
            <p:cNvSpPr>
              <a:spLocks/>
            </p:cNvSpPr>
            <p:nvPr/>
          </p:nvSpPr>
          <p:spPr bwMode="auto">
            <a:xfrm>
              <a:off x="2719" y="1404"/>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104" name="Freeform 117"/>
            <p:cNvSpPr>
              <a:spLocks/>
            </p:cNvSpPr>
            <p:nvPr/>
          </p:nvSpPr>
          <p:spPr bwMode="auto">
            <a:xfrm>
              <a:off x="2717" y="1501"/>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105" name="Freeform 118"/>
            <p:cNvSpPr>
              <a:spLocks/>
            </p:cNvSpPr>
            <p:nvPr/>
          </p:nvSpPr>
          <p:spPr bwMode="auto">
            <a:xfrm>
              <a:off x="2734" y="1417"/>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chemeClr val="tx1"/>
            </a:solidFill>
            <a:ln w="9525">
              <a:solidFill>
                <a:srgbClr val="02060A"/>
              </a:solidFill>
              <a:round/>
              <a:headEnd/>
              <a:tailEnd/>
            </a:ln>
          </p:spPr>
          <p:txBody>
            <a:bodyPr wrap="none" anchor="ctr"/>
            <a:lstStyle/>
            <a:p>
              <a:endParaRPr lang="en-US" dirty="0"/>
            </a:p>
          </p:txBody>
        </p:sp>
        <p:sp>
          <p:nvSpPr>
            <p:cNvPr id="106" name="Freeform 119"/>
            <p:cNvSpPr>
              <a:spLocks/>
            </p:cNvSpPr>
            <p:nvPr/>
          </p:nvSpPr>
          <p:spPr bwMode="auto">
            <a:xfrm>
              <a:off x="2523" y="1481"/>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107" name="Freeform 120"/>
            <p:cNvSpPr>
              <a:spLocks/>
            </p:cNvSpPr>
            <p:nvPr/>
          </p:nvSpPr>
          <p:spPr bwMode="auto">
            <a:xfrm>
              <a:off x="2597" y="1533"/>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108" name="Freeform 121"/>
            <p:cNvSpPr>
              <a:spLocks/>
            </p:cNvSpPr>
            <p:nvPr/>
          </p:nvSpPr>
          <p:spPr bwMode="auto">
            <a:xfrm>
              <a:off x="2827" y="1490"/>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109" name="Freeform 122"/>
            <p:cNvSpPr>
              <a:spLocks/>
            </p:cNvSpPr>
            <p:nvPr/>
          </p:nvSpPr>
          <p:spPr bwMode="auto">
            <a:xfrm>
              <a:off x="2570" y="1500"/>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110" name="Freeform 123"/>
            <p:cNvSpPr>
              <a:spLocks/>
            </p:cNvSpPr>
            <p:nvPr/>
          </p:nvSpPr>
          <p:spPr bwMode="auto">
            <a:xfrm>
              <a:off x="2672" y="1461"/>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111" name="Freeform 124"/>
            <p:cNvSpPr>
              <a:spLocks/>
            </p:cNvSpPr>
            <p:nvPr/>
          </p:nvSpPr>
          <p:spPr bwMode="auto">
            <a:xfrm>
              <a:off x="2695" y="1356"/>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112" name="Freeform 125"/>
            <p:cNvSpPr>
              <a:spLocks/>
            </p:cNvSpPr>
            <p:nvPr/>
          </p:nvSpPr>
          <p:spPr bwMode="auto">
            <a:xfrm>
              <a:off x="2607" y="1533"/>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113" name="Line 126"/>
            <p:cNvSpPr>
              <a:spLocks noChangeShapeType="1"/>
            </p:cNvSpPr>
            <p:nvPr/>
          </p:nvSpPr>
          <p:spPr bwMode="auto">
            <a:xfrm flipH="1">
              <a:off x="2615" y="1539"/>
              <a:ext cx="1" cy="20"/>
            </a:xfrm>
            <a:prstGeom prst="line">
              <a:avLst/>
            </a:prstGeom>
            <a:noFill/>
            <a:ln w="6350">
              <a:solidFill>
                <a:schemeClr val="tx1"/>
              </a:solidFill>
              <a:round/>
              <a:headEnd/>
              <a:tailEnd/>
            </a:ln>
          </p:spPr>
          <p:txBody>
            <a:bodyPr wrap="none" anchor="ctr"/>
            <a:lstStyle/>
            <a:p>
              <a:endParaRPr lang="en-US" dirty="0"/>
            </a:p>
          </p:txBody>
        </p:sp>
        <p:sp>
          <p:nvSpPr>
            <p:cNvPr id="114" name="Line 127"/>
            <p:cNvSpPr>
              <a:spLocks noChangeShapeType="1"/>
            </p:cNvSpPr>
            <p:nvPr/>
          </p:nvSpPr>
          <p:spPr bwMode="auto">
            <a:xfrm flipH="1">
              <a:off x="2621" y="1541"/>
              <a:ext cx="1" cy="20"/>
            </a:xfrm>
            <a:prstGeom prst="line">
              <a:avLst/>
            </a:prstGeom>
            <a:noFill/>
            <a:ln w="6350">
              <a:solidFill>
                <a:schemeClr val="tx1"/>
              </a:solidFill>
              <a:round/>
              <a:headEnd/>
              <a:tailEnd/>
            </a:ln>
          </p:spPr>
          <p:txBody>
            <a:bodyPr wrap="none" anchor="ctr"/>
            <a:lstStyle/>
            <a:p>
              <a:endParaRPr lang="en-US" dirty="0"/>
            </a:p>
          </p:txBody>
        </p:sp>
        <p:sp>
          <p:nvSpPr>
            <p:cNvPr id="115" name="Line 128"/>
            <p:cNvSpPr>
              <a:spLocks noChangeShapeType="1"/>
            </p:cNvSpPr>
            <p:nvPr/>
          </p:nvSpPr>
          <p:spPr bwMode="auto">
            <a:xfrm flipH="1">
              <a:off x="2627" y="1542"/>
              <a:ext cx="1" cy="20"/>
            </a:xfrm>
            <a:prstGeom prst="line">
              <a:avLst/>
            </a:prstGeom>
            <a:noFill/>
            <a:ln w="6350">
              <a:solidFill>
                <a:schemeClr val="tx1"/>
              </a:solidFill>
              <a:round/>
              <a:headEnd/>
              <a:tailEnd/>
            </a:ln>
          </p:spPr>
          <p:txBody>
            <a:bodyPr wrap="none" anchor="ctr"/>
            <a:lstStyle/>
            <a:p>
              <a:endParaRPr lang="en-US" dirty="0"/>
            </a:p>
          </p:txBody>
        </p:sp>
        <p:sp>
          <p:nvSpPr>
            <p:cNvPr id="116" name="Line 129"/>
            <p:cNvSpPr>
              <a:spLocks noChangeShapeType="1"/>
            </p:cNvSpPr>
            <p:nvPr/>
          </p:nvSpPr>
          <p:spPr bwMode="auto">
            <a:xfrm flipH="1">
              <a:off x="2632" y="1543"/>
              <a:ext cx="1" cy="19"/>
            </a:xfrm>
            <a:prstGeom prst="line">
              <a:avLst/>
            </a:prstGeom>
            <a:noFill/>
            <a:ln w="6350">
              <a:solidFill>
                <a:schemeClr val="tx1"/>
              </a:solidFill>
              <a:round/>
              <a:headEnd/>
              <a:tailEnd/>
            </a:ln>
          </p:spPr>
          <p:txBody>
            <a:bodyPr wrap="none" anchor="ctr"/>
            <a:lstStyle/>
            <a:p>
              <a:endParaRPr lang="en-US" dirty="0"/>
            </a:p>
          </p:txBody>
        </p:sp>
        <p:sp>
          <p:nvSpPr>
            <p:cNvPr id="117" name="Line 130"/>
            <p:cNvSpPr>
              <a:spLocks noChangeShapeType="1"/>
            </p:cNvSpPr>
            <p:nvPr/>
          </p:nvSpPr>
          <p:spPr bwMode="auto">
            <a:xfrm flipH="1">
              <a:off x="2638" y="1543"/>
              <a:ext cx="1" cy="19"/>
            </a:xfrm>
            <a:prstGeom prst="line">
              <a:avLst/>
            </a:prstGeom>
            <a:noFill/>
            <a:ln w="6350">
              <a:solidFill>
                <a:schemeClr val="tx1"/>
              </a:solidFill>
              <a:round/>
              <a:headEnd/>
              <a:tailEnd/>
            </a:ln>
          </p:spPr>
          <p:txBody>
            <a:bodyPr wrap="none" anchor="ctr"/>
            <a:lstStyle/>
            <a:p>
              <a:endParaRPr lang="en-US" dirty="0"/>
            </a:p>
          </p:txBody>
        </p:sp>
        <p:sp>
          <p:nvSpPr>
            <p:cNvPr id="118" name="Line 131"/>
            <p:cNvSpPr>
              <a:spLocks noChangeShapeType="1"/>
            </p:cNvSpPr>
            <p:nvPr/>
          </p:nvSpPr>
          <p:spPr bwMode="auto">
            <a:xfrm>
              <a:off x="273" y="1002"/>
              <a:ext cx="5250"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119" name="Rectangle 132"/>
            <p:cNvSpPr>
              <a:spLocks noChangeArrowheads="1"/>
            </p:cNvSpPr>
            <p:nvPr/>
          </p:nvSpPr>
          <p:spPr bwMode="auto">
            <a:xfrm>
              <a:off x="265" y="2288"/>
              <a:ext cx="3837" cy="1211"/>
            </a:xfrm>
            <a:prstGeom prst="rect">
              <a:avLst/>
            </a:prstGeom>
            <a:gradFill rotWithShape="0">
              <a:gsLst>
                <a:gs pos="0">
                  <a:srgbClr val="00475E"/>
                </a:gs>
                <a:gs pos="100000">
                  <a:srgbClr val="0099CC"/>
                </a:gs>
              </a:gsLst>
              <a:lin ang="5400000" scaled="1"/>
            </a:grad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120" name="Rectangle 133"/>
            <p:cNvSpPr>
              <a:spLocks noChangeArrowheads="1"/>
            </p:cNvSpPr>
            <p:nvPr/>
          </p:nvSpPr>
          <p:spPr bwMode="auto">
            <a:xfrm>
              <a:off x="1257" y="2644"/>
              <a:ext cx="1032" cy="708"/>
            </a:xfrm>
            <a:prstGeom prst="rect">
              <a:avLst/>
            </a:prstGeom>
            <a:noFill/>
            <a:ln w="38100">
              <a:solidFill>
                <a:srgbClr val="000000"/>
              </a:solidFill>
              <a:miter lim="800000"/>
              <a:headEnd/>
              <a:tailEnd/>
            </a:ln>
          </p:spPr>
          <p:txBody>
            <a:bodyPr wrap="none" anchor="ctr"/>
            <a:lstStyle/>
            <a:p>
              <a:endParaRPr lang="en-US" dirty="0"/>
            </a:p>
          </p:txBody>
        </p:sp>
        <p:sp>
          <p:nvSpPr>
            <p:cNvPr id="121" name="Line 134"/>
            <p:cNvSpPr>
              <a:spLocks noChangeShapeType="1"/>
            </p:cNvSpPr>
            <p:nvPr/>
          </p:nvSpPr>
          <p:spPr bwMode="auto">
            <a:xfrm>
              <a:off x="1261" y="2998"/>
              <a:ext cx="1024" cy="0"/>
            </a:xfrm>
            <a:prstGeom prst="line">
              <a:avLst/>
            </a:prstGeom>
            <a:noFill/>
            <a:ln w="38100">
              <a:solidFill>
                <a:srgbClr val="000000"/>
              </a:solidFill>
              <a:round/>
              <a:headEnd/>
              <a:tailEnd/>
            </a:ln>
          </p:spPr>
          <p:txBody>
            <a:bodyPr wrap="none" anchor="ctr"/>
            <a:lstStyle/>
            <a:p>
              <a:endParaRPr lang="en-US" dirty="0"/>
            </a:p>
          </p:txBody>
        </p:sp>
        <p:sp>
          <p:nvSpPr>
            <p:cNvPr id="122" name="Line 135"/>
            <p:cNvSpPr>
              <a:spLocks noChangeShapeType="1"/>
            </p:cNvSpPr>
            <p:nvPr/>
          </p:nvSpPr>
          <p:spPr bwMode="auto">
            <a:xfrm flipV="1">
              <a:off x="1773" y="2642"/>
              <a:ext cx="0" cy="718"/>
            </a:xfrm>
            <a:prstGeom prst="line">
              <a:avLst/>
            </a:prstGeom>
            <a:noFill/>
            <a:ln w="38100">
              <a:solidFill>
                <a:srgbClr val="000000"/>
              </a:solidFill>
              <a:round/>
              <a:headEnd/>
              <a:tailEnd/>
            </a:ln>
          </p:spPr>
          <p:txBody>
            <a:bodyPr wrap="none" anchor="ctr"/>
            <a:lstStyle/>
            <a:p>
              <a:endParaRPr lang="en-US" dirty="0"/>
            </a:p>
          </p:txBody>
        </p:sp>
        <p:sp>
          <p:nvSpPr>
            <p:cNvPr id="123" name="Rectangle 136"/>
            <p:cNvSpPr>
              <a:spLocks noChangeAspect="1" noChangeArrowheads="1"/>
            </p:cNvSpPr>
            <p:nvPr/>
          </p:nvSpPr>
          <p:spPr bwMode="auto">
            <a:xfrm>
              <a:off x="240" y="2503"/>
              <a:ext cx="825" cy="272"/>
            </a:xfrm>
            <a:prstGeom prst="rect">
              <a:avLst/>
            </a:prstGeom>
            <a:noFill/>
            <a:ln w="9525">
              <a:noFill/>
              <a:miter lim="800000"/>
              <a:headEnd/>
              <a:tailEnd/>
            </a:ln>
          </p:spPr>
          <p:txBody>
            <a:bodyPr lIns="92075" tIns="46038" rIns="92075" bIns="46038">
              <a:spAutoFit/>
            </a:bodyPr>
            <a:lstStyle/>
            <a:p>
              <a:pPr algn="ctr"/>
              <a:r>
                <a:rPr lang="en-US" sz="1100" b="1" dirty="0">
                  <a:solidFill>
                    <a:schemeClr val="bg1"/>
                  </a:solidFill>
                  <a:latin typeface="Arial Narrow" pitchFamily="34" charset="0"/>
                </a:rPr>
                <a:t>Wave</a:t>
              </a:r>
            </a:p>
            <a:p>
              <a:pPr algn="ctr"/>
              <a:r>
                <a:rPr lang="en-US" sz="1100" b="1" dirty="0">
                  <a:solidFill>
                    <a:schemeClr val="bg1"/>
                  </a:solidFill>
                  <a:latin typeface="Arial Narrow" pitchFamily="34" charset="0"/>
                </a:rPr>
                <a:t>Management</a:t>
              </a:r>
            </a:p>
          </p:txBody>
        </p:sp>
        <p:sp>
          <p:nvSpPr>
            <p:cNvPr id="124" name="AutoShape 137"/>
            <p:cNvSpPr>
              <a:spLocks noChangeAspect="1" noChangeArrowheads="1"/>
            </p:cNvSpPr>
            <p:nvPr/>
          </p:nvSpPr>
          <p:spPr bwMode="auto">
            <a:xfrm>
              <a:off x="921" y="2879"/>
              <a:ext cx="342" cy="231"/>
            </a:xfrm>
            <a:prstGeom prst="rightArrow">
              <a:avLst>
                <a:gd name="adj1" fmla="val 50000"/>
                <a:gd name="adj2" fmla="val 74033"/>
              </a:avLst>
            </a:prstGeom>
            <a:solidFill>
              <a:srgbClr val="990000"/>
            </a:solidFill>
            <a:ln w="9525" cap="rnd">
              <a:noFill/>
              <a:miter lim="800000"/>
              <a:headEnd/>
              <a:tailEnd/>
            </a:ln>
            <a:effectLst>
              <a:prstShdw prst="shdw17" dist="17961" dir="2700000">
                <a:srgbClr val="5C0000"/>
              </a:prstShdw>
            </a:effectLst>
          </p:spPr>
          <p:txBody>
            <a:bodyPr/>
            <a:lstStyle/>
            <a:p>
              <a:endParaRPr lang="en-US" dirty="0"/>
            </a:p>
          </p:txBody>
        </p:sp>
        <p:sp>
          <p:nvSpPr>
            <p:cNvPr id="125" name="AutoShape 138"/>
            <p:cNvSpPr>
              <a:spLocks noChangeAspect="1" noChangeArrowheads="1"/>
            </p:cNvSpPr>
            <p:nvPr/>
          </p:nvSpPr>
          <p:spPr bwMode="auto">
            <a:xfrm>
              <a:off x="2728" y="2880"/>
              <a:ext cx="342" cy="230"/>
            </a:xfrm>
            <a:prstGeom prst="rightArrow">
              <a:avLst>
                <a:gd name="adj1" fmla="val 50000"/>
                <a:gd name="adj2" fmla="val 74355"/>
              </a:avLst>
            </a:prstGeom>
            <a:solidFill>
              <a:srgbClr val="990000"/>
            </a:solidFill>
            <a:ln w="9525" cap="rnd">
              <a:noFill/>
              <a:miter lim="800000"/>
              <a:headEnd/>
              <a:tailEnd/>
            </a:ln>
            <a:effectLst>
              <a:prstShdw prst="shdw17" dist="17961" dir="2700000">
                <a:srgbClr val="5C0000"/>
              </a:prstShdw>
            </a:effectLst>
          </p:spPr>
          <p:txBody>
            <a:bodyPr/>
            <a:lstStyle/>
            <a:p>
              <a:endParaRPr lang="en-US" dirty="0"/>
            </a:p>
          </p:txBody>
        </p:sp>
        <p:sp>
          <p:nvSpPr>
            <p:cNvPr id="126" name="Rectangle 139"/>
            <p:cNvSpPr>
              <a:spLocks noChangeAspect="1" noChangeArrowheads="1"/>
            </p:cNvSpPr>
            <p:nvPr/>
          </p:nvSpPr>
          <p:spPr bwMode="auto">
            <a:xfrm>
              <a:off x="2553" y="2503"/>
              <a:ext cx="876" cy="378"/>
            </a:xfrm>
            <a:prstGeom prst="rect">
              <a:avLst/>
            </a:prstGeom>
            <a:noFill/>
            <a:ln w="9525">
              <a:noFill/>
              <a:miter lim="800000"/>
              <a:headEnd/>
              <a:tailEnd/>
            </a:ln>
          </p:spPr>
          <p:txBody>
            <a:bodyPr wrap="none" lIns="92075" tIns="46038" rIns="92075" bIns="46038">
              <a:spAutoFit/>
            </a:bodyPr>
            <a:lstStyle/>
            <a:p>
              <a:r>
                <a:rPr lang="en-US" sz="1100" b="1" dirty="0">
                  <a:solidFill>
                    <a:schemeClr val="bg1"/>
                  </a:solidFill>
                  <a:latin typeface="Arial Narrow" pitchFamily="34" charset="0"/>
                </a:rPr>
                <a:t>Picking</a:t>
              </a:r>
            </a:p>
            <a:p>
              <a:r>
                <a:rPr lang="en-US" sz="1100" b="1" dirty="0">
                  <a:solidFill>
                    <a:schemeClr val="bg1"/>
                  </a:solidFill>
                  <a:latin typeface="Arial Narrow" pitchFamily="34" charset="0"/>
                </a:rPr>
                <a:t>Value Added Services</a:t>
              </a:r>
            </a:p>
            <a:p>
              <a:r>
                <a:rPr lang="en-US" sz="1100" b="1" dirty="0">
                  <a:solidFill>
                    <a:schemeClr val="bg1"/>
                  </a:solidFill>
                  <a:latin typeface="Arial Narrow" pitchFamily="34" charset="0"/>
                </a:rPr>
                <a:t>Replenishment</a:t>
              </a:r>
            </a:p>
          </p:txBody>
        </p:sp>
        <p:grpSp>
          <p:nvGrpSpPr>
            <p:cNvPr id="127" name="Group 140"/>
            <p:cNvGrpSpPr>
              <a:grpSpLocks noChangeAspect="1"/>
            </p:cNvGrpSpPr>
            <p:nvPr/>
          </p:nvGrpSpPr>
          <p:grpSpPr bwMode="auto">
            <a:xfrm>
              <a:off x="360" y="2837"/>
              <a:ext cx="561" cy="430"/>
              <a:chOff x="544" y="3243"/>
              <a:chExt cx="609" cy="505"/>
            </a:xfrm>
          </p:grpSpPr>
          <p:grpSp>
            <p:nvGrpSpPr>
              <p:cNvPr id="412" name="Group 141"/>
              <p:cNvGrpSpPr>
                <a:grpSpLocks noChangeAspect="1"/>
              </p:cNvGrpSpPr>
              <p:nvPr/>
            </p:nvGrpSpPr>
            <p:grpSpPr bwMode="auto">
              <a:xfrm>
                <a:off x="694" y="3601"/>
                <a:ext cx="308" cy="67"/>
                <a:chOff x="694" y="3601"/>
                <a:chExt cx="308" cy="67"/>
              </a:xfrm>
            </p:grpSpPr>
            <p:sp>
              <p:nvSpPr>
                <p:cNvPr id="470" name="Rectangle 142"/>
                <p:cNvSpPr>
                  <a:spLocks noChangeAspect="1" noChangeArrowheads="1"/>
                </p:cNvSpPr>
                <p:nvPr/>
              </p:nvSpPr>
              <p:spPr bwMode="auto">
                <a:xfrm>
                  <a:off x="694" y="3601"/>
                  <a:ext cx="308" cy="61"/>
                </a:xfrm>
                <a:prstGeom prst="rect">
                  <a:avLst/>
                </a:prstGeom>
                <a:solidFill>
                  <a:srgbClr val="474747"/>
                </a:solidFill>
                <a:ln w="9525">
                  <a:noFill/>
                  <a:miter lim="800000"/>
                  <a:headEnd/>
                  <a:tailEnd/>
                </a:ln>
              </p:spPr>
              <p:txBody>
                <a:bodyPr wrap="none" anchor="ctr"/>
                <a:lstStyle/>
                <a:p>
                  <a:endParaRPr lang="en-US" dirty="0"/>
                </a:p>
              </p:txBody>
            </p:sp>
            <p:sp>
              <p:nvSpPr>
                <p:cNvPr id="471" name="Oval 143"/>
                <p:cNvSpPr>
                  <a:spLocks noChangeAspect="1" noChangeArrowheads="1"/>
                </p:cNvSpPr>
                <p:nvPr/>
              </p:nvSpPr>
              <p:spPr bwMode="auto">
                <a:xfrm>
                  <a:off x="714" y="3619"/>
                  <a:ext cx="29" cy="29"/>
                </a:xfrm>
                <a:prstGeom prst="ellipse">
                  <a:avLst/>
                </a:prstGeom>
                <a:solidFill>
                  <a:srgbClr val="B3A38C"/>
                </a:solidFill>
                <a:ln w="9525">
                  <a:noFill/>
                  <a:round/>
                  <a:headEnd/>
                  <a:tailEnd/>
                </a:ln>
              </p:spPr>
              <p:txBody>
                <a:bodyPr wrap="none" anchor="ctr"/>
                <a:lstStyle/>
                <a:p>
                  <a:endParaRPr lang="en-US" dirty="0"/>
                </a:p>
              </p:txBody>
            </p:sp>
            <p:sp>
              <p:nvSpPr>
                <p:cNvPr id="472" name="Oval 144"/>
                <p:cNvSpPr>
                  <a:spLocks noChangeAspect="1" noChangeArrowheads="1"/>
                </p:cNvSpPr>
                <p:nvPr/>
              </p:nvSpPr>
              <p:spPr bwMode="auto">
                <a:xfrm>
                  <a:off x="757" y="3619"/>
                  <a:ext cx="26" cy="29"/>
                </a:xfrm>
                <a:prstGeom prst="ellipse">
                  <a:avLst/>
                </a:prstGeom>
                <a:solidFill>
                  <a:srgbClr val="B3A38C"/>
                </a:solidFill>
                <a:ln w="9525">
                  <a:noFill/>
                  <a:round/>
                  <a:headEnd/>
                  <a:tailEnd/>
                </a:ln>
              </p:spPr>
              <p:txBody>
                <a:bodyPr wrap="none" anchor="ctr"/>
                <a:lstStyle/>
                <a:p>
                  <a:endParaRPr lang="en-US" dirty="0"/>
                </a:p>
              </p:txBody>
            </p:sp>
            <p:sp>
              <p:nvSpPr>
                <p:cNvPr id="473" name="Oval 145"/>
                <p:cNvSpPr>
                  <a:spLocks noChangeAspect="1" noChangeArrowheads="1"/>
                </p:cNvSpPr>
                <p:nvPr/>
              </p:nvSpPr>
              <p:spPr bwMode="auto">
                <a:xfrm>
                  <a:off x="799" y="3619"/>
                  <a:ext cx="26" cy="29"/>
                </a:xfrm>
                <a:prstGeom prst="ellipse">
                  <a:avLst/>
                </a:prstGeom>
                <a:solidFill>
                  <a:srgbClr val="B3A38C"/>
                </a:solidFill>
                <a:ln w="9525">
                  <a:noFill/>
                  <a:round/>
                  <a:headEnd/>
                  <a:tailEnd/>
                </a:ln>
              </p:spPr>
              <p:txBody>
                <a:bodyPr wrap="none" anchor="ctr"/>
                <a:lstStyle/>
                <a:p>
                  <a:endParaRPr lang="en-US" dirty="0"/>
                </a:p>
              </p:txBody>
            </p:sp>
            <p:sp>
              <p:nvSpPr>
                <p:cNvPr id="474" name="Oval 146"/>
                <p:cNvSpPr>
                  <a:spLocks noChangeAspect="1" noChangeArrowheads="1"/>
                </p:cNvSpPr>
                <p:nvPr/>
              </p:nvSpPr>
              <p:spPr bwMode="auto">
                <a:xfrm>
                  <a:off x="897" y="3619"/>
                  <a:ext cx="26" cy="29"/>
                </a:xfrm>
                <a:prstGeom prst="ellipse">
                  <a:avLst/>
                </a:prstGeom>
                <a:solidFill>
                  <a:srgbClr val="B3A38C"/>
                </a:solidFill>
                <a:ln w="9525">
                  <a:noFill/>
                  <a:round/>
                  <a:headEnd/>
                  <a:tailEnd/>
                </a:ln>
              </p:spPr>
              <p:txBody>
                <a:bodyPr wrap="none" anchor="ctr"/>
                <a:lstStyle/>
                <a:p>
                  <a:endParaRPr lang="en-US" dirty="0"/>
                </a:p>
              </p:txBody>
            </p:sp>
            <p:sp>
              <p:nvSpPr>
                <p:cNvPr id="475" name="Rectangle 147"/>
                <p:cNvSpPr>
                  <a:spLocks noChangeAspect="1" noChangeArrowheads="1"/>
                </p:cNvSpPr>
                <p:nvPr/>
              </p:nvSpPr>
              <p:spPr bwMode="auto">
                <a:xfrm>
                  <a:off x="953" y="3642"/>
                  <a:ext cx="29" cy="16"/>
                </a:xfrm>
                <a:prstGeom prst="rect">
                  <a:avLst/>
                </a:prstGeom>
                <a:solidFill>
                  <a:srgbClr val="CCCCCC"/>
                </a:solidFill>
                <a:ln w="9525">
                  <a:noFill/>
                  <a:miter lim="800000"/>
                  <a:headEnd/>
                  <a:tailEnd/>
                </a:ln>
              </p:spPr>
              <p:txBody>
                <a:bodyPr wrap="none" anchor="ctr"/>
                <a:lstStyle/>
                <a:p>
                  <a:endParaRPr lang="en-US" dirty="0"/>
                </a:p>
              </p:txBody>
            </p:sp>
            <p:sp>
              <p:nvSpPr>
                <p:cNvPr id="476" name="Rectangle 148"/>
                <p:cNvSpPr>
                  <a:spLocks noChangeAspect="1" noChangeArrowheads="1"/>
                </p:cNvSpPr>
                <p:nvPr/>
              </p:nvSpPr>
              <p:spPr bwMode="auto">
                <a:xfrm>
                  <a:off x="937" y="3652"/>
                  <a:ext cx="16" cy="16"/>
                </a:xfrm>
                <a:prstGeom prst="rect">
                  <a:avLst/>
                </a:prstGeom>
                <a:solidFill>
                  <a:srgbClr val="FFFFFF"/>
                </a:solidFill>
                <a:ln w="9525">
                  <a:noFill/>
                  <a:miter lim="800000"/>
                  <a:headEnd/>
                  <a:tailEnd/>
                </a:ln>
              </p:spPr>
              <p:txBody>
                <a:bodyPr wrap="none" anchor="ctr"/>
                <a:lstStyle/>
                <a:p>
                  <a:endParaRPr lang="en-US" dirty="0"/>
                </a:p>
              </p:txBody>
            </p:sp>
          </p:grpSp>
          <p:sp>
            <p:nvSpPr>
              <p:cNvPr id="413" name="Rectangle 149"/>
              <p:cNvSpPr>
                <a:spLocks noChangeAspect="1" noChangeArrowheads="1"/>
              </p:cNvSpPr>
              <p:nvPr/>
            </p:nvSpPr>
            <p:spPr bwMode="auto">
              <a:xfrm>
                <a:off x="611" y="3243"/>
                <a:ext cx="480" cy="389"/>
              </a:xfrm>
              <a:prstGeom prst="rect">
                <a:avLst/>
              </a:prstGeom>
              <a:gradFill rotWithShape="0">
                <a:gsLst>
                  <a:gs pos="0">
                    <a:srgbClr val="CECECE"/>
                  </a:gs>
                  <a:gs pos="100000">
                    <a:srgbClr val="3D3D3D"/>
                  </a:gs>
                </a:gsLst>
                <a:lin ang="5400000" scaled="1"/>
              </a:gradFill>
              <a:ln w="9525">
                <a:noFill/>
                <a:miter lim="800000"/>
                <a:headEnd/>
                <a:tailEnd/>
              </a:ln>
            </p:spPr>
            <p:txBody>
              <a:bodyPr wrap="none" anchor="ctr"/>
              <a:lstStyle/>
              <a:p>
                <a:endParaRPr lang="en-US" dirty="0"/>
              </a:p>
            </p:txBody>
          </p:sp>
          <p:sp>
            <p:nvSpPr>
              <p:cNvPr id="414" name="Freeform 150"/>
              <p:cNvSpPr>
                <a:spLocks noChangeAspect="1"/>
              </p:cNvSpPr>
              <p:nvPr/>
            </p:nvSpPr>
            <p:spPr bwMode="auto">
              <a:xfrm>
                <a:off x="544" y="3669"/>
                <a:ext cx="609" cy="62"/>
              </a:xfrm>
              <a:custGeom>
                <a:avLst/>
                <a:gdLst>
                  <a:gd name="T0" fmla="*/ 62 w 609"/>
                  <a:gd name="T1" fmla="*/ 0 h 62"/>
                  <a:gd name="T2" fmla="*/ 0 w 609"/>
                  <a:gd name="T3" fmla="*/ 61 h 62"/>
                  <a:gd name="T4" fmla="*/ 608 w 609"/>
                  <a:gd name="T5" fmla="*/ 61 h 62"/>
                  <a:gd name="T6" fmla="*/ 546 w 609"/>
                  <a:gd name="T7" fmla="*/ 0 h 62"/>
                  <a:gd name="T8" fmla="*/ 62 w 609"/>
                  <a:gd name="T9" fmla="*/ 0 h 62"/>
                  <a:gd name="T10" fmla="*/ 0 60000 65536"/>
                  <a:gd name="T11" fmla="*/ 0 60000 65536"/>
                  <a:gd name="T12" fmla="*/ 0 60000 65536"/>
                  <a:gd name="T13" fmla="*/ 0 60000 65536"/>
                  <a:gd name="T14" fmla="*/ 0 60000 65536"/>
                  <a:gd name="T15" fmla="*/ 0 w 609"/>
                  <a:gd name="T16" fmla="*/ 0 h 62"/>
                  <a:gd name="T17" fmla="*/ 609 w 609"/>
                  <a:gd name="T18" fmla="*/ 62 h 62"/>
                </a:gdLst>
                <a:ahLst/>
                <a:cxnLst>
                  <a:cxn ang="T10">
                    <a:pos x="T0" y="T1"/>
                  </a:cxn>
                  <a:cxn ang="T11">
                    <a:pos x="T2" y="T3"/>
                  </a:cxn>
                  <a:cxn ang="T12">
                    <a:pos x="T4" y="T5"/>
                  </a:cxn>
                  <a:cxn ang="T13">
                    <a:pos x="T6" y="T7"/>
                  </a:cxn>
                  <a:cxn ang="T14">
                    <a:pos x="T8" y="T9"/>
                  </a:cxn>
                </a:cxnLst>
                <a:rect l="T15" t="T16" r="T17" b="T18"/>
                <a:pathLst>
                  <a:path w="609" h="62">
                    <a:moveTo>
                      <a:pt x="62" y="0"/>
                    </a:moveTo>
                    <a:lnTo>
                      <a:pt x="0" y="61"/>
                    </a:lnTo>
                    <a:lnTo>
                      <a:pt x="608" y="61"/>
                    </a:lnTo>
                    <a:lnTo>
                      <a:pt x="546" y="0"/>
                    </a:lnTo>
                    <a:lnTo>
                      <a:pt x="62" y="0"/>
                    </a:lnTo>
                  </a:path>
                </a:pathLst>
              </a:custGeom>
              <a:solidFill>
                <a:srgbClr val="919191"/>
              </a:solidFill>
              <a:ln w="9525" cap="rnd">
                <a:noFill/>
                <a:round/>
                <a:headEnd/>
                <a:tailEnd/>
              </a:ln>
            </p:spPr>
            <p:txBody>
              <a:bodyPr/>
              <a:lstStyle/>
              <a:p>
                <a:endParaRPr lang="en-US" dirty="0"/>
              </a:p>
            </p:txBody>
          </p:sp>
          <p:sp>
            <p:nvSpPr>
              <p:cNvPr id="415" name="Freeform 151"/>
              <p:cNvSpPr>
                <a:spLocks noChangeAspect="1"/>
              </p:cNvSpPr>
              <p:nvPr/>
            </p:nvSpPr>
            <p:spPr bwMode="auto">
              <a:xfrm>
                <a:off x="544" y="3731"/>
                <a:ext cx="609" cy="17"/>
              </a:xfrm>
              <a:custGeom>
                <a:avLst/>
                <a:gdLst>
                  <a:gd name="T0" fmla="*/ 0 w 609"/>
                  <a:gd name="T1" fmla="*/ 0 h 17"/>
                  <a:gd name="T2" fmla="*/ 608 w 609"/>
                  <a:gd name="T3" fmla="*/ 0 h 17"/>
                  <a:gd name="T4" fmla="*/ 608 w 609"/>
                  <a:gd name="T5" fmla="*/ 16 h 17"/>
                  <a:gd name="T6" fmla="*/ 0 w 609"/>
                  <a:gd name="T7" fmla="*/ 16 h 17"/>
                  <a:gd name="T8" fmla="*/ 0 w 609"/>
                  <a:gd name="T9" fmla="*/ 0 h 17"/>
                  <a:gd name="T10" fmla="*/ 0 60000 65536"/>
                  <a:gd name="T11" fmla="*/ 0 60000 65536"/>
                  <a:gd name="T12" fmla="*/ 0 60000 65536"/>
                  <a:gd name="T13" fmla="*/ 0 60000 65536"/>
                  <a:gd name="T14" fmla="*/ 0 60000 65536"/>
                  <a:gd name="T15" fmla="*/ 0 w 609"/>
                  <a:gd name="T16" fmla="*/ 0 h 17"/>
                  <a:gd name="T17" fmla="*/ 609 w 609"/>
                  <a:gd name="T18" fmla="*/ 17 h 17"/>
                </a:gdLst>
                <a:ahLst/>
                <a:cxnLst>
                  <a:cxn ang="T10">
                    <a:pos x="T0" y="T1"/>
                  </a:cxn>
                  <a:cxn ang="T11">
                    <a:pos x="T2" y="T3"/>
                  </a:cxn>
                  <a:cxn ang="T12">
                    <a:pos x="T4" y="T5"/>
                  </a:cxn>
                  <a:cxn ang="T13">
                    <a:pos x="T6" y="T7"/>
                  </a:cxn>
                  <a:cxn ang="T14">
                    <a:pos x="T8" y="T9"/>
                  </a:cxn>
                </a:cxnLst>
                <a:rect l="T15" t="T16" r="T17" b="T18"/>
                <a:pathLst>
                  <a:path w="609" h="17">
                    <a:moveTo>
                      <a:pt x="0" y="0"/>
                    </a:moveTo>
                    <a:lnTo>
                      <a:pt x="608" y="0"/>
                    </a:lnTo>
                    <a:lnTo>
                      <a:pt x="608" y="16"/>
                    </a:lnTo>
                    <a:lnTo>
                      <a:pt x="0" y="16"/>
                    </a:lnTo>
                    <a:lnTo>
                      <a:pt x="0" y="0"/>
                    </a:lnTo>
                  </a:path>
                </a:pathLst>
              </a:custGeom>
              <a:solidFill>
                <a:srgbClr val="474747"/>
              </a:solidFill>
              <a:ln w="9525" cap="rnd">
                <a:noFill/>
                <a:round/>
                <a:headEnd/>
                <a:tailEnd/>
              </a:ln>
            </p:spPr>
            <p:txBody>
              <a:bodyPr/>
              <a:lstStyle/>
              <a:p>
                <a:endParaRPr lang="en-US" dirty="0"/>
              </a:p>
            </p:txBody>
          </p:sp>
          <p:sp>
            <p:nvSpPr>
              <p:cNvPr id="416" name="AutoShape 152"/>
              <p:cNvSpPr>
                <a:spLocks noChangeAspect="1" noChangeArrowheads="1"/>
              </p:cNvSpPr>
              <p:nvPr/>
            </p:nvSpPr>
            <p:spPr bwMode="auto">
              <a:xfrm>
                <a:off x="642"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17" name="AutoShape 153"/>
              <p:cNvSpPr>
                <a:spLocks noChangeAspect="1" noChangeArrowheads="1"/>
              </p:cNvSpPr>
              <p:nvPr/>
            </p:nvSpPr>
            <p:spPr bwMode="auto">
              <a:xfrm>
                <a:off x="672" y="3679"/>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18" name="AutoShape 154"/>
              <p:cNvSpPr>
                <a:spLocks noChangeAspect="1" noChangeArrowheads="1"/>
              </p:cNvSpPr>
              <p:nvPr/>
            </p:nvSpPr>
            <p:spPr bwMode="auto">
              <a:xfrm>
                <a:off x="701"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19" name="AutoShape 155"/>
              <p:cNvSpPr>
                <a:spLocks noChangeAspect="1" noChangeArrowheads="1"/>
              </p:cNvSpPr>
              <p:nvPr/>
            </p:nvSpPr>
            <p:spPr bwMode="auto">
              <a:xfrm>
                <a:off x="730"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0" name="AutoShape 156"/>
              <p:cNvSpPr>
                <a:spLocks noChangeAspect="1" noChangeArrowheads="1"/>
              </p:cNvSpPr>
              <p:nvPr/>
            </p:nvSpPr>
            <p:spPr bwMode="auto">
              <a:xfrm>
                <a:off x="75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1" name="AutoShape 157"/>
              <p:cNvSpPr>
                <a:spLocks noChangeAspect="1" noChangeArrowheads="1"/>
              </p:cNvSpPr>
              <p:nvPr/>
            </p:nvSpPr>
            <p:spPr bwMode="auto">
              <a:xfrm>
                <a:off x="78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2" name="AutoShape 158"/>
              <p:cNvSpPr>
                <a:spLocks noChangeAspect="1" noChangeArrowheads="1"/>
              </p:cNvSpPr>
              <p:nvPr/>
            </p:nvSpPr>
            <p:spPr bwMode="auto">
              <a:xfrm>
                <a:off x="81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3" name="AutoShape 159"/>
              <p:cNvSpPr>
                <a:spLocks noChangeAspect="1" noChangeArrowheads="1"/>
              </p:cNvSpPr>
              <p:nvPr/>
            </p:nvSpPr>
            <p:spPr bwMode="auto">
              <a:xfrm>
                <a:off x="849" y="3679"/>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4" name="AutoShape 160"/>
              <p:cNvSpPr>
                <a:spLocks noChangeAspect="1" noChangeArrowheads="1"/>
              </p:cNvSpPr>
              <p:nvPr/>
            </p:nvSpPr>
            <p:spPr bwMode="auto">
              <a:xfrm>
                <a:off x="877"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5" name="AutoShape 161"/>
              <p:cNvSpPr>
                <a:spLocks noChangeAspect="1" noChangeArrowheads="1"/>
              </p:cNvSpPr>
              <p:nvPr/>
            </p:nvSpPr>
            <p:spPr bwMode="auto">
              <a:xfrm>
                <a:off x="903" y="367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6" name="AutoShape 162"/>
              <p:cNvSpPr>
                <a:spLocks noChangeAspect="1" noChangeArrowheads="1"/>
              </p:cNvSpPr>
              <p:nvPr/>
            </p:nvSpPr>
            <p:spPr bwMode="auto">
              <a:xfrm>
                <a:off x="933"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7" name="AutoShape 163"/>
              <p:cNvSpPr>
                <a:spLocks noChangeAspect="1" noChangeArrowheads="1"/>
              </p:cNvSpPr>
              <p:nvPr/>
            </p:nvSpPr>
            <p:spPr bwMode="auto">
              <a:xfrm>
                <a:off x="963" y="3679"/>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8" name="AutoShape 164"/>
              <p:cNvSpPr>
                <a:spLocks noChangeAspect="1" noChangeArrowheads="1"/>
              </p:cNvSpPr>
              <p:nvPr/>
            </p:nvSpPr>
            <p:spPr bwMode="auto">
              <a:xfrm>
                <a:off x="992"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29" name="AutoShape 165"/>
              <p:cNvSpPr>
                <a:spLocks noChangeAspect="1" noChangeArrowheads="1"/>
              </p:cNvSpPr>
              <p:nvPr/>
            </p:nvSpPr>
            <p:spPr bwMode="auto">
              <a:xfrm>
                <a:off x="1021"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0" name="AutoShape 166"/>
              <p:cNvSpPr>
                <a:spLocks noChangeAspect="1" noChangeArrowheads="1"/>
              </p:cNvSpPr>
              <p:nvPr/>
            </p:nvSpPr>
            <p:spPr bwMode="auto">
              <a:xfrm>
                <a:off x="612"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1" name="AutoShape 167"/>
              <p:cNvSpPr>
                <a:spLocks noChangeAspect="1" noChangeArrowheads="1"/>
              </p:cNvSpPr>
              <p:nvPr/>
            </p:nvSpPr>
            <p:spPr bwMode="auto">
              <a:xfrm>
                <a:off x="642"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2" name="AutoShape 168"/>
              <p:cNvSpPr>
                <a:spLocks noChangeAspect="1" noChangeArrowheads="1"/>
              </p:cNvSpPr>
              <p:nvPr/>
            </p:nvSpPr>
            <p:spPr bwMode="auto">
              <a:xfrm>
                <a:off x="672" y="3695"/>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3" name="AutoShape 169"/>
              <p:cNvSpPr>
                <a:spLocks noChangeAspect="1" noChangeArrowheads="1"/>
              </p:cNvSpPr>
              <p:nvPr/>
            </p:nvSpPr>
            <p:spPr bwMode="auto">
              <a:xfrm>
                <a:off x="701"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4" name="AutoShape 170"/>
              <p:cNvSpPr>
                <a:spLocks noChangeAspect="1" noChangeArrowheads="1"/>
              </p:cNvSpPr>
              <p:nvPr/>
            </p:nvSpPr>
            <p:spPr bwMode="auto">
              <a:xfrm>
                <a:off x="730"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5" name="AutoShape 171"/>
              <p:cNvSpPr>
                <a:spLocks noChangeAspect="1" noChangeArrowheads="1"/>
              </p:cNvSpPr>
              <p:nvPr/>
            </p:nvSpPr>
            <p:spPr bwMode="auto">
              <a:xfrm>
                <a:off x="75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6" name="AutoShape 172"/>
              <p:cNvSpPr>
                <a:spLocks noChangeAspect="1" noChangeArrowheads="1"/>
              </p:cNvSpPr>
              <p:nvPr/>
            </p:nvSpPr>
            <p:spPr bwMode="auto">
              <a:xfrm>
                <a:off x="78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7" name="AutoShape 173"/>
              <p:cNvSpPr>
                <a:spLocks noChangeAspect="1" noChangeArrowheads="1"/>
              </p:cNvSpPr>
              <p:nvPr/>
            </p:nvSpPr>
            <p:spPr bwMode="auto">
              <a:xfrm>
                <a:off x="81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8" name="AutoShape 174"/>
              <p:cNvSpPr>
                <a:spLocks noChangeAspect="1" noChangeArrowheads="1"/>
              </p:cNvSpPr>
              <p:nvPr/>
            </p:nvSpPr>
            <p:spPr bwMode="auto">
              <a:xfrm>
                <a:off x="849" y="3695"/>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39" name="AutoShape 175"/>
              <p:cNvSpPr>
                <a:spLocks noChangeAspect="1" noChangeArrowheads="1"/>
              </p:cNvSpPr>
              <p:nvPr/>
            </p:nvSpPr>
            <p:spPr bwMode="auto">
              <a:xfrm>
                <a:off x="877"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0" name="AutoShape 176"/>
              <p:cNvSpPr>
                <a:spLocks noChangeAspect="1" noChangeArrowheads="1"/>
              </p:cNvSpPr>
              <p:nvPr/>
            </p:nvSpPr>
            <p:spPr bwMode="auto">
              <a:xfrm>
                <a:off x="903" y="3695"/>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1" name="AutoShape 177"/>
              <p:cNvSpPr>
                <a:spLocks noChangeAspect="1" noChangeArrowheads="1"/>
              </p:cNvSpPr>
              <p:nvPr/>
            </p:nvSpPr>
            <p:spPr bwMode="auto">
              <a:xfrm>
                <a:off x="933"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2" name="AutoShape 178"/>
              <p:cNvSpPr>
                <a:spLocks noChangeAspect="1" noChangeArrowheads="1"/>
              </p:cNvSpPr>
              <p:nvPr/>
            </p:nvSpPr>
            <p:spPr bwMode="auto">
              <a:xfrm>
                <a:off x="963" y="3695"/>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3" name="AutoShape 179"/>
              <p:cNvSpPr>
                <a:spLocks noChangeAspect="1" noChangeArrowheads="1"/>
              </p:cNvSpPr>
              <p:nvPr/>
            </p:nvSpPr>
            <p:spPr bwMode="auto">
              <a:xfrm>
                <a:off x="992"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4" name="AutoShape 180"/>
              <p:cNvSpPr>
                <a:spLocks noChangeAspect="1" noChangeArrowheads="1"/>
              </p:cNvSpPr>
              <p:nvPr/>
            </p:nvSpPr>
            <p:spPr bwMode="auto">
              <a:xfrm>
                <a:off x="1021"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5" name="AutoShape 181"/>
              <p:cNvSpPr>
                <a:spLocks noChangeAspect="1" noChangeArrowheads="1"/>
              </p:cNvSpPr>
              <p:nvPr/>
            </p:nvSpPr>
            <p:spPr bwMode="auto">
              <a:xfrm>
                <a:off x="1050" y="3695"/>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6" name="AutoShape 182"/>
              <p:cNvSpPr>
                <a:spLocks noChangeAspect="1" noChangeArrowheads="1"/>
              </p:cNvSpPr>
              <p:nvPr/>
            </p:nvSpPr>
            <p:spPr bwMode="auto">
              <a:xfrm>
                <a:off x="612"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7" name="AutoShape 183"/>
              <p:cNvSpPr>
                <a:spLocks noChangeAspect="1" noChangeArrowheads="1"/>
              </p:cNvSpPr>
              <p:nvPr/>
            </p:nvSpPr>
            <p:spPr bwMode="auto">
              <a:xfrm>
                <a:off x="642"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8" name="AutoShape 184"/>
              <p:cNvSpPr>
                <a:spLocks noChangeAspect="1" noChangeArrowheads="1"/>
              </p:cNvSpPr>
              <p:nvPr/>
            </p:nvSpPr>
            <p:spPr bwMode="auto">
              <a:xfrm>
                <a:off x="672" y="3709"/>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49" name="AutoShape 185"/>
              <p:cNvSpPr>
                <a:spLocks noChangeAspect="1" noChangeArrowheads="1"/>
              </p:cNvSpPr>
              <p:nvPr/>
            </p:nvSpPr>
            <p:spPr bwMode="auto">
              <a:xfrm>
                <a:off x="701"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0" name="AutoShape 186"/>
              <p:cNvSpPr>
                <a:spLocks noChangeAspect="1" noChangeArrowheads="1"/>
              </p:cNvSpPr>
              <p:nvPr/>
            </p:nvSpPr>
            <p:spPr bwMode="auto">
              <a:xfrm>
                <a:off x="730"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1" name="AutoShape 187"/>
              <p:cNvSpPr>
                <a:spLocks noChangeAspect="1" noChangeArrowheads="1"/>
              </p:cNvSpPr>
              <p:nvPr/>
            </p:nvSpPr>
            <p:spPr bwMode="auto">
              <a:xfrm>
                <a:off x="75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2" name="AutoShape 188"/>
              <p:cNvSpPr>
                <a:spLocks noChangeAspect="1" noChangeArrowheads="1"/>
              </p:cNvSpPr>
              <p:nvPr/>
            </p:nvSpPr>
            <p:spPr bwMode="auto">
              <a:xfrm>
                <a:off x="78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3" name="AutoShape 189"/>
              <p:cNvSpPr>
                <a:spLocks noChangeAspect="1" noChangeArrowheads="1"/>
              </p:cNvSpPr>
              <p:nvPr/>
            </p:nvSpPr>
            <p:spPr bwMode="auto">
              <a:xfrm>
                <a:off x="81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4" name="AutoShape 190"/>
              <p:cNvSpPr>
                <a:spLocks noChangeAspect="1" noChangeArrowheads="1"/>
              </p:cNvSpPr>
              <p:nvPr/>
            </p:nvSpPr>
            <p:spPr bwMode="auto">
              <a:xfrm>
                <a:off x="849" y="3709"/>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5" name="AutoShape 191"/>
              <p:cNvSpPr>
                <a:spLocks noChangeAspect="1" noChangeArrowheads="1"/>
              </p:cNvSpPr>
              <p:nvPr/>
            </p:nvSpPr>
            <p:spPr bwMode="auto">
              <a:xfrm>
                <a:off x="877"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6" name="AutoShape 192"/>
              <p:cNvSpPr>
                <a:spLocks noChangeAspect="1" noChangeArrowheads="1"/>
              </p:cNvSpPr>
              <p:nvPr/>
            </p:nvSpPr>
            <p:spPr bwMode="auto">
              <a:xfrm>
                <a:off x="903" y="370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7" name="AutoShape 193"/>
              <p:cNvSpPr>
                <a:spLocks noChangeAspect="1" noChangeArrowheads="1"/>
              </p:cNvSpPr>
              <p:nvPr/>
            </p:nvSpPr>
            <p:spPr bwMode="auto">
              <a:xfrm>
                <a:off x="933"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8" name="AutoShape 194"/>
              <p:cNvSpPr>
                <a:spLocks noChangeAspect="1" noChangeArrowheads="1"/>
              </p:cNvSpPr>
              <p:nvPr/>
            </p:nvSpPr>
            <p:spPr bwMode="auto">
              <a:xfrm>
                <a:off x="963" y="3709"/>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59" name="AutoShape 195"/>
              <p:cNvSpPr>
                <a:spLocks noChangeAspect="1" noChangeArrowheads="1"/>
              </p:cNvSpPr>
              <p:nvPr/>
            </p:nvSpPr>
            <p:spPr bwMode="auto">
              <a:xfrm>
                <a:off x="992"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60" name="AutoShape 196"/>
              <p:cNvSpPr>
                <a:spLocks noChangeAspect="1" noChangeArrowheads="1"/>
              </p:cNvSpPr>
              <p:nvPr/>
            </p:nvSpPr>
            <p:spPr bwMode="auto">
              <a:xfrm>
                <a:off x="1021"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61" name="AutoShape 197"/>
              <p:cNvSpPr>
                <a:spLocks noChangeAspect="1" noChangeArrowheads="1"/>
              </p:cNvSpPr>
              <p:nvPr/>
            </p:nvSpPr>
            <p:spPr bwMode="auto">
              <a:xfrm>
                <a:off x="1050" y="370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462" name="Freeform 198"/>
              <p:cNvSpPr>
                <a:spLocks noChangeAspect="1"/>
              </p:cNvSpPr>
              <p:nvPr/>
            </p:nvSpPr>
            <p:spPr bwMode="auto">
              <a:xfrm>
                <a:off x="636" y="3625"/>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25400" cap="rnd">
                <a:solidFill>
                  <a:srgbClr val="000000"/>
                </a:solidFill>
                <a:round/>
                <a:headEnd/>
                <a:tailEnd/>
              </a:ln>
            </p:spPr>
            <p:txBody>
              <a:bodyPr/>
              <a:lstStyle/>
              <a:p>
                <a:endParaRPr lang="en-US" dirty="0"/>
              </a:p>
            </p:txBody>
          </p:sp>
          <p:sp>
            <p:nvSpPr>
              <p:cNvPr id="463" name="Freeform 199"/>
              <p:cNvSpPr>
                <a:spLocks noChangeAspect="1"/>
              </p:cNvSpPr>
              <p:nvPr/>
            </p:nvSpPr>
            <p:spPr bwMode="auto">
              <a:xfrm>
                <a:off x="675" y="3296"/>
                <a:ext cx="350" cy="287"/>
              </a:xfrm>
              <a:custGeom>
                <a:avLst/>
                <a:gdLst>
                  <a:gd name="T0" fmla="*/ 6 w 350"/>
                  <a:gd name="T1" fmla="*/ 0 h 287"/>
                  <a:gd name="T2" fmla="*/ 346 w 350"/>
                  <a:gd name="T3" fmla="*/ 0 h 287"/>
                  <a:gd name="T4" fmla="*/ 349 w 350"/>
                  <a:gd name="T5" fmla="*/ 7 h 287"/>
                  <a:gd name="T6" fmla="*/ 349 w 350"/>
                  <a:gd name="T7" fmla="*/ 279 h 287"/>
                  <a:gd name="T8" fmla="*/ 346 w 350"/>
                  <a:gd name="T9" fmla="*/ 286 h 287"/>
                  <a:gd name="T10" fmla="*/ 6 w 350"/>
                  <a:gd name="T11" fmla="*/ 286 h 287"/>
                  <a:gd name="T12" fmla="*/ 0 w 350"/>
                  <a:gd name="T13" fmla="*/ 279 h 287"/>
                  <a:gd name="T14" fmla="*/ 0 w 350"/>
                  <a:gd name="T15" fmla="*/ 7 h 287"/>
                  <a:gd name="T16" fmla="*/ 6 w 350"/>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0"/>
                  <a:gd name="T28" fmla="*/ 0 h 287"/>
                  <a:gd name="T29" fmla="*/ 350 w 350"/>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0" h="287">
                    <a:moveTo>
                      <a:pt x="6" y="0"/>
                    </a:moveTo>
                    <a:lnTo>
                      <a:pt x="346" y="0"/>
                    </a:lnTo>
                    <a:lnTo>
                      <a:pt x="349" y="7"/>
                    </a:lnTo>
                    <a:lnTo>
                      <a:pt x="349" y="279"/>
                    </a:lnTo>
                    <a:lnTo>
                      <a:pt x="346" y="286"/>
                    </a:lnTo>
                    <a:lnTo>
                      <a:pt x="6" y="286"/>
                    </a:lnTo>
                    <a:lnTo>
                      <a:pt x="0" y="279"/>
                    </a:lnTo>
                    <a:lnTo>
                      <a:pt x="0" y="7"/>
                    </a:lnTo>
                    <a:lnTo>
                      <a:pt x="6" y="0"/>
                    </a:lnTo>
                  </a:path>
                </a:pathLst>
              </a:custGeom>
              <a:solidFill>
                <a:srgbClr val="B3B3D0"/>
              </a:solidFill>
              <a:ln w="9525" cap="rnd">
                <a:noFill/>
                <a:round/>
                <a:headEnd/>
                <a:tailEnd/>
              </a:ln>
            </p:spPr>
            <p:txBody>
              <a:bodyPr/>
              <a:lstStyle/>
              <a:p>
                <a:endParaRPr lang="en-US" dirty="0"/>
              </a:p>
            </p:txBody>
          </p:sp>
          <p:sp>
            <p:nvSpPr>
              <p:cNvPr id="464" name="Freeform 200"/>
              <p:cNvSpPr>
                <a:spLocks noChangeAspect="1"/>
              </p:cNvSpPr>
              <p:nvPr/>
            </p:nvSpPr>
            <p:spPr bwMode="auto">
              <a:xfrm>
                <a:off x="675" y="3296"/>
                <a:ext cx="354" cy="290"/>
              </a:xfrm>
              <a:custGeom>
                <a:avLst/>
                <a:gdLst>
                  <a:gd name="T0" fmla="*/ 7 w 354"/>
                  <a:gd name="T1" fmla="*/ 0 h 290"/>
                  <a:gd name="T2" fmla="*/ 350 w 354"/>
                  <a:gd name="T3" fmla="*/ 0 h 290"/>
                  <a:gd name="T4" fmla="*/ 353 w 354"/>
                  <a:gd name="T5" fmla="*/ 7 h 290"/>
                  <a:gd name="T6" fmla="*/ 353 w 354"/>
                  <a:gd name="T7" fmla="*/ 282 h 290"/>
                  <a:gd name="T8" fmla="*/ 350 w 354"/>
                  <a:gd name="T9" fmla="*/ 289 h 290"/>
                  <a:gd name="T10" fmla="*/ 7 w 354"/>
                  <a:gd name="T11" fmla="*/ 289 h 290"/>
                  <a:gd name="T12" fmla="*/ 0 w 354"/>
                  <a:gd name="T13" fmla="*/ 282 h 290"/>
                  <a:gd name="T14" fmla="*/ 0 w 354"/>
                  <a:gd name="T15" fmla="*/ 7 h 290"/>
                  <a:gd name="T16" fmla="*/ 7 w 354"/>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4"/>
                  <a:gd name="T28" fmla="*/ 0 h 290"/>
                  <a:gd name="T29" fmla="*/ 354 w 354"/>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4" h="290">
                    <a:moveTo>
                      <a:pt x="7" y="0"/>
                    </a:moveTo>
                    <a:lnTo>
                      <a:pt x="350" y="0"/>
                    </a:lnTo>
                    <a:lnTo>
                      <a:pt x="353" y="7"/>
                    </a:lnTo>
                    <a:lnTo>
                      <a:pt x="353" y="282"/>
                    </a:lnTo>
                    <a:lnTo>
                      <a:pt x="350" y="289"/>
                    </a:lnTo>
                    <a:lnTo>
                      <a:pt x="7" y="289"/>
                    </a:lnTo>
                    <a:lnTo>
                      <a:pt x="0" y="282"/>
                    </a:lnTo>
                    <a:lnTo>
                      <a:pt x="0" y="7"/>
                    </a:lnTo>
                    <a:lnTo>
                      <a:pt x="7" y="0"/>
                    </a:lnTo>
                  </a:path>
                </a:pathLst>
              </a:custGeom>
              <a:noFill/>
              <a:ln w="25400" cap="rnd">
                <a:solidFill>
                  <a:srgbClr val="000000"/>
                </a:solidFill>
                <a:round/>
                <a:headEnd/>
                <a:tailEnd/>
              </a:ln>
            </p:spPr>
            <p:txBody>
              <a:bodyPr/>
              <a:lstStyle/>
              <a:p>
                <a:endParaRPr lang="en-US" dirty="0"/>
              </a:p>
            </p:txBody>
          </p:sp>
          <p:sp>
            <p:nvSpPr>
              <p:cNvPr id="465" name="Freeform 201"/>
              <p:cNvSpPr>
                <a:spLocks noChangeAspect="1"/>
              </p:cNvSpPr>
              <p:nvPr/>
            </p:nvSpPr>
            <p:spPr bwMode="auto">
              <a:xfrm>
                <a:off x="757" y="3350"/>
                <a:ext cx="200" cy="182"/>
              </a:xfrm>
              <a:custGeom>
                <a:avLst/>
                <a:gdLst>
                  <a:gd name="T0" fmla="*/ 173 w 200"/>
                  <a:gd name="T1" fmla="*/ 3 h 182"/>
                  <a:gd name="T2" fmla="*/ 199 w 200"/>
                  <a:gd name="T3" fmla="*/ 0 h 182"/>
                  <a:gd name="T4" fmla="*/ 26 w 200"/>
                  <a:gd name="T5" fmla="*/ 178 h 182"/>
                  <a:gd name="T6" fmla="*/ 0 w 200"/>
                  <a:gd name="T7" fmla="*/ 181 h 182"/>
                  <a:gd name="T8" fmla="*/ 173 w 200"/>
                  <a:gd name="T9" fmla="*/ 3 h 182"/>
                  <a:gd name="T10" fmla="*/ 0 60000 65536"/>
                  <a:gd name="T11" fmla="*/ 0 60000 65536"/>
                  <a:gd name="T12" fmla="*/ 0 60000 65536"/>
                  <a:gd name="T13" fmla="*/ 0 60000 65536"/>
                  <a:gd name="T14" fmla="*/ 0 60000 65536"/>
                  <a:gd name="T15" fmla="*/ 0 w 200"/>
                  <a:gd name="T16" fmla="*/ 0 h 182"/>
                  <a:gd name="T17" fmla="*/ 200 w 200"/>
                  <a:gd name="T18" fmla="*/ 182 h 182"/>
                </a:gdLst>
                <a:ahLst/>
                <a:cxnLst>
                  <a:cxn ang="T10">
                    <a:pos x="T0" y="T1"/>
                  </a:cxn>
                  <a:cxn ang="T11">
                    <a:pos x="T2" y="T3"/>
                  </a:cxn>
                  <a:cxn ang="T12">
                    <a:pos x="T4" y="T5"/>
                  </a:cxn>
                  <a:cxn ang="T13">
                    <a:pos x="T6" y="T7"/>
                  </a:cxn>
                  <a:cxn ang="T14">
                    <a:pos x="T8" y="T9"/>
                  </a:cxn>
                </a:cxnLst>
                <a:rect l="T15" t="T16" r="T17" b="T18"/>
                <a:pathLst>
                  <a:path w="200" h="182">
                    <a:moveTo>
                      <a:pt x="173" y="3"/>
                    </a:moveTo>
                    <a:lnTo>
                      <a:pt x="199" y="0"/>
                    </a:lnTo>
                    <a:lnTo>
                      <a:pt x="26" y="178"/>
                    </a:lnTo>
                    <a:lnTo>
                      <a:pt x="0" y="181"/>
                    </a:lnTo>
                    <a:lnTo>
                      <a:pt x="173" y="3"/>
                    </a:lnTo>
                  </a:path>
                </a:pathLst>
              </a:custGeom>
              <a:solidFill>
                <a:srgbClr val="FFFFFF"/>
              </a:solidFill>
              <a:ln w="9525" cap="rnd">
                <a:noFill/>
                <a:round/>
                <a:headEnd/>
                <a:tailEnd/>
              </a:ln>
            </p:spPr>
            <p:txBody>
              <a:bodyPr/>
              <a:lstStyle/>
              <a:p>
                <a:endParaRPr lang="en-US" dirty="0"/>
              </a:p>
            </p:txBody>
          </p:sp>
          <p:sp>
            <p:nvSpPr>
              <p:cNvPr id="466" name="Freeform 202"/>
              <p:cNvSpPr>
                <a:spLocks noChangeAspect="1"/>
              </p:cNvSpPr>
              <p:nvPr/>
            </p:nvSpPr>
            <p:spPr bwMode="auto">
              <a:xfrm>
                <a:off x="839" y="3417"/>
                <a:ext cx="134" cy="119"/>
              </a:xfrm>
              <a:custGeom>
                <a:avLst/>
                <a:gdLst>
                  <a:gd name="T0" fmla="*/ 114 w 134"/>
                  <a:gd name="T1" fmla="*/ 3 h 119"/>
                  <a:gd name="T2" fmla="*/ 133 w 134"/>
                  <a:gd name="T3" fmla="*/ 0 h 119"/>
                  <a:gd name="T4" fmla="*/ 19 w 134"/>
                  <a:gd name="T5" fmla="*/ 118 h 119"/>
                  <a:gd name="T6" fmla="*/ 0 w 134"/>
                  <a:gd name="T7" fmla="*/ 118 h 119"/>
                  <a:gd name="T8" fmla="*/ 114 w 134"/>
                  <a:gd name="T9" fmla="*/ 3 h 119"/>
                  <a:gd name="T10" fmla="*/ 0 60000 65536"/>
                  <a:gd name="T11" fmla="*/ 0 60000 65536"/>
                  <a:gd name="T12" fmla="*/ 0 60000 65536"/>
                  <a:gd name="T13" fmla="*/ 0 60000 65536"/>
                  <a:gd name="T14" fmla="*/ 0 60000 65536"/>
                  <a:gd name="T15" fmla="*/ 0 w 134"/>
                  <a:gd name="T16" fmla="*/ 0 h 119"/>
                  <a:gd name="T17" fmla="*/ 134 w 134"/>
                  <a:gd name="T18" fmla="*/ 119 h 119"/>
                </a:gdLst>
                <a:ahLst/>
                <a:cxnLst>
                  <a:cxn ang="T10">
                    <a:pos x="T0" y="T1"/>
                  </a:cxn>
                  <a:cxn ang="T11">
                    <a:pos x="T2" y="T3"/>
                  </a:cxn>
                  <a:cxn ang="T12">
                    <a:pos x="T4" y="T5"/>
                  </a:cxn>
                  <a:cxn ang="T13">
                    <a:pos x="T6" y="T7"/>
                  </a:cxn>
                  <a:cxn ang="T14">
                    <a:pos x="T8" y="T9"/>
                  </a:cxn>
                </a:cxnLst>
                <a:rect l="T15" t="T16" r="T17" b="T18"/>
                <a:pathLst>
                  <a:path w="134" h="119">
                    <a:moveTo>
                      <a:pt x="114" y="3"/>
                    </a:moveTo>
                    <a:lnTo>
                      <a:pt x="133" y="0"/>
                    </a:lnTo>
                    <a:lnTo>
                      <a:pt x="19" y="118"/>
                    </a:lnTo>
                    <a:lnTo>
                      <a:pt x="0" y="118"/>
                    </a:lnTo>
                    <a:lnTo>
                      <a:pt x="114" y="3"/>
                    </a:lnTo>
                  </a:path>
                </a:pathLst>
              </a:custGeom>
              <a:solidFill>
                <a:srgbClr val="FFFFFF"/>
              </a:solidFill>
              <a:ln w="9525" cap="rnd">
                <a:noFill/>
                <a:round/>
                <a:headEnd/>
                <a:tailEnd/>
              </a:ln>
            </p:spPr>
            <p:txBody>
              <a:bodyPr/>
              <a:lstStyle/>
              <a:p>
                <a:endParaRPr lang="en-US" dirty="0"/>
              </a:p>
            </p:txBody>
          </p:sp>
          <p:sp>
            <p:nvSpPr>
              <p:cNvPr id="467" name="Freeform 203"/>
              <p:cNvSpPr>
                <a:spLocks noChangeAspect="1"/>
              </p:cNvSpPr>
              <p:nvPr/>
            </p:nvSpPr>
            <p:spPr bwMode="auto">
              <a:xfrm>
                <a:off x="727" y="3337"/>
                <a:ext cx="135" cy="118"/>
              </a:xfrm>
              <a:custGeom>
                <a:avLst/>
                <a:gdLst>
                  <a:gd name="T0" fmla="*/ 115 w 135"/>
                  <a:gd name="T1" fmla="*/ 3 h 118"/>
                  <a:gd name="T2" fmla="*/ 134 w 135"/>
                  <a:gd name="T3" fmla="*/ 0 h 118"/>
                  <a:gd name="T4" fmla="*/ 19 w 135"/>
                  <a:gd name="T5" fmla="*/ 117 h 118"/>
                  <a:gd name="T6" fmla="*/ 0 w 135"/>
                  <a:gd name="T7" fmla="*/ 117 h 118"/>
                  <a:gd name="T8" fmla="*/ 115 w 135"/>
                  <a:gd name="T9" fmla="*/ 3 h 118"/>
                  <a:gd name="T10" fmla="*/ 0 60000 65536"/>
                  <a:gd name="T11" fmla="*/ 0 60000 65536"/>
                  <a:gd name="T12" fmla="*/ 0 60000 65536"/>
                  <a:gd name="T13" fmla="*/ 0 60000 65536"/>
                  <a:gd name="T14" fmla="*/ 0 60000 65536"/>
                  <a:gd name="T15" fmla="*/ 0 w 135"/>
                  <a:gd name="T16" fmla="*/ 0 h 118"/>
                  <a:gd name="T17" fmla="*/ 135 w 135"/>
                  <a:gd name="T18" fmla="*/ 118 h 118"/>
                </a:gdLst>
                <a:ahLst/>
                <a:cxnLst>
                  <a:cxn ang="T10">
                    <a:pos x="T0" y="T1"/>
                  </a:cxn>
                  <a:cxn ang="T11">
                    <a:pos x="T2" y="T3"/>
                  </a:cxn>
                  <a:cxn ang="T12">
                    <a:pos x="T4" y="T5"/>
                  </a:cxn>
                  <a:cxn ang="T13">
                    <a:pos x="T6" y="T7"/>
                  </a:cxn>
                  <a:cxn ang="T14">
                    <a:pos x="T8" y="T9"/>
                  </a:cxn>
                </a:cxnLst>
                <a:rect l="T15" t="T16" r="T17" b="T18"/>
                <a:pathLst>
                  <a:path w="135" h="118">
                    <a:moveTo>
                      <a:pt x="115" y="3"/>
                    </a:moveTo>
                    <a:lnTo>
                      <a:pt x="134" y="0"/>
                    </a:lnTo>
                    <a:lnTo>
                      <a:pt x="19" y="117"/>
                    </a:lnTo>
                    <a:lnTo>
                      <a:pt x="0" y="117"/>
                    </a:lnTo>
                    <a:lnTo>
                      <a:pt x="115" y="3"/>
                    </a:lnTo>
                  </a:path>
                </a:pathLst>
              </a:custGeom>
              <a:solidFill>
                <a:srgbClr val="FFFFFF"/>
              </a:solidFill>
              <a:ln w="9525" cap="rnd">
                <a:noFill/>
                <a:round/>
                <a:headEnd/>
                <a:tailEnd/>
              </a:ln>
            </p:spPr>
            <p:txBody>
              <a:bodyPr/>
              <a:lstStyle/>
              <a:p>
                <a:endParaRPr lang="en-US" dirty="0"/>
              </a:p>
            </p:txBody>
          </p:sp>
          <p:sp>
            <p:nvSpPr>
              <p:cNvPr id="468" name="Freeform 204"/>
              <p:cNvSpPr>
                <a:spLocks noChangeAspect="1"/>
              </p:cNvSpPr>
              <p:nvPr/>
            </p:nvSpPr>
            <p:spPr bwMode="auto">
              <a:xfrm>
                <a:off x="681" y="3296"/>
                <a:ext cx="348" cy="283"/>
              </a:xfrm>
              <a:custGeom>
                <a:avLst/>
                <a:gdLst>
                  <a:gd name="T0" fmla="*/ 0 w 348"/>
                  <a:gd name="T1" fmla="*/ 0 h 283"/>
                  <a:gd name="T2" fmla="*/ 344 w 348"/>
                  <a:gd name="T3" fmla="*/ 0 h 283"/>
                  <a:gd name="T4" fmla="*/ 347 w 348"/>
                  <a:gd name="T5" fmla="*/ 7 h 283"/>
                  <a:gd name="T6" fmla="*/ 347 w 348"/>
                  <a:gd name="T7" fmla="*/ 282 h 283"/>
                  <a:gd name="T8" fmla="*/ 0 60000 65536"/>
                  <a:gd name="T9" fmla="*/ 0 60000 65536"/>
                  <a:gd name="T10" fmla="*/ 0 60000 65536"/>
                  <a:gd name="T11" fmla="*/ 0 60000 65536"/>
                  <a:gd name="T12" fmla="*/ 0 w 348"/>
                  <a:gd name="T13" fmla="*/ 0 h 283"/>
                  <a:gd name="T14" fmla="*/ 348 w 348"/>
                  <a:gd name="T15" fmla="*/ 283 h 283"/>
                </a:gdLst>
                <a:ahLst/>
                <a:cxnLst>
                  <a:cxn ang="T8">
                    <a:pos x="T0" y="T1"/>
                  </a:cxn>
                  <a:cxn ang="T9">
                    <a:pos x="T2" y="T3"/>
                  </a:cxn>
                  <a:cxn ang="T10">
                    <a:pos x="T4" y="T5"/>
                  </a:cxn>
                  <a:cxn ang="T11">
                    <a:pos x="T6" y="T7"/>
                  </a:cxn>
                </a:cxnLst>
                <a:rect l="T12" t="T13" r="T14" b="T15"/>
                <a:pathLst>
                  <a:path w="348" h="283">
                    <a:moveTo>
                      <a:pt x="0" y="0"/>
                    </a:moveTo>
                    <a:lnTo>
                      <a:pt x="344" y="0"/>
                    </a:lnTo>
                    <a:lnTo>
                      <a:pt x="347" y="7"/>
                    </a:lnTo>
                    <a:lnTo>
                      <a:pt x="347" y="282"/>
                    </a:lnTo>
                  </a:path>
                </a:pathLst>
              </a:custGeom>
              <a:noFill/>
              <a:ln w="25400" cap="rnd">
                <a:solidFill>
                  <a:srgbClr val="000000"/>
                </a:solidFill>
                <a:round/>
                <a:headEnd type="none" w="sm" len="sm"/>
                <a:tailEnd type="none" w="sm" len="sm"/>
              </a:ln>
            </p:spPr>
            <p:txBody>
              <a:bodyPr/>
              <a:lstStyle/>
              <a:p>
                <a:endParaRPr lang="en-US" dirty="0"/>
              </a:p>
            </p:txBody>
          </p:sp>
          <p:sp>
            <p:nvSpPr>
              <p:cNvPr id="469" name="Freeform 205"/>
              <p:cNvSpPr>
                <a:spLocks noChangeAspect="1"/>
              </p:cNvSpPr>
              <p:nvPr/>
            </p:nvSpPr>
            <p:spPr bwMode="auto">
              <a:xfrm>
                <a:off x="675" y="3296"/>
                <a:ext cx="354" cy="290"/>
              </a:xfrm>
              <a:custGeom>
                <a:avLst/>
                <a:gdLst>
                  <a:gd name="T0" fmla="*/ 353 w 354"/>
                  <a:gd name="T1" fmla="*/ 282 h 290"/>
                  <a:gd name="T2" fmla="*/ 350 w 354"/>
                  <a:gd name="T3" fmla="*/ 289 h 290"/>
                  <a:gd name="T4" fmla="*/ 7 w 354"/>
                  <a:gd name="T5" fmla="*/ 289 h 290"/>
                  <a:gd name="T6" fmla="*/ 0 w 354"/>
                  <a:gd name="T7" fmla="*/ 282 h 290"/>
                  <a:gd name="T8" fmla="*/ 0 w 354"/>
                  <a:gd name="T9" fmla="*/ 7 h 290"/>
                  <a:gd name="T10" fmla="*/ 7 w 354"/>
                  <a:gd name="T11" fmla="*/ 0 h 290"/>
                  <a:gd name="T12" fmla="*/ 0 60000 65536"/>
                  <a:gd name="T13" fmla="*/ 0 60000 65536"/>
                  <a:gd name="T14" fmla="*/ 0 60000 65536"/>
                  <a:gd name="T15" fmla="*/ 0 60000 65536"/>
                  <a:gd name="T16" fmla="*/ 0 60000 65536"/>
                  <a:gd name="T17" fmla="*/ 0 60000 65536"/>
                  <a:gd name="T18" fmla="*/ 0 w 354"/>
                  <a:gd name="T19" fmla="*/ 0 h 290"/>
                  <a:gd name="T20" fmla="*/ 354 w 354"/>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354" h="290">
                    <a:moveTo>
                      <a:pt x="353" y="282"/>
                    </a:moveTo>
                    <a:lnTo>
                      <a:pt x="350" y="289"/>
                    </a:lnTo>
                    <a:lnTo>
                      <a:pt x="7" y="289"/>
                    </a:lnTo>
                    <a:lnTo>
                      <a:pt x="0" y="282"/>
                    </a:lnTo>
                    <a:lnTo>
                      <a:pt x="0" y="7"/>
                    </a:lnTo>
                    <a:lnTo>
                      <a:pt x="7" y="0"/>
                    </a:lnTo>
                  </a:path>
                </a:pathLst>
              </a:custGeom>
              <a:noFill/>
              <a:ln w="25400" cap="rnd">
                <a:solidFill>
                  <a:srgbClr val="FFFFFF"/>
                </a:solidFill>
                <a:round/>
                <a:headEnd type="none" w="sm" len="sm"/>
                <a:tailEnd type="none" w="sm" len="sm"/>
              </a:ln>
            </p:spPr>
            <p:txBody>
              <a:bodyPr/>
              <a:lstStyle/>
              <a:p>
                <a:endParaRPr lang="en-US" dirty="0"/>
              </a:p>
            </p:txBody>
          </p:sp>
        </p:grpSp>
        <p:sp>
          <p:nvSpPr>
            <p:cNvPr id="128" name="Rectangle 206"/>
            <p:cNvSpPr>
              <a:spLocks noChangeAspect="1" noChangeArrowheads="1"/>
            </p:cNvSpPr>
            <p:nvPr/>
          </p:nvSpPr>
          <p:spPr bwMode="auto">
            <a:xfrm>
              <a:off x="262" y="2261"/>
              <a:ext cx="3840" cy="212"/>
            </a:xfrm>
            <a:prstGeom prst="rect">
              <a:avLst/>
            </a:prstGeom>
            <a:noFill/>
            <a:ln w="9525">
              <a:noFill/>
              <a:miter lim="800000"/>
              <a:headEnd/>
              <a:tailEnd/>
            </a:ln>
          </p:spPr>
          <p:txBody>
            <a:bodyPr lIns="92075" tIns="46038" rIns="92075" bIns="46038">
              <a:spAutoFit/>
            </a:bodyPr>
            <a:lstStyle/>
            <a:p>
              <a:pPr algn="ctr"/>
              <a:r>
                <a:rPr lang="en-US" sz="1600" b="1" dirty="0">
                  <a:latin typeface="Arial" pitchFamily="34" charset="0"/>
                </a:rPr>
                <a:t>                              </a:t>
              </a:r>
              <a:r>
                <a:rPr lang="en-US" sz="1600" b="1" dirty="0">
                  <a:solidFill>
                    <a:schemeClr val="tx2"/>
                  </a:solidFill>
                  <a:latin typeface="Arial" pitchFamily="34" charset="0"/>
                </a:rPr>
                <a:t>OUTBOUND</a:t>
              </a:r>
            </a:p>
          </p:txBody>
        </p:sp>
        <p:sp>
          <p:nvSpPr>
            <p:cNvPr id="129" name="Freeform 207"/>
            <p:cNvSpPr>
              <a:spLocks/>
            </p:cNvSpPr>
            <p:nvPr/>
          </p:nvSpPr>
          <p:spPr bwMode="auto">
            <a:xfrm flipH="1">
              <a:off x="2238" y="2811"/>
              <a:ext cx="274" cy="589"/>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noFill/>
              <a:round/>
              <a:headEnd/>
              <a:tailEnd/>
            </a:ln>
          </p:spPr>
          <p:txBody>
            <a:bodyPr/>
            <a:lstStyle/>
            <a:p>
              <a:endParaRPr lang="en-US" dirty="0"/>
            </a:p>
          </p:txBody>
        </p:sp>
        <p:sp>
          <p:nvSpPr>
            <p:cNvPr id="130" name="Freeform 208"/>
            <p:cNvSpPr>
              <a:spLocks/>
            </p:cNvSpPr>
            <p:nvPr/>
          </p:nvSpPr>
          <p:spPr bwMode="auto">
            <a:xfrm flipH="1">
              <a:off x="2328" y="2862"/>
              <a:ext cx="58" cy="104"/>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131" name="Freeform 209"/>
            <p:cNvSpPr>
              <a:spLocks/>
            </p:cNvSpPr>
            <p:nvPr/>
          </p:nvSpPr>
          <p:spPr bwMode="auto">
            <a:xfrm flipH="1">
              <a:off x="2251" y="2920"/>
              <a:ext cx="230" cy="181"/>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132" name="Freeform 210"/>
            <p:cNvSpPr>
              <a:spLocks/>
            </p:cNvSpPr>
            <p:nvPr/>
          </p:nvSpPr>
          <p:spPr bwMode="auto">
            <a:xfrm flipH="1">
              <a:off x="2287" y="3115"/>
              <a:ext cx="199" cy="210"/>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133" name="Freeform 211"/>
            <p:cNvSpPr>
              <a:spLocks/>
            </p:cNvSpPr>
            <p:nvPr/>
          </p:nvSpPr>
          <p:spPr bwMode="auto">
            <a:xfrm flipH="1">
              <a:off x="2330" y="2803"/>
              <a:ext cx="80" cy="57"/>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134" name="Freeform 212"/>
            <p:cNvSpPr>
              <a:spLocks/>
            </p:cNvSpPr>
            <p:nvPr/>
          </p:nvSpPr>
          <p:spPr bwMode="auto">
            <a:xfrm flipH="1">
              <a:off x="2263" y="3305"/>
              <a:ext cx="46" cy="94"/>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135" name="Freeform 213"/>
            <p:cNvSpPr>
              <a:spLocks/>
            </p:cNvSpPr>
            <p:nvPr/>
          </p:nvSpPr>
          <p:spPr bwMode="auto">
            <a:xfrm flipH="1">
              <a:off x="2426" y="3315"/>
              <a:ext cx="96" cy="84"/>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136" name="Freeform 214"/>
            <p:cNvSpPr>
              <a:spLocks/>
            </p:cNvSpPr>
            <p:nvPr/>
          </p:nvSpPr>
          <p:spPr bwMode="auto">
            <a:xfrm flipH="1">
              <a:off x="2326" y="3100"/>
              <a:ext cx="99" cy="42"/>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137" name="Freeform 215"/>
            <p:cNvSpPr>
              <a:spLocks/>
            </p:cNvSpPr>
            <p:nvPr/>
          </p:nvSpPr>
          <p:spPr bwMode="auto">
            <a:xfrm flipH="1">
              <a:off x="2275" y="3051"/>
              <a:ext cx="50" cy="95"/>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138" name="Freeform 216"/>
            <p:cNvSpPr>
              <a:spLocks/>
            </p:cNvSpPr>
            <p:nvPr/>
          </p:nvSpPr>
          <p:spPr bwMode="auto">
            <a:xfrm flipH="1">
              <a:off x="2453" y="3000"/>
              <a:ext cx="77" cy="65"/>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139" name="Freeform 217"/>
            <p:cNvSpPr>
              <a:spLocks/>
            </p:cNvSpPr>
            <p:nvPr/>
          </p:nvSpPr>
          <p:spPr bwMode="auto">
            <a:xfrm flipH="1">
              <a:off x="2317" y="2806"/>
              <a:ext cx="103" cy="69"/>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140" name="Freeform 218"/>
            <p:cNvSpPr>
              <a:spLocks/>
            </p:cNvSpPr>
            <p:nvPr/>
          </p:nvSpPr>
          <p:spPr bwMode="auto">
            <a:xfrm flipH="1">
              <a:off x="2230" y="2909"/>
              <a:ext cx="115" cy="224"/>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141" name="Freeform 219"/>
            <p:cNvSpPr>
              <a:spLocks/>
            </p:cNvSpPr>
            <p:nvPr/>
          </p:nvSpPr>
          <p:spPr bwMode="auto">
            <a:xfrm flipH="1">
              <a:off x="2294" y="3116"/>
              <a:ext cx="45" cy="41"/>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142" name="Freeform 220"/>
            <p:cNvSpPr>
              <a:spLocks/>
            </p:cNvSpPr>
            <p:nvPr/>
          </p:nvSpPr>
          <p:spPr bwMode="auto">
            <a:xfrm flipH="1">
              <a:off x="2247" y="3039"/>
              <a:ext cx="42" cy="27"/>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143" name="Freeform 221"/>
            <p:cNvSpPr>
              <a:spLocks/>
            </p:cNvSpPr>
            <p:nvPr/>
          </p:nvSpPr>
          <p:spPr bwMode="auto">
            <a:xfrm flipH="1">
              <a:off x="2445" y="3027"/>
              <a:ext cx="85" cy="50"/>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144" name="Freeform 222"/>
            <p:cNvSpPr>
              <a:spLocks/>
            </p:cNvSpPr>
            <p:nvPr/>
          </p:nvSpPr>
          <p:spPr bwMode="auto">
            <a:xfrm flipH="1">
              <a:off x="2399" y="2910"/>
              <a:ext cx="121" cy="494"/>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145" name="Freeform 223"/>
            <p:cNvSpPr>
              <a:spLocks/>
            </p:cNvSpPr>
            <p:nvPr/>
          </p:nvSpPr>
          <p:spPr bwMode="auto">
            <a:xfrm flipH="1">
              <a:off x="2245" y="3135"/>
              <a:ext cx="202" cy="274"/>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146" name="Freeform 224"/>
            <p:cNvSpPr>
              <a:spLocks/>
            </p:cNvSpPr>
            <p:nvPr/>
          </p:nvSpPr>
          <p:spPr bwMode="auto">
            <a:xfrm flipH="1">
              <a:off x="2273" y="3289"/>
              <a:ext cx="34" cy="30"/>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147" name="Freeform 225"/>
            <p:cNvSpPr>
              <a:spLocks/>
            </p:cNvSpPr>
            <p:nvPr/>
          </p:nvSpPr>
          <p:spPr bwMode="auto">
            <a:xfrm flipH="1">
              <a:off x="2300" y="3011"/>
              <a:ext cx="103" cy="102"/>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148" name="Freeform 226"/>
            <p:cNvSpPr>
              <a:spLocks/>
            </p:cNvSpPr>
            <p:nvPr/>
          </p:nvSpPr>
          <p:spPr bwMode="auto">
            <a:xfrm flipH="1">
              <a:off x="2361" y="2863"/>
              <a:ext cx="35" cy="55"/>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149" name="Freeform 227"/>
            <p:cNvSpPr>
              <a:spLocks/>
            </p:cNvSpPr>
            <p:nvPr/>
          </p:nvSpPr>
          <p:spPr bwMode="auto">
            <a:xfrm flipH="1">
              <a:off x="2332" y="2867"/>
              <a:ext cx="80" cy="122"/>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150" name="Freeform 228"/>
            <p:cNvSpPr>
              <a:spLocks/>
            </p:cNvSpPr>
            <p:nvPr/>
          </p:nvSpPr>
          <p:spPr bwMode="auto">
            <a:xfrm flipH="1">
              <a:off x="2341" y="3095"/>
              <a:ext cx="79" cy="15"/>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151" name="Freeform 229"/>
            <p:cNvSpPr>
              <a:spLocks/>
            </p:cNvSpPr>
            <p:nvPr/>
          </p:nvSpPr>
          <p:spPr bwMode="auto">
            <a:xfrm flipH="1">
              <a:off x="2335" y="3117"/>
              <a:ext cx="91" cy="42"/>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152" name="Group 230"/>
            <p:cNvGrpSpPr>
              <a:grpSpLocks/>
            </p:cNvGrpSpPr>
            <p:nvPr/>
          </p:nvGrpSpPr>
          <p:grpSpPr bwMode="auto">
            <a:xfrm flipH="1">
              <a:off x="2484" y="2974"/>
              <a:ext cx="269" cy="92"/>
              <a:chOff x="1212" y="1004"/>
              <a:chExt cx="1570" cy="538"/>
            </a:xfrm>
          </p:grpSpPr>
          <p:sp>
            <p:nvSpPr>
              <p:cNvPr id="404" name="Freeform 231"/>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05" name="Freeform 232"/>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406" name="Freeform 233"/>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407" name="Freeform 234"/>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408" name="Freeform 235"/>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409" name="Freeform 236"/>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410" name="Freeform 237"/>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411" name="Freeform 238"/>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153" name="Freeform 239"/>
            <p:cNvSpPr>
              <a:spLocks/>
            </p:cNvSpPr>
            <p:nvPr/>
          </p:nvSpPr>
          <p:spPr bwMode="auto">
            <a:xfrm flipH="1">
              <a:off x="2446" y="2995"/>
              <a:ext cx="75" cy="62"/>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154" name="Rectangle 240"/>
            <p:cNvSpPr>
              <a:spLocks noChangeAspect="1" noChangeArrowheads="1"/>
            </p:cNvSpPr>
            <p:nvPr/>
          </p:nvSpPr>
          <p:spPr bwMode="auto">
            <a:xfrm>
              <a:off x="3463" y="2503"/>
              <a:ext cx="663" cy="485"/>
            </a:xfrm>
            <a:prstGeom prst="rect">
              <a:avLst/>
            </a:prstGeom>
            <a:noFill/>
            <a:ln w="9525">
              <a:noFill/>
              <a:miter lim="800000"/>
              <a:headEnd/>
              <a:tailEnd/>
            </a:ln>
          </p:spPr>
          <p:txBody>
            <a:bodyPr wrap="square" lIns="92075" tIns="46038" rIns="92075" bIns="46038">
              <a:spAutoFit/>
            </a:bodyPr>
            <a:lstStyle/>
            <a:p>
              <a:r>
                <a:rPr lang="en-US" sz="1100" b="1" dirty="0">
                  <a:solidFill>
                    <a:schemeClr val="bg1"/>
                  </a:solidFill>
                  <a:latin typeface="Arial Narrow" pitchFamily="34" charset="0"/>
                </a:rPr>
                <a:t>Packing </a:t>
              </a:r>
            </a:p>
            <a:p>
              <a:r>
                <a:rPr lang="en-US" sz="1100" b="1" dirty="0">
                  <a:solidFill>
                    <a:schemeClr val="bg1"/>
                  </a:solidFill>
                  <a:latin typeface="Arial Narrow" pitchFamily="34" charset="0"/>
                </a:rPr>
                <a:t>Consolidation</a:t>
              </a:r>
            </a:p>
            <a:p>
              <a:r>
                <a:rPr lang="en-US" sz="1100" b="1" dirty="0">
                  <a:solidFill>
                    <a:schemeClr val="bg1"/>
                  </a:solidFill>
                  <a:latin typeface="Arial Narrow" pitchFamily="34" charset="0"/>
                </a:rPr>
                <a:t>Staging</a:t>
              </a:r>
            </a:p>
            <a:p>
              <a:r>
                <a:rPr lang="en-US" sz="1100" b="1" dirty="0">
                  <a:solidFill>
                    <a:schemeClr val="bg1"/>
                  </a:solidFill>
                  <a:latin typeface="Arial Narrow" pitchFamily="34" charset="0"/>
                </a:rPr>
                <a:t>Loading</a:t>
              </a:r>
            </a:p>
          </p:txBody>
        </p:sp>
        <p:sp>
          <p:nvSpPr>
            <p:cNvPr id="155" name="Line 241"/>
            <p:cNvSpPr>
              <a:spLocks noChangeShapeType="1"/>
            </p:cNvSpPr>
            <p:nvPr/>
          </p:nvSpPr>
          <p:spPr bwMode="auto">
            <a:xfrm>
              <a:off x="265" y="2444"/>
              <a:ext cx="3837"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156" name="Rectangle 242"/>
            <p:cNvSpPr>
              <a:spLocks noChangeArrowheads="1"/>
            </p:cNvSpPr>
            <p:nvPr/>
          </p:nvSpPr>
          <p:spPr bwMode="auto">
            <a:xfrm>
              <a:off x="4092" y="2769"/>
              <a:ext cx="1430" cy="728"/>
            </a:xfrm>
            <a:prstGeom prst="rect">
              <a:avLst/>
            </a:prstGeom>
            <a:gradFill rotWithShape="0">
              <a:gsLst>
                <a:gs pos="0">
                  <a:srgbClr val="764718"/>
                </a:gs>
                <a:gs pos="100000">
                  <a:srgbClr val="FF9933"/>
                </a:gs>
              </a:gsLst>
              <a:lin ang="5400000" scaled="1"/>
            </a:grad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157" name="Rectangle 243"/>
            <p:cNvSpPr>
              <a:spLocks noChangeAspect="1" noChangeArrowheads="1"/>
            </p:cNvSpPr>
            <p:nvPr/>
          </p:nvSpPr>
          <p:spPr bwMode="auto">
            <a:xfrm>
              <a:off x="4110" y="3289"/>
              <a:ext cx="1467" cy="174"/>
            </a:xfrm>
            <a:prstGeom prst="rect">
              <a:avLst/>
            </a:prstGeom>
            <a:noFill/>
            <a:ln w="9525">
              <a:noFill/>
              <a:miter lim="800000"/>
              <a:headEnd/>
              <a:tailEnd/>
            </a:ln>
          </p:spPr>
          <p:txBody>
            <a:bodyPr lIns="92075" tIns="46038" rIns="92075" bIns="46038">
              <a:spAutoFit/>
            </a:bodyPr>
            <a:lstStyle/>
            <a:p>
              <a:pPr algn="ctr">
                <a:lnSpc>
                  <a:spcPct val="85000"/>
                </a:lnSpc>
              </a:pPr>
              <a:r>
                <a:rPr lang="en-US" sz="1400" b="1" dirty="0">
                  <a:solidFill>
                    <a:schemeClr val="bg1"/>
                  </a:solidFill>
                  <a:latin typeface="Arial" pitchFamily="34" charset="0"/>
                </a:rPr>
                <a:t>PARCEL SHIPPING</a:t>
              </a:r>
            </a:p>
          </p:txBody>
        </p:sp>
        <p:sp>
          <p:nvSpPr>
            <p:cNvPr id="158" name="Rectangle 244"/>
            <p:cNvSpPr>
              <a:spLocks noChangeAspect="1" noChangeArrowheads="1"/>
            </p:cNvSpPr>
            <p:nvPr/>
          </p:nvSpPr>
          <p:spPr bwMode="auto">
            <a:xfrm>
              <a:off x="4116" y="2949"/>
              <a:ext cx="408" cy="272"/>
            </a:xfrm>
            <a:prstGeom prst="rect">
              <a:avLst/>
            </a:prstGeom>
            <a:noFill/>
            <a:ln w="9525">
              <a:noFill/>
              <a:miter lim="800000"/>
              <a:headEnd/>
              <a:tailEnd/>
            </a:ln>
          </p:spPr>
          <p:txBody>
            <a:bodyPr wrap="none" lIns="92075" tIns="46038" rIns="92075" bIns="46038">
              <a:spAutoFit/>
            </a:bodyPr>
            <a:lstStyle/>
            <a:p>
              <a:r>
                <a:rPr lang="en-US" sz="1100" b="1" dirty="0">
                  <a:solidFill>
                    <a:schemeClr val="bg1"/>
                  </a:solidFill>
                  <a:latin typeface="Arial Narrow" pitchFamily="34" charset="0"/>
                </a:rPr>
                <a:t>Freight</a:t>
              </a:r>
            </a:p>
            <a:p>
              <a:r>
                <a:rPr lang="en-US" sz="1100" b="1" dirty="0">
                  <a:solidFill>
                    <a:schemeClr val="bg1"/>
                  </a:solidFill>
                  <a:latin typeface="Arial Narrow" pitchFamily="34" charset="0"/>
                </a:rPr>
                <a:t>Charges</a:t>
              </a:r>
            </a:p>
          </p:txBody>
        </p:sp>
        <p:sp>
          <p:nvSpPr>
            <p:cNvPr id="159" name="Freeform 245"/>
            <p:cNvSpPr>
              <a:spLocks/>
            </p:cNvSpPr>
            <p:nvPr/>
          </p:nvSpPr>
          <p:spPr bwMode="auto">
            <a:xfrm>
              <a:off x="4503" y="2996"/>
              <a:ext cx="189" cy="172"/>
            </a:xfrm>
            <a:custGeom>
              <a:avLst/>
              <a:gdLst>
                <a:gd name="T0" fmla="*/ 0 w 333"/>
                <a:gd name="T1" fmla="*/ 41 h 302"/>
                <a:gd name="T2" fmla="*/ 179 w 333"/>
                <a:gd name="T3" fmla="*/ 0 h 302"/>
                <a:gd name="T4" fmla="*/ 333 w 333"/>
                <a:gd name="T5" fmla="*/ 65 h 302"/>
                <a:gd name="T6" fmla="*/ 327 w 333"/>
                <a:gd name="T7" fmla="*/ 260 h 302"/>
                <a:gd name="T8" fmla="*/ 167 w 333"/>
                <a:gd name="T9" fmla="*/ 302 h 302"/>
                <a:gd name="T10" fmla="*/ 12 w 333"/>
                <a:gd name="T11" fmla="*/ 255 h 302"/>
                <a:gd name="T12" fmla="*/ 0 w 333"/>
                <a:gd name="T13" fmla="*/ 41 h 302"/>
                <a:gd name="T14" fmla="*/ 0 60000 65536"/>
                <a:gd name="T15" fmla="*/ 0 60000 65536"/>
                <a:gd name="T16" fmla="*/ 0 60000 65536"/>
                <a:gd name="T17" fmla="*/ 0 60000 65536"/>
                <a:gd name="T18" fmla="*/ 0 60000 65536"/>
                <a:gd name="T19" fmla="*/ 0 60000 65536"/>
                <a:gd name="T20" fmla="*/ 0 60000 65536"/>
                <a:gd name="T21" fmla="*/ 0 w 333"/>
                <a:gd name="T22" fmla="*/ 0 h 302"/>
                <a:gd name="T23" fmla="*/ 333 w 333"/>
                <a:gd name="T24" fmla="*/ 302 h 3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3" h="302">
                  <a:moveTo>
                    <a:pt x="0" y="41"/>
                  </a:moveTo>
                  <a:lnTo>
                    <a:pt x="179" y="0"/>
                  </a:lnTo>
                  <a:lnTo>
                    <a:pt x="333" y="65"/>
                  </a:lnTo>
                  <a:lnTo>
                    <a:pt x="327" y="260"/>
                  </a:lnTo>
                  <a:lnTo>
                    <a:pt x="167" y="302"/>
                  </a:lnTo>
                  <a:lnTo>
                    <a:pt x="12" y="255"/>
                  </a:lnTo>
                  <a:lnTo>
                    <a:pt x="0" y="41"/>
                  </a:lnTo>
                  <a:close/>
                </a:path>
              </a:pathLst>
            </a:custGeom>
            <a:solidFill>
              <a:srgbClr val="02060A"/>
            </a:solidFill>
            <a:ln w="12700">
              <a:solidFill>
                <a:srgbClr val="02060A"/>
              </a:solidFill>
              <a:round/>
              <a:headEnd type="none" w="sm" len="sm"/>
              <a:tailEnd type="none" w="sm" len="sm"/>
            </a:ln>
          </p:spPr>
          <p:txBody>
            <a:bodyPr wrap="none" anchor="ctr"/>
            <a:lstStyle/>
            <a:p>
              <a:endParaRPr lang="en-US" dirty="0"/>
            </a:p>
          </p:txBody>
        </p:sp>
        <p:sp>
          <p:nvSpPr>
            <p:cNvPr id="160" name="Freeform 246"/>
            <p:cNvSpPr>
              <a:spLocks/>
            </p:cNvSpPr>
            <p:nvPr/>
          </p:nvSpPr>
          <p:spPr bwMode="auto">
            <a:xfrm>
              <a:off x="4522" y="3003"/>
              <a:ext cx="159" cy="57"/>
            </a:xfrm>
            <a:custGeom>
              <a:avLst/>
              <a:gdLst>
                <a:gd name="T0" fmla="*/ 0 w 280"/>
                <a:gd name="T1" fmla="*/ 36 h 100"/>
                <a:gd name="T2" fmla="*/ 145 w 280"/>
                <a:gd name="T3" fmla="*/ 0 h 100"/>
                <a:gd name="T4" fmla="*/ 280 w 280"/>
                <a:gd name="T5" fmla="*/ 57 h 100"/>
                <a:gd name="T6" fmla="*/ 142 w 280"/>
                <a:gd name="T7" fmla="*/ 100 h 100"/>
                <a:gd name="T8" fmla="*/ 0 w 280"/>
                <a:gd name="T9" fmla="*/ 36 h 100"/>
                <a:gd name="T10" fmla="*/ 0 60000 65536"/>
                <a:gd name="T11" fmla="*/ 0 60000 65536"/>
                <a:gd name="T12" fmla="*/ 0 60000 65536"/>
                <a:gd name="T13" fmla="*/ 0 60000 65536"/>
                <a:gd name="T14" fmla="*/ 0 60000 65536"/>
                <a:gd name="T15" fmla="*/ 0 w 280"/>
                <a:gd name="T16" fmla="*/ 0 h 100"/>
                <a:gd name="T17" fmla="*/ 280 w 280"/>
                <a:gd name="T18" fmla="*/ 100 h 100"/>
              </a:gdLst>
              <a:ahLst/>
              <a:cxnLst>
                <a:cxn ang="T10">
                  <a:pos x="T0" y="T1"/>
                </a:cxn>
                <a:cxn ang="T11">
                  <a:pos x="T2" y="T3"/>
                </a:cxn>
                <a:cxn ang="T12">
                  <a:pos x="T4" y="T5"/>
                </a:cxn>
                <a:cxn ang="T13">
                  <a:pos x="T6" y="T7"/>
                </a:cxn>
                <a:cxn ang="T14">
                  <a:pos x="T8" y="T9"/>
                </a:cxn>
              </a:cxnLst>
              <a:rect l="T15" t="T16" r="T17" b="T18"/>
              <a:pathLst>
                <a:path w="280" h="100">
                  <a:moveTo>
                    <a:pt x="0" y="36"/>
                  </a:moveTo>
                  <a:lnTo>
                    <a:pt x="145" y="0"/>
                  </a:lnTo>
                  <a:lnTo>
                    <a:pt x="280" y="57"/>
                  </a:lnTo>
                  <a:lnTo>
                    <a:pt x="142" y="100"/>
                  </a:lnTo>
                  <a:lnTo>
                    <a:pt x="0" y="36"/>
                  </a:lnTo>
                  <a:close/>
                </a:path>
              </a:pathLst>
            </a:custGeom>
            <a:solidFill>
              <a:srgbClr val="FFF2CC"/>
            </a:solidFill>
            <a:ln w="9525">
              <a:noFill/>
              <a:round/>
              <a:headEnd/>
              <a:tailEnd/>
            </a:ln>
          </p:spPr>
          <p:txBody>
            <a:bodyPr/>
            <a:lstStyle/>
            <a:p>
              <a:endParaRPr lang="en-US" dirty="0"/>
            </a:p>
          </p:txBody>
        </p:sp>
        <p:sp>
          <p:nvSpPr>
            <p:cNvPr id="161" name="Freeform 247"/>
            <p:cNvSpPr>
              <a:spLocks/>
            </p:cNvSpPr>
            <p:nvPr/>
          </p:nvSpPr>
          <p:spPr bwMode="auto">
            <a:xfrm>
              <a:off x="4512" y="3036"/>
              <a:ext cx="85" cy="118"/>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162" name="Freeform 248"/>
            <p:cNvSpPr>
              <a:spLocks/>
            </p:cNvSpPr>
            <p:nvPr/>
          </p:nvSpPr>
          <p:spPr bwMode="auto">
            <a:xfrm>
              <a:off x="4558" y="3099"/>
              <a:ext cx="27" cy="47"/>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163" name="Line 249"/>
            <p:cNvSpPr>
              <a:spLocks noChangeShapeType="1"/>
            </p:cNvSpPr>
            <p:nvPr/>
          </p:nvSpPr>
          <p:spPr bwMode="auto">
            <a:xfrm>
              <a:off x="4098" y="3224"/>
              <a:ext cx="1412"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164" name="Rectangle 250"/>
            <p:cNvSpPr>
              <a:spLocks noChangeArrowheads="1"/>
            </p:cNvSpPr>
            <p:nvPr/>
          </p:nvSpPr>
          <p:spPr bwMode="auto">
            <a:xfrm>
              <a:off x="4089" y="2058"/>
              <a:ext cx="1433" cy="710"/>
            </a:xfrm>
            <a:prstGeom prst="rect">
              <a:avLst/>
            </a:prstGeom>
            <a:gradFill rotWithShape="0">
              <a:gsLst>
                <a:gs pos="0">
                  <a:srgbClr val="765E00"/>
                </a:gs>
                <a:gs pos="100000">
                  <a:srgbClr val="FFCC00"/>
                </a:gs>
              </a:gsLst>
              <a:lin ang="5400000" scaled="1"/>
            </a:grad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165" name="Rectangle 251"/>
            <p:cNvSpPr>
              <a:spLocks noChangeAspect="1" noChangeArrowheads="1"/>
            </p:cNvSpPr>
            <p:nvPr/>
          </p:nvSpPr>
          <p:spPr bwMode="auto">
            <a:xfrm>
              <a:off x="4083" y="2054"/>
              <a:ext cx="1484" cy="289"/>
            </a:xfrm>
            <a:prstGeom prst="rect">
              <a:avLst/>
            </a:prstGeom>
            <a:noFill/>
            <a:ln w="9525">
              <a:noFill/>
              <a:miter lim="800000"/>
              <a:headEnd/>
              <a:tailEnd/>
            </a:ln>
          </p:spPr>
          <p:txBody>
            <a:bodyPr lIns="92075" tIns="46038" rIns="92075" bIns="46038">
              <a:spAutoFit/>
            </a:bodyPr>
            <a:lstStyle/>
            <a:p>
              <a:pPr algn="ctr">
                <a:lnSpc>
                  <a:spcPct val="85000"/>
                </a:lnSpc>
              </a:pPr>
              <a:r>
                <a:rPr lang="en-US" sz="1400" b="1" dirty="0">
                  <a:solidFill>
                    <a:schemeClr val="tx2"/>
                  </a:solidFill>
                  <a:latin typeface="Arial" pitchFamily="34" charset="0"/>
                </a:rPr>
                <a:t>TRANSPORTATION EXECUTION</a:t>
              </a:r>
            </a:p>
          </p:txBody>
        </p:sp>
        <p:sp>
          <p:nvSpPr>
            <p:cNvPr id="166" name="Rectangle 252"/>
            <p:cNvSpPr>
              <a:spLocks noChangeAspect="1" noChangeArrowheads="1"/>
            </p:cNvSpPr>
            <p:nvPr/>
          </p:nvSpPr>
          <p:spPr bwMode="auto">
            <a:xfrm>
              <a:off x="4116" y="2360"/>
              <a:ext cx="1135" cy="251"/>
            </a:xfrm>
            <a:prstGeom prst="rect">
              <a:avLst/>
            </a:prstGeom>
            <a:noFill/>
            <a:ln w="9525">
              <a:noFill/>
              <a:miter lim="800000"/>
              <a:headEnd/>
              <a:tailEnd/>
            </a:ln>
          </p:spPr>
          <p:txBody>
            <a:bodyPr lIns="92075" tIns="46038" rIns="92075" bIns="46038">
              <a:spAutoFit/>
            </a:bodyPr>
            <a:lstStyle/>
            <a:p>
              <a:pPr>
                <a:lnSpc>
                  <a:spcPct val="90000"/>
                </a:lnSpc>
              </a:pPr>
              <a:r>
                <a:rPr lang="en-US" sz="1100" b="1" dirty="0">
                  <a:solidFill>
                    <a:schemeClr val="tx1">
                      <a:lumMod val="95000"/>
                      <a:lumOff val="5000"/>
                    </a:schemeClr>
                  </a:solidFill>
                  <a:latin typeface="Arial Narrow" pitchFamily="34" charset="0"/>
                </a:rPr>
                <a:t>Carrier Selection/Routing</a:t>
              </a:r>
            </a:p>
            <a:p>
              <a:pPr>
                <a:lnSpc>
                  <a:spcPct val="90000"/>
                </a:lnSpc>
              </a:pPr>
              <a:r>
                <a:rPr lang="en-US" sz="1100" b="1" dirty="0">
                  <a:solidFill>
                    <a:schemeClr val="tx1">
                      <a:lumMod val="95000"/>
                      <a:lumOff val="5000"/>
                    </a:schemeClr>
                  </a:solidFill>
                  <a:latin typeface="Arial Narrow" pitchFamily="34" charset="0"/>
                </a:rPr>
                <a:t>BOL/Manifest</a:t>
              </a:r>
            </a:p>
          </p:txBody>
        </p:sp>
        <p:sp>
          <p:nvSpPr>
            <p:cNvPr id="167" name="Freeform 253"/>
            <p:cNvSpPr>
              <a:spLocks/>
            </p:cNvSpPr>
            <p:nvPr/>
          </p:nvSpPr>
          <p:spPr bwMode="auto">
            <a:xfrm>
              <a:off x="5325" y="2955"/>
              <a:ext cx="59" cy="79"/>
            </a:xfrm>
            <a:custGeom>
              <a:avLst/>
              <a:gdLst>
                <a:gd name="T0" fmla="*/ 0 w 137"/>
                <a:gd name="T1" fmla="*/ 16 h 143"/>
                <a:gd name="T2" fmla="*/ 22 w 137"/>
                <a:gd name="T3" fmla="*/ 132 h 143"/>
                <a:gd name="T4" fmla="*/ 71 w 137"/>
                <a:gd name="T5" fmla="*/ 143 h 143"/>
                <a:gd name="T6" fmla="*/ 121 w 137"/>
                <a:gd name="T7" fmla="*/ 115 h 143"/>
                <a:gd name="T8" fmla="*/ 137 w 137"/>
                <a:gd name="T9" fmla="*/ 0 h 143"/>
                <a:gd name="T10" fmla="*/ 0 w 137"/>
                <a:gd name="T11" fmla="*/ 16 h 143"/>
                <a:gd name="T12" fmla="*/ 0 60000 65536"/>
                <a:gd name="T13" fmla="*/ 0 60000 65536"/>
                <a:gd name="T14" fmla="*/ 0 60000 65536"/>
                <a:gd name="T15" fmla="*/ 0 60000 65536"/>
                <a:gd name="T16" fmla="*/ 0 60000 65536"/>
                <a:gd name="T17" fmla="*/ 0 60000 65536"/>
                <a:gd name="T18" fmla="*/ 0 w 137"/>
                <a:gd name="T19" fmla="*/ 0 h 143"/>
                <a:gd name="T20" fmla="*/ 137 w 137"/>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137" h="143">
                  <a:moveTo>
                    <a:pt x="0" y="16"/>
                  </a:moveTo>
                  <a:lnTo>
                    <a:pt x="22" y="132"/>
                  </a:lnTo>
                  <a:lnTo>
                    <a:pt x="71" y="143"/>
                  </a:lnTo>
                  <a:lnTo>
                    <a:pt x="121" y="115"/>
                  </a:lnTo>
                  <a:lnTo>
                    <a:pt x="137" y="0"/>
                  </a:lnTo>
                  <a:lnTo>
                    <a:pt x="0" y="16"/>
                  </a:lnTo>
                  <a:close/>
                </a:path>
              </a:pathLst>
            </a:custGeom>
            <a:solidFill>
              <a:srgbClr val="02060A"/>
            </a:solidFill>
            <a:ln w="9525">
              <a:solidFill>
                <a:srgbClr val="000000"/>
              </a:solidFill>
              <a:round/>
              <a:headEnd/>
              <a:tailEnd/>
            </a:ln>
          </p:spPr>
          <p:txBody>
            <a:bodyPr wrap="none" anchor="ctr"/>
            <a:lstStyle/>
            <a:p>
              <a:endParaRPr lang="en-US" dirty="0"/>
            </a:p>
          </p:txBody>
        </p:sp>
        <p:sp>
          <p:nvSpPr>
            <p:cNvPr id="168" name="Freeform 254"/>
            <p:cNvSpPr>
              <a:spLocks/>
            </p:cNvSpPr>
            <p:nvPr/>
          </p:nvSpPr>
          <p:spPr bwMode="auto">
            <a:xfrm>
              <a:off x="5175" y="2904"/>
              <a:ext cx="68" cy="103"/>
            </a:xfrm>
            <a:custGeom>
              <a:avLst/>
              <a:gdLst>
                <a:gd name="T0" fmla="*/ 7 w 316"/>
                <a:gd name="T1" fmla="*/ 297 h 373"/>
                <a:gd name="T2" fmla="*/ 0 w 316"/>
                <a:gd name="T3" fmla="*/ 163 h 373"/>
                <a:gd name="T4" fmla="*/ 67 w 316"/>
                <a:gd name="T5" fmla="*/ 42 h 373"/>
                <a:gd name="T6" fmla="*/ 175 w 316"/>
                <a:gd name="T7" fmla="*/ 0 h 373"/>
                <a:gd name="T8" fmla="*/ 282 w 316"/>
                <a:gd name="T9" fmla="*/ 46 h 373"/>
                <a:gd name="T10" fmla="*/ 316 w 316"/>
                <a:gd name="T11" fmla="*/ 217 h 373"/>
                <a:gd name="T12" fmla="*/ 221 w 316"/>
                <a:gd name="T13" fmla="*/ 346 h 373"/>
                <a:gd name="T14" fmla="*/ 135 w 316"/>
                <a:gd name="T15" fmla="*/ 373 h 373"/>
                <a:gd name="T16" fmla="*/ 7 w 316"/>
                <a:gd name="T17" fmla="*/ 297 h 373"/>
                <a:gd name="T18" fmla="*/ 7 w 316"/>
                <a:gd name="T19" fmla="*/ 297 h 3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373"/>
                <a:gd name="T32" fmla="*/ 316 w 316"/>
                <a:gd name="T33" fmla="*/ 373 h 3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373">
                  <a:moveTo>
                    <a:pt x="7" y="297"/>
                  </a:moveTo>
                  <a:lnTo>
                    <a:pt x="0" y="163"/>
                  </a:lnTo>
                  <a:lnTo>
                    <a:pt x="67" y="42"/>
                  </a:lnTo>
                  <a:lnTo>
                    <a:pt x="175" y="0"/>
                  </a:lnTo>
                  <a:lnTo>
                    <a:pt x="282" y="46"/>
                  </a:lnTo>
                  <a:lnTo>
                    <a:pt x="316" y="217"/>
                  </a:lnTo>
                  <a:lnTo>
                    <a:pt x="221" y="346"/>
                  </a:lnTo>
                  <a:lnTo>
                    <a:pt x="135" y="373"/>
                  </a:lnTo>
                  <a:lnTo>
                    <a:pt x="7" y="297"/>
                  </a:lnTo>
                  <a:close/>
                </a:path>
              </a:pathLst>
            </a:custGeom>
            <a:solidFill>
              <a:srgbClr val="FFFF00"/>
            </a:solidFill>
            <a:ln w="9525">
              <a:noFill/>
              <a:round/>
              <a:headEnd/>
              <a:tailEnd/>
            </a:ln>
          </p:spPr>
          <p:txBody>
            <a:bodyPr/>
            <a:lstStyle/>
            <a:p>
              <a:endParaRPr lang="en-US" dirty="0"/>
            </a:p>
          </p:txBody>
        </p:sp>
        <p:sp>
          <p:nvSpPr>
            <p:cNvPr id="169" name="Freeform 255"/>
            <p:cNvSpPr>
              <a:spLocks/>
            </p:cNvSpPr>
            <p:nvPr/>
          </p:nvSpPr>
          <p:spPr bwMode="auto">
            <a:xfrm>
              <a:off x="4685" y="2893"/>
              <a:ext cx="49" cy="72"/>
            </a:xfrm>
            <a:custGeom>
              <a:avLst/>
              <a:gdLst>
                <a:gd name="T0" fmla="*/ 15 w 229"/>
                <a:gd name="T1" fmla="*/ 229 h 257"/>
                <a:gd name="T2" fmla="*/ 0 w 229"/>
                <a:gd name="T3" fmla="*/ 135 h 257"/>
                <a:gd name="T4" fmla="*/ 20 w 229"/>
                <a:gd name="T5" fmla="*/ 69 h 257"/>
                <a:gd name="T6" fmla="*/ 74 w 229"/>
                <a:gd name="T7" fmla="*/ 15 h 257"/>
                <a:gd name="T8" fmla="*/ 168 w 229"/>
                <a:gd name="T9" fmla="*/ 0 h 257"/>
                <a:gd name="T10" fmla="*/ 229 w 229"/>
                <a:gd name="T11" fmla="*/ 75 h 257"/>
                <a:gd name="T12" fmla="*/ 182 w 229"/>
                <a:gd name="T13" fmla="*/ 203 h 257"/>
                <a:gd name="T14" fmla="*/ 94 w 229"/>
                <a:gd name="T15" fmla="*/ 257 h 257"/>
                <a:gd name="T16" fmla="*/ 15 w 229"/>
                <a:gd name="T17" fmla="*/ 229 h 257"/>
                <a:gd name="T18" fmla="*/ 15 w 229"/>
                <a:gd name="T19" fmla="*/ 229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
                <a:gd name="T31" fmla="*/ 0 h 257"/>
                <a:gd name="T32" fmla="*/ 229 w 229"/>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 h="257">
                  <a:moveTo>
                    <a:pt x="15" y="229"/>
                  </a:moveTo>
                  <a:lnTo>
                    <a:pt x="0" y="135"/>
                  </a:lnTo>
                  <a:lnTo>
                    <a:pt x="20" y="69"/>
                  </a:lnTo>
                  <a:lnTo>
                    <a:pt x="74" y="15"/>
                  </a:lnTo>
                  <a:lnTo>
                    <a:pt x="168" y="0"/>
                  </a:lnTo>
                  <a:lnTo>
                    <a:pt x="229" y="75"/>
                  </a:lnTo>
                  <a:lnTo>
                    <a:pt x="182" y="203"/>
                  </a:lnTo>
                  <a:lnTo>
                    <a:pt x="94" y="257"/>
                  </a:lnTo>
                  <a:lnTo>
                    <a:pt x="15" y="229"/>
                  </a:lnTo>
                  <a:close/>
                </a:path>
              </a:pathLst>
            </a:custGeom>
            <a:solidFill>
              <a:srgbClr val="FFFF00"/>
            </a:solidFill>
            <a:ln w="9525">
              <a:noFill/>
              <a:round/>
              <a:headEnd/>
              <a:tailEnd/>
            </a:ln>
          </p:spPr>
          <p:txBody>
            <a:bodyPr/>
            <a:lstStyle/>
            <a:p>
              <a:endParaRPr lang="en-US" dirty="0"/>
            </a:p>
          </p:txBody>
        </p:sp>
        <p:sp>
          <p:nvSpPr>
            <p:cNvPr id="170" name="Freeform 256"/>
            <p:cNvSpPr>
              <a:spLocks/>
            </p:cNvSpPr>
            <p:nvPr/>
          </p:nvSpPr>
          <p:spPr bwMode="auto">
            <a:xfrm>
              <a:off x="4621" y="2886"/>
              <a:ext cx="49" cy="65"/>
            </a:xfrm>
            <a:custGeom>
              <a:avLst/>
              <a:gdLst>
                <a:gd name="T0" fmla="*/ 35 w 228"/>
                <a:gd name="T1" fmla="*/ 236 h 236"/>
                <a:gd name="T2" fmla="*/ 0 w 228"/>
                <a:gd name="T3" fmla="*/ 142 h 236"/>
                <a:gd name="T4" fmla="*/ 47 w 228"/>
                <a:gd name="T5" fmla="*/ 55 h 236"/>
                <a:gd name="T6" fmla="*/ 128 w 228"/>
                <a:gd name="T7" fmla="*/ 0 h 236"/>
                <a:gd name="T8" fmla="*/ 208 w 228"/>
                <a:gd name="T9" fmla="*/ 27 h 236"/>
                <a:gd name="T10" fmla="*/ 228 w 228"/>
                <a:gd name="T11" fmla="*/ 120 h 236"/>
                <a:gd name="T12" fmla="*/ 168 w 228"/>
                <a:gd name="T13" fmla="*/ 236 h 236"/>
                <a:gd name="T14" fmla="*/ 35 w 228"/>
                <a:gd name="T15" fmla="*/ 236 h 236"/>
                <a:gd name="T16" fmla="*/ 35 w 228"/>
                <a:gd name="T17" fmla="*/ 23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
                <a:gd name="T28" fmla="*/ 0 h 236"/>
                <a:gd name="T29" fmla="*/ 228 w 228"/>
                <a:gd name="T30" fmla="*/ 236 h 2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 h="236">
                  <a:moveTo>
                    <a:pt x="35" y="236"/>
                  </a:moveTo>
                  <a:lnTo>
                    <a:pt x="0" y="142"/>
                  </a:lnTo>
                  <a:lnTo>
                    <a:pt x="47" y="55"/>
                  </a:lnTo>
                  <a:lnTo>
                    <a:pt x="128" y="0"/>
                  </a:lnTo>
                  <a:lnTo>
                    <a:pt x="208" y="27"/>
                  </a:lnTo>
                  <a:lnTo>
                    <a:pt x="228" y="120"/>
                  </a:lnTo>
                  <a:lnTo>
                    <a:pt x="168" y="236"/>
                  </a:lnTo>
                  <a:lnTo>
                    <a:pt x="35" y="236"/>
                  </a:lnTo>
                  <a:close/>
                </a:path>
              </a:pathLst>
            </a:custGeom>
            <a:solidFill>
              <a:srgbClr val="FFFF00"/>
            </a:solidFill>
            <a:ln w="9525">
              <a:noFill/>
              <a:round/>
              <a:headEnd/>
              <a:tailEnd/>
            </a:ln>
          </p:spPr>
          <p:txBody>
            <a:bodyPr/>
            <a:lstStyle/>
            <a:p>
              <a:endParaRPr lang="en-US" dirty="0"/>
            </a:p>
          </p:txBody>
        </p:sp>
        <p:sp>
          <p:nvSpPr>
            <p:cNvPr id="171" name="Freeform 257"/>
            <p:cNvSpPr>
              <a:spLocks/>
            </p:cNvSpPr>
            <p:nvPr/>
          </p:nvSpPr>
          <p:spPr bwMode="auto">
            <a:xfrm>
              <a:off x="4563" y="2490"/>
              <a:ext cx="865" cy="493"/>
            </a:xfrm>
            <a:custGeom>
              <a:avLst/>
              <a:gdLst>
                <a:gd name="T0" fmla="*/ 0 w 4017"/>
                <a:gd name="T1" fmla="*/ 396 h 1776"/>
                <a:gd name="T2" fmla="*/ 2283 w 4017"/>
                <a:gd name="T3" fmla="*/ 0 h 1776"/>
                <a:gd name="T4" fmla="*/ 2994 w 4017"/>
                <a:gd name="T5" fmla="*/ 418 h 1776"/>
                <a:gd name="T6" fmla="*/ 3117 w 4017"/>
                <a:gd name="T7" fmla="*/ 486 h 1776"/>
                <a:gd name="T8" fmla="*/ 3171 w 4017"/>
                <a:gd name="T9" fmla="*/ 600 h 1776"/>
                <a:gd name="T10" fmla="*/ 3124 w 4017"/>
                <a:gd name="T11" fmla="*/ 762 h 1776"/>
                <a:gd name="T12" fmla="*/ 3782 w 4017"/>
                <a:gd name="T13" fmla="*/ 743 h 1776"/>
                <a:gd name="T14" fmla="*/ 3925 w 4017"/>
                <a:gd name="T15" fmla="*/ 817 h 1776"/>
                <a:gd name="T16" fmla="*/ 3970 w 4017"/>
                <a:gd name="T17" fmla="*/ 912 h 1776"/>
                <a:gd name="T18" fmla="*/ 3898 w 4017"/>
                <a:gd name="T19" fmla="*/ 993 h 1776"/>
                <a:gd name="T20" fmla="*/ 3893 w 4017"/>
                <a:gd name="T21" fmla="*/ 1170 h 1776"/>
                <a:gd name="T22" fmla="*/ 4013 w 4017"/>
                <a:gd name="T23" fmla="*/ 1407 h 1776"/>
                <a:gd name="T24" fmla="*/ 3959 w 4017"/>
                <a:gd name="T25" fmla="*/ 1625 h 1776"/>
                <a:gd name="T26" fmla="*/ 4017 w 4017"/>
                <a:gd name="T27" fmla="*/ 1648 h 1776"/>
                <a:gd name="T28" fmla="*/ 3997 w 4017"/>
                <a:gd name="T29" fmla="*/ 1756 h 1776"/>
                <a:gd name="T30" fmla="*/ 3863 w 4017"/>
                <a:gd name="T31" fmla="*/ 1776 h 1776"/>
                <a:gd name="T32" fmla="*/ 3230 w 4017"/>
                <a:gd name="T33" fmla="*/ 1735 h 1776"/>
                <a:gd name="T34" fmla="*/ 3097 w 4017"/>
                <a:gd name="T35" fmla="*/ 1487 h 1776"/>
                <a:gd name="T36" fmla="*/ 2956 w 4017"/>
                <a:gd name="T37" fmla="*/ 1514 h 1776"/>
                <a:gd name="T38" fmla="*/ 2814 w 4017"/>
                <a:gd name="T39" fmla="*/ 1668 h 1776"/>
                <a:gd name="T40" fmla="*/ 2036 w 4017"/>
                <a:gd name="T41" fmla="*/ 1521 h 1776"/>
                <a:gd name="T42" fmla="*/ 119 w 4017"/>
                <a:gd name="T43" fmla="*/ 1310 h 1776"/>
                <a:gd name="T44" fmla="*/ 0 w 4017"/>
                <a:gd name="T45" fmla="*/ 396 h 1776"/>
                <a:gd name="T46" fmla="*/ 0 w 4017"/>
                <a:gd name="T47" fmla="*/ 396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17"/>
                <a:gd name="T73" fmla="*/ 0 h 1776"/>
                <a:gd name="T74" fmla="*/ 4017 w 4017"/>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17" h="1776">
                  <a:moveTo>
                    <a:pt x="0" y="396"/>
                  </a:moveTo>
                  <a:lnTo>
                    <a:pt x="2283" y="0"/>
                  </a:lnTo>
                  <a:lnTo>
                    <a:pt x="2994" y="418"/>
                  </a:lnTo>
                  <a:lnTo>
                    <a:pt x="3117" y="486"/>
                  </a:lnTo>
                  <a:lnTo>
                    <a:pt x="3171" y="600"/>
                  </a:lnTo>
                  <a:lnTo>
                    <a:pt x="3124" y="762"/>
                  </a:lnTo>
                  <a:lnTo>
                    <a:pt x="3782" y="743"/>
                  </a:lnTo>
                  <a:lnTo>
                    <a:pt x="3925" y="817"/>
                  </a:lnTo>
                  <a:lnTo>
                    <a:pt x="3970" y="912"/>
                  </a:lnTo>
                  <a:lnTo>
                    <a:pt x="3898" y="993"/>
                  </a:lnTo>
                  <a:lnTo>
                    <a:pt x="3893" y="1170"/>
                  </a:lnTo>
                  <a:lnTo>
                    <a:pt x="4013" y="1407"/>
                  </a:lnTo>
                  <a:lnTo>
                    <a:pt x="3959" y="1625"/>
                  </a:lnTo>
                  <a:lnTo>
                    <a:pt x="4017" y="1648"/>
                  </a:lnTo>
                  <a:lnTo>
                    <a:pt x="3997" y="1756"/>
                  </a:lnTo>
                  <a:lnTo>
                    <a:pt x="3863" y="1776"/>
                  </a:lnTo>
                  <a:lnTo>
                    <a:pt x="3230" y="1735"/>
                  </a:lnTo>
                  <a:lnTo>
                    <a:pt x="3097" y="1487"/>
                  </a:lnTo>
                  <a:lnTo>
                    <a:pt x="2956" y="1514"/>
                  </a:lnTo>
                  <a:lnTo>
                    <a:pt x="2814" y="1668"/>
                  </a:lnTo>
                  <a:lnTo>
                    <a:pt x="2036" y="1521"/>
                  </a:lnTo>
                  <a:lnTo>
                    <a:pt x="119" y="1310"/>
                  </a:lnTo>
                  <a:lnTo>
                    <a:pt x="0" y="396"/>
                  </a:lnTo>
                  <a:close/>
                </a:path>
              </a:pathLst>
            </a:custGeom>
            <a:solidFill>
              <a:srgbClr val="D6D100"/>
            </a:solidFill>
            <a:ln w="9525">
              <a:noFill/>
              <a:round/>
              <a:headEnd/>
              <a:tailEnd/>
            </a:ln>
          </p:spPr>
          <p:txBody>
            <a:bodyPr/>
            <a:lstStyle/>
            <a:p>
              <a:endParaRPr lang="en-US" dirty="0"/>
            </a:p>
          </p:txBody>
        </p:sp>
        <p:sp>
          <p:nvSpPr>
            <p:cNvPr id="172" name="Freeform 258"/>
            <p:cNvSpPr>
              <a:spLocks/>
            </p:cNvSpPr>
            <p:nvPr/>
          </p:nvSpPr>
          <p:spPr bwMode="auto">
            <a:xfrm>
              <a:off x="5139" y="2637"/>
              <a:ext cx="284" cy="146"/>
            </a:xfrm>
            <a:custGeom>
              <a:avLst/>
              <a:gdLst>
                <a:gd name="T0" fmla="*/ 69 w 1320"/>
                <a:gd name="T1" fmla="*/ 0 h 524"/>
                <a:gd name="T2" fmla="*/ 0 w 1320"/>
                <a:gd name="T3" fmla="*/ 270 h 524"/>
                <a:gd name="T4" fmla="*/ 768 w 1320"/>
                <a:gd name="T5" fmla="*/ 304 h 524"/>
                <a:gd name="T6" fmla="*/ 695 w 1320"/>
                <a:gd name="T7" fmla="*/ 478 h 524"/>
                <a:gd name="T8" fmla="*/ 799 w 1320"/>
                <a:gd name="T9" fmla="*/ 451 h 524"/>
                <a:gd name="T10" fmla="*/ 835 w 1320"/>
                <a:gd name="T11" fmla="*/ 321 h 524"/>
                <a:gd name="T12" fmla="*/ 872 w 1320"/>
                <a:gd name="T13" fmla="*/ 278 h 524"/>
                <a:gd name="T14" fmla="*/ 1021 w 1320"/>
                <a:gd name="T15" fmla="*/ 245 h 524"/>
                <a:gd name="T16" fmla="*/ 1163 w 1320"/>
                <a:gd name="T17" fmla="*/ 270 h 524"/>
                <a:gd name="T18" fmla="*/ 1257 w 1320"/>
                <a:gd name="T19" fmla="*/ 332 h 524"/>
                <a:gd name="T20" fmla="*/ 1268 w 1320"/>
                <a:gd name="T21" fmla="*/ 430 h 524"/>
                <a:gd name="T22" fmla="*/ 1241 w 1320"/>
                <a:gd name="T23" fmla="*/ 524 h 524"/>
                <a:gd name="T24" fmla="*/ 1304 w 1320"/>
                <a:gd name="T25" fmla="*/ 465 h 524"/>
                <a:gd name="T26" fmla="*/ 1320 w 1320"/>
                <a:gd name="T27" fmla="*/ 392 h 524"/>
                <a:gd name="T28" fmla="*/ 1320 w 1320"/>
                <a:gd name="T29" fmla="*/ 338 h 524"/>
                <a:gd name="T30" fmla="*/ 1290 w 1320"/>
                <a:gd name="T31" fmla="*/ 285 h 524"/>
                <a:gd name="T32" fmla="*/ 1182 w 1320"/>
                <a:gd name="T33" fmla="*/ 214 h 524"/>
                <a:gd name="T34" fmla="*/ 1092 w 1320"/>
                <a:gd name="T35" fmla="*/ 195 h 524"/>
                <a:gd name="T36" fmla="*/ 988 w 1320"/>
                <a:gd name="T37" fmla="*/ 190 h 524"/>
                <a:gd name="T38" fmla="*/ 401 w 1320"/>
                <a:gd name="T39" fmla="*/ 213 h 524"/>
                <a:gd name="T40" fmla="*/ 436 w 1320"/>
                <a:gd name="T41" fmla="*/ 78 h 524"/>
                <a:gd name="T42" fmla="*/ 69 w 1320"/>
                <a:gd name="T43" fmla="*/ 0 h 524"/>
                <a:gd name="T44" fmla="*/ 69 w 1320"/>
                <a:gd name="T45" fmla="*/ 0 h 5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0"/>
                <a:gd name="T70" fmla="*/ 0 h 524"/>
                <a:gd name="T71" fmla="*/ 1320 w 1320"/>
                <a:gd name="T72" fmla="*/ 524 h 5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0" h="524">
                  <a:moveTo>
                    <a:pt x="69" y="0"/>
                  </a:moveTo>
                  <a:lnTo>
                    <a:pt x="0" y="270"/>
                  </a:lnTo>
                  <a:lnTo>
                    <a:pt x="768" y="304"/>
                  </a:lnTo>
                  <a:lnTo>
                    <a:pt x="695" y="478"/>
                  </a:lnTo>
                  <a:lnTo>
                    <a:pt x="799" y="451"/>
                  </a:lnTo>
                  <a:lnTo>
                    <a:pt x="835" y="321"/>
                  </a:lnTo>
                  <a:lnTo>
                    <a:pt x="872" y="278"/>
                  </a:lnTo>
                  <a:lnTo>
                    <a:pt x="1021" y="245"/>
                  </a:lnTo>
                  <a:lnTo>
                    <a:pt x="1163" y="270"/>
                  </a:lnTo>
                  <a:lnTo>
                    <a:pt x="1257" y="332"/>
                  </a:lnTo>
                  <a:lnTo>
                    <a:pt x="1268" y="430"/>
                  </a:lnTo>
                  <a:lnTo>
                    <a:pt x="1241" y="524"/>
                  </a:lnTo>
                  <a:lnTo>
                    <a:pt x="1304" y="465"/>
                  </a:lnTo>
                  <a:lnTo>
                    <a:pt x="1320" y="392"/>
                  </a:lnTo>
                  <a:lnTo>
                    <a:pt x="1320" y="338"/>
                  </a:lnTo>
                  <a:lnTo>
                    <a:pt x="1290" y="285"/>
                  </a:lnTo>
                  <a:lnTo>
                    <a:pt x="1182" y="214"/>
                  </a:lnTo>
                  <a:lnTo>
                    <a:pt x="1092" y="195"/>
                  </a:lnTo>
                  <a:lnTo>
                    <a:pt x="988" y="190"/>
                  </a:lnTo>
                  <a:lnTo>
                    <a:pt x="401" y="213"/>
                  </a:lnTo>
                  <a:lnTo>
                    <a:pt x="436" y="78"/>
                  </a:lnTo>
                  <a:lnTo>
                    <a:pt x="69" y="0"/>
                  </a:lnTo>
                  <a:close/>
                </a:path>
              </a:pathLst>
            </a:custGeom>
            <a:solidFill>
              <a:srgbClr val="000000"/>
            </a:solidFill>
            <a:ln w="9525">
              <a:noFill/>
              <a:round/>
              <a:headEnd/>
              <a:tailEnd/>
            </a:ln>
          </p:spPr>
          <p:txBody>
            <a:bodyPr/>
            <a:lstStyle/>
            <a:p>
              <a:endParaRPr lang="en-US" dirty="0"/>
            </a:p>
          </p:txBody>
        </p:sp>
        <p:sp>
          <p:nvSpPr>
            <p:cNvPr id="173" name="Freeform 259"/>
            <p:cNvSpPr>
              <a:spLocks/>
            </p:cNvSpPr>
            <p:nvPr/>
          </p:nvSpPr>
          <p:spPr bwMode="auto">
            <a:xfrm>
              <a:off x="5086" y="2644"/>
              <a:ext cx="49" cy="79"/>
            </a:xfrm>
            <a:custGeom>
              <a:avLst/>
              <a:gdLst>
                <a:gd name="T0" fmla="*/ 41 w 228"/>
                <a:gd name="T1" fmla="*/ 9 h 284"/>
                <a:gd name="T2" fmla="*/ 0 w 228"/>
                <a:gd name="T3" fmla="*/ 284 h 284"/>
                <a:gd name="T4" fmla="*/ 171 w 228"/>
                <a:gd name="T5" fmla="*/ 281 h 284"/>
                <a:gd name="T6" fmla="*/ 228 w 228"/>
                <a:gd name="T7" fmla="*/ 0 h 284"/>
                <a:gd name="T8" fmla="*/ 41 w 228"/>
                <a:gd name="T9" fmla="*/ 9 h 284"/>
                <a:gd name="T10" fmla="*/ 41 w 228"/>
                <a:gd name="T11" fmla="*/ 9 h 284"/>
                <a:gd name="T12" fmla="*/ 0 60000 65536"/>
                <a:gd name="T13" fmla="*/ 0 60000 65536"/>
                <a:gd name="T14" fmla="*/ 0 60000 65536"/>
                <a:gd name="T15" fmla="*/ 0 60000 65536"/>
                <a:gd name="T16" fmla="*/ 0 60000 65536"/>
                <a:gd name="T17" fmla="*/ 0 60000 65536"/>
                <a:gd name="T18" fmla="*/ 0 w 228"/>
                <a:gd name="T19" fmla="*/ 0 h 284"/>
                <a:gd name="T20" fmla="*/ 228 w 2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8" h="284">
                  <a:moveTo>
                    <a:pt x="41" y="9"/>
                  </a:moveTo>
                  <a:lnTo>
                    <a:pt x="0" y="284"/>
                  </a:lnTo>
                  <a:lnTo>
                    <a:pt x="171" y="281"/>
                  </a:lnTo>
                  <a:lnTo>
                    <a:pt x="228" y="0"/>
                  </a:lnTo>
                  <a:lnTo>
                    <a:pt x="41" y="9"/>
                  </a:lnTo>
                  <a:close/>
                </a:path>
              </a:pathLst>
            </a:custGeom>
            <a:solidFill>
              <a:srgbClr val="000000"/>
            </a:solidFill>
            <a:ln w="9525">
              <a:noFill/>
              <a:round/>
              <a:headEnd/>
              <a:tailEnd/>
            </a:ln>
          </p:spPr>
          <p:txBody>
            <a:bodyPr/>
            <a:lstStyle/>
            <a:p>
              <a:endParaRPr lang="en-US" dirty="0"/>
            </a:p>
          </p:txBody>
        </p:sp>
        <p:sp>
          <p:nvSpPr>
            <p:cNvPr id="174" name="Freeform 260"/>
            <p:cNvSpPr>
              <a:spLocks/>
            </p:cNvSpPr>
            <p:nvPr/>
          </p:nvSpPr>
          <p:spPr bwMode="auto">
            <a:xfrm>
              <a:off x="4998" y="2483"/>
              <a:ext cx="212" cy="433"/>
            </a:xfrm>
            <a:custGeom>
              <a:avLst/>
              <a:gdLst>
                <a:gd name="T0" fmla="*/ 964 w 984"/>
                <a:gd name="T1" fmla="*/ 468 h 1557"/>
                <a:gd name="T2" fmla="*/ 384 w 984"/>
                <a:gd name="T3" fmla="*/ 509 h 1557"/>
                <a:gd name="T4" fmla="*/ 245 w 984"/>
                <a:gd name="T5" fmla="*/ 1473 h 1557"/>
                <a:gd name="T6" fmla="*/ 0 w 984"/>
                <a:gd name="T7" fmla="*/ 1557 h 1557"/>
                <a:gd name="T8" fmla="*/ 252 w 984"/>
                <a:gd name="T9" fmla="*/ 0 h 1557"/>
                <a:gd name="T10" fmla="*/ 984 w 984"/>
                <a:gd name="T11" fmla="*/ 305 h 1557"/>
                <a:gd name="T12" fmla="*/ 964 w 984"/>
                <a:gd name="T13" fmla="*/ 468 h 1557"/>
                <a:gd name="T14" fmla="*/ 964 w 984"/>
                <a:gd name="T15" fmla="*/ 468 h 1557"/>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1557"/>
                <a:gd name="T26" fmla="*/ 984 w 984"/>
                <a:gd name="T27" fmla="*/ 1557 h 1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1557">
                  <a:moveTo>
                    <a:pt x="964" y="468"/>
                  </a:moveTo>
                  <a:lnTo>
                    <a:pt x="384" y="509"/>
                  </a:lnTo>
                  <a:lnTo>
                    <a:pt x="245" y="1473"/>
                  </a:lnTo>
                  <a:lnTo>
                    <a:pt x="0" y="1557"/>
                  </a:lnTo>
                  <a:lnTo>
                    <a:pt x="252" y="0"/>
                  </a:lnTo>
                  <a:lnTo>
                    <a:pt x="984" y="305"/>
                  </a:lnTo>
                  <a:lnTo>
                    <a:pt x="964" y="468"/>
                  </a:lnTo>
                  <a:close/>
                </a:path>
              </a:pathLst>
            </a:custGeom>
            <a:solidFill>
              <a:srgbClr val="000000"/>
            </a:solidFill>
            <a:ln w="9525">
              <a:noFill/>
              <a:round/>
              <a:headEnd/>
              <a:tailEnd/>
            </a:ln>
          </p:spPr>
          <p:txBody>
            <a:bodyPr/>
            <a:lstStyle/>
            <a:p>
              <a:endParaRPr lang="en-US" dirty="0"/>
            </a:p>
          </p:txBody>
        </p:sp>
        <p:sp>
          <p:nvSpPr>
            <p:cNvPr id="175" name="Freeform 261"/>
            <p:cNvSpPr>
              <a:spLocks/>
            </p:cNvSpPr>
            <p:nvPr/>
          </p:nvSpPr>
          <p:spPr bwMode="auto">
            <a:xfrm>
              <a:off x="5188" y="2597"/>
              <a:ext cx="63" cy="115"/>
            </a:xfrm>
            <a:custGeom>
              <a:avLst/>
              <a:gdLst>
                <a:gd name="T0" fmla="*/ 0 w 296"/>
                <a:gd name="T1" fmla="*/ 50 h 414"/>
                <a:gd name="T2" fmla="*/ 134 w 296"/>
                <a:gd name="T3" fmla="*/ 80 h 414"/>
                <a:gd name="T4" fmla="*/ 195 w 296"/>
                <a:gd name="T5" fmla="*/ 112 h 414"/>
                <a:gd name="T6" fmla="*/ 226 w 296"/>
                <a:gd name="T7" fmla="*/ 172 h 414"/>
                <a:gd name="T8" fmla="*/ 232 w 296"/>
                <a:gd name="T9" fmla="*/ 249 h 414"/>
                <a:gd name="T10" fmla="*/ 183 w 296"/>
                <a:gd name="T11" fmla="*/ 396 h 414"/>
                <a:gd name="T12" fmla="*/ 240 w 296"/>
                <a:gd name="T13" fmla="*/ 414 h 414"/>
                <a:gd name="T14" fmla="*/ 279 w 296"/>
                <a:gd name="T15" fmla="*/ 320 h 414"/>
                <a:gd name="T16" fmla="*/ 296 w 296"/>
                <a:gd name="T17" fmla="*/ 234 h 414"/>
                <a:gd name="T18" fmla="*/ 283 w 296"/>
                <a:gd name="T19" fmla="*/ 157 h 414"/>
                <a:gd name="T20" fmla="*/ 252 w 296"/>
                <a:gd name="T21" fmla="*/ 97 h 414"/>
                <a:gd name="T22" fmla="*/ 210 w 296"/>
                <a:gd name="T23" fmla="*/ 59 h 414"/>
                <a:gd name="T24" fmla="*/ 169 w 296"/>
                <a:gd name="T25" fmla="*/ 30 h 414"/>
                <a:gd name="T26" fmla="*/ 114 w 296"/>
                <a:gd name="T27" fmla="*/ 18 h 414"/>
                <a:gd name="T28" fmla="*/ 7 w 296"/>
                <a:gd name="T29" fmla="*/ 0 h 414"/>
                <a:gd name="T30" fmla="*/ 0 w 296"/>
                <a:gd name="T31" fmla="*/ 50 h 414"/>
                <a:gd name="T32" fmla="*/ 0 w 296"/>
                <a:gd name="T33" fmla="*/ 50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6"/>
                <a:gd name="T52" fmla="*/ 0 h 414"/>
                <a:gd name="T53" fmla="*/ 296 w 296"/>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6" h="414">
                  <a:moveTo>
                    <a:pt x="0" y="50"/>
                  </a:moveTo>
                  <a:lnTo>
                    <a:pt x="134" y="80"/>
                  </a:lnTo>
                  <a:lnTo>
                    <a:pt x="195" y="112"/>
                  </a:lnTo>
                  <a:lnTo>
                    <a:pt x="226" y="172"/>
                  </a:lnTo>
                  <a:lnTo>
                    <a:pt x="232" y="249"/>
                  </a:lnTo>
                  <a:lnTo>
                    <a:pt x="183" y="396"/>
                  </a:lnTo>
                  <a:lnTo>
                    <a:pt x="240" y="414"/>
                  </a:lnTo>
                  <a:lnTo>
                    <a:pt x="279" y="320"/>
                  </a:lnTo>
                  <a:lnTo>
                    <a:pt x="296" y="234"/>
                  </a:lnTo>
                  <a:lnTo>
                    <a:pt x="283" y="157"/>
                  </a:lnTo>
                  <a:lnTo>
                    <a:pt x="252" y="97"/>
                  </a:lnTo>
                  <a:lnTo>
                    <a:pt x="210" y="59"/>
                  </a:lnTo>
                  <a:lnTo>
                    <a:pt x="169" y="30"/>
                  </a:lnTo>
                  <a:lnTo>
                    <a:pt x="114" y="18"/>
                  </a:lnTo>
                  <a:lnTo>
                    <a:pt x="7" y="0"/>
                  </a:lnTo>
                  <a:lnTo>
                    <a:pt x="0" y="50"/>
                  </a:lnTo>
                  <a:close/>
                </a:path>
              </a:pathLst>
            </a:custGeom>
            <a:solidFill>
              <a:srgbClr val="000000"/>
            </a:solidFill>
            <a:ln w="9525">
              <a:noFill/>
              <a:round/>
              <a:headEnd/>
              <a:tailEnd/>
            </a:ln>
          </p:spPr>
          <p:txBody>
            <a:bodyPr/>
            <a:lstStyle/>
            <a:p>
              <a:endParaRPr lang="en-US" dirty="0"/>
            </a:p>
          </p:txBody>
        </p:sp>
        <p:sp>
          <p:nvSpPr>
            <p:cNvPr id="176" name="Freeform 262"/>
            <p:cNvSpPr>
              <a:spLocks/>
            </p:cNvSpPr>
            <p:nvPr/>
          </p:nvSpPr>
          <p:spPr bwMode="auto">
            <a:xfrm>
              <a:off x="4620" y="2877"/>
              <a:ext cx="59" cy="93"/>
            </a:xfrm>
            <a:custGeom>
              <a:avLst/>
              <a:gdLst>
                <a:gd name="T0" fmla="*/ 84 w 276"/>
                <a:gd name="T1" fmla="*/ 331 h 336"/>
                <a:gd name="T2" fmla="*/ 52 w 276"/>
                <a:gd name="T3" fmla="*/ 316 h 336"/>
                <a:gd name="T4" fmla="*/ 27 w 276"/>
                <a:gd name="T5" fmla="*/ 289 h 336"/>
                <a:gd name="T6" fmla="*/ 8 w 276"/>
                <a:gd name="T7" fmla="*/ 252 h 336"/>
                <a:gd name="T8" fmla="*/ 0 w 276"/>
                <a:gd name="T9" fmla="*/ 209 h 336"/>
                <a:gd name="T10" fmla="*/ 0 w 276"/>
                <a:gd name="T11" fmla="*/ 180 h 336"/>
                <a:gd name="T12" fmla="*/ 41 w 276"/>
                <a:gd name="T13" fmla="*/ 184 h 336"/>
                <a:gd name="T14" fmla="*/ 47 w 276"/>
                <a:gd name="T15" fmla="*/ 204 h 336"/>
                <a:gd name="T16" fmla="*/ 69 w 276"/>
                <a:gd name="T17" fmla="*/ 236 h 336"/>
                <a:gd name="T18" fmla="*/ 104 w 276"/>
                <a:gd name="T19" fmla="*/ 244 h 336"/>
                <a:gd name="T20" fmla="*/ 141 w 276"/>
                <a:gd name="T21" fmla="*/ 227 h 336"/>
                <a:gd name="T22" fmla="*/ 169 w 276"/>
                <a:gd name="T23" fmla="*/ 192 h 336"/>
                <a:gd name="T24" fmla="*/ 180 w 276"/>
                <a:gd name="T25" fmla="*/ 146 h 336"/>
                <a:gd name="T26" fmla="*/ 170 w 276"/>
                <a:gd name="T27" fmla="*/ 105 h 336"/>
                <a:gd name="T28" fmla="*/ 143 w 276"/>
                <a:gd name="T29" fmla="*/ 79 h 336"/>
                <a:gd name="T30" fmla="*/ 106 w 276"/>
                <a:gd name="T31" fmla="*/ 76 h 336"/>
                <a:gd name="T32" fmla="*/ 88 w 276"/>
                <a:gd name="T33" fmla="*/ 85 h 336"/>
                <a:gd name="T34" fmla="*/ 71 w 276"/>
                <a:gd name="T35" fmla="*/ 97 h 336"/>
                <a:gd name="T36" fmla="*/ 58 w 276"/>
                <a:gd name="T37" fmla="*/ 116 h 336"/>
                <a:gd name="T38" fmla="*/ 47 w 276"/>
                <a:gd name="T39" fmla="*/ 139 h 336"/>
                <a:gd name="T40" fmla="*/ 5 w 276"/>
                <a:gd name="T41" fmla="*/ 152 h 336"/>
                <a:gd name="T42" fmla="*/ 15 w 276"/>
                <a:gd name="T43" fmla="*/ 120 h 336"/>
                <a:gd name="T44" fmla="*/ 37 w 276"/>
                <a:gd name="T45" fmla="*/ 79 h 336"/>
                <a:gd name="T46" fmla="*/ 65 w 276"/>
                <a:gd name="T47" fmla="*/ 43 h 336"/>
                <a:gd name="T48" fmla="*/ 99 w 276"/>
                <a:gd name="T49" fmla="*/ 17 h 336"/>
                <a:gd name="T50" fmla="*/ 138 w 276"/>
                <a:gd name="T51" fmla="*/ 3 h 336"/>
                <a:gd name="T52" fmla="*/ 175 w 276"/>
                <a:gd name="T53" fmla="*/ 0 h 336"/>
                <a:gd name="T54" fmla="*/ 209 w 276"/>
                <a:gd name="T55" fmla="*/ 10 h 336"/>
                <a:gd name="T56" fmla="*/ 239 w 276"/>
                <a:gd name="T57" fmla="*/ 33 h 336"/>
                <a:gd name="T58" fmla="*/ 260 w 276"/>
                <a:gd name="T59" fmla="*/ 63 h 336"/>
                <a:gd name="T60" fmla="*/ 273 w 276"/>
                <a:gd name="T61" fmla="*/ 105 h 336"/>
                <a:gd name="T62" fmla="*/ 276 w 276"/>
                <a:gd name="T63" fmla="*/ 147 h 336"/>
                <a:gd name="T64" fmla="*/ 269 w 276"/>
                <a:gd name="T65" fmla="*/ 193 h 336"/>
                <a:gd name="T66" fmla="*/ 250 w 276"/>
                <a:gd name="T67" fmla="*/ 237 h 336"/>
                <a:gd name="T68" fmla="*/ 226 w 276"/>
                <a:gd name="T69" fmla="*/ 276 h 336"/>
                <a:gd name="T70" fmla="*/ 193 w 276"/>
                <a:gd name="T71" fmla="*/ 306 h 336"/>
                <a:gd name="T72" fmla="*/ 156 w 276"/>
                <a:gd name="T73" fmla="*/ 327 h 336"/>
                <a:gd name="T74" fmla="*/ 119 w 276"/>
                <a:gd name="T75" fmla="*/ 336 h 336"/>
                <a:gd name="T76" fmla="*/ 84 w 276"/>
                <a:gd name="T77" fmla="*/ 331 h 336"/>
                <a:gd name="T78" fmla="*/ 84 w 276"/>
                <a:gd name="T79" fmla="*/ 331 h 3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6"/>
                <a:gd name="T121" fmla="*/ 0 h 336"/>
                <a:gd name="T122" fmla="*/ 276 w 276"/>
                <a:gd name="T123" fmla="*/ 336 h 3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6" h="336">
                  <a:moveTo>
                    <a:pt x="84" y="331"/>
                  </a:moveTo>
                  <a:lnTo>
                    <a:pt x="52" y="316"/>
                  </a:lnTo>
                  <a:lnTo>
                    <a:pt x="27" y="289"/>
                  </a:lnTo>
                  <a:lnTo>
                    <a:pt x="8" y="252"/>
                  </a:lnTo>
                  <a:lnTo>
                    <a:pt x="0" y="209"/>
                  </a:lnTo>
                  <a:lnTo>
                    <a:pt x="0" y="180"/>
                  </a:lnTo>
                  <a:lnTo>
                    <a:pt x="41" y="184"/>
                  </a:lnTo>
                  <a:lnTo>
                    <a:pt x="47" y="204"/>
                  </a:lnTo>
                  <a:lnTo>
                    <a:pt x="69" y="236"/>
                  </a:lnTo>
                  <a:lnTo>
                    <a:pt x="104" y="244"/>
                  </a:lnTo>
                  <a:lnTo>
                    <a:pt x="141" y="227"/>
                  </a:lnTo>
                  <a:lnTo>
                    <a:pt x="169" y="192"/>
                  </a:lnTo>
                  <a:lnTo>
                    <a:pt x="180" y="146"/>
                  </a:lnTo>
                  <a:lnTo>
                    <a:pt x="170" y="105"/>
                  </a:lnTo>
                  <a:lnTo>
                    <a:pt x="143" y="79"/>
                  </a:lnTo>
                  <a:lnTo>
                    <a:pt x="106" y="76"/>
                  </a:lnTo>
                  <a:lnTo>
                    <a:pt x="88" y="85"/>
                  </a:lnTo>
                  <a:lnTo>
                    <a:pt x="71" y="97"/>
                  </a:lnTo>
                  <a:lnTo>
                    <a:pt x="58" y="116"/>
                  </a:lnTo>
                  <a:lnTo>
                    <a:pt x="47" y="139"/>
                  </a:lnTo>
                  <a:lnTo>
                    <a:pt x="5" y="152"/>
                  </a:lnTo>
                  <a:lnTo>
                    <a:pt x="15" y="120"/>
                  </a:lnTo>
                  <a:lnTo>
                    <a:pt x="37" y="79"/>
                  </a:lnTo>
                  <a:lnTo>
                    <a:pt x="65" y="43"/>
                  </a:lnTo>
                  <a:lnTo>
                    <a:pt x="99" y="17"/>
                  </a:lnTo>
                  <a:lnTo>
                    <a:pt x="138" y="3"/>
                  </a:lnTo>
                  <a:lnTo>
                    <a:pt x="175" y="0"/>
                  </a:lnTo>
                  <a:lnTo>
                    <a:pt x="209" y="10"/>
                  </a:lnTo>
                  <a:lnTo>
                    <a:pt x="239" y="33"/>
                  </a:lnTo>
                  <a:lnTo>
                    <a:pt x="260" y="63"/>
                  </a:lnTo>
                  <a:lnTo>
                    <a:pt x="273" y="105"/>
                  </a:lnTo>
                  <a:lnTo>
                    <a:pt x="276" y="147"/>
                  </a:lnTo>
                  <a:lnTo>
                    <a:pt x="269" y="193"/>
                  </a:lnTo>
                  <a:lnTo>
                    <a:pt x="250" y="237"/>
                  </a:lnTo>
                  <a:lnTo>
                    <a:pt x="226" y="276"/>
                  </a:lnTo>
                  <a:lnTo>
                    <a:pt x="193" y="306"/>
                  </a:lnTo>
                  <a:lnTo>
                    <a:pt x="156" y="327"/>
                  </a:lnTo>
                  <a:lnTo>
                    <a:pt x="119" y="336"/>
                  </a:lnTo>
                  <a:lnTo>
                    <a:pt x="84" y="331"/>
                  </a:lnTo>
                  <a:close/>
                </a:path>
              </a:pathLst>
            </a:custGeom>
            <a:solidFill>
              <a:srgbClr val="000000"/>
            </a:solidFill>
            <a:ln w="9525">
              <a:noFill/>
              <a:round/>
              <a:headEnd/>
              <a:tailEnd/>
            </a:ln>
          </p:spPr>
          <p:txBody>
            <a:bodyPr/>
            <a:lstStyle/>
            <a:p>
              <a:endParaRPr lang="en-US" dirty="0"/>
            </a:p>
          </p:txBody>
        </p:sp>
        <p:sp>
          <p:nvSpPr>
            <p:cNvPr id="177" name="Freeform 263"/>
            <p:cNvSpPr>
              <a:spLocks/>
            </p:cNvSpPr>
            <p:nvPr/>
          </p:nvSpPr>
          <p:spPr bwMode="auto">
            <a:xfrm>
              <a:off x="4620" y="2913"/>
              <a:ext cx="10" cy="15"/>
            </a:xfrm>
            <a:custGeom>
              <a:avLst/>
              <a:gdLst>
                <a:gd name="T0" fmla="*/ 8 w 50"/>
                <a:gd name="T1" fmla="*/ 18 h 57"/>
                <a:gd name="T2" fmla="*/ 3 w 50"/>
                <a:gd name="T3" fmla="*/ 38 h 57"/>
                <a:gd name="T4" fmla="*/ 0 w 50"/>
                <a:gd name="T5" fmla="*/ 54 h 57"/>
                <a:gd name="T6" fmla="*/ 41 w 50"/>
                <a:gd name="T7" fmla="*/ 57 h 57"/>
                <a:gd name="T8" fmla="*/ 41 w 50"/>
                <a:gd name="T9" fmla="*/ 38 h 57"/>
                <a:gd name="T10" fmla="*/ 44 w 50"/>
                <a:gd name="T11" fmla="*/ 21 h 57"/>
                <a:gd name="T12" fmla="*/ 50 w 50"/>
                <a:gd name="T13" fmla="*/ 0 h 57"/>
                <a:gd name="T14" fmla="*/ 8 w 50"/>
                <a:gd name="T15" fmla="*/ 18 h 57"/>
                <a:gd name="T16" fmla="*/ 8 w 50"/>
                <a:gd name="T17" fmla="*/ 18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57"/>
                <a:gd name="T29" fmla="*/ 50 w 50"/>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57">
                  <a:moveTo>
                    <a:pt x="8" y="18"/>
                  </a:moveTo>
                  <a:lnTo>
                    <a:pt x="3" y="38"/>
                  </a:lnTo>
                  <a:lnTo>
                    <a:pt x="0" y="54"/>
                  </a:lnTo>
                  <a:lnTo>
                    <a:pt x="41" y="57"/>
                  </a:lnTo>
                  <a:lnTo>
                    <a:pt x="41" y="38"/>
                  </a:lnTo>
                  <a:lnTo>
                    <a:pt x="44" y="21"/>
                  </a:lnTo>
                  <a:lnTo>
                    <a:pt x="50" y="0"/>
                  </a:lnTo>
                  <a:lnTo>
                    <a:pt x="8" y="18"/>
                  </a:lnTo>
                  <a:close/>
                </a:path>
              </a:pathLst>
            </a:custGeom>
            <a:solidFill>
              <a:srgbClr val="000000"/>
            </a:solidFill>
            <a:ln w="9525">
              <a:noFill/>
              <a:round/>
              <a:headEnd/>
              <a:tailEnd/>
            </a:ln>
          </p:spPr>
          <p:txBody>
            <a:bodyPr/>
            <a:lstStyle/>
            <a:p>
              <a:endParaRPr lang="en-US" dirty="0"/>
            </a:p>
          </p:txBody>
        </p:sp>
        <p:sp>
          <p:nvSpPr>
            <p:cNvPr id="178" name="Freeform 264"/>
            <p:cNvSpPr>
              <a:spLocks/>
            </p:cNvSpPr>
            <p:nvPr/>
          </p:nvSpPr>
          <p:spPr bwMode="auto">
            <a:xfrm>
              <a:off x="4682" y="2880"/>
              <a:ext cx="62" cy="98"/>
            </a:xfrm>
            <a:custGeom>
              <a:avLst/>
              <a:gdLst>
                <a:gd name="T0" fmla="*/ 88 w 290"/>
                <a:gd name="T1" fmla="*/ 350 h 355"/>
                <a:gd name="T2" fmla="*/ 54 w 290"/>
                <a:gd name="T3" fmla="*/ 334 h 355"/>
                <a:gd name="T4" fmla="*/ 27 w 290"/>
                <a:gd name="T5" fmla="*/ 305 h 355"/>
                <a:gd name="T6" fmla="*/ 9 w 290"/>
                <a:gd name="T7" fmla="*/ 267 h 355"/>
                <a:gd name="T8" fmla="*/ 0 w 290"/>
                <a:gd name="T9" fmla="*/ 223 h 355"/>
                <a:gd name="T10" fmla="*/ 0 w 290"/>
                <a:gd name="T11" fmla="*/ 190 h 355"/>
                <a:gd name="T12" fmla="*/ 43 w 290"/>
                <a:gd name="T13" fmla="*/ 194 h 355"/>
                <a:gd name="T14" fmla="*/ 47 w 290"/>
                <a:gd name="T15" fmla="*/ 217 h 355"/>
                <a:gd name="T16" fmla="*/ 73 w 290"/>
                <a:gd name="T17" fmla="*/ 250 h 355"/>
                <a:gd name="T18" fmla="*/ 110 w 290"/>
                <a:gd name="T19" fmla="*/ 258 h 355"/>
                <a:gd name="T20" fmla="*/ 149 w 290"/>
                <a:gd name="T21" fmla="*/ 241 h 355"/>
                <a:gd name="T22" fmla="*/ 179 w 290"/>
                <a:gd name="T23" fmla="*/ 203 h 355"/>
                <a:gd name="T24" fmla="*/ 191 w 290"/>
                <a:gd name="T25" fmla="*/ 153 h 355"/>
                <a:gd name="T26" fmla="*/ 181 w 290"/>
                <a:gd name="T27" fmla="*/ 111 h 355"/>
                <a:gd name="T28" fmla="*/ 152 w 290"/>
                <a:gd name="T29" fmla="*/ 83 h 355"/>
                <a:gd name="T30" fmla="*/ 112 w 290"/>
                <a:gd name="T31" fmla="*/ 81 h 355"/>
                <a:gd name="T32" fmla="*/ 75 w 290"/>
                <a:gd name="T33" fmla="*/ 106 h 355"/>
                <a:gd name="T34" fmla="*/ 48 w 290"/>
                <a:gd name="T35" fmla="*/ 145 h 355"/>
                <a:gd name="T36" fmla="*/ 4 w 290"/>
                <a:gd name="T37" fmla="*/ 161 h 355"/>
                <a:gd name="T38" fmla="*/ 16 w 290"/>
                <a:gd name="T39" fmla="*/ 127 h 355"/>
                <a:gd name="T40" fmla="*/ 38 w 290"/>
                <a:gd name="T41" fmla="*/ 83 h 355"/>
                <a:gd name="T42" fmla="*/ 68 w 290"/>
                <a:gd name="T43" fmla="*/ 46 h 355"/>
                <a:gd name="T44" fmla="*/ 105 w 290"/>
                <a:gd name="T45" fmla="*/ 18 h 355"/>
                <a:gd name="T46" fmla="*/ 145 w 290"/>
                <a:gd name="T47" fmla="*/ 3 h 355"/>
                <a:gd name="T48" fmla="*/ 184 w 290"/>
                <a:gd name="T49" fmla="*/ 0 h 355"/>
                <a:gd name="T50" fmla="*/ 221 w 290"/>
                <a:gd name="T51" fmla="*/ 11 h 355"/>
                <a:gd name="T52" fmla="*/ 252 w 290"/>
                <a:gd name="T53" fmla="*/ 36 h 355"/>
                <a:gd name="T54" fmla="*/ 273 w 290"/>
                <a:gd name="T55" fmla="*/ 68 h 355"/>
                <a:gd name="T56" fmla="*/ 286 w 290"/>
                <a:gd name="T57" fmla="*/ 110 h 355"/>
                <a:gd name="T58" fmla="*/ 290 w 290"/>
                <a:gd name="T59" fmla="*/ 155 h 355"/>
                <a:gd name="T60" fmla="*/ 283 w 290"/>
                <a:gd name="T61" fmla="*/ 204 h 355"/>
                <a:gd name="T62" fmla="*/ 263 w 290"/>
                <a:gd name="T63" fmla="*/ 251 h 355"/>
                <a:gd name="T64" fmla="*/ 239 w 290"/>
                <a:gd name="T65" fmla="*/ 291 h 355"/>
                <a:gd name="T66" fmla="*/ 205 w 290"/>
                <a:gd name="T67" fmla="*/ 324 h 355"/>
                <a:gd name="T68" fmla="*/ 166 w 290"/>
                <a:gd name="T69" fmla="*/ 345 h 355"/>
                <a:gd name="T70" fmla="*/ 127 w 290"/>
                <a:gd name="T71" fmla="*/ 355 h 355"/>
                <a:gd name="T72" fmla="*/ 88 w 290"/>
                <a:gd name="T73" fmla="*/ 350 h 355"/>
                <a:gd name="T74" fmla="*/ 88 w 290"/>
                <a:gd name="T75" fmla="*/ 350 h 3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0"/>
                <a:gd name="T115" fmla="*/ 0 h 355"/>
                <a:gd name="T116" fmla="*/ 290 w 290"/>
                <a:gd name="T117" fmla="*/ 355 h 3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0" h="355">
                  <a:moveTo>
                    <a:pt x="88" y="350"/>
                  </a:moveTo>
                  <a:lnTo>
                    <a:pt x="54" y="334"/>
                  </a:lnTo>
                  <a:lnTo>
                    <a:pt x="27" y="305"/>
                  </a:lnTo>
                  <a:lnTo>
                    <a:pt x="9" y="267"/>
                  </a:lnTo>
                  <a:lnTo>
                    <a:pt x="0" y="223"/>
                  </a:lnTo>
                  <a:lnTo>
                    <a:pt x="0" y="190"/>
                  </a:lnTo>
                  <a:lnTo>
                    <a:pt x="43" y="194"/>
                  </a:lnTo>
                  <a:lnTo>
                    <a:pt x="47" y="217"/>
                  </a:lnTo>
                  <a:lnTo>
                    <a:pt x="73" y="250"/>
                  </a:lnTo>
                  <a:lnTo>
                    <a:pt x="110" y="258"/>
                  </a:lnTo>
                  <a:lnTo>
                    <a:pt x="149" y="241"/>
                  </a:lnTo>
                  <a:lnTo>
                    <a:pt x="179" y="203"/>
                  </a:lnTo>
                  <a:lnTo>
                    <a:pt x="191" y="153"/>
                  </a:lnTo>
                  <a:lnTo>
                    <a:pt x="181" y="111"/>
                  </a:lnTo>
                  <a:lnTo>
                    <a:pt x="152" y="83"/>
                  </a:lnTo>
                  <a:lnTo>
                    <a:pt x="112" y="81"/>
                  </a:lnTo>
                  <a:lnTo>
                    <a:pt x="75" y="106"/>
                  </a:lnTo>
                  <a:lnTo>
                    <a:pt x="48" y="145"/>
                  </a:lnTo>
                  <a:lnTo>
                    <a:pt x="4" y="161"/>
                  </a:lnTo>
                  <a:lnTo>
                    <a:pt x="16" y="127"/>
                  </a:lnTo>
                  <a:lnTo>
                    <a:pt x="38" y="83"/>
                  </a:lnTo>
                  <a:lnTo>
                    <a:pt x="68" y="46"/>
                  </a:lnTo>
                  <a:lnTo>
                    <a:pt x="105" y="18"/>
                  </a:lnTo>
                  <a:lnTo>
                    <a:pt x="145" y="3"/>
                  </a:lnTo>
                  <a:lnTo>
                    <a:pt x="184" y="0"/>
                  </a:lnTo>
                  <a:lnTo>
                    <a:pt x="221" y="11"/>
                  </a:lnTo>
                  <a:lnTo>
                    <a:pt x="252" y="36"/>
                  </a:lnTo>
                  <a:lnTo>
                    <a:pt x="273" y="68"/>
                  </a:lnTo>
                  <a:lnTo>
                    <a:pt x="286" y="110"/>
                  </a:lnTo>
                  <a:lnTo>
                    <a:pt x="290" y="155"/>
                  </a:lnTo>
                  <a:lnTo>
                    <a:pt x="283" y="204"/>
                  </a:lnTo>
                  <a:lnTo>
                    <a:pt x="263" y="251"/>
                  </a:lnTo>
                  <a:lnTo>
                    <a:pt x="239" y="291"/>
                  </a:lnTo>
                  <a:lnTo>
                    <a:pt x="205" y="324"/>
                  </a:lnTo>
                  <a:lnTo>
                    <a:pt x="166" y="345"/>
                  </a:lnTo>
                  <a:lnTo>
                    <a:pt x="127" y="355"/>
                  </a:lnTo>
                  <a:lnTo>
                    <a:pt x="88" y="350"/>
                  </a:lnTo>
                  <a:close/>
                </a:path>
              </a:pathLst>
            </a:custGeom>
            <a:solidFill>
              <a:srgbClr val="000000"/>
            </a:solidFill>
            <a:ln w="9525">
              <a:noFill/>
              <a:round/>
              <a:headEnd/>
              <a:tailEnd/>
            </a:ln>
          </p:spPr>
          <p:txBody>
            <a:bodyPr/>
            <a:lstStyle/>
            <a:p>
              <a:endParaRPr lang="en-US" dirty="0"/>
            </a:p>
          </p:txBody>
        </p:sp>
        <p:sp>
          <p:nvSpPr>
            <p:cNvPr id="179" name="Freeform 265"/>
            <p:cNvSpPr>
              <a:spLocks/>
            </p:cNvSpPr>
            <p:nvPr/>
          </p:nvSpPr>
          <p:spPr bwMode="auto">
            <a:xfrm>
              <a:off x="4682" y="2917"/>
              <a:ext cx="10" cy="18"/>
            </a:xfrm>
            <a:custGeom>
              <a:avLst/>
              <a:gdLst>
                <a:gd name="T0" fmla="*/ 7 w 51"/>
                <a:gd name="T1" fmla="*/ 18 h 61"/>
                <a:gd name="T2" fmla="*/ 3 w 51"/>
                <a:gd name="T3" fmla="*/ 38 h 61"/>
                <a:gd name="T4" fmla="*/ 0 w 51"/>
                <a:gd name="T5" fmla="*/ 57 h 61"/>
                <a:gd name="T6" fmla="*/ 43 w 51"/>
                <a:gd name="T7" fmla="*/ 61 h 61"/>
                <a:gd name="T8" fmla="*/ 43 w 51"/>
                <a:gd name="T9" fmla="*/ 40 h 61"/>
                <a:gd name="T10" fmla="*/ 46 w 51"/>
                <a:gd name="T11" fmla="*/ 21 h 61"/>
                <a:gd name="T12" fmla="*/ 51 w 51"/>
                <a:gd name="T13" fmla="*/ 0 h 61"/>
                <a:gd name="T14" fmla="*/ 7 w 51"/>
                <a:gd name="T15" fmla="*/ 18 h 61"/>
                <a:gd name="T16" fmla="*/ 7 w 51"/>
                <a:gd name="T17" fmla="*/ 1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61"/>
                <a:gd name="T29" fmla="*/ 51 w 5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61">
                  <a:moveTo>
                    <a:pt x="7" y="18"/>
                  </a:moveTo>
                  <a:lnTo>
                    <a:pt x="3" y="38"/>
                  </a:lnTo>
                  <a:lnTo>
                    <a:pt x="0" y="57"/>
                  </a:lnTo>
                  <a:lnTo>
                    <a:pt x="43" y="61"/>
                  </a:lnTo>
                  <a:lnTo>
                    <a:pt x="43" y="40"/>
                  </a:lnTo>
                  <a:lnTo>
                    <a:pt x="46" y="21"/>
                  </a:lnTo>
                  <a:lnTo>
                    <a:pt x="51" y="0"/>
                  </a:lnTo>
                  <a:lnTo>
                    <a:pt x="7" y="18"/>
                  </a:lnTo>
                  <a:close/>
                </a:path>
              </a:pathLst>
            </a:custGeom>
            <a:solidFill>
              <a:srgbClr val="000000"/>
            </a:solidFill>
            <a:ln w="9525">
              <a:noFill/>
              <a:round/>
              <a:headEnd/>
              <a:tailEnd/>
            </a:ln>
          </p:spPr>
          <p:txBody>
            <a:bodyPr/>
            <a:lstStyle/>
            <a:p>
              <a:endParaRPr lang="en-US" dirty="0"/>
            </a:p>
          </p:txBody>
        </p:sp>
        <p:sp>
          <p:nvSpPr>
            <p:cNvPr id="180" name="Freeform 266"/>
            <p:cNvSpPr>
              <a:spLocks/>
            </p:cNvSpPr>
            <p:nvPr/>
          </p:nvSpPr>
          <p:spPr bwMode="auto">
            <a:xfrm>
              <a:off x="5270" y="2819"/>
              <a:ext cx="35" cy="129"/>
            </a:xfrm>
            <a:custGeom>
              <a:avLst/>
              <a:gdLst>
                <a:gd name="T0" fmla="*/ 164 w 164"/>
                <a:gd name="T1" fmla="*/ 399 h 463"/>
                <a:gd name="T2" fmla="*/ 105 w 164"/>
                <a:gd name="T3" fmla="*/ 403 h 463"/>
                <a:gd name="T4" fmla="*/ 73 w 164"/>
                <a:gd name="T5" fmla="*/ 418 h 463"/>
                <a:gd name="T6" fmla="*/ 10 w 164"/>
                <a:gd name="T7" fmla="*/ 463 h 463"/>
                <a:gd name="T8" fmla="*/ 47 w 164"/>
                <a:gd name="T9" fmla="*/ 338 h 463"/>
                <a:gd name="T10" fmla="*/ 58 w 164"/>
                <a:gd name="T11" fmla="*/ 258 h 463"/>
                <a:gd name="T12" fmla="*/ 64 w 164"/>
                <a:gd name="T13" fmla="*/ 209 h 463"/>
                <a:gd name="T14" fmla="*/ 108 w 164"/>
                <a:gd name="T15" fmla="*/ 218 h 463"/>
                <a:gd name="T16" fmla="*/ 112 w 164"/>
                <a:gd name="T17" fmla="*/ 144 h 463"/>
                <a:gd name="T18" fmla="*/ 50 w 164"/>
                <a:gd name="T19" fmla="*/ 122 h 463"/>
                <a:gd name="T20" fmla="*/ 47 w 164"/>
                <a:gd name="T21" fmla="*/ 109 h 463"/>
                <a:gd name="T22" fmla="*/ 0 w 164"/>
                <a:gd name="T23" fmla="*/ 0 h 463"/>
                <a:gd name="T24" fmla="*/ 36 w 164"/>
                <a:gd name="T25" fmla="*/ 17 h 463"/>
                <a:gd name="T26" fmla="*/ 94 w 164"/>
                <a:gd name="T27" fmla="*/ 75 h 463"/>
                <a:gd name="T28" fmla="*/ 134 w 164"/>
                <a:gd name="T29" fmla="*/ 147 h 463"/>
                <a:gd name="T30" fmla="*/ 154 w 164"/>
                <a:gd name="T31" fmla="*/ 242 h 463"/>
                <a:gd name="T32" fmla="*/ 164 w 164"/>
                <a:gd name="T33" fmla="*/ 316 h 463"/>
                <a:gd name="T34" fmla="*/ 164 w 164"/>
                <a:gd name="T35" fmla="*/ 399 h 463"/>
                <a:gd name="T36" fmla="*/ 164 w 164"/>
                <a:gd name="T37" fmla="*/ 399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
                <a:gd name="T58" fmla="*/ 0 h 463"/>
                <a:gd name="T59" fmla="*/ 164 w 164"/>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 h="463">
                  <a:moveTo>
                    <a:pt x="164" y="399"/>
                  </a:moveTo>
                  <a:lnTo>
                    <a:pt x="105" y="403"/>
                  </a:lnTo>
                  <a:lnTo>
                    <a:pt x="73" y="418"/>
                  </a:lnTo>
                  <a:lnTo>
                    <a:pt x="10" y="463"/>
                  </a:lnTo>
                  <a:lnTo>
                    <a:pt x="47" y="338"/>
                  </a:lnTo>
                  <a:lnTo>
                    <a:pt x="58" y="258"/>
                  </a:lnTo>
                  <a:lnTo>
                    <a:pt x="64" y="209"/>
                  </a:lnTo>
                  <a:lnTo>
                    <a:pt x="108" y="218"/>
                  </a:lnTo>
                  <a:lnTo>
                    <a:pt x="112" y="144"/>
                  </a:lnTo>
                  <a:lnTo>
                    <a:pt x="50" y="122"/>
                  </a:lnTo>
                  <a:lnTo>
                    <a:pt x="47" y="109"/>
                  </a:lnTo>
                  <a:lnTo>
                    <a:pt x="0" y="0"/>
                  </a:lnTo>
                  <a:lnTo>
                    <a:pt x="36" y="17"/>
                  </a:lnTo>
                  <a:lnTo>
                    <a:pt x="94" y="75"/>
                  </a:lnTo>
                  <a:lnTo>
                    <a:pt x="134" y="147"/>
                  </a:lnTo>
                  <a:lnTo>
                    <a:pt x="154" y="242"/>
                  </a:lnTo>
                  <a:lnTo>
                    <a:pt x="164" y="316"/>
                  </a:lnTo>
                  <a:lnTo>
                    <a:pt x="164" y="399"/>
                  </a:lnTo>
                  <a:close/>
                </a:path>
              </a:pathLst>
            </a:custGeom>
            <a:solidFill>
              <a:srgbClr val="000000"/>
            </a:solidFill>
            <a:ln w="9525">
              <a:noFill/>
              <a:round/>
              <a:headEnd/>
              <a:tailEnd/>
            </a:ln>
          </p:spPr>
          <p:txBody>
            <a:bodyPr/>
            <a:lstStyle/>
            <a:p>
              <a:endParaRPr lang="en-US" dirty="0"/>
            </a:p>
          </p:txBody>
        </p:sp>
        <p:sp>
          <p:nvSpPr>
            <p:cNvPr id="181" name="Freeform 267"/>
            <p:cNvSpPr>
              <a:spLocks/>
            </p:cNvSpPr>
            <p:nvPr/>
          </p:nvSpPr>
          <p:spPr bwMode="auto">
            <a:xfrm>
              <a:off x="5251" y="2843"/>
              <a:ext cx="33" cy="34"/>
            </a:xfrm>
            <a:custGeom>
              <a:avLst/>
              <a:gdLst>
                <a:gd name="T0" fmla="*/ 29 w 152"/>
                <a:gd name="T1" fmla="*/ 0 h 121"/>
                <a:gd name="T2" fmla="*/ 137 w 152"/>
                <a:gd name="T3" fmla="*/ 34 h 121"/>
                <a:gd name="T4" fmla="*/ 152 w 152"/>
                <a:gd name="T5" fmla="*/ 93 h 121"/>
                <a:gd name="T6" fmla="*/ 151 w 152"/>
                <a:gd name="T7" fmla="*/ 121 h 121"/>
                <a:gd name="T8" fmla="*/ 0 w 152"/>
                <a:gd name="T9" fmla="*/ 93 h 121"/>
                <a:gd name="T10" fmla="*/ 29 w 152"/>
                <a:gd name="T11" fmla="*/ 0 h 121"/>
                <a:gd name="T12" fmla="*/ 29 w 152"/>
                <a:gd name="T13" fmla="*/ 0 h 121"/>
                <a:gd name="T14" fmla="*/ 0 60000 65536"/>
                <a:gd name="T15" fmla="*/ 0 60000 65536"/>
                <a:gd name="T16" fmla="*/ 0 60000 65536"/>
                <a:gd name="T17" fmla="*/ 0 60000 65536"/>
                <a:gd name="T18" fmla="*/ 0 60000 65536"/>
                <a:gd name="T19" fmla="*/ 0 60000 65536"/>
                <a:gd name="T20" fmla="*/ 0 60000 65536"/>
                <a:gd name="T21" fmla="*/ 0 w 152"/>
                <a:gd name="T22" fmla="*/ 0 h 121"/>
                <a:gd name="T23" fmla="*/ 152 w 152"/>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21">
                  <a:moveTo>
                    <a:pt x="29" y="0"/>
                  </a:moveTo>
                  <a:lnTo>
                    <a:pt x="137" y="34"/>
                  </a:lnTo>
                  <a:lnTo>
                    <a:pt x="152" y="93"/>
                  </a:lnTo>
                  <a:lnTo>
                    <a:pt x="151" y="121"/>
                  </a:lnTo>
                  <a:lnTo>
                    <a:pt x="0" y="93"/>
                  </a:lnTo>
                  <a:lnTo>
                    <a:pt x="29" y="0"/>
                  </a:lnTo>
                  <a:close/>
                </a:path>
              </a:pathLst>
            </a:custGeom>
            <a:solidFill>
              <a:srgbClr val="000000"/>
            </a:solidFill>
            <a:ln w="9525">
              <a:noFill/>
              <a:round/>
              <a:headEnd/>
              <a:tailEnd/>
            </a:ln>
          </p:spPr>
          <p:txBody>
            <a:bodyPr/>
            <a:lstStyle/>
            <a:p>
              <a:endParaRPr lang="en-US" dirty="0"/>
            </a:p>
          </p:txBody>
        </p:sp>
        <p:sp>
          <p:nvSpPr>
            <p:cNvPr id="182" name="Freeform 268"/>
            <p:cNvSpPr>
              <a:spLocks/>
            </p:cNvSpPr>
            <p:nvPr/>
          </p:nvSpPr>
          <p:spPr bwMode="auto">
            <a:xfrm>
              <a:off x="5398" y="2822"/>
              <a:ext cx="32" cy="123"/>
            </a:xfrm>
            <a:custGeom>
              <a:avLst/>
              <a:gdLst>
                <a:gd name="T0" fmla="*/ 30 w 149"/>
                <a:gd name="T1" fmla="*/ 0 h 442"/>
                <a:gd name="T2" fmla="*/ 92 w 149"/>
                <a:gd name="T3" fmla="*/ 56 h 442"/>
                <a:gd name="T4" fmla="*/ 131 w 149"/>
                <a:gd name="T5" fmla="*/ 126 h 442"/>
                <a:gd name="T6" fmla="*/ 149 w 149"/>
                <a:gd name="T7" fmla="*/ 207 h 442"/>
                <a:gd name="T8" fmla="*/ 147 w 149"/>
                <a:gd name="T9" fmla="*/ 273 h 442"/>
                <a:gd name="T10" fmla="*/ 129 w 149"/>
                <a:gd name="T11" fmla="*/ 338 h 442"/>
                <a:gd name="T12" fmla="*/ 100 w 149"/>
                <a:gd name="T13" fmla="*/ 407 h 442"/>
                <a:gd name="T14" fmla="*/ 77 w 149"/>
                <a:gd name="T15" fmla="*/ 442 h 442"/>
                <a:gd name="T16" fmla="*/ 0 w 149"/>
                <a:gd name="T17" fmla="*/ 441 h 442"/>
                <a:gd name="T18" fmla="*/ 43 w 149"/>
                <a:gd name="T19" fmla="*/ 321 h 442"/>
                <a:gd name="T20" fmla="*/ 58 w 149"/>
                <a:gd name="T21" fmla="*/ 265 h 442"/>
                <a:gd name="T22" fmla="*/ 105 w 149"/>
                <a:gd name="T23" fmla="*/ 261 h 442"/>
                <a:gd name="T24" fmla="*/ 105 w 149"/>
                <a:gd name="T25" fmla="*/ 193 h 442"/>
                <a:gd name="T26" fmla="*/ 65 w 149"/>
                <a:gd name="T27" fmla="*/ 188 h 442"/>
                <a:gd name="T28" fmla="*/ 65 w 149"/>
                <a:gd name="T29" fmla="*/ 187 h 442"/>
                <a:gd name="T30" fmla="*/ 58 w 149"/>
                <a:gd name="T31" fmla="*/ 141 h 442"/>
                <a:gd name="T32" fmla="*/ 40 w 149"/>
                <a:gd name="T33" fmla="*/ 100 h 442"/>
                <a:gd name="T34" fmla="*/ 16 w 149"/>
                <a:gd name="T35" fmla="*/ 59 h 442"/>
                <a:gd name="T36" fmla="*/ 30 w 149"/>
                <a:gd name="T37" fmla="*/ 0 h 442"/>
                <a:gd name="T38" fmla="*/ 30 w 149"/>
                <a:gd name="T39" fmla="*/ 0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442"/>
                <a:gd name="T62" fmla="*/ 149 w 149"/>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442">
                  <a:moveTo>
                    <a:pt x="30" y="0"/>
                  </a:moveTo>
                  <a:lnTo>
                    <a:pt x="92" y="56"/>
                  </a:lnTo>
                  <a:lnTo>
                    <a:pt x="131" y="126"/>
                  </a:lnTo>
                  <a:lnTo>
                    <a:pt x="149" y="207"/>
                  </a:lnTo>
                  <a:lnTo>
                    <a:pt x="147" y="273"/>
                  </a:lnTo>
                  <a:lnTo>
                    <a:pt x="129" y="338"/>
                  </a:lnTo>
                  <a:lnTo>
                    <a:pt x="100" y="407"/>
                  </a:lnTo>
                  <a:lnTo>
                    <a:pt x="77" y="442"/>
                  </a:lnTo>
                  <a:lnTo>
                    <a:pt x="0" y="441"/>
                  </a:lnTo>
                  <a:lnTo>
                    <a:pt x="43" y="321"/>
                  </a:lnTo>
                  <a:lnTo>
                    <a:pt x="58" y="265"/>
                  </a:lnTo>
                  <a:lnTo>
                    <a:pt x="105" y="261"/>
                  </a:lnTo>
                  <a:lnTo>
                    <a:pt x="105" y="193"/>
                  </a:lnTo>
                  <a:lnTo>
                    <a:pt x="65" y="188"/>
                  </a:lnTo>
                  <a:lnTo>
                    <a:pt x="65" y="187"/>
                  </a:lnTo>
                  <a:lnTo>
                    <a:pt x="58" y="141"/>
                  </a:lnTo>
                  <a:lnTo>
                    <a:pt x="40" y="100"/>
                  </a:lnTo>
                  <a:lnTo>
                    <a:pt x="16" y="59"/>
                  </a:lnTo>
                  <a:lnTo>
                    <a:pt x="30" y="0"/>
                  </a:lnTo>
                  <a:close/>
                </a:path>
              </a:pathLst>
            </a:custGeom>
            <a:solidFill>
              <a:srgbClr val="000000"/>
            </a:solidFill>
            <a:ln w="9525">
              <a:noFill/>
              <a:round/>
              <a:headEnd/>
              <a:tailEnd/>
            </a:ln>
          </p:spPr>
          <p:txBody>
            <a:bodyPr/>
            <a:lstStyle/>
            <a:p>
              <a:endParaRPr lang="en-US" dirty="0"/>
            </a:p>
          </p:txBody>
        </p:sp>
        <p:sp>
          <p:nvSpPr>
            <p:cNvPr id="183" name="Freeform 269"/>
            <p:cNvSpPr>
              <a:spLocks/>
            </p:cNvSpPr>
            <p:nvPr/>
          </p:nvSpPr>
          <p:spPr bwMode="auto">
            <a:xfrm>
              <a:off x="5394" y="2872"/>
              <a:ext cx="18" cy="26"/>
            </a:xfrm>
            <a:custGeom>
              <a:avLst/>
              <a:gdLst>
                <a:gd name="T0" fmla="*/ 18 w 83"/>
                <a:gd name="T1" fmla="*/ 0 h 95"/>
                <a:gd name="T2" fmla="*/ 83 w 83"/>
                <a:gd name="T3" fmla="*/ 10 h 95"/>
                <a:gd name="T4" fmla="*/ 78 w 83"/>
                <a:gd name="T5" fmla="*/ 77 h 95"/>
                <a:gd name="T6" fmla="*/ 76 w 83"/>
                <a:gd name="T7" fmla="*/ 87 h 95"/>
                <a:gd name="T8" fmla="*/ 0 w 83"/>
                <a:gd name="T9" fmla="*/ 95 h 95"/>
                <a:gd name="T10" fmla="*/ 18 w 83"/>
                <a:gd name="T11" fmla="*/ 0 h 95"/>
                <a:gd name="T12" fmla="*/ 18 w 83"/>
                <a:gd name="T13" fmla="*/ 0 h 95"/>
                <a:gd name="T14" fmla="*/ 0 60000 65536"/>
                <a:gd name="T15" fmla="*/ 0 60000 65536"/>
                <a:gd name="T16" fmla="*/ 0 60000 65536"/>
                <a:gd name="T17" fmla="*/ 0 60000 65536"/>
                <a:gd name="T18" fmla="*/ 0 60000 65536"/>
                <a:gd name="T19" fmla="*/ 0 60000 65536"/>
                <a:gd name="T20" fmla="*/ 0 60000 65536"/>
                <a:gd name="T21" fmla="*/ 0 w 83"/>
                <a:gd name="T22" fmla="*/ 0 h 95"/>
                <a:gd name="T23" fmla="*/ 83 w 83"/>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95">
                  <a:moveTo>
                    <a:pt x="18" y="0"/>
                  </a:moveTo>
                  <a:lnTo>
                    <a:pt x="83" y="10"/>
                  </a:lnTo>
                  <a:lnTo>
                    <a:pt x="78" y="77"/>
                  </a:lnTo>
                  <a:lnTo>
                    <a:pt x="76" y="87"/>
                  </a:lnTo>
                  <a:lnTo>
                    <a:pt x="0" y="95"/>
                  </a:lnTo>
                  <a:lnTo>
                    <a:pt x="18" y="0"/>
                  </a:lnTo>
                  <a:close/>
                </a:path>
              </a:pathLst>
            </a:custGeom>
            <a:solidFill>
              <a:srgbClr val="000000"/>
            </a:solidFill>
            <a:ln w="9525">
              <a:noFill/>
              <a:round/>
              <a:headEnd/>
              <a:tailEnd/>
            </a:ln>
          </p:spPr>
          <p:txBody>
            <a:bodyPr/>
            <a:lstStyle/>
            <a:p>
              <a:endParaRPr lang="en-US" dirty="0"/>
            </a:p>
          </p:txBody>
        </p:sp>
        <p:sp>
          <p:nvSpPr>
            <p:cNvPr id="184" name="Freeform 270"/>
            <p:cNvSpPr>
              <a:spLocks/>
            </p:cNvSpPr>
            <p:nvPr/>
          </p:nvSpPr>
          <p:spPr bwMode="auto">
            <a:xfrm>
              <a:off x="5114" y="2738"/>
              <a:ext cx="138" cy="139"/>
            </a:xfrm>
            <a:custGeom>
              <a:avLst/>
              <a:gdLst>
                <a:gd name="T0" fmla="*/ 96 w 643"/>
                <a:gd name="T1" fmla="*/ 0 h 501"/>
                <a:gd name="T2" fmla="*/ 0 w 643"/>
                <a:gd name="T3" fmla="*/ 501 h 501"/>
                <a:gd name="T4" fmla="*/ 569 w 643"/>
                <a:gd name="T5" fmla="*/ 250 h 501"/>
                <a:gd name="T6" fmla="*/ 180 w 643"/>
                <a:gd name="T7" fmla="*/ 296 h 501"/>
                <a:gd name="T8" fmla="*/ 635 w 643"/>
                <a:gd name="T9" fmla="*/ 182 h 501"/>
                <a:gd name="T10" fmla="*/ 194 w 643"/>
                <a:gd name="T11" fmla="*/ 190 h 501"/>
                <a:gd name="T12" fmla="*/ 631 w 643"/>
                <a:gd name="T13" fmla="*/ 109 h 501"/>
                <a:gd name="T14" fmla="*/ 207 w 643"/>
                <a:gd name="T15" fmla="*/ 97 h 501"/>
                <a:gd name="T16" fmla="*/ 643 w 643"/>
                <a:gd name="T17" fmla="*/ 25 h 501"/>
                <a:gd name="T18" fmla="*/ 96 w 643"/>
                <a:gd name="T19" fmla="*/ 0 h 501"/>
                <a:gd name="T20" fmla="*/ 96 w 643"/>
                <a:gd name="T21" fmla="*/ 0 h 5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3"/>
                <a:gd name="T34" fmla="*/ 0 h 501"/>
                <a:gd name="T35" fmla="*/ 643 w 643"/>
                <a:gd name="T36" fmla="*/ 501 h 5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3" h="501">
                  <a:moveTo>
                    <a:pt x="96" y="0"/>
                  </a:moveTo>
                  <a:lnTo>
                    <a:pt x="0" y="501"/>
                  </a:lnTo>
                  <a:lnTo>
                    <a:pt x="569" y="250"/>
                  </a:lnTo>
                  <a:lnTo>
                    <a:pt x="180" y="296"/>
                  </a:lnTo>
                  <a:lnTo>
                    <a:pt x="635" y="182"/>
                  </a:lnTo>
                  <a:lnTo>
                    <a:pt x="194" y="190"/>
                  </a:lnTo>
                  <a:lnTo>
                    <a:pt x="631" y="109"/>
                  </a:lnTo>
                  <a:lnTo>
                    <a:pt x="207" y="97"/>
                  </a:lnTo>
                  <a:lnTo>
                    <a:pt x="643" y="25"/>
                  </a:lnTo>
                  <a:lnTo>
                    <a:pt x="96" y="0"/>
                  </a:lnTo>
                  <a:close/>
                </a:path>
              </a:pathLst>
            </a:custGeom>
            <a:solidFill>
              <a:srgbClr val="000000"/>
            </a:solidFill>
            <a:ln w="9525">
              <a:noFill/>
              <a:round/>
              <a:headEnd/>
              <a:tailEnd/>
            </a:ln>
          </p:spPr>
          <p:txBody>
            <a:bodyPr/>
            <a:lstStyle/>
            <a:p>
              <a:endParaRPr lang="en-US" dirty="0"/>
            </a:p>
          </p:txBody>
        </p:sp>
        <p:sp>
          <p:nvSpPr>
            <p:cNvPr id="185" name="Freeform 271"/>
            <p:cNvSpPr>
              <a:spLocks/>
            </p:cNvSpPr>
            <p:nvPr/>
          </p:nvSpPr>
          <p:spPr bwMode="auto">
            <a:xfrm>
              <a:off x="5287" y="2945"/>
              <a:ext cx="106" cy="22"/>
            </a:xfrm>
            <a:custGeom>
              <a:avLst/>
              <a:gdLst>
                <a:gd name="T0" fmla="*/ 0 w 493"/>
                <a:gd name="T1" fmla="*/ 55 h 79"/>
                <a:gd name="T2" fmla="*/ 75 w 493"/>
                <a:gd name="T3" fmla="*/ 42 h 79"/>
                <a:gd name="T4" fmla="*/ 139 w 493"/>
                <a:gd name="T5" fmla="*/ 46 h 79"/>
                <a:gd name="T6" fmla="*/ 230 w 493"/>
                <a:gd name="T7" fmla="*/ 57 h 79"/>
                <a:gd name="T8" fmla="*/ 352 w 493"/>
                <a:gd name="T9" fmla="*/ 72 h 79"/>
                <a:gd name="T10" fmla="*/ 493 w 493"/>
                <a:gd name="T11" fmla="*/ 79 h 79"/>
                <a:gd name="T12" fmla="*/ 335 w 493"/>
                <a:gd name="T13" fmla="*/ 53 h 79"/>
                <a:gd name="T14" fmla="*/ 260 w 493"/>
                <a:gd name="T15" fmla="*/ 40 h 79"/>
                <a:gd name="T16" fmla="*/ 170 w 493"/>
                <a:gd name="T17" fmla="*/ 16 h 79"/>
                <a:gd name="T18" fmla="*/ 119 w 493"/>
                <a:gd name="T19" fmla="*/ 0 h 79"/>
                <a:gd name="T20" fmla="*/ 64 w 493"/>
                <a:gd name="T21" fmla="*/ 2 h 79"/>
                <a:gd name="T22" fmla="*/ 34 w 493"/>
                <a:gd name="T23" fmla="*/ 16 h 79"/>
                <a:gd name="T24" fmla="*/ 10 w 493"/>
                <a:gd name="T25" fmla="*/ 37 h 79"/>
                <a:gd name="T26" fmla="*/ 0 w 493"/>
                <a:gd name="T27" fmla="*/ 55 h 79"/>
                <a:gd name="T28" fmla="*/ 0 w 493"/>
                <a:gd name="T29" fmla="*/ 55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3"/>
                <a:gd name="T46" fmla="*/ 0 h 79"/>
                <a:gd name="T47" fmla="*/ 493 w 493"/>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3" h="79">
                  <a:moveTo>
                    <a:pt x="0" y="55"/>
                  </a:moveTo>
                  <a:lnTo>
                    <a:pt x="75" y="42"/>
                  </a:lnTo>
                  <a:lnTo>
                    <a:pt x="139" y="46"/>
                  </a:lnTo>
                  <a:lnTo>
                    <a:pt x="230" y="57"/>
                  </a:lnTo>
                  <a:lnTo>
                    <a:pt x="352" y="72"/>
                  </a:lnTo>
                  <a:lnTo>
                    <a:pt x="493" y="79"/>
                  </a:lnTo>
                  <a:lnTo>
                    <a:pt x="335" y="53"/>
                  </a:lnTo>
                  <a:lnTo>
                    <a:pt x="260" y="40"/>
                  </a:lnTo>
                  <a:lnTo>
                    <a:pt x="170" y="16"/>
                  </a:lnTo>
                  <a:lnTo>
                    <a:pt x="119" y="0"/>
                  </a:lnTo>
                  <a:lnTo>
                    <a:pt x="64" y="2"/>
                  </a:lnTo>
                  <a:lnTo>
                    <a:pt x="34" y="16"/>
                  </a:lnTo>
                  <a:lnTo>
                    <a:pt x="10" y="37"/>
                  </a:lnTo>
                  <a:lnTo>
                    <a:pt x="0" y="55"/>
                  </a:lnTo>
                  <a:close/>
                </a:path>
              </a:pathLst>
            </a:custGeom>
            <a:solidFill>
              <a:srgbClr val="000000"/>
            </a:solidFill>
            <a:ln w="9525">
              <a:noFill/>
              <a:round/>
              <a:headEnd/>
              <a:tailEnd/>
            </a:ln>
          </p:spPr>
          <p:txBody>
            <a:bodyPr/>
            <a:lstStyle/>
            <a:p>
              <a:endParaRPr lang="en-US" dirty="0"/>
            </a:p>
          </p:txBody>
        </p:sp>
        <p:sp>
          <p:nvSpPr>
            <p:cNvPr id="186" name="Freeform 272"/>
            <p:cNvSpPr>
              <a:spLocks/>
            </p:cNvSpPr>
            <p:nvPr/>
          </p:nvSpPr>
          <p:spPr bwMode="auto">
            <a:xfrm>
              <a:off x="5077" y="2740"/>
              <a:ext cx="31" cy="14"/>
            </a:xfrm>
            <a:custGeom>
              <a:avLst/>
              <a:gdLst>
                <a:gd name="T0" fmla="*/ 0 w 144"/>
                <a:gd name="T1" fmla="*/ 0 h 53"/>
                <a:gd name="T2" fmla="*/ 144 w 144"/>
                <a:gd name="T3" fmla="*/ 6 h 53"/>
                <a:gd name="T4" fmla="*/ 101 w 144"/>
                <a:gd name="T5" fmla="*/ 37 h 53"/>
                <a:gd name="T6" fmla="*/ 53 w 144"/>
                <a:gd name="T7" fmla="*/ 53 h 53"/>
                <a:gd name="T8" fmla="*/ 5 w 144"/>
                <a:gd name="T9" fmla="*/ 37 h 53"/>
                <a:gd name="T10" fmla="*/ 0 w 144"/>
                <a:gd name="T11" fmla="*/ 0 h 53"/>
                <a:gd name="T12" fmla="*/ 0 w 144"/>
                <a:gd name="T13" fmla="*/ 0 h 53"/>
                <a:gd name="T14" fmla="*/ 0 60000 65536"/>
                <a:gd name="T15" fmla="*/ 0 60000 65536"/>
                <a:gd name="T16" fmla="*/ 0 60000 65536"/>
                <a:gd name="T17" fmla="*/ 0 60000 65536"/>
                <a:gd name="T18" fmla="*/ 0 60000 65536"/>
                <a:gd name="T19" fmla="*/ 0 60000 65536"/>
                <a:gd name="T20" fmla="*/ 0 60000 65536"/>
                <a:gd name="T21" fmla="*/ 0 w 144"/>
                <a:gd name="T22" fmla="*/ 0 h 53"/>
                <a:gd name="T23" fmla="*/ 144 w 14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
                  <a:moveTo>
                    <a:pt x="0" y="0"/>
                  </a:moveTo>
                  <a:lnTo>
                    <a:pt x="144" y="6"/>
                  </a:lnTo>
                  <a:lnTo>
                    <a:pt x="101" y="37"/>
                  </a:lnTo>
                  <a:lnTo>
                    <a:pt x="53" y="53"/>
                  </a:lnTo>
                  <a:lnTo>
                    <a:pt x="5" y="37"/>
                  </a:lnTo>
                  <a:lnTo>
                    <a:pt x="0" y="0"/>
                  </a:lnTo>
                  <a:close/>
                </a:path>
              </a:pathLst>
            </a:custGeom>
            <a:solidFill>
              <a:srgbClr val="000000"/>
            </a:solidFill>
            <a:ln w="9525">
              <a:noFill/>
              <a:round/>
              <a:headEnd/>
              <a:tailEnd/>
            </a:ln>
          </p:spPr>
          <p:txBody>
            <a:bodyPr/>
            <a:lstStyle/>
            <a:p>
              <a:endParaRPr lang="en-US" dirty="0"/>
            </a:p>
          </p:txBody>
        </p:sp>
        <p:sp>
          <p:nvSpPr>
            <p:cNvPr id="187" name="Freeform 273"/>
            <p:cNvSpPr>
              <a:spLocks/>
            </p:cNvSpPr>
            <p:nvPr/>
          </p:nvSpPr>
          <p:spPr bwMode="auto">
            <a:xfrm>
              <a:off x="5074" y="2858"/>
              <a:ext cx="163" cy="74"/>
            </a:xfrm>
            <a:custGeom>
              <a:avLst/>
              <a:gdLst>
                <a:gd name="T0" fmla="*/ 672 w 756"/>
                <a:gd name="T1" fmla="*/ 0 h 265"/>
                <a:gd name="T2" fmla="*/ 600 w 756"/>
                <a:gd name="T3" fmla="*/ 0 h 265"/>
                <a:gd name="T4" fmla="*/ 519 w 756"/>
                <a:gd name="T5" fmla="*/ 17 h 265"/>
                <a:gd name="T6" fmla="*/ 435 w 756"/>
                <a:gd name="T7" fmla="*/ 66 h 265"/>
                <a:gd name="T8" fmla="*/ 387 w 756"/>
                <a:gd name="T9" fmla="*/ 118 h 265"/>
                <a:gd name="T10" fmla="*/ 354 w 756"/>
                <a:gd name="T11" fmla="*/ 208 h 265"/>
                <a:gd name="T12" fmla="*/ 0 w 756"/>
                <a:gd name="T13" fmla="*/ 197 h 265"/>
                <a:gd name="T14" fmla="*/ 412 w 756"/>
                <a:gd name="T15" fmla="*/ 265 h 265"/>
                <a:gd name="T16" fmla="*/ 455 w 756"/>
                <a:gd name="T17" fmla="*/ 150 h 265"/>
                <a:gd name="T18" fmla="*/ 503 w 756"/>
                <a:gd name="T19" fmla="*/ 91 h 265"/>
                <a:gd name="T20" fmla="*/ 589 w 756"/>
                <a:gd name="T21" fmla="*/ 43 h 265"/>
                <a:gd name="T22" fmla="*/ 678 w 756"/>
                <a:gd name="T23" fmla="*/ 27 h 265"/>
                <a:gd name="T24" fmla="*/ 756 w 756"/>
                <a:gd name="T25" fmla="*/ 33 h 265"/>
                <a:gd name="T26" fmla="*/ 672 w 756"/>
                <a:gd name="T27" fmla="*/ 0 h 265"/>
                <a:gd name="T28" fmla="*/ 672 w 756"/>
                <a:gd name="T29" fmla="*/ 0 h 2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6"/>
                <a:gd name="T46" fmla="*/ 0 h 265"/>
                <a:gd name="T47" fmla="*/ 756 w 756"/>
                <a:gd name="T48" fmla="*/ 265 h 2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6" h="265">
                  <a:moveTo>
                    <a:pt x="672" y="0"/>
                  </a:moveTo>
                  <a:lnTo>
                    <a:pt x="600" y="0"/>
                  </a:lnTo>
                  <a:lnTo>
                    <a:pt x="519" y="17"/>
                  </a:lnTo>
                  <a:lnTo>
                    <a:pt x="435" y="66"/>
                  </a:lnTo>
                  <a:lnTo>
                    <a:pt x="387" y="118"/>
                  </a:lnTo>
                  <a:lnTo>
                    <a:pt x="354" y="208"/>
                  </a:lnTo>
                  <a:lnTo>
                    <a:pt x="0" y="197"/>
                  </a:lnTo>
                  <a:lnTo>
                    <a:pt x="412" y="265"/>
                  </a:lnTo>
                  <a:lnTo>
                    <a:pt x="455" y="150"/>
                  </a:lnTo>
                  <a:lnTo>
                    <a:pt x="503" y="91"/>
                  </a:lnTo>
                  <a:lnTo>
                    <a:pt x="589" y="43"/>
                  </a:lnTo>
                  <a:lnTo>
                    <a:pt x="678" y="27"/>
                  </a:lnTo>
                  <a:lnTo>
                    <a:pt x="756" y="33"/>
                  </a:lnTo>
                  <a:lnTo>
                    <a:pt x="672" y="0"/>
                  </a:lnTo>
                  <a:close/>
                </a:path>
              </a:pathLst>
            </a:custGeom>
            <a:solidFill>
              <a:srgbClr val="000000"/>
            </a:solidFill>
            <a:ln w="9525">
              <a:noFill/>
              <a:round/>
              <a:headEnd/>
              <a:tailEnd/>
            </a:ln>
          </p:spPr>
          <p:txBody>
            <a:bodyPr/>
            <a:lstStyle/>
            <a:p>
              <a:endParaRPr lang="en-US" dirty="0"/>
            </a:p>
          </p:txBody>
        </p:sp>
        <p:sp>
          <p:nvSpPr>
            <p:cNvPr id="188" name="Freeform 274"/>
            <p:cNvSpPr>
              <a:spLocks/>
            </p:cNvSpPr>
            <p:nvPr/>
          </p:nvSpPr>
          <p:spPr bwMode="auto">
            <a:xfrm>
              <a:off x="5307" y="2729"/>
              <a:ext cx="108" cy="217"/>
            </a:xfrm>
            <a:custGeom>
              <a:avLst/>
              <a:gdLst>
                <a:gd name="T0" fmla="*/ 107 w 499"/>
                <a:gd name="T1" fmla="*/ 0 h 784"/>
                <a:gd name="T2" fmla="*/ 0 w 499"/>
                <a:gd name="T3" fmla="*/ 727 h 784"/>
                <a:gd name="T4" fmla="*/ 323 w 499"/>
                <a:gd name="T5" fmla="*/ 784 h 784"/>
                <a:gd name="T6" fmla="*/ 499 w 499"/>
                <a:gd name="T7" fmla="*/ 84 h 784"/>
                <a:gd name="T8" fmla="*/ 107 w 499"/>
                <a:gd name="T9" fmla="*/ 0 h 784"/>
                <a:gd name="T10" fmla="*/ 107 w 499"/>
                <a:gd name="T11" fmla="*/ 0 h 784"/>
                <a:gd name="T12" fmla="*/ 0 60000 65536"/>
                <a:gd name="T13" fmla="*/ 0 60000 65536"/>
                <a:gd name="T14" fmla="*/ 0 60000 65536"/>
                <a:gd name="T15" fmla="*/ 0 60000 65536"/>
                <a:gd name="T16" fmla="*/ 0 60000 65536"/>
                <a:gd name="T17" fmla="*/ 0 60000 65536"/>
                <a:gd name="T18" fmla="*/ 0 w 499"/>
                <a:gd name="T19" fmla="*/ 0 h 784"/>
                <a:gd name="T20" fmla="*/ 499 w 499"/>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99" h="784">
                  <a:moveTo>
                    <a:pt x="107" y="0"/>
                  </a:moveTo>
                  <a:lnTo>
                    <a:pt x="0" y="727"/>
                  </a:lnTo>
                  <a:lnTo>
                    <a:pt x="323" y="784"/>
                  </a:lnTo>
                  <a:lnTo>
                    <a:pt x="499" y="84"/>
                  </a:lnTo>
                  <a:lnTo>
                    <a:pt x="107" y="0"/>
                  </a:lnTo>
                  <a:close/>
                </a:path>
              </a:pathLst>
            </a:custGeom>
            <a:solidFill>
              <a:srgbClr val="000000"/>
            </a:solidFill>
            <a:ln w="9525">
              <a:noFill/>
              <a:round/>
              <a:headEnd/>
              <a:tailEnd/>
            </a:ln>
          </p:spPr>
          <p:txBody>
            <a:bodyPr/>
            <a:lstStyle/>
            <a:p>
              <a:endParaRPr lang="en-US" dirty="0"/>
            </a:p>
          </p:txBody>
        </p:sp>
        <p:sp>
          <p:nvSpPr>
            <p:cNvPr id="189" name="Freeform 275"/>
            <p:cNvSpPr>
              <a:spLocks/>
            </p:cNvSpPr>
            <p:nvPr/>
          </p:nvSpPr>
          <p:spPr bwMode="auto">
            <a:xfrm>
              <a:off x="5171" y="2885"/>
              <a:ext cx="93" cy="147"/>
            </a:xfrm>
            <a:custGeom>
              <a:avLst/>
              <a:gdLst>
                <a:gd name="T0" fmla="*/ 132 w 435"/>
                <a:gd name="T1" fmla="*/ 524 h 531"/>
                <a:gd name="T2" fmla="*/ 82 w 435"/>
                <a:gd name="T3" fmla="*/ 499 h 531"/>
                <a:gd name="T4" fmla="*/ 41 w 435"/>
                <a:gd name="T5" fmla="*/ 457 h 531"/>
                <a:gd name="T6" fmla="*/ 12 w 435"/>
                <a:gd name="T7" fmla="*/ 399 h 531"/>
                <a:gd name="T8" fmla="*/ 0 w 435"/>
                <a:gd name="T9" fmla="*/ 332 h 531"/>
                <a:gd name="T10" fmla="*/ 0 w 435"/>
                <a:gd name="T11" fmla="*/ 285 h 531"/>
                <a:gd name="T12" fmla="*/ 65 w 435"/>
                <a:gd name="T13" fmla="*/ 291 h 531"/>
                <a:gd name="T14" fmla="*/ 72 w 435"/>
                <a:gd name="T15" fmla="*/ 324 h 531"/>
                <a:gd name="T16" fmla="*/ 88 w 435"/>
                <a:gd name="T17" fmla="*/ 352 h 531"/>
                <a:gd name="T18" fmla="*/ 109 w 435"/>
                <a:gd name="T19" fmla="*/ 374 h 531"/>
                <a:gd name="T20" fmla="*/ 136 w 435"/>
                <a:gd name="T21" fmla="*/ 385 h 531"/>
                <a:gd name="T22" fmla="*/ 166 w 435"/>
                <a:gd name="T23" fmla="*/ 387 h 531"/>
                <a:gd name="T24" fmla="*/ 194 w 435"/>
                <a:gd name="T25" fmla="*/ 378 h 531"/>
                <a:gd name="T26" fmla="*/ 224 w 435"/>
                <a:gd name="T27" fmla="*/ 360 h 531"/>
                <a:gd name="T28" fmla="*/ 247 w 435"/>
                <a:gd name="T29" fmla="*/ 335 h 531"/>
                <a:gd name="T30" fmla="*/ 267 w 435"/>
                <a:gd name="T31" fmla="*/ 302 h 531"/>
                <a:gd name="T32" fmla="*/ 280 w 435"/>
                <a:gd name="T33" fmla="*/ 267 h 531"/>
                <a:gd name="T34" fmla="*/ 285 w 435"/>
                <a:gd name="T35" fmla="*/ 230 h 531"/>
                <a:gd name="T36" fmla="*/ 281 w 435"/>
                <a:gd name="T37" fmla="*/ 194 h 531"/>
                <a:gd name="T38" fmla="*/ 270 w 435"/>
                <a:gd name="T39" fmla="*/ 163 h 531"/>
                <a:gd name="T40" fmla="*/ 251 w 435"/>
                <a:gd name="T41" fmla="*/ 138 h 531"/>
                <a:gd name="T42" fmla="*/ 227 w 435"/>
                <a:gd name="T43" fmla="*/ 123 h 531"/>
                <a:gd name="T44" fmla="*/ 200 w 435"/>
                <a:gd name="T45" fmla="*/ 117 h 531"/>
                <a:gd name="T46" fmla="*/ 170 w 435"/>
                <a:gd name="T47" fmla="*/ 120 h 531"/>
                <a:gd name="T48" fmla="*/ 140 w 435"/>
                <a:gd name="T49" fmla="*/ 133 h 531"/>
                <a:gd name="T50" fmla="*/ 113 w 435"/>
                <a:gd name="T51" fmla="*/ 154 h 531"/>
                <a:gd name="T52" fmla="*/ 89 w 435"/>
                <a:gd name="T53" fmla="*/ 184 h 531"/>
                <a:gd name="T54" fmla="*/ 74 w 435"/>
                <a:gd name="T55" fmla="*/ 217 h 531"/>
                <a:gd name="T56" fmla="*/ 8 w 435"/>
                <a:gd name="T57" fmla="*/ 240 h 531"/>
                <a:gd name="T58" fmla="*/ 24 w 435"/>
                <a:gd name="T59" fmla="*/ 187 h 531"/>
                <a:gd name="T60" fmla="*/ 56 w 435"/>
                <a:gd name="T61" fmla="*/ 121 h 531"/>
                <a:gd name="T62" fmla="*/ 103 w 435"/>
                <a:gd name="T63" fmla="*/ 67 h 531"/>
                <a:gd name="T64" fmla="*/ 157 w 435"/>
                <a:gd name="T65" fmla="*/ 27 h 531"/>
                <a:gd name="T66" fmla="*/ 217 w 435"/>
                <a:gd name="T67" fmla="*/ 4 h 531"/>
                <a:gd name="T68" fmla="*/ 274 w 435"/>
                <a:gd name="T69" fmla="*/ 0 h 531"/>
                <a:gd name="T70" fmla="*/ 330 w 435"/>
                <a:gd name="T71" fmla="*/ 16 h 531"/>
                <a:gd name="T72" fmla="*/ 377 w 435"/>
                <a:gd name="T73" fmla="*/ 51 h 531"/>
                <a:gd name="T74" fmla="*/ 411 w 435"/>
                <a:gd name="T75" fmla="*/ 100 h 531"/>
                <a:gd name="T76" fmla="*/ 431 w 435"/>
                <a:gd name="T77" fmla="*/ 163 h 531"/>
                <a:gd name="T78" fmla="*/ 435 w 435"/>
                <a:gd name="T79" fmla="*/ 233 h 531"/>
                <a:gd name="T80" fmla="*/ 423 w 435"/>
                <a:gd name="T81" fmla="*/ 305 h 531"/>
                <a:gd name="T82" fmla="*/ 398 w 435"/>
                <a:gd name="T83" fmla="*/ 375 h 531"/>
                <a:gd name="T84" fmla="*/ 357 w 435"/>
                <a:gd name="T85" fmla="*/ 437 h 531"/>
                <a:gd name="T86" fmla="*/ 305 w 435"/>
                <a:gd name="T87" fmla="*/ 485 h 531"/>
                <a:gd name="T88" fmla="*/ 249 w 435"/>
                <a:gd name="T89" fmla="*/ 518 h 531"/>
                <a:gd name="T90" fmla="*/ 190 w 435"/>
                <a:gd name="T91" fmla="*/ 531 h 531"/>
                <a:gd name="T92" fmla="*/ 132 w 435"/>
                <a:gd name="T93" fmla="*/ 524 h 531"/>
                <a:gd name="T94" fmla="*/ 132 w 435"/>
                <a:gd name="T95" fmla="*/ 524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5"/>
                <a:gd name="T145" fmla="*/ 0 h 531"/>
                <a:gd name="T146" fmla="*/ 435 w 435"/>
                <a:gd name="T147" fmla="*/ 531 h 5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5" h="531">
                  <a:moveTo>
                    <a:pt x="132" y="524"/>
                  </a:moveTo>
                  <a:lnTo>
                    <a:pt x="82" y="499"/>
                  </a:lnTo>
                  <a:lnTo>
                    <a:pt x="41" y="457"/>
                  </a:lnTo>
                  <a:lnTo>
                    <a:pt x="12" y="399"/>
                  </a:lnTo>
                  <a:lnTo>
                    <a:pt x="0" y="332"/>
                  </a:lnTo>
                  <a:lnTo>
                    <a:pt x="0" y="285"/>
                  </a:lnTo>
                  <a:lnTo>
                    <a:pt x="65" y="291"/>
                  </a:lnTo>
                  <a:lnTo>
                    <a:pt x="72" y="324"/>
                  </a:lnTo>
                  <a:lnTo>
                    <a:pt x="88" y="352"/>
                  </a:lnTo>
                  <a:lnTo>
                    <a:pt x="109" y="374"/>
                  </a:lnTo>
                  <a:lnTo>
                    <a:pt x="136" y="385"/>
                  </a:lnTo>
                  <a:lnTo>
                    <a:pt x="166" y="387"/>
                  </a:lnTo>
                  <a:lnTo>
                    <a:pt x="194" y="378"/>
                  </a:lnTo>
                  <a:lnTo>
                    <a:pt x="224" y="360"/>
                  </a:lnTo>
                  <a:lnTo>
                    <a:pt x="247" y="335"/>
                  </a:lnTo>
                  <a:lnTo>
                    <a:pt x="267" y="302"/>
                  </a:lnTo>
                  <a:lnTo>
                    <a:pt x="280" y="267"/>
                  </a:lnTo>
                  <a:lnTo>
                    <a:pt x="285" y="230"/>
                  </a:lnTo>
                  <a:lnTo>
                    <a:pt x="281" y="194"/>
                  </a:lnTo>
                  <a:lnTo>
                    <a:pt x="270" y="163"/>
                  </a:lnTo>
                  <a:lnTo>
                    <a:pt x="251" y="138"/>
                  </a:lnTo>
                  <a:lnTo>
                    <a:pt x="227" y="123"/>
                  </a:lnTo>
                  <a:lnTo>
                    <a:pt x="200" y="117"/>
                  </a:lnTo>
                  <a:lnTo>
                    <a:pt x="170" y="120"/>
                  </a:lnTo>
                  <a:lnTo>
                    <a:pt x="140" y="133"/>
                  </a:lnTo>
                  <a:lnTo>
                    <a:pt x="113" y="154"/>
                  </a:lnTo>
                  <a:lnTo>
                    <a:pt x="89" y="184"/>
                  </a:lnTo>
                  <a:lnTo>
                    <a:pt x="74" y="217"/>
                  </a:lnTo>
                  <a:lnTo>
                    <a:pt x="8" y="240"/>
                  </a:lnTo>
                  <a:lnTo>
                    <a:pt x="24" y="187"/>
                  </a:lnTo>
                  <a:lnTo>
                    <a:pt x="56" y="121"/>
                  </a:lnTo>
                  <a:lnTo>
                    <a:pt x="103" y="67"/>
                  </a:lnTo>
                  <a:lnTo>
                    <a:pt x="157" y="27"/>
                  </a:lnTo>
                  <a:lnTo>
                    <a:pt x="217" y="4"/>
                  </a:lnTo>
                  <a:lnTo>
                    <a:pt x="274" y="0"/>
                  </a:lnTo>
                  <a:lnTo>
                    <a:pt x="330" y="16"/>
                  </a:lnTo>
                  <a:lnTo>
                    <a:pt x="377" y="51"/>
                  </a:lnTo>
                  <a:lnTo>
                    <a:pt x="411" y="100"/>
                  </a:lnTo>
                  <a:lnTo>
                    <a:pt x="431" y="163"/>
                  </a:lnTo>
                  <a:lnTo>
                    <a:pt x="435" y="233"/>
                  </a:lnTo>
                  <a:lnTo>
                    <a:pt x="423" y="305"/>
                  </a:lnTo>
                  <a:lnTo>
                    <a:pt x="398" y="375"/>
                  </a:lnTo>
                  <a:lnTo>
                    <a:pt x="357" y="437"/>
                  </a:lnTo>
                  <a:lnTo>
                    <a:pt x="305" y="485"/>
                  </a:lnTo>
                  <a:lnTo>
                    <a:pt x="249" y="518"/>
                  </a:lnTo>
                  <a:lnTo>
                    <a:pt x="190" y="531"/>
                  </a:lnTo>
                  <a:lnTo>
                    <a:pt x="132" y="524"/>
                  </a:lnTo>
                  <a:close/>
                </a:path>
              </a:pathLst>
            </a:custGeom>
            <a:solidFill>
              <a:srgbClr val="000000"/>
            </a:solidFill>
            <a:ln w="9525">
              <a:noFill/>
              <a:round/>
              <a:headEnd/>
              <a:tailEnd/>
            </a:ln>
          </p:spPr>
          <p:txBody>
            <a:bodyPr/>
            <a:lstStyle/>
            <a:p>
              <a:endParaRPr lang="en-US" dirty="0"/>
            </a:p>
          </p:txBody>
        </p:sp>
        <p:sp>
          <p:nvSpPr>
            <p:cNvPr id="190" name="Freeform 276"/>
            <p:cNvSpPr>
              <a:spLocks/>
            </p:cNvSpPr>
            <p:nvPr/>
          </p:nvSpPr>
          <p:spPr bwMode="auto">
            <a:xfrm>
              <a:off x="5171" y="2942"/>
              <a:ext cx="17" cy="25"/>
            </a:xfrm>
            <a:custGeom>
              <a:avLst/>
              <a:gdLst>
                <a:gd name="T0" fmla="*/ 11 w 78"/>
                <a:gd name="T1" fmla="*/ 29 h 91"/>
                <a:gd name="T2" fmla="*/ 4 w 78"/>
                <a:gd name="T3" fmla="*/ 60 h 91"/>
                <a:gd name="T4" fmla="*/ 0 w 78"/>
                <a:gd name="T5" fmla="*/ 84 h 91"/>
                <a:gd name="T6" fmla="*/ 65 w 78"/>
                <a:gd name="T7" fmla="*/ 91 h 91"/>
                <a:gd name="T8" fmla="*/ 65 w 78"/>
                <a:gd name="T9" fmla="*/ 61 h 91"/>
                <a:gd name="T10" fmla="*/ 69 w 78"/>
                <a:gd name="T11" fmla="*/ 34 h 91"/>
                <a:gd name="T12" fmla="*/ 78 w 78"/>
                <a:gd name="T13" fmla="*/ 0 h 91"/>
                <a:gd name="T14" fmla="*/ 11 w 78"/>
                <a:gd name="T15" fmla="*/ 29 h 91"/>
                <a:gd name="T16" fmla="*/ 11 w 78"/>
                <a:gd name="T17" fmla="*/ 29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91"/>
                <a:gd name="T29" fmla="*/ 78 w 78"/>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91">
                  <a:moveTo>
                    <a:pt x="11" y="29"/>
                  </a:moveTo>
                  <a:lnTo>
                    <a:pt x="4" y="60"/>
                  </a:lnTo>
                  <a:lnTo>
                    <a:pt x="0" y="84"/>
                  </a:lnTo>
                  <a:lnTo>
                    <a:pt x="65" y="91"/>
                  </a:lnTo>
                  <a:lnTo>
                    <a:pt x="65" y="61"/>
                  </a:lnTo>
                  <a:lnTo>
                    <a:pt x="69" y="34"/>
                  </a:lnTo>
                  <a:lnTo>
                    <a:pt x="78" y="0"/>
                  </a:lnTo>
                  <a:lnTo>
                    <a:pt x="11" y="29"/>
                  </a:lnTo>
                  <a:close/>
                </a:path>
              </a:pathLst>
            </a:custGeom>
            <a:solidFill>
              <a:srgbClr val="000000"/>
            </a:solidFill>
            <a:ln w="9525">
              <a:noFill/>
              <a:round/>
              <a:headEnd/>
              <a:tailEnd/>
            </a:ln>
          </p:spPr>
          <p:txBody>
            <a:bodyPr/>
            <a:lstStyle/>
            <a:p>
              <a:endParaRPr lang="en-US" dirty="0"/>
            </a:p>
          </p:txBody>
        </p:sp>
        <p:sp>
          <p:nvSpPr>
            <p:cNvPr id="191" name="Freeform 277"/>
            <p:cNvSpPr>
              <a:spLocks/>
            </p:cNvSpPr>
            <p:nvPr/>
          </p:nvSpPr>
          <p:spPr bwMode="auto">
            <a:xfrm>
              <a:off x="4555" y="2487"/>
              <a:ext cx="502" cy="428"/>
            </a:xfrm>
            <a:custGeom>
              <a:avLst/>
              <a:gdLst>
                <a:gd name="T0" fmla="*/ 0 w 1167"/>
                <a:gd name="T1" fmla="*/ 198 h 770"/>
                <a:gd name="T2" fmla="*/ 71 w 1167"/>
                <a:gd name="T3" fmla="*/ 682 h 770"/>
                <a:gd name="T4" fmla="*/ 1040 w 1167"/>
                <a:gd name="T5" fmla="*/ 770 h 770"/>
                <a:gd name="T6" fmla="*/ 1167 w 1167"/>
                <a:gd name="T7" fmla="*/ 0 h 770"/>
                <a:gd name="T8" fmla="*/ 0 w 1167"/>
                <a:gd name="T9" fmla="*/ 198 h 770"/>
                <a:gd name="T10" fmla="*/ 0 60000 65536"/>
                <a:gd name="T11" fmla="*/ 0 60000 65536"/>
                <a:gd name="T12" fmla="*/ 0 60000 65536"/>
                <a:gd name="T13" fmla="*/ 0 60000 65536"/>
                <a:gd name="T14" fmla="*/ 0 60000 65536"/>
                <a:gd name="T15" fmla="*/ 0 w 1167"/>
                <a:gd name="T16" fmla="*/ 0 h 770"/>
                <a:gd name="T17" fmla="*/ 1167 w 1167"/>
                <a:gd name="T18" fmla="*/ 770 h 770"/>
              </a:gdLst>
              <a:ahLst/>
              <a:cxnLst>
                <a:cxn ang="T10">
                  <a:pos x="T0" y="T1"/>
                </a:cxn>
                <a:cxn ang="T11">
                  <a:pos x="T2" y="T3"/>
                </a:cxn>
                <a:cxn ang="T12">
                  <a:pos x="T4" y="T5"/>
                </a:cxn>
                <a:cxn ang="T13">
                  <a:pos x="T6" y="T7"/>
                </a:cxn>
                <a:cxn ang="T14">
                  <a:pos x="T8" y="T9"/>
                </a:cxn>
              </a:cxnLst>
              <a:rect l="T15" t="T16" r="T17" b="T18"/>
              <a:pathLst>
                <a:path w="1167" h="770">
                  <a:moveTo>
                    <a:pt x="0" y="198"/>
                  </a:moveTo>
                  <a:lnTo>
                    <a:pt x="71" y="682"/>
                  </a:lnTo>
                  <a:lnTo>
                    <a:pt x="1040" y="770"/>
                  </a:lnTo>
                  <a:lnTo>
                    <a:pt x="1167" y="0"/>
                  </a:lnTo>
                  <a:lnTo>
                    <a:pt x="0" y="198"/>
                  </a:lnTo>
                  <a:close/>
                </a:path>
              </a:pathLst>
            </a:custGeom>
            <a:noFill/>
            <a:ln w="38100">
              <a:solidFill>
                <a:srgbClr val="02060A"/>
              </a:solidFill>
              <a:round/>
              <a:headEnd/>
              <a:tailEnd/>
            </a:ln>
          </p:spPr>
          <p:txBody>
            <a:bodyPr wrap="none" anchor="ctr"/>
            <a:lstStyle/>
            <a:p>
              <a:endParaRPr lang="en-US" dirty="0"/>
            </a:p>
          </p:txBody>
        </p:sp>
        <p:sp>
          <p:nvSpPr>
            <p:cNvPr id="192" name="Rectangle 278"/>
            <p:cNvSpPr>
              <a:spLocks noChangeAspect="1" noChangeArrowheads="1"/>
            </p:cNvSpPr>
            <p:nvPr/>
          </p:nvSpPr>
          <p:spPr bwMode="auto">
            <a:xfrm>
              <a:off x="4565" y="2584"/>
              <a:ext cx="478" cy="289"/>
            </a:xfrm>
            <a:prstGeom prst="rect">
              <a:avLst/>
            </a:prstGeom>
            <a:noFill/>
            <a:ln w="9525">
              <a:noFill/>
              <a:miter lim="800000"/>
              <a:headEnd/>
              <a:tailEnd/>
            </a:ln>
          </p:spPr>
          <p:txBody>
            <a:bodyPr wrap="none" lIns="92075" tIns="46038" rIns="92075" bIns="46038">
              <a:spAutoFit/>
            </a:bodyPr>
            <a:lstStyle/>
            <a:p>
              <a:pPr algn="ctr"/>
              <a:r>
                <a:rPr lang="en-US" sz="800" b="1" dirty="0">
                  <a:solidFill>
                    <a:srgbClr val="02060A"/>
                  </a:solidFill>
                  <a:latin typeface="Arial Narrow" pitchFamily="34" charset="0"/>
                </a:rPr>
                <a:t>Load Planning</a:t>
              </a:r>
            </a:p>
            <a:p>
              <a:pPr algn="ctr"/>
              <a:r>
                <a:rPr lang="en-US" sz="800" b="1" dirty="0">
                  <a:solidFill>
                    <a:srgbClr val="02060A"/>
                  </a:solidFill>
                  <a:latin typeface="Arial Narrow" pitchFamily="34" charset="0"/>
                </a:rPr>
                <a:t>&amp; Dock Door</a:t>
              </a:r>
            </a:p>
            <a:p>
              <a:pPr algn="ctr"/>
              <a:r>
                <a:rPr lang="en-US" sz="800" b="1" dirty="0">
                  <a:solidFill>
                    <a:srgbClr val="02060A"/>
                  </a:solidFill>
                  <a:latin typeface="Arial Narrow" pitchFamily="34" charset="0"/>
                </a:rPr>
                <a:t>Management</a:t>
              </a:r>
            </a:p>
          </p:txBody>
        </p:sp>
        <p:sp>
          <p:nvSpPr>
            <p:cNvPr id="193" name="Line 279"/>
            <p:cNvSpPr>
              <a:spLocks noChangeShapeType="1"/>
            </p:cNvSpPr>
            <p:nvPr/>
          </p:nvSpPr>
          <p:spPr bwMode="auto">
            <a:xfrm flipV="1">
              <a:off x="4095" y="2326"/>
              <a:ext cx="1412" cy="5"/>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194" name="Oval 280"/>
            <p:cNvSpPr>
              <a:spLocks noChangeAspect="1" noChangeArrowheads="1"/>
            </p:cNvSpPr>
            <p:nvPr/>
          </p:nvSpPr>
          <p:spPr bwMode="auto">
            <a:xfrm>
              <a:off x="1920" y="2009"/>
              <a:ext cx="1913" cy="322"/>
            </a:xfrm>
            <a:prstGeom prst="ellipse">
              <a:avLst/>
            </a:prstGeom>
            <a:gradFill rotWithShape="0">
              <a:gsLst>
                <a:gs pos="0">
                  <a:srgbClr val="470000"/>
                </a:gs>
                <a:gs pos="100000">
                  <a:srgbClr val="990000"/>
                </a:gs>
              </a:gsLst>
              <a:lin ang="5400000" scaled="1"/>
            </a:gradFill>
            <a:ln w="12700">
              <a:noFill/>
              <a:round/>
              <a:headEnd/>
              <a:tailEnd/>
            </a:ln>
          </p:spPr>
          <p:txBody>
            <a:bodyPr wrap="none" anchor="ctr"/>
            <a:lstStyle/>
            <a:p>
              <a:r>
                <a:rPr lang="en-US" dirty="0"/>
                <a:t>Task Management</a:t>
              </a:r>
            </a:p>
          </p:txBody>
        </p:sp>
        <p:sp>
          <p:nvSpPr>
            <p:cNvPr id="195" name="Freeform 283"/>
            <p:cNvSpPr>
              <a:spLocks/>
            </p:cNvSpPr>
            <p:nvPr/>
          </p:nvSpPr>
          <p:spPr bwMode="auto">
            <a:xfrm>
              <a:off x="3506" y="1863"/>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196" name="Freeform 284"/>
            <p:cNvSpPr>
              <a:spLocks/>
            </p:cNvSpPr>
            <p:nvPr/>
          </p:nvSpPr>
          <p:spPr bwMode="auto">
            <a:xfrm>
              <a:off x="3848" y="1774"/>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197" name="Freeform 285"/>
            <p:cNvSpPr>
              <a:spLocks/>
            </p:cNvSpPr>
            <p:nvPr/>
          </p:nvSpPr>
          <p:spPr bwMode="auto">
            <a:xfrm>
              <a:off x="3533" y="1766"/>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198" name="Freeform 286"/>
            <p:cNvSpPr>
              <a:spLocks/>
            </p:cNvSpPr>
            <p:nvPr/>
          </p:nvSpPr>
          <p:spPr bwMode="auto">
            <a:xfrm rot="573372">
              <a:off x="3705" y="1771"/>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199" name="Freeform 287"/>
            <p:cNvSpPr>
              <a:spLocks/>
            </p:cNvSpPr>
            <p:nvPr/>
          </p:nvSpPr>
          <p:spPr bwMode="auto">
            <a:xfrm>
              <a:off x="3675" y="1799"/>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00" name="Freeform 288"/>
            <p:cNvSpPr>
              <a:spLocks/>
            </p:cNvSpPr>
            <p:nvPr/>
          </p:nvSpPr>
          <p:spPr bwMode="auto">
            <a:xfrm>
              <a:off x="3608" y="1831"/>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201" name="Freeform 289"/>
            <p:cNvSpPr>
              <a:spLocks/>
            </p:cNvSpPr>
            <p:nvPr/>
          </p:nvSpPr>
          <p:spPr bwMode="auto">
            <a:xfrm>
              <a:off x="3613" y="1640"/>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202" name="Freeform 290"/>
            <p:cNvSpPr>
              <a:spLocks/>
            </p:cNvSpPr>
            <p:nvPr/>
          </p:nvSpPr>
          <p:spPr bwMode="auto">
            <a:xfrm>
              <a:off x="3616" y="1758"/>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203" name="Freeform 291"/>
            <p:cNvSpPr>
              <a:spLocks/>
            </p:cNvSpPr>
            <p:nvPr/>
          </p:nvSpPr>
          <p:spPr bwMode="auto">
            <a:xfrm>
              <a:off x="3647" y="1663"/>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204" name="Freeform 292"/>
            <p:cNvSpPr>
              <a:spLocks/>
            </p:cNvSpPr>
            <p:nvPr/>
          </p:nvSpPr>
          <p:spPr bwMode="auto">
            <a:xfrm>
              <a:off x="3613" y="1659"/>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205" name="Freeform 293"/>
            <p:cNvSpPr>
              <a:spLocks/>
            </p:cNvSpPr>
            <p:nvPr/>
          </p:nvSpPr>
          <p:spPr bwMode="auto">
            <a:xfrm>
              <a:off x="3608" y="1640"/>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206" name="Freeform 294"/>
            <p:cNvSpPr>
              <a:spLocks/>
            </p:cNvSpPr>
            <p:nvPr/>
          </p:nvSpPr>
          <p:spPr bwMode="auto">
            <a:xfrm>
              <a:off x="3706" y="1758"/>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207" name="Freeform 295"/>
            <p:cNvSpPr>
              <a:spLocks/>
            </p:cNvSpPr>
            <p:nvPr/>
          </p:nvSpPr>
          <p:spPr bwMode="auto">
            <a:xfrm>
              <a:off x="3704" y="1855"/>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208" name="Freeform 296"/>
            <p:cNvSpPr>
              <a:spLocks/>
            </p:cNvSpPr>
            <p:nvPr/>
          </p:nvSpPr>
          <p:spPr bwMode="auto">
            <a:xfrm>
              <a:off x="3721" y="1771"/>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209" name="Freeform 297"/>
            <p:cNvSpPr>
              <a:spLocks/>
            </p:cNvSpPr>
            <p:nvPr/>
          </p:nvSpPr>
          <p:spPr bwMode="auto">
            <a:xfrm>
              <a:off x="3510" y="1835"/>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210" name="Freeform 298"/>
            <p:cNvSpPr>
              <a:spLocks/>
            </p:cNvSpPr>
            <p:nvPr/>
          </p:nvSpPr>
          <p:spPr bwMode="auto">
            <a:xfrm>
              <a:off x="3584" y="1887"/>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211" name="Freeform 299"/>
            <p:cNvSpPr>
              <a:spLocks/>
            </p:cNvSpPr>
            <p:nvPr/>
          </p:nvSpPr>
          <p:spPr bwMode="auto">
            <a:xfrm>
              <a:off x="3814" y="1844"/>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212" name="Freeform 300"/>
            <p:cNvSpPr>
              <a:spLocks/>
            </p:cNvSpPr>
            <p:nvPr/>
          </p:nvSpPr>
          <p:spPr bwMode="auto">
            <a:xfrm>
              <a:off x="3557" y="1854"/>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13" name="Freeform 301"/>
            <p:cNvSpPr>
              <a:spLocks/>
            </p:cNvSpPr>
            <p:nvPr/>
          </p:nvSpPr>
          <p:spPr bwMode="auto">
            <a:xfrm>
              <a:off x="3659" y="1815"/>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14" name="Freeform 302"/>
            <p:cNvSpPr>
              <a:spLocks/>
            </p:cNvSpPr>
            <p:nvPr/>
          </p:nvSpPr>
          <p:spPr bwMode="auto">
            <a:xfrm>
              <a:off x="3682" y="1710"/>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15" name="Freeform 303"/>
            <p:cNvSpPr>
              <a:spLocks/>
            </p:cNvSpPr>
            <p:nvPr/>
          </p:nvSpPr>
          <p:spPr bwMode="auto">
            <a:xfrm>
              <a:off x="3594" y="1887"/>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216" name="Line 304"/>
            <p:cNvSpPr>
              <a:spLocks noChangeShapeType="1"/>
            </p:cNvSpPr>
            <p:nvPr/>
          </p:nvSpPr>
          <p:spPr bwMode="auto">
            <a:xfrm flipH="1">
              <a:off x="3602" y="1893"/>
              <a:ext cx="1" cy="20"/>
            </a:xfrm>
            <a:prstGeom prst="line">
              <a:avLst/>
            </a:prstGeom>
            <a:noFill/>
            <a:ln w="6350">
              <a:solidFill>
                <a:schemeClr val="tx1"/>
              </a:solidFill>
              <a:round/>
              <a:headEnd/>
              <a:tailEnd/>
            </a:ln>
          </p:spPr>
          <p:txBody>
            <a:bodyPr wrap="none" anchor="ctr"/>
            <a:lstStyle/>
            <a:p>
              <a:endParaRPr lang="en-US" dirty="0"/>
            </a:p>
          </p:txBody>
        </p:sp>
        <p:sp>
          <p:nvSpPr>
            <p:cNvPr id="217" name="Line 305"/>
            <p:cNvSpPr>
              <a:spLocks noChangeShapeType="1"/>
            </p:cNvSpPr>
            <p:nvPr/>
          </p:nvSpPr>
          <p:spPr bwMode="auto">
            <a:xfrm flipH="1">
              <a:off x="3608" y="1895"/>
              <a:ext cx="1" cy="20"/>
            </a:xfrm>
            <a:prstGeom prst="line">
              <a:avLst/>
            </a:prstGeom>
            <a:noFill/>
            <a:ln w="6350">
              <a:solidFill>
                <a:schemeClr val="tx1"/>
              </a:solidFill>
              <a:round/>
              <a:headEnd/>
              <a:tailEnd/>
            </a:ln>
          </p:spPr>
          <p:txBody>
            <a:bodyPr wrap="none" anchor="ctr"/>
            <a:lstStyle/>
            <a:p>
              <a:endParaRPr lang="en-US" dirty="0"/>
            </a:p>
          </p:txBody>
        </p:sp>
        <p:sp>
          <p:nvSpPr>
            <p:cNvPr id="218" name="Line 306"/>
            <p:cNvSpPr>
              <a:spLocks noChangeShapeType="1"/>
            </p:cNvSpPr>
            <p:nvPr/>
          </p:nvSpPr>
          <p:spPr bwMode="auto">
            <a:xfrm flipH="1">
              <a:off x="3614" y="1896"/>
              <a:ext cx="1" cy="20"/>
            </a:xfrm>
            <a:prstGeom prst="line">
              <a:avLst/>
            </a:prstGeom>
            <a:noFill/>
            <a:ln w="6350">
              <a:solidFill>
                <a:schemeClr val="tx1"/>
              </a:solidFill>
              <a:round/>
              <a:headEnd/>
              <a:tailEnd/>
            </a:ln>
          </p:spPr>
          <p:txBody>
            <a:bodyPr wrap="none" anchor="ctr"/>
            <a:lstStyle/>
            <a:p>
              <a:endParaRPr lang="en-US" dirty="0"/>
            </a:p>
          </p:txBody>
        </p:sp>
        <p:sp>
          <p:nvSpPr>
            <p:cNvPr id="219" name="Line 307"/>
            <p:cNvSpPr>
              <a:spLocks noChangeShapeType="1"/>
            </p:cNvSpPr>
            <p:nvPr/>
          </p:nvSpPr>
          <p:spPr bwMode="auto">
            <a:xfrm flipH="1">
              <a:off x="3619" y="1897"/>
              <a:ext cx="1" cy="19"/>
            </a:xfrm>
            <a:prstGeom prst="line">
              <a:avLst/>
            </a:prstGeom>
            <a:noFill/>
            <a:ln w="6350">
              <a:solidFill>
                <a:schemeClr val="tx1"/>
              </a:solidFill>
              <a:round/>
              <a:headEnd/>
              <a:tailEnd/>
            </a:ln>
          </p:spPr>
          <p:txBody>
            <a:bodyPr wrap="none" anchor="ctr"/>
            <a:lstStyle/>
            <a:p>
              <a:endParaRPr lang="en-US" dirty="0"/>
            </a:p>
          </p:txBody>
        </p:sp>
        <p:sp>
          <p:nvSpPr>
            <p:cNvPr id="220" name="Line 308"/>
            <p:cNvSpPr>
              <a:spLocks noChangeShapeType="1"/>
            </p:cNvSpPr>
            <p:nvPr/>
          </p:nvSpPr>
          <p:spPr bwMode="auto">
            <a:xfrm flipH="1">
              <a:off x="3625" y="1897"/>
              <a:ext cx="1" cy="19"/>
            </a:xfrm>
            <a:prstGeom prst="line">
              <a:avLst/>
            </a:prstGeom>
            <a:noFill/>
            <a:ln w="6350">
              <a:solidFill>
                <a:schemeClr val="tx1"/>
              </a:solidFill>
              <a:round/>
              <a:headEnd/>
              <a:tailEnd/>
            </a:ln>
          </p:spPr>
          <p:txBody>
            <a:bodyPr wrap="none" anchor="ctr"/>
            <a:lstStyle/>
            <a:p>
              <a:endParaRPr lang="en-US" dirty="0"/>
            </a:p>
          </p:txBody>
        </p:sp>
        <p:sp>
          <p:nvSpPr>
            <p:cNvPr id="221" name="Freeform 309"/>
            <p:cNvSpPr>
              <a:spLocks/>
            </p:cNvSpPr>
            <p:nvPr/>
          </p:nvSpPr>
          <p:spPr bwMode="auto">
            <a:xfrm>
              <a:off x="4028" y="1857"/>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222" name="Freeform 310"/>
            <p:cNvSpPr>
              <a:spLocks/>
            </p:cNvSpPr>
            <p:nvPr/>
          </p:nvSpPr>
          <p:spPr bwMode="auto">
            <a:xfrm>
              <a:off x="4370" y="1768"/>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223" name="Freeform 311"/>
            <p:cNvSpPr>
              <a:spLocks/>
            </p:cNvSpPr>
            <p:nvPr/>
          </p:nvSpPr>
          <p:spPr bwMode="auto">
            <a:xfrm>
              <a:off x="4055" y="1760"/>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224" name="Freeform 312"/>
            <p:cNvSpPr>
              <a:spLocks/>
            </p:cNvSpPr>
            <p:nvPr/>
          </p:nvSpPr>
          <p:spPr bwMode="auto">
            <a:xfrm rot="573372">
              <a:off x="4227" y="1765"/>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25" name="Freeform 313"/>
            <p:cNvSpPr>
              <a:spLocks/>
            </p:cNvSpPr>
            <p:nvPr/>
          </p:nvSpPr>
          <p:spPr bwMode="auto">
            <a:xfrm>
              <a:off x="4197" y="1793"/>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26" name="Freeform 314"/>
            <p:cNvSpPr>
              <a:spLocks/>
            </p:cNvSpPr>
            <p:nvPr/>
          </p:nvSpPr>
          <p:spPr bwMode="auto">
            <a:xfrm>
              <a:off x="4130" y="1825"/>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227" name="Freeform 315"/>
            <p:cNvSpPr>
              <a:spLocks/>
            </p:cNvSpPr>
            <p:nvPr/>
          </p:nvSpPr>
          <p:spPr bwMode="auto">
            <a:xfrm>
              <a:off x="4135" y="1634"/>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228" name="Freeform 316"/>
            <p:cNvSpPr>
              <a:spLocks/>
            </p:cNvSpPr>
            <p:nvPr/>
          </p:nvSpPr>
          <p:spPr bwMode="auto">
            <a:xfrm>
              <a:off x="4138" y="1752"/>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229" name="Freeform 317"/>
            <p:cNvSpPr>
              <a:spLocks/>
            </p:cNvSpPr>
            <p:nvPr/>
          </p:nvSpPr>
          <p:spPr bwMode="auto">
            <a:xfrm>
              <a:off x="4169" y="1657"/>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230" name="Freeform 318"/>
            <p:cNvSpPr>
              <a:spLocks/>
            </p:cNvSpPr>
            <p:nvPr/>
          </p:nvSpPr>
          <p:spPr bwMode="auto">
            <a:xfrm>
              <a:off x="4135" y="1653"/>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231" name="Freeform 319"/>
            <p:cNvSpPr>
              <a:spLocks/>
            </p:cNvSpPr>
            <p:nvPr/>
          </p:nvSpPr>
          <p:spPr bwMode="auto">
            <a:xfrm>
              <a:off x="4130" y="1634"/>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232" name="Freeform 320"/>
            <p:cNvSpPr>
              <a:spLocks/>
            </p:cNvSpPr>
            <p:nvPr/>
          </p:nvSpPr>
          <p:spPr bwMode="auto">
            <a:xfrm>
              <a:off x="4228" y="1752"/>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233" name="Freeform 321"/>
            <p:cNvSpPr>
              <a:spLocks/>
            </p:cNvSpPr>
            <p:nvPr/>
          </p:nvSpPr>
          <p:spPr bwMode="auto">
            <a:xfrm>
              <a:off x="4226" y="1849"/>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234" name="Freeform 322"/>
            <p:cNvSpPr>
              <a:spLocks/>
            </p:cNvSpPr>
            <p:nvPr/>
          </p:nvSpPr>
          <p:spPr bwMode="auto">
            <a:xfrm>
              <a:off x="4243" y="1765"/>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235" name="Freeform 323"/>
            <p:cNvSpPr>
              <a:spLocks/>
            </p:cNvSpPr>
            <p:nvPr/>
          </p:nvSpPr>
          <p:spPr bwMode="auto">
            <a:xfrm>
              <a:off x="4032" y="1829"/>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236" name="Freeform 324"/>
            <p:cNvSpPr>
              <a:spLocks/>
            </p:cNvSpPr>
            <p:nvPr/>
          </p:nvSpPr>
          <p:spPr bwMode="auto">
            <a:xfrm>
              <a:off x="4106" y="1881"/>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237" name="Freeform 325"/>
            <p:cNvSpPr>
              <a:spLocks/>
            </p:cNvSpPr>
            <p:nvPr/>
          </p:nvSpPr>
          <p:spPr bwMode="auto">
            <a:xfrm>
              <a:off x="4336" y="1838"/>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238" name="Freeform 326"/>
            <p:cNvSpPr>
              <a:spLocks/>
            </p:cNvSpPr>
            <p:nvPr/>
          </p:nvSpPr>
          <p:spPr bwMode="auto">
            <a:xfrm>
              <a:off x="4079" y="1848"/>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39" name="Freeform 327"/>
            <p:cNvSpPr>
              <a:spLocks/>
            </p:cNvSpPr>
            <p:nvPr/>
          </p:nvSpPr>
          <p:spPr bwMode="auto">
            <a:xfrm>
              <a:off x="4181" y="1809"/>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40" name="Freeform 328"/>
            <p:cNvSpPr>
              <a:spLocks/>
            </p:cNvSpPr>
            <p:nvPr/>
          </p:nvSpPr>
          <p:spPr bwMode="auto">
            <a:xfrm>
              <a:off x="4204" y="1704"/>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41" name="Freeform 329"/>
            <p:cNvSpPr>
              <a:spLocks/>
            </p:cNvSpPr>
            <p:nvPr/>
          </p:nvSpPr>
          <p:spPr bwMode="auto">
            <a:xfrm>
              <a:off x="4116" y="1881"/>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242" name="Line 330"/>
            <p:cNvSpPr>
              <a:spLocks noChangeShapeType="1"/>
            </p:cNvSpPr>
            <p:nvPr/>
          </p:nvSpPr>
          <p:spPr bwMode="auto">
            <a:xfrm flipH="1">
              <a:off x="4124" y="1887"/>
              <a:ext cx="1" cy="20"/>
            </a:xfrm>
            <a:prstGeom prst="line">
              <a:avLst/>
            </a:prstGeom>
            <a:noFill/>
            <a:ln w="6350">
              <a:solidFill>
                <a:schemeClr val="tx1"/>
              </a:solidFill>
              <a:round/>
              <a:headEnd/>
              <a:tailEnd/>
            </a:ln>
          </p:spPr>
          <p:txBody>
            <a:bodyPr wrap="none" anchor="ctr"/>
            <a:lstStyle/>
            <a:p>
              <a:endParaRPr lang="en-US" dirty="0"/>
            </a:p>
          </p:txBody>
        </p:sp>
        <p:sp>
          <p:nvSpPr>
            <p:cNvPr id="243" name="Line 331"/>
            <p:cNvSpPr>
              <a:spLocks noChangeShapeType="1"/>
            </p:cNvSpPr>
            <p:nvPr/>
          </p:nvSpPr>
          <p:spPr bwMode="auto">
            <a:xfrm flipH="1">
              <a:off x="4130" y="1889"/>
              <a:ext cx="1" cy="20"/>
            </a:xfrm>
            <a:prstGeom prst="line">
              <a:avLst/>
            </a:prstGeom>
            <a:noFill/>
            <a:ln w="6350">
              <a:solidFill>
                <a:schemeClr val="tx1"/>
              </a:solidFill>
              <a:round/>
              <a:headEnd/>
              <a:tailEnd/>
            </a:ln>
          </p:spPr>
          <p:txBody>
            <a:bodyPr wrap="none" anchor="ctr"/>
            <a:lstStyle/>
            <a:p>
              <a:endParaRPr lang="en-US" dirty="0"/>
            </a:p>
          </p:txBody>
        </p:sp>
        <p:sp>
          <p:nvSpPr>
            <p:cNvPr id="244" name="Line 332"/>
            <p:cNvSpPr>
              <a:spLocks noChangeShapeType="1"/>
            </p:cNvSpPr>
            <p:nvPr/>
          </p:nvSpPr>
          <p:spPr bwMode="auto">
            <a:xfrm flipH="1">
              <a:off x="4136" y="1890"/>
              <a:ext cx="1" cy="20"/>
            </a:xfrm>
            <a:prstGeom prst="line">
              <a:avLst/>
            </a:prstGeom>
            <a:noFill/>
            <a:ln w="6350">
              <a:solidFill>
                <a:schemeClr val="tx1"/>
              </a:solidFill>
              <a:round/>
              <a:headEnd/>
              <a:tailEnd/>
            </a:ln>
          </p:spPr>
          <p:txBody>
            <a:bodyPr wrap="none" anchor="ctr"/>
            <a:lstStyle/>
            <a:p>
              <a:endParaRPr lang="en-US" dirty="0"/>
            </a:p>
          </p:txBody>
        </p:sp>
        <p:sp>
          <p:nvSpPr>
            <p:cNvPr id="245" name="Line 333"/>
            <p:cNvSpPr>
              <a:spLocks noChangeShapeType="1"/>
            </p:cNvSpPr>
            <p:nvPr/>
          </p:nvSpPr>
          <p:spPr bwMode="auto">
            <a:xfrm flipH="1">
              <a:off x="4141" y="1891"/>
              <a:ext cx="1" cy="19"/>
            </a:xfrm>
            <a:prstGeom prst="line">
              <a:avLst/>
            </a:prstGeom>
            <a:noFill/>
            <a:ln w="6350">
              <a:solidFill>
                <a:schemeClr val="tx1"/>
              </a:solidFill>
              <a:round/>
              <a:headEnd/>
              <a:tailEnd/>
            </a:ln>
          </p:spPr>
          <p:txBody>
            <a:bodyPr wrap="none" anchor="ctr"/>
            <a:lstStyle/>
            <a:p>
              <a:endParaRPr lang="en-US" dirty="0"/>
            </a:p>
          </p:txBody>
        </p:sp>
        <p:sp>
          <p:nvSpPr>
            <p:cNvPr id="246" name="Line 334"/>
            <p:cNvSpPr>
              <a:spLocks noChangeShapeType="1"/>
            </p:cNvSpPr>
            <p:nvPr/>
          </p:nvSpPr>
          <p:spPr bwMode="auto">
            <a:xfrm flipH="1">
              <a:off x="4147" y="1891"/>
              <a:ext cx="1" cy="19"/>
            </a:xfrm>
            <a:prstGeom prst="line">
              <a:avLst/>
            </a:prstGeom>
            <a:noFill/>
            <a:ln w="6350">
              <a:solidFill>
                <a:schemeClr val="tx1"/>
              </a:solidFill>
              <a:round/>
              <a:headEnd/>
              <a:tailEnd/>
            </a:ln>
          </p:spPr>
          <p:txBody>
            <a:bodyPr wrap="none" anchor="ctr"/>
            <a:lstStyle/>
            <a:p>
              <a:endParaRPr lang="en-US" dirty="0"/>
            </a:p>
          </p:txBody>
        </p:sp>
        <p:sp>
          <p:nvSpPr>
            <p:cNvPr id="247" name="Freeform 335"/>
            <p:cNvSpPr>
              <a:spLocks/>
            </p:cNvSpPr>
            <p:nvPr/>
          </p:nvSpPr>
          <p:spPr bwMode="auto">
            <a:xfrm>
              <a:off x="4025" y="1506"/>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48" name="Freeform 336"/>
            <p:cNvSpPr>
              <a:spLocks/>
            </p:cNvSpPr>
            <p:nvPr/>
          </p:nvSpPr>
          <p:spPr bwMode="auto">
            <a:xfrm>
              <a:off x="4367" y="1417"/>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249" name="Freeform 337"/>
            <p:cNvSpPr>
              <a:spLocks/>
            </p:cNvSpPr>
            <p:nvPr/>
          </p:nvSpPr>
          <p:spPr bwMode="auto">
            <a:xfrm>
              <a:off x="4052" y="1409"/>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250" name="Freeform 338"/>
            <p:cNvSpPr>
              <a:spLocks/>
            </p:cNvSpPr>
            <p:nvPr/>
          </p:nvSpPr>
          <p:spPr bwMode="auto">
            <a:xfrm rot="573372">
              <a:off x="4224" y="1414"/>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251" name="Freeform 339"/>
            <p:cNvSpPr>
              <a:spLocks/>
            </p:cNvSpPr>
            <p:nvPr/>
          </p:nvSpPr>
          <p:spPr bwMode="auto">
            <a:xfrm>
              <a:off x="4194" y="1442"/>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rgbClr val="02060A"/>
              </a:solidFill>
              <a:round/>
              <a:headEnd/>
              <a:tailEnd/>
            </a:ln>
          </p:spPr>
          <p:txBody>
            <a:bodyPr wrap="none" anchor="ctr"/>
            <a:lstStyle/>
            <a:p>
              <a:endParaRPr lang="en-US" dirty="0"/>
            </a:p>
          </p:txBody>
        </p:sp>
        <p:sp>
          <p:nvSpPr>
            <p:cNvPr id="252" name="Freeform 340"/>
            <p:cNvSpPr>
              <a:spLocks/>
            </p:cNvSpPr>
            <p:nvPr/>
          </p:nvSpPr>
          <p:spPr bwMode="auto">
            <a:xfrm>
              <a:off x="4127" y="1474"/>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253" name="Freeform 341"/>
            <p:cNvSpPr>
              <a:spLocks/>
            </p:cNvSpPr>
            <p:nvPr/>
          </p:nvSpPr>
          <p:spPr bwMode="auto">
            <a:xfrm>
              <a:off x="4132" y="1283"/>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254" name="Freeform 342"/>
            <p:cNvSpPr>
              <a:spLocks/>
            </p:cNvSpPr>
            <p:nvPr/>
          </p:nvSpPr>
          <p:spPr bwMode="auto">
            <a:xfrm>
              <a:off x="4135" y="1401"/>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255" name="Freeform 343"/>
            <p:cNvSpPr>
              <a:spLocks/>
            </p:cNvSpPr>
            <p:nvPr/>
          </p:nvSpPr>
          <p:spPr bwMode="auto">
            <a:xfrm>
              <a:off x="4166" y="1306"/>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256" name="Freeform 344"/>
            <p:cNvSpPr>
              <a:spLocks/>
            </p:cNvSpPr>
            <p:nvPr/>
          </p:nvSpPr>
          <p:spPr bwMode="auto">
            <a:xfrm>
              <a:off x="4132" y="1302"/>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257" name="Freeform 345"/>
            <p:cNvSpPr>
              <a:spLocks/>
            </p:cNvSpPr>
            <p:nvPr/>
          </p:nvSpPr>
          <p:spPr bwMode="auto">
            <a:xfrm>
              <a:off x="4127" y="1283"/>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258" name="Freeform 346"/>
            <p:cNvSpPr>
              <a:spLocks/>
            </p:cNvSpPr>
            <p:nvPr/>
          </p:nvSpPr>
          <p:spPr bwMode="auto">
            <a:xfrm>
              <a:off x="4225" y="1401"/>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259" name="Freeform 347"/>
            <p:cNvSpPr>
              <a:spLocks/>
            </p:cNvSpPr>
            <p:nvPr/>
          </p:nvSpPr>
          <p:spPr bwMode="auto">
            <a:xfrm>
              <a:off x="4223" y="1498"/>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260" name="Freeform 348"/>
            <p:cNvSpPr>
              <a:spLocks/>
            </p:cNvSpPr>
            <p:nvPr/>
          </p:nvSpPr>
          <p:spPr bwMode="auto">
            <a:xfrm>
              <a:off x="4240" y="1414"/>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261" name="Freeform 349"/>
            <p:cNvSpPr>
              <a:spLocks/>
            </p:cNvSpPr>
            <p:nvPr/>
          </p:nvSpPr>
          <p:spPr bwMode="auto">
            <a:xfrm>
              <a:off x="4029" y="1478"/>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262" name="Freeform 350"/>
            <p:cNvSpPr>
              <a:spLocks/>
            </p:cNvSpPr>
            <p:nvPr/>
          </p:nvSpPr>
          <p:spPr bwMode="auto">
            <a:xfrm>
              <a:off x="4103" y="1530"/>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263" name="Freeform 351"/>
            <p:cNvSpPr>
              <a:spLocks/>
            </p:cNvSpPr>
            <p:nvPr/>
          </p:nvSpPr>
          <p:spPr bwMode="auto">
            <a:xfrm>
              <a:off x="4333" y="1487"/>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264" name="Freeform 352"/>
            <p:cNvSpPr>
              <a:spLocks/>
            </p:cNvSpPr>
            <p:nvPr/>
          </p:nvSpPr>
          <p:spPr bwMode="auto">
            <a:xfrm>
              <a:off x="4076" y="1497"/>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265" name="Freeform 353"/>
            <p:cNvSpPr>
              <a:spLocks/>
            </p:cNvSpPr>
            <p:nvPr/>
          </p:nvSpPr>
          <p:spPr bwMode="auto">
            <a:xfrm>
              <a:off x="4178" y="1458"/>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66" name="Freeform 354"/>
            <p:cNvSpPr>
              <a:spLocks/>
            </p:cNvSpPr>
            <p:nvPr/>
          </p:nvSpPr>
          <p:spPr bwMode="auto">
            <a:xfrm>
              <a:off x="4201" y="1353"/>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67" name="Freeform 355"/>
            <p:cNvSpPr>
              <a:spLocks/>
            </p:cNvSpPr>
            <p:nvPr/>
          </p:nvSpPr>
          <p:spPr bwMode="auto">
            <a:xfrm>
              <a:off x="4113" y="1530"/>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268" name="Line 356"/>
            <p:cNvSpPr>
              <a:spLocks noChangeShapeType="1"/>
            </p:cNvSpPr>
            <p:nvPr/>
          </p:nvSpPr>
          <p:spPr bwMode="auto">
            <a:xfrm flipH="1">
              <a:off x="4121" y="1536"/>
              <a:ext cx="1" cy="20"/>
            </a:xfrm>
            <a:prstGeom prst="line">
              <a:avLst/>
            </a:prstGeom>
            <a:noFill/>
            <a:ln w="6350">
              <a:solidFill>
                <a:schemeClr val="tx1"/>
              </a:solidFill>
              <a:round/>
              <a:headEnd/>
              <a:tailEnd/>
            </a:ln>
          </p:spPr>
          <p:txBody>
            <a:bodyPr wrap="none" anchor="ctr"/>
            <a:lstStyle/>
            <a:p>
              <a:endParaRPr lang="en-US" dirty="0"/>
            </a:p>
          </p:txBody>
        </p:sp>
        <p:sp>
          <p:nvSpPr>
            <p:cNvPr id="269" name="Line 357"/>
            <p:cNvSpPr>
              <a:spLocks noChangeShapeType="1"/>
            </p:cNvSpPr>
            <p:nvPr/>
          </p:nvSpPr>
          <p:spPr bwMode="auto">
            <a:xfrm flipH="1">
              <a:off x="4127" y="1538"/>
              <a:ext cx="1" cy="20"/>
            </a:xfrm>
            <a:prstGeom prst="line">
              <a:avLst/>
            </a:prstGeom>
            <a:noFill/>
            <a:ln w="6350">
              <a:solidFill>
                <a:schemeClr val="tx1"/>
              </a:solidFill>
              <a:round/>
              <a:headEnd/>
              <a:tailEnd/>
            </a:ln>
          </p:spPr>
          <p:txBody>
            <a:bodyPr wrap="none" anchor="ctr"/>
            <a:lstStyle/>
            <a:p>
              <a:endParaRPr lang="en-US" dirty="0"/>
            </a:p>
          </p:txBody>
        </p:sp>
        <p:sp>
          <p:nvSpPr>
            <p:cNvPr id="270" name="Line 358"/>
            <p:cNvSpPr>
              <a:spLocks noChangeShapeType="1"/>
            </p:cNvSpPr>
            <p:nvPr/>
          </p:nvSpPr>
          <p:spPr bwMode="auto">
            <a:xfrm flipH="1">
              <a:off x="4133" y="1539"/>
              <a:ext cx="1" cy="20"/>
            </a:xfrm>
            <a:prstGeom prst="line">
              <a:avLst/>
            </a:prstGeom>
            <a:noFill/>
            <a:ln w="6350">
              <a:solidFill>
                <a:schemeClr val="tx1"/>
              </a:solidFill>
              <a:round/>
              <a:headEnd/>
              <a:tailEnd/>
            </a:ln>
          </p:spPr>
          <p:txBody>
            <a:bodyPr wrap="none" anchor="ctr"/>
            <a:lstStyle/>
            <a:p>
              <a:endParaRPr lang="en-US" dirty="0"/>
            </a:p>
          </p:txBody>
        </p:sp>
        <p:sp>
          <p:nvSpPr>
            <p:cNvPr id="271" name="Line 359"/>
            <p:cNvSpPr>
              <a:spLocks noChangeShapeType="1"/>
            </p:cNvSpPr>
            <p:nvPr/>
          </p:nvSpPr>
          <p:spPr bwMode="auto">
            <a:xfrm flipH="1">
              <a:off x="4138" y="1540"/>
              <a:ext cx="1" cy="19"/>
            </a:xfrm>
            <a:prstGeom prst="line">
              <a:avLst/>
            </a:prstGeom>
            <a:noFill/>
            <a:ln w="6350">
              <a:solidFill>
                <a:schemeClr val="tx1"/>
              </a:solidFill>
              <a:round/>
              <a:headEnd/>
              <a:tailEnd/>
            </a:ln>
          </p:spPr>
          <p:txBody>
            <a:bodyPr wrap="none" anchor="ctr"/>
            <a:lstStyle/>
            <a:p>
              <a:endParaRPr lang="en-US" dirty="0"/>
            </a:p>
          </p:txBody>
        </p:sp>
        <p:sp>
          <p:nvSpPr>
            <p:cNvPr id="272" name="Line 360"/>
            <p:cNvSpPr>
              <a:spLocks noChangeShapeType="1"/>
            </p:cNvSpPr>
            <p:nvPr/>
          </p:nvSpPr>
          <p:spPr bwMode="auto">
            <a:xfrm flipH="1">
              <a:off x="4144" y="1540"/>
              <a:ext cx="1" cy="19"/>
            </a:xfrm>
            <a:prstGeom prst="line">
              <a:avLst/>
            </a:prstGeom>
            <a:noFill/>
            <a:ln w="6350">
              <a:solidFill>
                <a:schemeClr val="tx1"/>
              </a:solidFill>
              <a:round/>
              <a:headEnd/>
              <a:tailEnd/>
            </a:ln>
          </p:spPr>
          <p:txBody>
            <a:bodyPr wrap="none" anchor="ctr"/>
            <a:lstStyle/>
            <a:p>
              <a:endParaRPr lang="en-US" dirty="0"/>
            </a:p>
          </p:txBody>
        </p:sp>
        <p:sp>
          <p:nvSpPr>
            <p:cNvPr id="273" name="Freeform 361"/>
            <p:cNvSpPr>
              <a:spLocks/>
            </p:cNvSpPr>
            <p:nvPr/>
          </p:nvSpPr>
          <p:spPr bwMode="auto">
            <a:xfrm>
              <a:off x="3962" y="2858"/>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274" name="Freeform 362"/>
            <p:cNvSpPr>
              <a:spLocks/>
            </p:cNvSpPr>
            <p:nvPr/>
          </p:nvSpPr>
          <p:spPr bwMode="auto">
            <a:xfrm>
              <a:off x="4304" y="2769"/>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275" name="Freeform 363"/>
            <p:cNvSpPr>
              <a:spLocks/>
            </p:cNvSpPr>
            <p:nvPr/>
          </p:nvSpPr>
          <p:spPr bwMode="auto">
            <a:xfrm>
              <a:off x="3989" y="2761"/>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276" name="Freeform 364"/>
            <p:cNvSpPr>
              <a:spLocks/>
            </p:cNvSpPr>
            <p:nvPr/>
          </p:nvSpPr>
          <p:spPr bwMode="auto">
            <a:xfrm rot="573372">
              <a:off x="4161" y="2766"/>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77" name="Freeform 365"/>
            <p:cNvSpPr>
              <a:spLocks/>
            </p:cNvSpPr>
            <p:nvPr/>
          </p:nvSpPr>
          <p:spPr bwMode="auto">
            <a:xfrm>
              <a:off x="4131" y="2794"/>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78" name="Freeform 366"/>
            <p:cNvSpPr>
              <a:spLocks/>
            </p:cNvSpPr>
            <p:nvPr/>
          </p:nvSpPr>
          <p:spPr bwMode="auto">
            <a:xfrm>
              <a:off x="4064" y="2826"/>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279" name="Freeform 367"/>
            <p:cNvSpPr>
              <a:spLocks/>
            </p:cNvSpPr>
            <p:nvPr/>
          </p:nvSpPr>
          <p:spPr bwMode="auto">
            <a:xfrm>
              <a:off x="4069" y="2635"/>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280" name="Freeform 368"/>
            <p:cNvSpPr>
              <a:spLocks/>
            </p:cNvSpPr>
            <p:nvPr/>
          </p:nvSpPr>
          <p:spPr bwMode="auto">
            <a:xfrm>
              <a:off x="4072" y="2753"/>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281" name="Freeform 369"/>
            <p:cNvSpPr>
              <a:spLocks/>
            </p:cNvSpPr>
            <p:nvPr/>
          </p:nvSpPr>
          <p:spPr bwMode="auto">
            <a:xfrm>
              <a:off x="4103" y="2658"/>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282" name="Freeform 370"/>
            <p:cNvSpPr>
              <a:spLocks/>
            </p:cNvSpPr>
            <p:nvPr/>
          </p:nvSpPr>
          <p:spPr bwMode="auto">
            <a:xfrm>
              <a:off x="4069" y="2654"/>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283" name="Freeform 371"/>
            <p:cNvSpPr>
              <a:spLocks/>
            </p:cNvSpPr>
            <p:nvPr/>
          </p:nvSpPr>
          <p:spPr bwMode="auto">
            <a:xfrm>
              <a:off x="4064" y="2635"/>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284" name="Freeform 372"/>
            <p:cNvSpPr>
              <a:spLocks/>
            </p:cNvSpPr>
            <p:nvPr/>
          </p:nvSpPr>
          <p:spPr bwMode="auto">
            <a:xfrm>
              <a:off x="4162" y="2753"/>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285" name="Freeform 373"/>
            <p:cNvSpPr>
              <a:spLocks/>
            </p:cNvSpPr>
            <p:nvPr/>
          </p:nvSpPr>
          <p:spPr bwMode="auto">
            <a:xfrm>
              <a:off x="4160" y="2850"/>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286" name="Freeform 374"/>
            <p:cNvSpPr>
              <a:spLocks/>
            </p:cNvSpPr>
            <p:nvPr/>
          </p:nvSpPr>
          <p:spPr bwMode="auto">
            <a:xfrm>
              <a:off x="4177" y="2766"/>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287" name="Freeform 375"/>
            <p:cNvSpPr>
              <a:spLocks/>
            </p:cNvSpPr>
            <p:nvPr/>
          </p:nvSpPr>
          <p:spPr bwMode="auto">
            <a:xfrm>
              <a:off x="3966" y="2830"/>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288" name="Freeform 376"/>
            <p:cNvSpPr>
              <a:spLocks/>
            </p:cNvSpPr>
            <p:nvPr/>
          </p:nvSpPr>
          <p:spPr bwMode="auto">
            <a:xfrm>
              <a:off x="4040" y="2882"/>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289" name="Freeform 377"/>
            <p:cNvSpPr>
              <a:spLocks/>
            </p:cNvSpPr>
            <p:nvPr/>
          </p:nvSpPr>
          <p:spPr bwMode="auto">
            <a:xfrm>
              <a:off x="4270" y="2839"/>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290" name="Freeform 378"/>
            <p:cNvSpPr>
              <a:spLocks/>
            </p:cNvSpPr>
            <p:nvPr/>
          </p:nvSpPr>
          <p:spPr bwMode="auto">
            <a:xfrm>
              <a:off x="4013" y="2849"/>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291" name="Freeform 379"/>
            <p:cNvSpPr>
              <a:spLocks/>
            </p:cNvSpPr>
            <p:nvPr/>
          </p:nvSpPr>
          <p:spPr bwMode="auto">
            <a:xfrm>
              <a:off x="4115" y="2810"/>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92" name="Freeform 380"/>
            <p:cNvSpPr>
              <a:spLocks/>
            </p:cNvSpPr>
            <p:nvPr/>
          </p:nvSpPr>
          <p:spPr bwMode="auto">
            <a:xfrm>
              <a:off x="4138" y="2705"/>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293" name="Freeform 381"/>
            <p:cNvSpPr>
              <a:spLocks/>
            </p:cNvSpPr>
            <p:nvPr/>
          </p:nvSpPr>
          <p:spPr bwMode="auto">
            <a:xfrm>
              <a:off x="4050" y="2882"/>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294" name="Line 382"/>
            <p:cNvSpPr>
              <a:spLocks noChangeShapeType="1"/>
            </p:cNvSpPr>
            <p:nvPr/>
          </p:nvSpPr>
          <p:spPr bwMode="auto">
            <a:xfrm flipH="1">
              <a:off x="4058" y="2888"/>
              <a:ext cx="1" cy="20"/>
            </a:xfrm>
            <a:prstGeom prst="line">
              <a:avLst/>
            </a:prstGeom>
            <a:noFill/>
            <a:ln w="6350">
              <a:solidFill>
                <a:schemeClr val="tx1"/>
              </a:solidFill>
              <a:round/>
              <a:headEnd/>
              <a:tailEnd/>
            </a:ln>
          </p:spPr>
          <p:txBody>
            <a:bodyPr wrap="none" anchor="ctr"/>
            <a:lstStyle/>
            <a:p>
              <a:endParaRPr lang="en-US" dirty="0"/>
            </a:p>
          </p:txBody>
        </p:sp>
        <p:sp>
          <p:nvSpPr>
            <p:cNvPr id="295" name="Line 383"/>
            <p:cNvSpPr>
              <a:spLocks noChangeShapeType="1"/>
            </p:cNvSpPr>
            <p:nvPr/>
          </p:nvSpPr>
          <p:spPr bwMode="auto">
            <a:xfrm flipH="1">
              <a:off x="4064" y="2890"/>
              <a:ext cx="1" cy="20"/>
            </a:xfrm>
            <a:prstGeom prst="line">
              <a:avLst/>
            </a:prstGeom>
            <a:noFill/>
            <a:ln w="6350">
              <a:solidFill>
                <a:schemeClr val="tx1"/>
              </a:solidFill>
              <a:round/>
              <a:headEnd/>
              <a:tailEnd/>
            </a:ln>
          </p:spPr>
          <p:txBody>
            <a:bodyPr wrap="none" anchor="ctr"/>
            <a:lstStyle/>
            <a:p>
              <a:endParaRPr lang="en-US" dirty="0"/>
            </a:p>
          </p:txBody>
        </p:sp>
        <p:sp>
          <p:nvSpPr>
            <p:cNvPr id="296" name="Line 384"/>
            <p:cNvSpPr>
              <a:spLocks noChangeShapeType="1"/>
            </p:cNvSpPr>
            <p:nvPr/>
          </p:nvSpPr>
          <p:spPr bwMode="auto">
            <a:xfrm flipH="1">
              <a:off x="4070" y="2891"/>
              <a:ext cx="1" cy="20"/>
            </a:xfrm>
            <a:prstGeom prst="line">
              <a:avLst/>
            </a:prstGeom>
            <a:noFill/>
            <a:ln w="6350">
              <a:solidFill>
                <a:schemeClr val="tx1"/>
              </a:solidFill>
              <a:round/>
              <a:headEnd/>
              <a:tailEnd/>
            </a:ln>
          </p:spPr>
          <p:txBody>
            <a:bodyPr wrap="none" anchor="ctr"/>
            <a:lstStyle/>
            <a:p>
              <a:endParaRPr lang="en-US" dirty="0"/>
            </a:p>
          </p:txBody>
        </p:sp>
        <p:sp>
          <p:nvSpPr>
            <p:cNvPr id="297" name="Line 385"/>
            <p:cNvSpPr>
              <a:spLocks noChangeShapeType="1"/>
            </p:cNvSpPr>
            <p:nvPr/>
          </p:nvSpPr>
          <p:spPr bwMode="auto">
            <a:xfrm flipH="1">
              <a:off x="4075" y="2892"/>
              <a:ext cx="1" cy="19"/>
            </a:xfrm>
            <a:prstGeom prst="line">
              <a:avLst/>
            </a:prstGeom>
            <a:noFill/>
            <a:ln w="6350">
              <a:solidFill>
                <a:schemeClr val="tx1"/>
              </a:solidFill>
              <a:round/>
              <a:headEnd/>
              <a:tailEnd/>
            </a:ln>
          </p:spPr>
          <p:txBody>
            <a:bodyPr wrap="none" anchor="ctr"/>
            <a:lstStyle/>
            <a:p>
              <a:endParaRPr lang="en-US" dirty="0"/>
            </a:p>
          </p:txBody>
        </p:sp>
        <p:sp>
          <p:nvSpPr>
            <p:cNvPr id="298" name="Line 386"/>
            <p:cNvSpPr>
              <a:spLocks noChangeShapeType="1"/>
            </p:cNvSpPr>
            <p:nvPr/>
          </p:nvSpPr>
          <p:spPr bwMode="auto">
            <a:xfrm flipH="1">
              <a:off x="4081" y="2892"/>
              <a:ext cx="1" cy="19"/>
            </a:xfrm>
            <a:prstGeom prst="line">
              <a:avLst/>
            </a:prstGeom>
            <a:noFill/>
            <a:ln w="6350">
              <a:solidFill>
                <a:schemeClr val="tx1"/>
              </a:solidFill>
              <a:round/>
              <a:headEnd/>
              <a:tailEnd/>
            </a:ln>
          </p:spPr>
          <p:txBody>
            <a:bodyPr wrap="none" anchor="ctr"/>
            <a:lstStyle/>
            <a:p>
              <a:endParaRPr lang="en-US" dirty="0"/>
            </a:p>
          </p:txBody>
        </p:sp>
        <p:sp>
          <p:nvSpPr>
            <p:cNvPr id="299" name="Freeform 387"/>
            <p:cNvSpPr>
              <a:spLocks/>
            </p:cNvSpPr>
            <p:nvPr/>
          </p:nvSpPr>
          <p:spPr bwMode="auto">
            <a:xfrm>
              <a:off x="3065" y="3080"/>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300" name="Freeform 388"/>
            <p:cNvSpPr>
              <a:spLocks/>
            </p:cNvSpPr>
            <p:nvPr/>
          </p:nvSpPr>
          <p:spPr bwMode="auto">
            <a:xfrm>
              <a:off x="3407" y="2991"/>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301" name="Freeform 389"/>
            <p:cNvSpPr>
              <a:spLocks/>
            </p:cNvSpPr>
            <p:nvPr/>
          </p:nvSpPr>
          <p:spPr bwMode="auto">
            <a:xfrm>
              <a:off x="3092" y="2983"/>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302" name="Freeform 390"/>
            <p:cNvSpPr>
              <a:spLocks/>
            </p:cNvSpPr>
            <p:nvPr/>
          </p:nvSpPr>
          <p:spPr bwMode="auto">
            <a:xfrm rot="573372">
              <a:off x="3264" y="2988"/>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03" name="Freeform 391"/>
            <p:cNvSpPr>
              <a:spLocks/>
            </p:cNvSpPr>
            <p:nvPr/>
          </p:nvSpPr>
          <p:spPr bwMode="auto">
            <a:xfrm>
              <a:off x="3234" y="3016"/>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04" name="Freeform 392"/>
            <p:cNvSpPr>
              <a:spLocks/>
            </p:cNvSpPr>
            <p:nvPr/>
          </p:nvSpPr>
          <p:spPr bwMode="auto">
            <a:xfrm>
              <a:off x="3167" y="3048"/>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305" name="Freeform 393"/>
            <p:cNvSpPr>
              <a:spLocks/>
            </p:cNvSpPr>
            <p:nvPr/>
          </p:nvSpPr>
          <p:spPr bwMode="auto">
            <a:xfrm>
              <a:off x="3172" y="2857"/>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306" name="Freeform 394"/>
            <p:cNvSpPr>
              <a:spLocks/>
            </p:cNvSpPr>
            <p:nvPr/>
          </p:nvSpPr>
          <p:spPr bwMode="auto">
            <a:xfrm>
              <a:off x="3175" y="2975"/>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307" name="Freeform 395"/>
            <p:cNvSpPr>
              <a:spLocks/>
            </p:cNvSpPr>
            <p:nvPr/>
          </p:nvSpPr>
          <p:spPr bwMode="auto">
            <a:xfrm>
              <a:off x="3206" y="2880"/>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308" name="Freeform 396"/>
            <p:cNvSpPr>
              <a:spLocks/>
            </p:cNvSpPr>
            <p:nvPr/>
          </p:nvSpPr>
          <p:spPr bwMode="auto">
            <a:xfrm>
              <a:off x="3172" y="2876"/>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309" name="Freeform 397"/>
            <p:cNvSpPr>
              <a:spLocks/>
            </p:cNvSpPr>
            <p:nvPr/>
          </p:nvSpPr>
          <p:spPr bwMode="auto">
            <a:xfrm>
              <a:off x="3167" y="2857"/>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310" name="Freeform 398"/>
            <p:cNvSpPr>
              <a:spLocks/>
            </p:cNvSpPr>
            <p:nvPr/>
          </p:nvSpPr>
          <p:spPr bwMode="auto">
            <a:xfrm>
              <a:off x="3265" y="2975"/>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311" name="Freeform 399"/>
            <p:cNvSpPr>
              <a:spLocks/>
            </p:cNvSpPr>
            <p:nvPr/>
          </p:nvSpPr>
          <p:spPr bwMode="auto">
            <a:xfrm>
              <a:off x="3263" y="3072"/>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312" name="Freeform 400"/>
            <p:cNvSpPr>
              <a:spLocks/>
            </p:cNvSpPr>
            <p:nvPr/>
          </p:nvSpPr>
          <p:spPr bwMode="auto">
            <a:xfrm>
              <a:off x="3280" y="2988"/>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313" name="Freeform 401"/>
            <p:cNvSpPr>
              <a:spLocks/>
            </p:cNvSpPr>
            <p:nvPr/>
          </p:nvSpPr>
          <p:spPr bwMode="auto">
            <a:xfrm>
              <a:off x="3069" y="3052"/>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314" name="Freeform 402"/>
            <p:cNvSpPr>
              <a:spLocks/>
            </p:cNvSpPr>
            <p:nvPr/>
          </p:nvSpPr>
          <p:spPr bwMode="auto">
            <a:xfrm>
              <a:off x="3143" y="3104"/>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315" name="Freeform 403"/>
            <p:cNvSpPr>
              <a:spLocks/>
            </p:cNvSpPr>
            <p:nvPr/>
          </p:nvSpPr>
          <p:spPr bwMode="auto">
            <a:xfrm>
              <a:off x="3373" y="3061"/>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316" name="Freeform 404"/>
            <p:cNvSpPr>
              <a:spLocks/>
            </p:cNvSpPr>
            <p:nvPr/>
          </p:nvSpPr>
          <p:spPr bwMode="auto">
            <a:xfrm>
              <a:off x="3116" y="3071"/>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17" name="Freeform 405"/>
            <p:cNvSpPr>
              <a:spLocks/>
            </p:cNvSpPr>
            <p:nvPr/>
          </p:nvSpPr>
          <p:spPr bwMode="auto">
            <a:xfrm>
              <a:off x="3218" y="3032"/>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18" name="Freeform 406"/>
            <p:cNvSpPr>
              <a:spLocks/>
            </p:cNvSpPr>
            <p:nvPr/>
          </p:nvSpPr>
          <p:spPr bwMode="auto">
            <a:xfrm>
              <a:off x="3241" y="2927"/>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19" name="Freeform 407"/>
            <p:cNvSpPr>
              <a:spLocks/>
            </p:cNvSpPr>
            <p:nvPr/>
          </p:nvSpPr>
          <p:spPr bwMode="auto">
            <a:xfrm>
              <a:off x="3153" y="3104"/>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320" name="Line 408"/>
            <p:cNvSpPr>
              <a:spLocks noChangeShapeType="1"/>
            </p:cNvSpPr>
            <p:nvPr/>
          </p:nvSpPr>
          <p:spPr bwMode="auto">
            <a:xfrm flipH="1">
              <a:off x="3161" y="3110"/>
              <a:ext cx="1" cy="20"/>
            </a:xfrm>
            <a:prstGeom prst="line">
              <a:avLst/>
            </a:prstGeom>
            <a:noFill/>
            <a:ln w="6350">
              <a:solidFill>
                <a:schemeClr val="tx1"/>
              </a:solidFill>
              <a:round/>
              <a:headEnd/>
              <a:tailEnd/>
            </a:ln>
          </p:spPr>
          <p:txBody>
            <a:bodyPr wrap="none" anchor="ctr"/>
            <a:lstStyle/>
            <a:p>
              <a:endParaRPr lang="en-US" dirty="0"/>
            </a:p>
          </p:txBody>
        </p:sp>
        <p:sp>
          <p:nvSpPr>
            <p:cNvPr id="321" name="Line 409"/>
            <p:cNvSpPr>
              <a:spLocks noChangeShapeType="1"/>
            </p:cNvSpPr>
            <p:nvPr/>
          </p:nvSpPr>
          <p:spPr bwMode="auto">
            <a:xfrm flipH="1">
              <a:off x="3167" y="3112"/>
              <a:ext cx="1" cy="20"/>
            </a:xfrm>
            <a:prstGeom prst="line">
              <a:avLst/>
            </a:prstGeom>
            <a:noFill/>
            <a:ln w="6350">
              <a:solidFill>
                <a:schemeClr val="tx1"/>
              </a:solidFill>
              <a:round/>
              <a:headEnd/>
              <a:tailEnd/>
            </a:ln>
          </p:spPr>
          <p:txBody>
            <a:bodyPr wrap="none" anchor="ctr"/>
            <a:lstStyle/>
            <a:p>
              <a:endParaRPr lang="en-US" dirty="0"/>
            </a:p>
          </p:txBody>
        </p:sp>
        <p:sp>
          <p:nvSpPr>
            <p:cNvPr id="322" name="Line 410"/>
            <p:cNvSpPr>
              <a:spLocks noChangeShapeType="1"/>
            </p:cNvSpPr>
            <p:nvPr/>
          </p:nvSpPr>
          <p:spPr bwMode="auto">
            <a:xfrm flipH="1">
              <a:off x="3173" y="3113"/>
              <a:ext cx="1" cy="20"/>
            </a:xfrm>
            <a:prstGeom prst="line">
              <a:avLst/>
            </a:prstGeom>
            <a:noFill/>
            <a:ln w="6350">
              <a:solidFill>
                <a:schemeClr val="tx1"/>
              </a:solidFill>
              <a:round/>
              <a:headEnd/>
              <a:tailEnd/>
            </a:ln>
          </p:spPr>
          <p:txBody>
            <a:bodyPr wrap="none" anchor="ctr"/>
            <a:lstStyle/>
            <a:p>
              <a:endParaRPr lang="en-US" dirty="0"/>
            </a:p>
          </p:txBody>
        </p:sp>
        <p:sp>
          <p:nvSpPr>
            <p:cNvPr id="323" name="Line 411"/>
            <p:cNvSpPr>
              <a:spLocks noChangeShapeType="1"/>
            </p:cNvSpPr>
            <p:nvPr/>
          </p:nvSpPr>
          <p:spPr bwMode="auto">
            <a:xfrm flipH="1">
              <a:off x="3178" y="3114"/>
              <a:ext cx="1" cy="19"/>
            </a:xfrm>
            <a:prstGeom prst="line">
              <a:avLst/>
            </a:prstGeom>
            <a:noFill/>
            <a:ln w="6350">
              <a:solidFill>
                <a:schemeClr val="tx1"/>
              </a:solidFill>
              <a:round/>
              <a:headEnd/>
              <a:tailEnd/>
            </a:ln>
          </p:spPr>
          <p:txBody>
            <a:bodyPr wrap="none" anchor="ctr"/>
            <a:lstStyle/>
            <a:p>
              <a:endParaRPr lang="en-US" dirty="0"/>
            </a:p>
          </p:txBody>
        </p:sp>
        <p:sp>
          <p:nvSpPr>
            <p:cNvPr id="324" name="Line 412"/>
            <p:cNvSpPr>
              <a:spLocks noChangeShapeType="1"/>
            </p:cNvSpPr>
            <p:nvPr/>
          </p:nvSpPr>
          <p:spPr bwMode="auto">
            <a:xfrm flipH="1">
              <a:off x="3184" y="3114"/>
              <a:ext cx="1" cy="19"/>
            </a:xfrm>
            <a:prstGeom prst="line">
              <a:avLst/>
            </a:prstGeom>
            <a:noFill/>
            <a:ln w="6350">
              <a:solidFill>
                <a:schemeClr val="tx1"/>
              </a:solidFill>
              <a:round/>
              <a:headEnd/>
              <a:tailEnd/>
            </a:ln>
          </p:spPr>
          <p:txBody>
            <a:bodyPr wrap="none" anchor="ctr"/>
            <a:lstStyle/>
            <a:p>
              <a:endParaRPr lang="en-US" dirty="0"/>
            </a:p>
          </p:txBody>
        </p:sp>
        <p:sp>
          <p:nvSpPr>
            <p:cNvPr id="325" name="Freeform 413"/>
            <p:cNvSpPr>
              <a:spLocks/>
            </p:cNvSpPr>
            <p:nvPr/>
          </p:nvSpPr>
          <p:spPr bwMode="auto">
            <a:xfrm>
              <a:off x="1284" y="3249"/>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326" name="Freeform 414"/>
            <p:cNvSpPr>
              <a:spLocks/>
            </p:cNvSpPr>
            <p:nvPr/>
          </p:nvSpPr>
          <p:spPr bwMode="auto">
            <a:xfrm>
              <a:off x="1626" y="3160"/>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327" name="Freeform 415"/>
            <p:cNvSpPr>
              <a:spLocks/>
            </p:cNvSpPr>
            <p:nvPr/>
          </p:nvSpPr>
          <p:spPr bwMode="auto">
            <a:xfrm>
              <a:off x="1311" y="3152"/>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328" name="Freeform 416"/>
            <p:cNvSpPr>
              <a:spLocks/>
            </p:cNvSpPr>
            <p:nvPr/>
          </p:nvSpPr>
          <p:spPr bwMode="auto">
            <a:xfrm rot="573372">
              <a:off x="1483" y="3157"/>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29" name="Freeform 417"/>
            <p:cNvSpPr>
              <a:spLocks/>
            </p:cNvSpPr>
            <p:nvPr/>
          </p:nvSpPr>
          <p:spPr bwMode="auto">
            <a:xfrm>
              <a:off x="1453" y="3185"/>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30" name="Freeform 418"/>
            <p:cNvSpPr>
              <a:spLocks/>
            </p:cNvSpPr>
            <p:nvPr/>
          </p:nvSpPr>
          <p:spPr bwMode="auto">
            <a:xfrm>
              <a:off x="1386" y="3217"/>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331" name="Freeform 419"/>
            <p:cNvSpPr>
              <a:spLocks/>
            </p:cNvSpPr>
            <p:nvPr/>
          </p:nvSpPr>
          <p:spPr bwMode="auto">
            <a:xfrm>
              <a:off x="1391" y="3026"/>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332" name="Freeform 420"/>
            <p:cNvSpPr>
              <a:spLocks/>
            </p:cNvSpPr>
            <p:nvPr/>
          </p:nvSpPr>
          <p:spPr bwMode="auto">
            <a:xfrm>
              <a:off x="1394" y="3144"/>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333" name="Freeform 421"/>
            <p:cNvSpPr>
              <a:spLocks/>
            </p:cNvSpPr>
            <p:nvPr/>
          </p:nvSpPr>
          <p:spPr bwMode="auto">
            <a:xfrm>
              <a:off x="1425" y="3049"/>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334" name="Freeform 422"/>
            <p:cNvSpPr>
              <a:spLocks/>
            </p:cNvSpPr>
            <p:nvPr/>
          </p:nvSpPr>
          <p:spPr bwMode="auto">
            <a:xfrm>
              <a:off x="1391" y="3045"/>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335" name="Freeform 423"/>
            <p:cNvSpPr>
              <a:spLocks/>
            </p:cNvSpPr>
            <p:nvPr/>
          </p:nvSpPr>
          <p:spPr bwMode="auto">
            <a:xfrm>
              <a:off x="1386" y="3026"/>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336" name="Freeform 424"/>
            <p:cNvSpPr>
              <a:spLocks/>
            </p:cNvSpPr>
            <p:nvPr/>
          </p:nvSpPr>
          <p:spPr bwMode="auto">
            <a:xfrm>
              <a:off x="1484" y="3144"/>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337" name="Freeform 425"/>
            <p:cNvSpPr>
              <a:spLocks/>
            </p:cNvSpPr>
            <p:nvPr/>
          </p:nvSpPr>
          <p:spPr bwMode="auto">
            <a:xfrm>
              <a:off x="1482" y="3241"/>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338" name="Freeform 426"/>
            <p:cNvSpPr>
              <a:spLocks/>
            </p:cNvSpPr>
            <p:nvPr/>
          </p:nvSpPr>
          <p:spPr bwMode="auto">
            <a:xfrm>
              <a:off x="1499" y="3157"/>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339" name="Freeform 427"/>
            <p:cNvSpPr>
              <a:spLocks/>
            </p:cNvSpPr>
            <p:nvPr/>
          </p:nvSpPr>
          <p:spPr bwMode="auto">
            <a:xfrm>
              <a:off x="1288" y="3221"/>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340" name="Freeform 428"/>
            <p:cNvSpPr>
              <a:spLocks/>
            </p:cNvSpPr>
            <p:nvPr/>
          </p:nvSpPr>
          <p:spPr bwMode="auto">
            <a:xfrm>
              <a:off x="1362" y="3273"/>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341" name="Freeform 429"/>
            <p:cNvSpPr>
              <a:spLocks/>
            </p:cNvSpPr>
            <p:nvPr/>
          </p:nvSpPr>
          <p:spPr bwMode="auto">
            <a:xfrm>
              <a:off x="1592" y="3230"/>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342" name="Freeform 430"/>
            <p:cNvSpPr>
              <a:spLocks/>
            </p:cNvSpPr>
            <p:nvPr/>
          </p:nvSpPr>
          <p:spPr bwMode="auto">
            <a:xfrm>
              <a:off x="1335" y="3240"/>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43" name="Freeform 431"/>
            <p:cNvSpPr>
              <a:spLocks/>
            </p:cNvSpPr>
            <p:nvPr/>
          </p:nvSpPr>
          <p:spPr bwMode="auto">
            <a:xfrm>
              <a:off x="1437" y="3201"/>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44" name="Freeform 432"/>
            <p:cNvSpPr>
              <a:spLocks/>
            </p:cNvSpPr>
            <p:nvPr/>
          </p:nvSpPr>
          <p:spPr bwMode="auto">
            <a:xfrm>
              <a:off x="1460" y="3096"/>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45" name="Freeform 433"/>
            <p:cNvSpPr>
              <a:spLocks/>
            </p:cNvSpPr>
            <p:nvPr/>
          </p:nvSpPr>
          <p:spPr bwMode="auto">
            <a:xfrm>
              <a:off x="1372" y="3273"/>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346" name="Line 434"/>
            <p:cNvSpPr>
              <a:spLocks noChangeShapeType="1"/>
            </p:cNvSpPr>
            <p:nvPr/>
          </p:nvSpPr>
          <p:spPr bwMode="auto">
            <a:xfrm flipH="1">
              <a:off x="1380" y="3279"/>
              <a:ext cx="1" cy="20"/>
            </a:xfrm>
            <a:prstGeom prst="line">
              <a:avLst/>
            </a:prstGeom>
            <a:noFill/>
            <a:ln w="6350">
              <a:solidFill>
                <a:schemeClr val="tx1"/>
              </a:solidFill>
              <a:round/>
              <a:headEnd/>
              <a:tailEnd/>
            </a:ln>
          </p:spPr>
          <p:txBody>
            <a:bodyPr wrap="none" anchor="ctr"/>
            <a:lstStyle/>
            <a:p>
              <a:endParaRPr lang="en-US" dirty="0"/>
            </a:p>
          </p:txBody>
        </p:sp>
        <p:sp>
          <p:nvSpPr>
            <p:cNvPr id="347" name="Line 435"/>
            <p:cNvSpPr>
              <a:spLocks noChangeShapeType="1"/>
            </p:cNvSpPr>
            <p:nvPr/>
          </p:nvSpPr>
          <p:spPr bwMode="auto">
            <a:xfrm flipH="1">
              <a:off x="1386" y="3281"/>
              <a:ext cx="1" cy="20"/>
            </a:xfrm>
            <a:prstGeom prst="line">
              <a:avLst/>
            </a:prstGeom>
            <a:noFill/>
            <a:ln w="6350">
              <a:solidFill>
                <a:schemeClr val="tx1"/>
              </a:solidFill>
              <a:round/>
              <a:headEnd/>
              <a:tailEnd/>
            </a:ln>
          </p:spPr>
          <p:txBody>
            <a:bodyPr wrap="none" anchor="ctr"/>
            <a:lstStyle/>
            <a:p>
              <a:endParaRPr lang="en-US" dirty="0"/>
            </a:p>
          </p:txBody>
        </p:sp>
        <p:sp>
          <p:nvSpPr>
            <p:cNvPr id="348" name="Line 436"/>
            <p:cNvSpPr>
              <a:spLocks noChangeShapeType="1"/>
            </p:cNvSpPr>
            <p:nvPr/>
          </p:nvSpPr>
          <p:spPr bwMode="auto">
            <a:xfrm flipH="1">
              <a:off x="1392" y="3282"/>
              <a:ext cx="1" cy="20"/>
            </a:xfrm>
            <a:prstGeom prst="line">
              <a:avLst/>
            </a:prstGeom>
            <a:noFill/>
            <a:ln w="6350">
              <a:solidFill>
                <a:schemeClr val="tx1"/>
              </a:solidFill>
              <a:round/>
              <a:headEnd/>
              <a:tailEnd/>
            </a:ln>
          </p:spPr>
          <p:txBody>
            <a:bodyPr wrap="none" anchor="ctr"/>
            <a:lstStyle/>
            <a:p>
              <a:endParaRPr lang="en-US" dirty="0"/>
            </a:p>
          </p:txBody>
        </p:sp>
        <p:sp>
          <p:nvSpPr>
            <p:cNvPr id="349" name="Line 437"/>
            <p:cNvSpPr>
              <a:spLocks noChangeShapeType="1"/>
            </p:cNvSpPr>
            <p:nvPr/>
          </p:nvSpPr>
          <p:spPr bwMode="auto">
            <a:xfrm flipH="1">
              <a:off x="1397" y="3283"/>
              <a:ext cx="1" cy="19"/>
            </a:xfrm>
            <a:prstGeom prst="line">
              <a:avLst/>
            </a:prstGeom>
            <a:noFill/>
            <a:ln w="6350">
              <a:solidFill>
                <a:schemeClr val="tx1"/>
              </a:solidFill>
              <a:round/>
              <a:headEnd/>
              <a:tailEnd/>
            </a:ln>
          </p:spPr>
          <p:txBody>
            <a:bodyPr wrap="none" anchor="ctr"/>
            <a:lstStyle/>
            <a:p>
              <a:endParaRPr lang="en-US" dirty="0"/>
            </a:p>
          </p:txBody>
        </p:sp>
        <p:sp>
          <p:nvSpPr>
            <p:cNvPr id="350" name="Line 438"/>
            <p:cNvSpPr>
              <a:spLocks noChangeShapeType="1"/>
            </p:cNvSpPr>
            <p:nvPr/>
          </p:nvSpPr>
          <p:spPr bwMode="auto">
            <a:xfrm flipH="1">
              <a:off x="1403" y="3283"/>
              <a:ext cx="1" cy="19"/>
            </a:xfrm>
            <a:prstGeom prst="line">
              <a:avLst/>
            </a:prstGeom>
            <a:noFill/>
            <a:ln w="6350">
              <a:solidFill>
                <a:schemeClr val="tx1"/>
              </a:solidFill>
              <a:round/>
              <a:headEnd/>
              <a:tailEnd/>
            </a:ln>
          </p:spPr>
          <p:txBody>
            <a:bodyPr wrap="none" anchor="ctr"/>
            <a:lstStyle/>
            <a:p>
              <a:endParaRPr lang="en-US" dirty="0"/>
            </a:p>
          </p:txBody>
        </p:sp>
        <p:sp>
          <p:nvSpPr>
            <p:cNvPr id="351" name="Freeform 439"/>
            <p:cNvSpPr>
              <a:spLocks/>
            </p:cNvSpPr>
            <p:nvPr/>
          </p:nvSpPr>
          <p:spPr bwMode="auto">
            <a:xfrm>
              <a:off x="1797" y="3255"/>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352" name="Freeform 440"/>
            <p:cNvSpPr>
              <a:spLocks/>
            </p:cNvSpPr>
            <p:nvPr/>
          </p:nvSpPr>
          <p:spPr bwMode="auto">
            <a:xfrm>
              <a:off x="2139" y="3166"/>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353" name="Freeform 441"/>
            <p:cNvSpPr>
              <a:spLocks/>
            </p:cNvSpPr>
            <p:nvPr/>
          </p:nvSpPr>
          <p:spPr bwMode="auto">
            <a:xfrm>
              <a:off x="1824" y="3158"/>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354" name="Freeform 442"/>
            <p:cNvSpPr>
              <a:spLocks/>
            </p:cNvSpPr>
            <p:nvPr/>
          </p:nvSpPr>
          <p:spPr bwMode="auto">
            <a:xfrm rot="573372">
              <a:off x="1996" y="3163"/>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55" name="Freeform 443"/>
            <p:cNvSpPr>
              <a:spLocks/>
            </p:cNvSpPr>
            <p:nvPr/>
          </p:nvSpPr>
          <p:spPr bwMode="auto">
            <a:xfrm>
              <a:off x="1966" y="3191"/>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56" name="Freeform 444"/>
            <p:cNvSpPr>
              <a:spLocks/>
            </p:cNvSpPr>
            <p:nvPr/>
          </p:nvSpPr>
          <p:spPr bwMode="auto">
            <a:xfrm>
              <a:off x="1899" y="3223"/>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357" name="Freeform 445"/>
            <p:cNvSpPr>
              <a:spLocks/>
            </p:cNvSpPr>
            <p:nvPr/>
          </p:nvSpPr>
          <p:spPr bwMode="auto">
            <a:xfrm>
              <a:off x="1904" y="3032"/>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358" name="Freeform 446"/>
            <p:cNvSpPr>
              <a:spLocks/>
            </p:cNvSpPr>
            <p:nvPr/>
          </p:nvSpPr>
          <p:spPr bwMode="auto">
            <a:xfrm>
              <a:off x="1907" y="3150"/>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359" name="Freeform 447"/>
            <p:cNvSpPr>
              <a:spLocks/>
            </p:cNvSpPr>
            <p:nvPr/>
          </p:nvSpPr>
          <p:spPr bwMode="auto">
            <a:xfrm>
              <a:off x="1938" y="3055"/>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360" name="Freeform 448"/>
            <p:cNvSpPr>
              <a:spLocks/>
            </p:cNvSpPr>
            <p:nvPr/>
          </p:nvSpPr>
          <p:spPr bwMode="auto">
            <a:xfrm>
              <a:off x="1904" y="3051"/>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361" name="Freeform 449"/>
            <p:cNvSpPr>
              <a:spLocks/>
            </p:cNvSpPr>
            <p:nvPr/>
          </p:nvSpPr>
          <p:spPr bwMode="auto">
            <a:xfrm>
              <a:off x="1899" y="3032"/>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362" name="Freeform 450"/>
            <p:cNvSpPr>
              <a:spLocks/>
            </p:cNvSpPr>
            <p:nvPr/>
          </p:nvSpPr>
          <p:spPr bwMode="auto">
            <a:xfrm>
              <a:off x="1997" y="3150"/>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363" name="Freeform 451"/>
            <p:cNvSpPr>
              <a:spLocks/>
            </p:cNvSpPr>
            <p:nvPr/>
          </p:nvSpPr>
          <p:spPr bwMode="auto">
            <a:xfrm>
              <a:off x="1995" y="3247"/>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364" name="Freeform 452"/>
            <p:cNvSpPr>
              <a:spLocks/>
            </p:cNvSpPr>
            <p:nvPr/>
          </p:nvSpPr>
          <p:spPr bwMode="auto">
            <a:xfrm>
              <a:off x="2012" y="3163"/>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365" name="Freeform 453"/>
            <p:cNvSpPr>
              <a:spLocks/>
            </p:cNvSpPr>
            <p:nvPr/>
          </p:nvSpPr>
          <p:spPr bwMode="auto">
            <a:xfrm>
              <a:off x="1801" y="3227"/>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366" name="Freeform 454"/>
            <p:cNvSpPr>
              <a:spLocks/>
            </p:cNvSpPr>
            <p:nvPr/>
          </p:nvSpPr>
          <p:spPr bwMode="auto">
            <a:xfrm>
              <a:off x="1875" y="3279"/>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367" name="Freeform 455"/>
            <p:cNvSpPr>
              <a:spLocks/>
            </p:cNvSpPr>
            <p:nvPr/>
          </p:nvSpPr>
          <p:spPr bwMode="auto">
            <a:xfrm>
              <a:off x="2105" y="3236"/>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368" name="Freeform 456"/>
            <p:cNvSpPr>
              <a:spLocks/>
            </p:cNvSpPr>
            <p:nvPr/>
          </p:nvSpPr>
          <p:spPr bwMode="auto">
            <a:xfrm>
              <a:off x="1848" y="3246"/>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69" name="Freeform 457"/>
            <p:cNvSpPr>
              <a:spLocks/>
            </p:cNvSpPr>
            <p:nvPr/>
          </p:nvSpPr>
          <p:spPr bwMode="auto">
            <a:xfrm>
              <a:off x="1950" y="3207"/>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70" name="Freeform 458"/>
            <p:cNvSpPr>
              <a:spLocks/>
            </p:cNvSpPr>
            <p:nvPr/>
          </p:nvSpPr>
          <p:spPr bwMode="auto">
            <a:xfrm>
              <a:off x="1973" y="3102"/>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71" name="Freeform 459"/>
            <p:cNvSpPr>
              <a:spLocks/>
            </p:cNvSpPr>
            <p:nvPr/>
          </p:nvSpPr>
          <p:spPr bwMode="auto">
            <a:xfrm>
              <a:off x="1885" y="3279"/>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372" name="Line 460"/>
            <p:cNvSpPr>
              <a:spLocks noChangeShapeType="1"/>
            </p:cNvSpPr>
            <p:nvPr/>
          </p:nvSpPr>
          <p:spPr bwMode="auto">
            <a:xfrm flipH="1">
              <a:off x="1893" y="3285"/>
              <a:ext cx="1" cy="20"/>
            </a:xfrm>
            <a:prstGeom prst="line">
              <a:avLst/>
            </a:prstGeom>
            <a:noFill/>
            <a:ln w="6350">
              <a:solidFill>
                <a:schemeClr val="tx1"/>
              </a:solidFill>
              <a:round/>
              <a:headEnd/>
              <a:tailEnd/>
            </a:ln>
          </p:spPr>
          <p:txBody>
            <a:bodyPr wrap="none" anchor="ctr"/>
            <a:lstStyle/>
            <a:p>
              <a:endParaRPr lang="en-US" dirty="0"/>
            </a:p>
          </p:txBody>
        </p:sp>
        <p:sp>
          <p:nvSpPr>
            <p:cNvPr id="373" name="Line 461"/>
            <p:cNvSpPr>
              <a:spLocks noChangeShapeType="1"/>
            </p:cNvSpPr>
            <p:nvPr/>
          </p:nvSpPr>
          <p:spPr bwMode="auto">
            <a:xfrm flipH="1">
              <a:off x="1899" y="3287"/>
              <a:ext cx="1" cy="20"/>
            </a:xfrm>
            <a:prstGeom prst="line">
              <a:avLst/>
            </a:prstGeom>
            <a:noFill/>
            <a:ln w="6350">
              <a:solidFill>
                <a:schemeClr val="tx1"/>
              </a:solidFill>
              <a:round/>
              <a:headEnd/>
              <a:tailEnd/>
            </a:ln>
          </p:spPr>
          <p:txBody>
            <a:bodyPr wrap="none" anchor="ctr"/>
            <a:lstStyle/>
            <a:p>
              <a:endParaRPr lang="en-US" dirty="0"/>
            </a:p>
          </p:txBody>
        </p:sp>
        <p:sp>
          <p:nvSpPr>
            <p:cNvPr id="374" name="Line 462"/>
            <p:cNvSpPr>
              <a:spLocks noChangeShapeType="1"/>
            </p:cNvSpPr>
            <p:nvPr/>
          </p:nvSpPr>
          <p:spPr bwMode="auto">
            <a:xfrm flipH="1">
              <a:off x="1905" y="3288"/>
              <a:ext cx="1" cy="20"/>
            </a:xfrm>
            <a:prstGeom prst="line">
              <a:avLst/>
            </a:prstGeom>
            <a:noFill/>
            <a:ln w="6350">
              <a:solidFill>
                <a:schemeClr val="tx1"/>
              </a:solidFill>
              <a:round/>
              <a:headEnd/>
              <a:tailEnd/>
            </a:ln>
          </p:spPr>
          <p:txBody>
            <a:bodyPr wrap="none" anchor="ctr"/>
            <a:lstStyle/>
            <a:p>
              <a:endParaRPr lang="en-US" dirty="0"/>
            </a:p>
          </p:txBody>
        </p:sp>
        <p:sp>
          <p:nvSpPr>
            <p:cNvPr id="375" name="Line 463"/>
            <p:cNvSpPr>
              <a:spLocks noChangeShapeType="1"/>
            </p:cNvSpPr>
            <p:nvPr/>
          </p:nvSpPr>
          <p:spPr bwMode="auto">
            <a:xfrm flipH="1">
              <a:off x="1910" y="3289"/>
              <a:ext cx="1" cy="19"/>
            </a:xfrm>
            <a:prstGeom prst="line">
              <a:avLst/>
            </a:prstGeom>
            <a:noFill/>
            <a:ln w="6350">
              <a:solidFill>
                <a:schemeClr val="tx1"/>
              </a:solidFill>
              <a:round/>
              <a:headEnd/>
              <a:tailEnd/>
            </a:ln>
          </p:spPr>
          <p:txBody>
            <a:bodyPr wrap="none" anchor="ctr"/>
            <a:lstStyle/>
            <a:p>
              <a:endParaRPr lang="en-US" dirty="0"/>
            </a:p>
          </p:txBody>
        </p:sp>
        <p:sp>
          <p:nvSpPr>
            <p:cNvPr id="376" name="Line 464"/>
            <p:cNvSpPr>
              <a:spLocks noChangeShapeType="1"/>
            </p:cNvSpPr>
            <p:nvPr/>
          </p:nvSpPr>
          <p:spPr bwMode="auto">
            <a:xfrm flipH="1">
              <a:off x="1916" y="3289"/>
              <a:ext cx="1" cy="19"/>
            </a:xfrm>
            <a:prstGeom prst="line">
              <a:avLst/>
            </a:prstGeom>
            <a:noFill/>
            <a:ln w="6350">
              <a:solidFill>
                <a:schemeClr val="tx1"/>
              </a:solidFill>
              <a:round/>
              <a:headEnd/>
              <a:tailEnd/>
            </a:ln>
          </p:spPr>
          <p:txBody>
            <a:bodyPr wrap="none" anchor="ctr"/>
            <a:lstStyle/>
            <a:p>
              <a:endParaRPr lang="en-US" dirty="0"/>
            </a:p>
          </p:txBody>
        </p:sp>
        <p:sp>
          <p:nvSpPr>
            <p:cNvPr id="377" name="Freeform 465"/>
            <p:cNvSpPr>
              <a:spLocks/>
            </p:cNvSpPr>
            <p:nvPr/>
          </p:nvSpPr>
          <p:spPr bwMode="auto">
            <a:xfrm>
              <a:off x="1808" y="2894"/>
              <a:ext cx="198" cy="62"/>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378" name="Freeform 466"/>
            <p:cNvSpPr>
              <a:spLocks/>
            </p:cNvSpPr>
            <p:nvPr/>
          </p:nvSpPr>
          <p:spPr bwMode="auto">
            <a:xfrm>
              <a:off x="2150" y="2805"/>
              <a:ext cx="119" cy="104"/>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379" name="Freeform 467"/>
            <p:cNvSpPr>
              <a:spLocks/>
            </p:cNvSpPr>
            <p:nvPr/>
          </p:nvSpPr>
          <p:spPr bwMode="auto">
            <a:xfrm>
              <a:off x="1835" y="2797"/>
              <a:ext cx="410" cy="150"/>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380" name="Freeform 468"/>
            <p:cNvSpPr>
              <a:spLocks/>
            </p:cNvSpPr>
            <p:nvPr/>
          </p:nvSpPr>
          <p:spPr bwMode="auto">
            <a:xfrm rot="573372">
              <a:off x="2007" y="2802"/>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81" name="Freeform 469"/>
            <p:cNvSpPr>
              <a:spLocks/>
            </p:cNvSpPr>
            <p:nvPr/>
          </p:nvSpPr>
          <p:spPr bwMode="auto">
            <a:xfrm>
              <a:off x="1977" y="2830"/>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82" name="Freeform 470"/>
            <p:cNvSpPr>
              <a:spLocks/>
            </p:cNvSpPr>
            <p:nvPr/>
          </p:nvSpPr>
          <p:spPr bwMode="auto">
            <a:xfrm>
              <a:off x="1910" y="2862"/>
              <a:ext cx="187" cy="36"/>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383" name="Freeform 471"/>
            <p:cNvSpPr>
              <a:spLocks/>
            </p:cNvSpPr>
            <p:nvPr/>
          </p:nvSpPr>
          <p:spPr bwMode="auto">
            <a:xfrm>
              <a:off x="1915" y="2671"/>
              <a:ext cx="162" cy="228"/>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384" name="Freeform 472"/>
            <p:cNvSpPr>
              <a:spLocks/>
            </p:cNvSpPr>
            <p:nvPr/>
          </p:nvSpPr>
          <p:spPr bwMode="auto">
            <a:xfrm>
              <a:off x="1918" y="2789"/>
              <a:ext cx="89" cy="112"/>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385" name="Freeform 473"/>
            <p:cNvSpPr>
              <a:spLocks/>
            </p:cNvSpPr>
            <p:nvPr/>
          </p:nvSpPr>
          <p:spPr bwMode="auto">
            <a:xfrm>
              <a:off x="1949" y="2694"/>
              <a:ext cx="72" cy="94"/>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386" name="Freeform 474"/>
            <p:cNvSpPr>
              <a:spLocks/>
            </p:cNvSpPr>
            <p:nvPr/>
          </p:nvSpPr>
          <p:spPr bwMode="auto">
            <a:xfrm>
              <a:off x="1915" y="2690"/>
              <a:ext cx="191" cy="216"/>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387" name="Freeform 475"/>
            <p:cNvSpPr>
              <a:spLocks/>
            </p:cNvSpPr>
            <p:nvPr/>
          </p:nvSpPr>
          <p:spPr bwMode="auto">
            <a:xfrm>
              <a:off x="1910" y="2671"/>
              <a:ext cx="171" cy="235"/>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388" name="Freeform 476"/>
            <p:cNvSpPr>
              <a:spLocks/>
            </p:cNvSpPr>
            <p:nvPr/>
          </p:nvSpPr>
          <p:spPr bwMode="auto">
            <a:xfrm>
              <a:off x="2008" y="2789"/>
              <a:ext cx="91" cy="112"/>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389" name="Freeform 477"/>
            <p:cNvSpPr>
              <a:spLocks/>
            </p:cNvSpPr>
            <p:nvPr/>
          </p:nvSpPr>
          <p:spPr bwMode="auto">
            <a:xfrm>
              <a:off x="2006" y="2886"/>
              <a:ext cx="74" cy="21"/>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390" name="Freeform 478"/>
            <p:cNvSpPr>
              <a:spLocks/>
            </p:cNvSpPr>
            <p:nvPr/>
          </p:nvSpPr>
          <p:spPr bwMode="auto">
            <a:xfrm>
              <a:off x="2023" y="2802"/>
              <a:ext cx="236" cy="1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391" name="Freeform 479"/>
            <p:cNvSpPr>
              <a:spLocks/>
            </p:cNvSpPr>
            <p:nvPr/>
          </p:nvSpPr>
          <p:spPr bwMode="auto">
            <a:xfrm>
              <a:off x="1812" y="2866"/>
              <a:ext cx="203" cy="98"/>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392" name="Freeform 480"/>
            <p:cNvSpPr>
              <a:spLocks/>
            </p:cNvSpPr>
            <p:nvPr/>
          </p:nvSpPr>
          <p:spPr bwMode="auto">
            <a:xfrm>
              <a:off x="1886" y="2918"/>
              <a:ext cx="28" cy="28"/>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393" name="Freeform 481"/>
            <p:cNvSpPr>
              <a:spLocks/>
            </p:cNvSpPr>
            <p:nvPr/>
          </p:nvSpPr>
          <p:spPr bwMode="auto">
            <a:xfrm>
              <a:off x="2116" y="2875"/>
              <a:ext cx="31" cy="38"/>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394" name="Freeform 482"/>
            <p:cNvSpPr>
              <a:spLocks/>
            </p:cNvSpPr>
            <p:nvPr/>
          </p:nvSpPr>
          <p:spPr bwMode="auto">
            <a:xfrm>
              <a:off x="1859" y="2885"/>
              <a:ext cx="187" cy="37"/>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395" name="Freeform 483"/>
            <p:cNvSpPr>
              <a:spLocks/>
            </p:cNvSpPr>
            <p:nvPr/>
          </p:nvSpPr>
          <p:spPr bwMode="auto">
            <a:xfrm>
              <a:off x="1961" y="2846"/>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96" name="Freeform 484"/>
            <p:cNvSpPr>
              <a:spLocks/>
            </p:cNvSpPr>
            <p:nvPr/>
          </p:nvSpPr>
          <p:spPr bwMode="auto">
            <a:xfrm>
              <a:off x="1984" y="2741"/>
              <a:ext cx="20" cy="35"/>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397" name="Freeform 485"/>
            <p:cNvSpPr>
              <a:spLocks/>
            </p:cNvSpPr>
            <p:nvPr/>
          </p:nvSpPr>
          <p:spPr bwMode="auto">
            <a:xfrm>
              <a:off x="1896" y="2918"/>
              <a:ext cx="54" cy="39"/>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398" name="Line 486"/>
            <p:cNvSpPr>
              <a:spLocks noChangeShapeType="1"/>
            </p:cNvSpPr>
            <p:nvPr/>
          </p:nvSpPr>
          <p:spPr bwMode="auto">
            <a:xfrm flipH="1">
              <a:off x="1904" y="2924"/>
              <a:ext cx="1" cy="20"/>
            </a:xfrm>
            <a:prstGeom prst="line">
              <a:avLst/>
            </a:prstGeom>
            <a:noFill/>
            <a:ln w="6350">
              <a:solidFill>
                <a:schemeClr val="tx1"/>
              </a:solidFill>
              <a:round/>
              <a:headEnd/>
              <a:tailEnd/>
            </a:ln>
          </p:spPr>
          <p:txBody>
            <a:bodyPr wrap="none" anchor="ctr"/>
            <a:lstStyle/>
            <a:p>
              <a:endParaRPr lang="en-US" dirty="0"/>
            </a:p>
          </p:txBody>
        </p:sp>
        <p:sp>
          <p:nvSpPr>
            <p:cNvPr id="399" name="Line 487"/>
            <p:cNvSpPr>
              <a:spLocks noChangeShapeType="1"/>
            </p:cNvSpPr>
            <p:nvPr/>
          </p:nvSpPr>
          <p:spPr bwMode="auto">
            <a:xfrm flipH="1">
              <a:off x="1910" y="2926"/>
              <a:ext cx="1" cy="20"/>
            </a:xfrm>
            <a:prstGeom prst="line">
              <a:avLst/>
            </a:prstGeom>
            <a:noFill/>
            <a:ln w="6350">
              <a:solidFill>
                <a:schemeClr val="tx1"/>
              </a:solidFill>
              <a:round/>
              <a:headEnd/>
              <a:tailEnd/>
            </a:ln>
          </p:spPr>
          <p:txBody>
            <a:bodyPr wrap="none" anchor="ctr"/>
            <a:lstStyle/>
            <a:p>
              <a:endParaRPr lang="en-US" dirty="0"/>
            </a:p>
          </p:txBody>
        </p:sp>
        <p:sp>
          <p:nvSpPr>
            <p:cNvPr id="400" name="Line 488"/>
            <p:cNvSpPr>
              <a:spLocks noChangeShapeType="1"/>
            </p:cNvSpPr>
            <p:nvPr/>
          </p:nvSpPr>
          <p:spPr bwMode="auto">
            <a:xfrm flipH="1">
              <a:off x="1916" y="2927"/>
              <a:ext cx="1" cy="20"/>
            </a:xfrm>
            <a:prstGeom prst="line">
              <a:avLst/>
            </a:prstGeom>
            <a:noFill/>
            <a:ln w="6350">
              <a:solidFill>
                <a:schemeClr val="tx1"/>
              </a:solidFill>
              <a:round/>
              <a:headEnd/>
              <a:tailEnd/>
            </a:ln>
          </p:spPr>
          <p:txBody>
            <a:bodyPr wrap="none" anchor="ctr"/>
            <a:lstStyle/>
            <a:p>
              <a:endParaRPr lang="en-US" dirty="0"/>
            </a:p>
          </p:txBody>
        </p:sp>
        <p:sp>
          <p:nvSpPr>
            <p:cNvPr id="401" name="Line 489"/>
            <p:cNvSpPr>
              <a:spLocks noChangeShapeType="1"/>
            </p:cNvSpPr>
            <p:nvPr/>
          </p:nvSpPr>
          <p:spPr bwMode="auto">
            <a:xfrm flipH="1">
              <a:off x="1921" y="2928"/>
              <a:ext cx="1" cy="19"/>
            </a:xfrm>
            <a:prstGeom prst="line">
              <a:avLst/>
            </a:prstGeom>
            <a:noFill/>
            <a:ln w="6350">
              <a:solidFill>
                <a:schemeClr val="tx1"/>
              </a:solidFill>
              <a:round/>
              <a:headEnd/>
              <a:tailEnd/>
            </a:ln>
          </p:spPr>
          <p:txBody>
            <a:bodyPr wrap="none" anchor="ctr"/>
            <a:lstStyle/>
            <a:p>
              <a:endParaRPr lang="en-US" dirty="0"/>
            </a:p>
          </p:txBody>
        </p:sp>
        <p:sp>
          <p:nvSpPr>
            <p:cNvPr id="402" name="Line 490"/>
            <p:cNvSpPr>
              <a:spLocks noChangeShapeType="1"/>
            </p:cNvSpPr>
            <p:nvPr/>
          </p:nvSpPr>
          <p:spPr bwMode="auto">
            <a:xfrm flipH="1">
              <a:off x="1927" y="2928"/>
              <a:ext cx="1" cy="19"/>
            </a:xfrm>
            <a:prstGeom prst="line">
              <a:avLst/>
            </a:prstGeom>
            <a:noFill/>
            <a:ln w="6350">
              <a:solidFill>
                <a:schemeClr val="tx1"/>
              </a:solidFill>
              <a:round/>
              <a:headEnd/>
              <a:tailEnd/>
            </a:ln>
          </p:spPr>
          <p:txBody>
            <a:bodyPr wrap="none" anchor="ctr"/>
            <a:lstStyle/>
            <a:p>
              <a:endParaRPr lang="en-US" dirty="0"/>
            </a:p>
          </p:txBody>
        </p:sp>
        <p:sp>
          <p:nvSpPr>
            <p:cNvPr id="403" name="Rectangle 491"/>
            <p:cNvSpPr>
              <a:spLocks noChangeAspect="1" noChangeArrowheads="1"/>
            </p:cNvSpPr>
            <p:nvPr/>
          </p:nvSpPr>
          <p:spPr bwMode="auto">
            <a:xfrm>
              <a:off x="273" y="830"/>
              <a:ext cx="3840" cy="212"/>
            </a:xfrm>
            <a:prstGeom prst="rect">
              <a:avLst/>
            </a:prstGeom>
            <a:noFill/>
            <a:ln w="9525">
              <a:noFill/>
              <a:miter lim="800000"/>
              <a:headEnd/>
              <a:tailEnd/>
            </a:ln>
          </p:spPr>
          <p:txBody>
            <a:bodyPr lIns="92075" tIns="46038" rIns="92075" bIns="46038">
              <a:spAutoFit/>
            </a:bodyPr>
            <a:lstStyle/>
            <a:p>
              <a:pPr algn="ctr"/>
              <a:r>
                <a:rPr lang="en-US" sz="1600" b="1" dirty="0">
                  <a:latin typeface="Arial" pitchFamily="34" charset="0"/>
                </a:rPr>
                <a:t>                              </a:t>
              </a:r>
              <a:r>
                <a:rPr lang="en-US" sz="1600" b="1" dirty="0">
                  <a:solidFill>
                    <a:schemeClr val="tx2"/>
                  </a:solidFill>
                  <a:latin typeface="Arial" pitchFamily="34" charset="0"/>
                </a:rPr>
                <a:t>INBOUND</a:t>
              </a:r>
            </a:p>
          </p:txBody>
        </p:sp>
      </p:grpSp>
      <p:sp>
        <p:nvSpPr>
          <p:cNvPr id="493" name="Rectangle 2"/>
          <p:cNvSpPr txBox="1">
            <a:spLocks noChangeArrowheads="1"/>
          </p:cNvSpPr>
          <p:nvPr/>
        </p:nvSpPr>
        <p:spPr>
          <a:xfrm>
            <a:off x="226218" y="230188"/>
            <a:ext cx="8520113" cy="300037"/>
          </a:xfrm>
          <a:prstGeom prst="rect">
            <a:avLst/>
          </a:prstGeom>
        </p:spPr>
        <p:txBody>
          <a:bodyPr vert="horz" lIns="0" tIns="0" rIns="0" bIns="0" rtlCol="0" anchor="t" anchorCtr="0">
            <a:noAutofit/>
          </a:bodyPr>
          <a:lstStyle>
            <a:lvl1pPr algn="l" defTabSz="457200" rtl="0" eaLnBrk="1" fontAlgn="base" hangingPunct="1">
              <a:lnSpc>
                <a:spcPct val="95000"/>
              </a:lnSpc>
              <a:spcBef>
                <a:spcPct val="0"/>
              </a:spcBef>
              <a:spcAft>
                <a:spcPct val="0"/>
              </a:spcAft>
              <a:defRPr lang="en-US" sz="3600" b="1" i="0" kern="1200" spc="-75" baseline="0">
                <a:solidFill>
                  <a:schemeClr val="accent2"/>
                </a:solidFill>
                <a:latin typeface="+mj-lt"/>
                <a:ea typeface="MS PGothic" pitchFamily="34" charset="-128"/>
                <a:cs typeface="Geneva" pitchFamily="1" charset="0"/>
              </a:defRPr>
            </a:lvl1pPr>
            <a:lvl2pPr algn="ctr" defTabSz="457200" rtl="0" eaLnBrk="1" fontAlgn="base" hangingPunct="1">
              <a:spcBef>
                <a:spcPct val="0"/>
              </a:spcBef>
              <a:spcAft>
                <a:spcPct val="0"/>
              </a:spcAft>
              <a:defRPr sz="4400">
                <a:solidFill>
                  <a:schemeClr val="tx1"/>
                </a:solidFill>
                <a:latin typeface="Trebuchet MS" charset="0"/>
                <a:ea typeface="MS PGothic" pitchFamily="34" charset="-128"/>
                <a:cs typeface="Geneva" charset="0"/>
              </a:defRPr>
            </a:lvl2pPr>
            <a:lvl3pPr algn="ctr" defTabSz="457200" rtl="0" eaLnBrk="1" fontAlgn="base" hangingPunct="1">
              <a:spcBef>
                <a:spcPct val="0"/>
              </a:spcBef>
              <a:spcAft>
                <a:spcPct val="0"/>
              </a:spcAft>
              <a:defRPr sz="4400">
                <a:solidFill>
                  <a:schemeClr val="tx1"/>
                </a:solidFill>
                <a:latin typeface="Trebuchet MS" charset="0"/>
                <a:ea typeface="MS PGothic" pitchFamily="34" charset="-128"/>
                <a:cs typeface="Geneva" charset="0"/>
              </a:defRPr>
            </a:lvl3pPr>
            <a:lvl4pPr algn="ctr" defTabSz="457200" rtl="0" eaLnBrk="1" fontAlgn="base" hangingPunct="1">
              <a:spcBef>
                <a:spcPct val="0"/>
              </a:spcBef>
              <a:spcAft>
                <a:spcPct val="0"/>
              </a:spcAft>
              <a:defRPr sz="4400">
                <a:solidFill>
                  <a:schemeClr val="tx1"/>
                </a:solidFill>
                <a:latin typeface="Trebuchet MS" charset="0"/>
                <a:ea typeface="MS PGothic" pitchFamily="34" charset="-128"/>
                <a:cs typeface="Geneva" charset="0"/>
              </a:defRPr>
            </a:lvl4pPr>
            <a:lvl5pPr algn="ctr" defTabSz="457200" rtl="0" eaLnBrk="1" fontAlgn="base" hangingPunct="1">
              <a:spcBef>
                <a:spcPct val="0"/>
              </a:spcBef>
              <a:spcAft>
                <a:spcPct val="0"/>
              </a:spcAft>
              <a:defRPr sz="4400">
                <a:solidFill>
                  <a:schemeClr val="tx1"/>
                </a:solidFill>
                <a:latin typeface="Trebuchet MS" charset="0"/>
                <a:ea typeface="MS PGothic" pitchFamily="34" charset="-128"/>
                <a:cs typeface="Geneva" charset="0"/>
              </a:defRPr>
            </a:lvl5pPr>
            <a:lvl6pPr marL="457200" algn="ctr" defTabSz="457200" rtl="0" eaLnBrk="1" fontAlgn="base" hangingPunct="1">
              <a:spcBef>
                <a:spcPct val="0"/>
              </a:spcBef>
              <a:spcAft>
                <a:spcPct val="0"/>
              </a:spcAft>
              <a:defRPr sz="4400">
                <a:solidFill>
                  <a:schemeClr val="tx1"/>
                </a:solidFill>
                <a:latin typeface="Trebuchet MS" charset="0"/>
                <a:ea typeface="Geneva" charset="0"/>
                <a:cs typeface="Geneva" charset="0"/>
              </a:defRPr>
            </a:lvl6pPr>
            <a:lvl7pPr marL="914400" algn="ctr" defTabSz="457200" rtl="0" eaLnBrk="1" fontAlgn="base" hangingPunct="1">
              <a:spcBef>
                <a:spcPct val="0"/>
              </a:spcBef>
              <a:spcAft>
                <a:spcPct val="0"/>
              </a:spcAft>
              <a:defRPr sz="4400">
                <a:solidFill>
                  <a:schemeClr val="tx1"/>
                </a:solidFill>
                <a:latin typeface="Trebuchet MS" charset="0"/>
                <a:ea typeface="Geneva" charset="0"/>
                <a:cs typeface="Geneva" charset="0"/>
              </a:defRPr>
            </a:lvl7pPr>
            <a:lvl8pPr marL="1371600" algn="ctr" defTabSz="457200" rtl="0" eaLnBrk="1" fontAlgn="base" hangingPunct="1">
              <a:spcBef>
                <a:spcPct val="0"/>
              </a:spcBef>
              <a:spcAft>
                <a:spcPct val="0"/>
              </a:spcAft>
              <a:defRPr sz="4400">
                <a:solidFill>
                  <a:schemeClr val="tx1"/>
                </a:solidFill>
                <a:latin typeface="Trebuchet MS" charset="0"/>
                <a:ea typeface="Geneva" charset="0"/>
                <a:cs typeface="Geneva" charset="0"/>
              </a:defRPr>
            </a:lvl8pPr>
            <a:lvl9pPr marL="1828800" algn="ctr" defTabSz="457200" rtl="0" eaLnBrk="1" fontAlgn="base" hangingPunct="1">
              <a:spcBef>
                <a:spcPct val="0"/>
              </a:spcBef>
              <a:spcAft>
                <a:spcPct val="0"/>
              </a:spcAft>
              <a:defRPr sz="4400">
                <a:solidFill>
                  <a:schemeClr val="tx1"/>
                </a:solidFill>
                <a:latin typeface="Trebuchet MS" charset="0"/>
                <a:ea typeface="Geneva" charset="0"/>
                <a:cs typeface="Geneva" charset="0"/>
              </a:defRPr>
            </a:lvl9pPr>
          </a:lstStyle>
          <a:p>
            <a:r>
              <a:rPr lang="en-US" sz="3200"/>
              <a:t>WM Module Overview</a:t>
            </a:r>
            <a:endParaRPr lang="en-US" sz="3200" dirty="0"/>
          </a:p>
        </p:txBody>
      </p:sp>
    </p:spTree>
    <p:extLst>
      <p:ext uri="{BB962C8B-B14F-4D97-AF65-F5344CB8AC3E}">
        <p14:creationId xmlns:p14="http://schemas.microsoft.com/office/powerpoint/2010/main" val="21112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Grp="1" noChangeArrowheads="1"/>
          </p:cNvSpPr>
          <p:nvPr>
            <p:ph type="body" idx="1"/>
          </p:nvPr>
        </p:nvSpPr>
        <p:spPr>
          <a:xfrm>
            <a:off x="1371600" y="1000125"/>
            <a:ext cx="7086600" cy="3257550"/>
          </a:xfrm>
        </p:spPr>
        <p:txBody>
          <a:bodyPr/>
          <a:lstStyle/>
          <a:p>
            <a:pPr>
              <a:buFontTx/>
              <a:buNone/>
            </a:pPr>
            <a:r>
              <a:rPr lang="en-US" dirty="0"/>
              <a:t> </a:t>
            </a:r>
          </a:p>
        </p:txBody>
      </p:sp>
      <p:grpSp>
        <p:nvGrpSpPr>
          <p:cNvPr id="2" name="Group 75"/>
          <p:cNvGrpSpPr>
            <a:grpSpLocks noChangeAspect="1"/>
          </p:cNvGrpSpPr>
          <p:nvPr/>
        </p:nvGrpSpPr>
        <p:grpSpPr bwMode="auto">
          <a:xfrm>
            <a:off x="116513" y="2470789"/>
            <a:ext cx="3018167" cy="3398837"/>
            <a:chOff x="166" y="888"/>
            <a:chExt cx="2447" cy="2866"/>
          </a:xfrm>
        </p:grpSpPr>
        <p:grpSp>
          <p:nvGrpSpPr>
            <p:cNvPr id="3" name="Group 5"/>
            <p:cNvGrpSpPr>
              <a:grpSpLocks noChangeAspect="1"/>
            </p:cNvGrpSpPr>
            <p:nvPr/>
          </p:nvGrpSpPr>
          <p:grpSpPr bwMode="auto">
            <a:xfrm>
              <a:off x="166" y="888"/>
              <a:ext cx="2447" cy="2866"/>
              <a:chOff x="74" y="1469"/>
              <a:chExt cx="2087" cy="1873"/>
            </a:xfrm>
          </p:grpSpPr>
          <p:sp>
            <p:nvSpPr>
              <p:cNvPr id="250886" name="Freeform 6"/>
              <p:cNvSpPr>
                <a:spLocks noChangeAspect="1"/>
              </p:cNvSpPr>
              <p:nvPr/>
            </p:nvSpPr>
            <p:spPr bwMode="auto">
              <a:xfrm>
                <a:off x="74" y="1469"/>
                <a:ext cx="2087" cy="1873"/>
              </a:xfrm>
              <a:custGeom>
                <a:avLst/>
                <a:gdLst/>
                <a:ahLst/>
                <a:cxnLst>
                  <a:cxn ang="0">
                    <a:pos x="0" y="92"/>
                  </a:cxn>
                  <a:cxn ang="0">
                    <a:pos x="68" y="62"/>
                  </a:cxn>
                  <a:cxn ang="0">
                    <a:pos x="164" y="14"/>
                  </a:cxn>
                  <a:cxn ang="0">
                    <a:pos x="220" y="0"/>
                  </a:cxn>
                  <a:cxn ang="0">
                    <a:pos x="290" y="0"/>
                  </a:cxn>
                  <a:cxn ang="0">
                    <a:pos x="380" y="4"/>
                  </a:cxn>
                  <a:cxn ang="0">
                    <a:pos x="466" y="22"/>
                  </a:cxn>
                  <a:cxn ang="0">
                    <a:pos x="536" y="24"/>
                  </a:cxn>
                  <a:cxn ang="0">
                    <a:pos x="568" y="28"/>
                  </a:cxn>
                  <a:cxn ang="0">
                    <a:pos x="584" y="78"/>
                  </a:cxn>
                  <a:cxn ang="0">
                    <a:pos x="576" y="186"/>
                  </a:cxn>
                  <a:cxn ang="0">
                    <a:pos x="592" y="276"/>
                  </a:cxn>
                  <a:cxn ang="0">
                    <a:pos x="630" y="382"/>
                  </a:cxn>
                  <a:cxn ang="0">
                    <a:pos x="716" y="526"/>
                  </a:cxn>
                  <a:cxn ang="0">
                    <a:pos x="818" y="666"/>
                  </a:cxn>
                  <a:cxn ang="0">
                    <a:pos x="814" y="700"/>
                  </a:cxn>
                  <a:cxn ang="0">
                    <a:pos x="752" y="732"/>
                  </a:cxn>
                  <a:cxn ang="0">
                    <a:pos x="674" y="770"/>
                  </a:cxn>
                  <a:cxn ang="0">
                    <a:pos x="606" y="808"/>
                  </a:cxn>
                  <a:cxn ang="0">
                    <a:pos x="448" y="826"/>
                  </a:cxn>
                  <a:cxn ang="0">
                    <a:pos x="362" y="860"/>
                  </a:cxn>
                  <a:cxn ang="0">
                    <a:pos x="306" y="878"/>
                  </a:cxn>
                  <a:cxn ang="0">
                    <a:pos x="216" y="826"/>
                  </a:cxn>
                  <a:cxn ang="0">
                    <a:pos x="154" y="724"/>
                  </a:cxn>
                  <a:cxn ang="0">
                    <a:pos x="114" y="570"/>
                  </a:cxn>
                  <a:cxn ang="0">
                    <a:pos x="84" y="450"/>
                  </a:cxn>
                  <a:cxn ang="0">
                    <a:pos x="74" y="300"/>
                  </a:cxn>
                  <a:cxn ang="0">
                    <a:pos x="58" y="208"/>
                  </a:cxn>
                  <a:cxn ang="0">
                    <a:pos x="8" y="124"/>
                  </a:cxn>
                  <a:cxn ang="0">
                    <a:pos x="0" y="92"/>
                  </a:cxn>
                </a:cxnLst>
                <a:rect l="0" t="0" r="r" b="b"/>
                <a:pathLst>
                  <a:path w="818" h="878">
                    <a:moveTo>
                      <a:pt x="0" y="92"/>
                    </a:moveTo>
                    <a:lnTo>
                      <a:pt x="68" y="62"/>
                    </a:lnTo>
                    <a:lnTo>
                      <a:pt x="164" y="14"/>
                    </a:lnTo>
                    <a:lnTo>
                      <a:pt x="220" y="0"/>
                    </a:lnTo>
                    <a:lnTo>
                      <a:pt x="290" y="0"/>
                    </a:lnTo>
                    <a:lnTo>
                      <a:pt x="380" y="4"/>
                    </a:lnTo>
                    <a:lnTo>
                      <a:pt x="466" y="22"/>
                    </a:lnTo>
                    <a:lnTo>
                      <a:pt x="536" y="24"/>
                    </a:lnTo>
                    <a:lnTo>
                      <a:pt x="568" y="28"/>
                    </a:lnTo>
                    <a:lnTo>
                      <a:pt x="584" y="78"/>
                    </a:lnTo>
                    <a:lnTo>
                      <a:pt x="576" y="186"/>
                    </a:lnTo>
                    <a:lnTo>
                      <a:pt x="592" y="276"/>
                    </a:lnTo>
                    <a:lnTo>
                      <a:pt x="630" y="382"/>
                    </a:lnTo>
                    <a:lnTo>
                      <a:pt x="716" y="526"/>
                    </a:lnTo>
                    <a:lnTo>
                      <a:pt x="818" y="666"/>
                    </a:lnTo>
                    <a:lnTo>
                      <a:pt x="814" y="700"/>
                    </a:lnTo>
                    <a:lnTo>
                      <a:pt x="752" y="732"/>
                    </a:lnTo>
                    <a:lnTo>
                      <a:pt x="674" y="770"/>
                    </a:lnTo>
                    <a:lnTo>
                      <a:pt x="606" y="808"/>
                    </a:lnTo>
                    <a:lnTo>
                      <a:pt x="448" y="826"/>
                    </a:lnTo>
                    <a:lnTo>
                      <a:pt x="362" y="860"/>
                    </a:lnTo>
                    <a:lnTo>
                      <a:pt x="306" y="878"/>
                    </a:lnTo>
                    <a:lnTo>
                      <a:pt x="216" y="826"/>
                    </a:lnTo>
                    <a:lnTo>
                      <a:pt x="154" y="724"/>
                    </a:lnTo>
                    <a:lnTo>
                      <a:pt x="114" y="570"/>
                    </a:lnTo>
                    <a:lnTo>
                      <a:pt x="84" y="450"/>
                    </a:lnTo>
                    <a:lnTo>
                      <a:pt x="74" y="300"/>
                    </a:lnTo>
                    <a:lnTo>
                      <a:pt x="58" y="208"/>
                    </a:lnTo>
                    <a:lnTo>
                      <a:pt x="8" y="124"/>
                    </a:lnTo>
                    <a:lnTo>
                      <a:pt x="0" y="92"/>
                    </a:lnTo>
                    <a:close/>
                  </a:path>
                </a:pathLst>
              </a:custGeom>
              <a:solidFill>
                <a:schemeClr val="tx1"/>
              </a:solidFill>
              <a:ln w="12700" cap="flat" cmpd="sng">
                <a:solidFill>
                  <a:schemeClr val="tx1"/>
                </a:solidFill>
                <a:prstDash val="solid"/>
                <a:round/>
                <a:headEnd type="none" w="sm" len="sm"/>
                <a:tailEnd type="none" w="sm" len="sm"/>
              </a:ln>
              <a:effectLst/>
            </p:spPr>
            <p:txBody>
              <a:bodyPr wrap="none" anchor="ctr"/>
              <a:lstStyle/>
              <a:p>
                <a:endParaRPr lang="en-US" dirty="0"/>
              </a:p>
            </p:txBody>
          </p:sp>
          <p:sp>
            <p:nvSpPr>
              <p:cNvPr id="250887" name="Freeform 7"/>
              <p:cNvSpPr>
                <a:spLocks noChangeAspect="1"/>
              </p:cNvSpPr>
              <p:nvPr/>
            </p:nvSpPr>
            <p:spPr bwMode="auto">
              <a:xfrm>
                <a:off x="97" y="1490"/>
                <a:ext cx="1870" cy="1779"/>
              </a:xfrm>
              <a:custGeom>
                <a:avLst/>
                <a:gdLst/>
                <a:ahLst/>
                <a:cxnLst>
                  <a:cxn ang="0">
                    <a:pos x="24" y="345"/>
                  </a:cxn>
                  <a:cxn ang="0">
                    <a:pos x="334" y="184"/>
                  </a:cxn>
                  <a:cxn ang="0">
                    <a:pos x="710" y="0"/>
                  </a:cxn>
                  <a:cxn ang="0">
                    <a:pos x="1244" y="9"/>
                  </a:cxn>
                  <a:cxn ang="0">
                    <a:pos x="1437" y="85"/>
                  </a:cxn>
                  <a:cxn ang="0">
                    <a:pos x="1798" y="79"/>
                  </a:cxn>
                  <a:cxn ang="0">
                    <a:pos x="1821" y="669"/>
                  </a:cxn>
                  <a:cxn ang="0">
                    <a:pos x="1998" y="1300"/>
                  </a:cxn>
                  <a:cxn ang="0">
                    <a:pos x="2423" y="2004"/>
                  </a:cxn>
                  <a:cxn ang="0">
                    <a:pos x="2636" y="2330"/>
                  </a:cxn>
                  <a:cxn ang="0">
                    <a:pos x="1914" y="2734"/>
                  </a:cxn>
                  <a:cxn ang="0">
                    <a:pos x="1345" y="2792"/>
                  </a:cxn>
                  <a:cxn ang="0">
                    <a:pos x="968" y="3000"/>
                  </a:cxn>
                  <a:cxn ang="0">
                    <a:pos x="786" y="2867"/>
                  </a:cxn>
                  <a:cxn ang="0">
                    <a:pos x="510" y="2500"/>
                  </a:cxn>
                  <a:cxn ang="0">
                    <a:pos x="296" y="1730"/>
                  </a:cxn>
                  <a:cxn ang="0">
                    <a:pos x="219" y="828"/>
                  </a:cxn>
                  <a:cxn ang="0">
                    <a:pos x="91" y="503"/>
                  </a:cxn>
                  <a:cxn ang="0">
                    <a:pos x="0" y="387"/>
                  </a:cxn>
                  <a:cxn ang="0">
                    <a:pos x="24" y="345"/>
                  </a:cxn>
                  <a:cxn ang="0">
                    <a:pos x="24" y="345"/>
                  </a:cxn>
                  <a:cxn ang="0">
                    <a:pos x="24" y="345"/>
                  </a:cxn>
                </a:cxnLst>
                <a:rect l="0" t="0" r="r" b="b"/>
                <a:pathLst>
                  <a:path w="2636" h="3000">
                    <a:moveTo>
                      <a:pt x="24" y="345"/>
                    </a:moveTo>
                    <a:lnTo>
                      <a:pt x="334" y="184"/>
                    </a:lnTo>
                    <a:lnTo>
                      <a:pt x="710" y="0"/>
                    </a:lnTo>
                    <a:lnTo>
                      <a:pt x="1244" y="9"/>
                    </a:lnTo>
                    <a:lnTo>
                      <a:pt x="1437" y="85"/>
                    </a:lnTo>
                    <a:lnTo>
                      <a:pt x="1798" y="79"/>
                    </a:lnTo>
                    <a:lnTo>
                      <a:pt x="1821" y="669"/>
                    </a:lnTo>
                    <a:lnTo>
                      <a:pt x="1998" y="1300"/>
                    </a:lnTo>
                    <a:lnTo>
                      <a:pt x="2423" y="2004"/>
                    </a:lnTo>
                    <a:lnTo>
                      <a:pt x="2636" y="2330"/>
                    </a:lnTo>
                    <a:lnTo>
                      <a:pt x="1914" y="2734"/>
                    </a:lnTo>
                    <a:lnTo>
                      <a:pt x="1345" y="2792"/>
                    </a:lnTo>
                    <a:lnTo>
                      <a:pt x="968" y="3000"/>
                    </a:lnTo>
                    <a:lnTo>
                      <a:pt x="786" y="2867"/>
                    </a:lnTo>
                    <a:lnTo>
                      <a:pt x="510" y="2500"/>
                    </a:lnTo>
                    <a:lnTo>
                      <a:pt x="296" y="1730"/>
                    </a:lnTo>
                    <a:lnTo>
                      <a:pt x="219" y="828"/>
                    </a:lnTo>
                    <a:lnTo>
                      <a:pt x="91" y="503"/>
                    </a:lnTo>
                    <a:lnTo>
                      <a:pt x="0" y="387"/>
                    </a:lnTo>
                    <a:lnTo>
                      <a:pt x="24" y="345"/>
                    </a:lnTo>
                    <a:lnTo>
                      <a:pt x="24" y="345"/>
                    </a:lnTo>
                    <a:lnTo>
                      <a:pt x="24" y="345"/>
                    </a:lnTo>
                    <a:close/>
                  </a:path>
                </a:pathLst>
              </a:custGeom>
              <a:solidFill>
                <a:srgbClr val="F5F5FF"/>
              </a:solidFill>
              <a:ln w="9525">
                <a:solidFill>
                  <a:schemeClr val="tx1"/>
                </a:solidFill>
                <a:round/>
                <a:headEnd/>
                <a:tailEnd/>
              </a:ln>
            </p:spPr>
            <p:txBody>
              <a:bodyPr/>
              <a:lstStyle/>
              <a:p>
                <a:endParaRPr lang="en-US" dirty="0"/>
              </a:p>
            </p:txBody>
          </p:sp>
          <p:sp>
            <p:nvSpPr>
              <p:cNvPr id="250889" name="Freeform 9"/>
              <p:cNvSpPr>
                <a:spLocks noChangeAspect="1"/>
              </p:cNvSpPr>
              <p:nvPr/>
            </p:nvSpPr>
            <p:spPr bwMode="auto">
              <a:xfrm>
                <a:off x="178" y="1735"/>
                <a:ext cx="728" cy="1562"/>
              </a:xfrm>
              <a:custGeom>
                <a:avLst/>
                <a:gdLst/>
                <a:ahLst/>
                <a:cxnLst>
                  <a:cxn ang="0">
                    <a:pos x="46" y="7"/>
                  </a:cxn>
                  <a:cxn ang="0">
                    <a:pos x="133" y="103"/>
                  </a:cxn>
                  <a:cxn ang="0">
                    <a:pos x="182" y="210"/>
                  </a:cxn>
                  <a:cxn ang="0">
                    <a:pos x="235" y="463"/>
                  </a:cxn>
                  <a:cxn ang="0">
                    <a:pos x="306" y="931"/>
                  </a:cxn>
                  <a:cxn ang="0">
                    <a:pos x="335" y="1172"/>
                  </a:cxn>
                  <a:cxn ang="0">
                    <a:pos x="372" y="1382"/>
                  </a:cxn>
                  <a:cxn ang="0">
                    <a:pos x="414" y="1593"/>
                  </a:cxn>
                  <a:cxn ang="0">
                    <a:pos x="440" y="1707"/>
                  </a:cxn>
                  <a:cxn ang="0">
                    <a:pos x="469" y="1834"/>
                  </a:cxn>
                  <a:cxn ang="0">
                    <a:pos x="493" y="1928"/>
                  </a:cxn>
                  <a:cxn ang="0">
                    <a:pos x="524" y="2015"/>
                  </a:cxn>
                  <a:cxn ang="0">
                    <a:pos x="560" y="2091"/>
                  </a:cxn>
                  <a:cxn ang="0">
                    <a:pos x="604" y="2162"/>
                  </a:cxn>
                  <a:cxn ang="0">
                    <a:pos x="651" y="2230"/>
                  </a:cxn>
                  <a:cxn ang="0">
                    <a:pos x="706" y="2297"/>
                  </a:cxn>
                  <a:cxn ang="0">
                    <a:pos x="766" y="2367"/>
                  </a:cxn>
                  <a:cxn ang="0">
                    <a:pos x="832" y="2440"/>
                  </a:cxn>
                  <a:cxn ang="0">
                    <a:pos x="870" y="2483"/>
                  </a:cxn>
                  <a:cxn ang="0">
                    <a:pos x="910" y="2518"/>
                  </a:cxn>
                  <a:cxn ang="0">
                    <a:pos x="953" y="2548"/>
                  </a:cxn>
                  <a:cxn ang="0">
                    <a:pos x="1005" y="2572"/>
                  </a:cxn>
                  <a:cxn ang="0">
                    <a:pos x="1027" y="2614"/>
                  </a:cxn>
                  <a:cxn ang="0">
                    <a:pos x="1011" y="2634"/>
                  </a:cxn>
                  <a:cxn ang="0">
                    <a:pos x="984" y="2635"/>
                  </a:cxn>
                  <a:cxn ang="0">
                    <a:pos x="863" y="2584"/>
                  </a:cxn>
                  <a:cxn ang="0">
                    <a:pos x="762" y="2502"/>
                  </a:cxn>
                  <a:cxn ang="0">
                    <a:pos x="692" y="2423"/>
                  </a:cxn>
                  <a:cxn ang="0">
                    <a:pos x="630" y="2349"/>
                  </a:cxn>
                  <a:cxn ang="0">
                    <a:pos x="571" y="2277"/>
                  </a:cxn>
                  <a:cxn ang="0">
                    <a:pos x="520" y="2205"/>
                  </a:cxn>
                  <a:cxn ang="0">
                    <a:pos x="476" y="2128"/>
                  </a:cxn>
                  <a:cxn ang="0">
                    <a:pos x="437" y="2046"/>
                  </a:cxn>
                  <a:cxn ang="0">
                    <a:pos x="377" y="1854"/>
                  </a:cxn>
                  <a:cxn ang="0">
                    <a:pos x="326" y="1610"/>
                  </a:cxn>
                  <a:cxn ang="0">
                    <a:pos x="285" y="1398"/>
                  </a:cxn>
                  <a:cxn ang="0">
                    <a:pos x="222" y="939"/>
                  </a:cxn>
                  <a:cxn ang="0">
                    <a:pos x="197" y="708"/>
                  </a:cxn>
                  <a:cxn ang="0">
                    <a:pos x="161" y="478"/>
                  </a:cxn>
                  <a:cxn ang="0">
                    <a:pos x="121" y="245"/>
                  </a:cxn>
                  <a:cxn ang="0">
                    <a:pos x="80" y="146"/>
                  </a:cxn>
                  <a:cxn ang="0">
                    <a:pos x="49" y="101"/>
                  </a:cxn>
                  <a:cxn ang="0">
                    <a:pos x="4" y="59"/>
                  </a:cxn>
                  <a:cxn ang="0">
                    <a:pos x="0" y="13"/>
                  </a:cxn>
                  <a:cxn ang="0">
                    <a:pos x="20" y="0"/>
                  </a:cxn>
                  <a:cxn ang="0">
                    <a:pos x="46" y="7"/>
                  </a:cxn>
                  <a:cxn ang="0">
                    <a:pos x="46" y="7"/>
                  </a:cxn>
                  <a:cxn ang="0">
                    <a:pos x="46" y="7"/>
                  </a:cxn>
                </a:cxnLst>
                <a:rect l="0" t="0" r="r" b="b"/>
                <a:pathLst>
                  <a:path w="1027" h="2635">
                    <a:moveTo>
                      <a:pt x="46" y="7"/>
                    </a:moveTo>
                    <a:lnTo>
                      <a:pt x="133" y="103"/>
                    </a:lnTo>
                    <a:lnTo>
                      <a:pt x="182" y="210"/>
                    </a:lnTo>
                    <a:lnTo>
                      <a:pt x="235" y="463"/>
                    </a:lnTo>
                    <a:lnTo>
                      <a:pt x="306" y="931"/>
                    </a:lnTo>
                    <a:lnTo>
                      <a:pt x="335" y="1172"/>
                    </a:lnTo>
                    <a:lnTo>
                      <a:pt x="372" y="1382"/>
                    </a:lnTo>
                    <a:lnTo>
                      <a:pt x="414" y="1593"/>
                    </a:lnTo>
                    <a:lnTo>
                      <a:pt x="440" y="1707"/>
                    </a:lnTo>
                    <a:lnTo>
                      <a:pt x="469" y="1834"/>
                    </a:lnTo>
                    <a:lnTo>
                      <a:pt x="493" y="1928"/>
                    </a:lnTo>
                    <a:lnTo>
                      <a:pt x="524" y="2015"/>
                    </a:lnTo>
                    <a:lnTo>
                      <a:pt x="560" y="2091"/>
                    </a:lnTo>
                    <a:lnTo>
                      <a:pt x="604" y="2162"/>
                    </a:lnTo>
                    <a:lnTo>
                      <a:pt x="651" y="2230"/>
                    </a:lnTo>
                    <a:lnTo>
                      <a:pt x="706" y="2297"/>
                    </a:lnTo>
                    <a:lnTo>
                      <a:pt x="766" y="2367"/>
                    </a:lnTo>
                    <a:lnTo>
                      <a:pt x="832" y="2440"/>
                    </a:lnTo>
                    <a:lnTo>
                      <a:pt x="870" y="2483"/>
                    </a:lnTo>
                    <a:lnTo>
                      <a:pt x="910" y="2518"/>
                    </a:lnTo>
                    <a:lnTo>
                      <a:pt x="953" y="2548"/>
                    </a:lnTo>
                    <a:lnTo>
                      <a:pt x="1005" y="2572"/>
                    </a:lnTo>
                    <a:lnTo>
                      <a:pt x="1027" y="2614"/>
                    </a:lnTo>
                    <a:lnTo>
                      <a:pt x="1011" y="2634"/>
                    </a:lnTo>
                    <a:lnTo>
                      <a:pt x="984" y="2635"/>
                    </a:lnTo>
                    <a:lnTo>
                      <a:pt x="863" y="2584"/>
                    </a:lnTo>
                    <a:lnTo>
                      <a:pt x="762" y="2502"/>
                    </a:lnTo>
                    <a:lnTo>
                      <a:pt x="692" y="2423"/>
                    </a:lnTo>
                    <a:lnTo>
                      <a:pt x="630" y="2349"/>
                    </a:lnTo>
                    <a:lnTo>
                      <a:pt x="571" y="2277"/>
                    </a:lnTo>
                    <a:lnTo>
                      <a:pt x="520" y="2205"/>
                    </a:lnTo>
                    <a:lnTo>
                      <a:pt x="476" y="2128"/>
                    </a:lnTo>
                    <a:lnTo>
                      <a:pt x="437" y="2046"/>
                    </a:lnTo>
                    <a:lnTo>
                      <a:pt x="377" y="1854"/>
                    </a:lnTo>
                    <a:lnTo>
                      <a:pt x="326" y="1610"/>
                    </a:lnTo>
                    <a:lnTo>
                      <a:pt x="285" y="1398"/>
                    </a:lnTo>
                    <a:lnTo>
                      <a:pt x="222" y="939"/>
                    </a:lnTo>
                    <a:lnTo>
                      <a:pt x="197" y="708"/>
                    </a:lnTo>
                    <a:lnTo>
                      <a:pt x="161" y="478"/>
                    </a:lnTo>
                    <a:lnTo>
                      <a:pt x="121" y="245"/>
                    </a:lnTo>
                    <a:lnTo>
                      <a:pt x="80" y="146"/>
                    </a:lnTo>
                    <a:lnTo>
                      <a:pt x="49" y="101"/>
                    </a:lnTo>
                    <a:lnTo>
                      <a:pt x="4" y="59"/>
                    </a:lnTo>
                    <a:lnTo>
                      <a:pt x="0" y="13"/>
                    </a:lnTo>
                    <a:lnTo>
                      <a:pt x="20" y="0"/>
                    </a:lnTo>
                    <a:lnTo>
                      <a:pt x="46" y="7"/>
                    </a:lnTo>
                    <a:lnTo>
                      <a:pt x="46" y="7"/>
                    </a:lnTo>
                    <a:lnTo>
                      <a:pt x="46" y="7"/>
                    </a:lnTo>
                    <a:close/>
                  </a:path>
                </a:pathLst>
              </a:custGeom>
              <a:solidFill>
                <a:srgbClr val="000000"/>
              </a:solidFill>
              <a:ln w="9525">
                <a:noFill/>
                <a:round/>
                <a:headEnd/>
                <a:tailEnd/>
              </a:ln>
            </p:spPr>
            <p:txBody>
              <a:bodyPr/>
              <a:lstStyle/>
              <a:p>
                <a:endParaRPr lang="en-US" dirty="0"/>
              </a:p>
            </p:txBody>
          </p:sp>
          <p:sp>
            <p:nvSpPr>
              <p:cNvPr id="250890" name="Freeform 10"/>
              <p:cNvSpPr>
                <a:spLocks noChangeAspect="1"/>
              </p:cNvSpPr>
              <p:nvPr/>
            </p:nvSpPr>
            <p:spPr bwMode="auto">
              <a:xfrm>
                <a:off x="1436" y="1561"/>
                <a:ext cx="477" cy="1135"/>
              </a:xfrm>
              <a:custGeom>
                <a:avLst/>
                <a:gdLst/>
                <a:ahLst/>
                <a:cxnLst>
                  <a:cxn ang="0">
                    <a:pos x="593" y="1896"/>
                  </a:cxn>
                  <a:cxn ang="0">
                    <a:pos x="557" y="1842"/>
                  </a:cxn>
                  <a:cxn ang="0">
                    <a:pos x="512" y="1771"/>
                  </a:cxn>
                  <a:cxn ang="0">
                    <a:pos x="487" y="1732"/>
                  </a:cxn>
                  <a:cxn ang="0">
                    <a:pos x="460" y="1690"/>
                  </a:cxn>
                  <a:cxn ang="0">
                    <a:pos x="406" y="1603"/>
                  </a:cxn>
                  <a:cxn ang="0">
                    <a:pos x="352" y="1513"/>
                  </a:cxn>
                  <a:cxn ang="0">
                    <a:pos x="302" y="1426"/>
                  </a:cxn>
                  <a:cxn ang="0">
                    <a:pos x="258" y="1346"/>
                  </a:cxn>
                  <a:cxn ang="0">
                    <a:pos x="221" y="1279"/>
                  </a:cxn>
                  <a:cxn ang="0">
                    <a:pos x="160" y="1178"/>
                  </a:cxn>
                  <a:cxn ang="0">
                    <a:pos x="127" y="1074"/>
                  </a:cxn>
                  <a:cxn ang="0">
                    <a:pos x="99" y="979"/>
                  </a:cxn>
                  <a:cxn ang="0">
                    <a:pos x="52" y="802"/>
                  </a:cxn>
                  <a:cxn ang="0">
                    <a:pos x="0" y="413"/>
                  </a:cxn>
                  <a:cxn ang="0">
                    <a:pos x="9" y="48"/>
                  </a:cxn>
                  <a:cxn ang="0">
                    <a:pos x="9" y="20"/>
                  </a:cxn>
                  <a:cxn ang="0">
                    <a:pos x="26" y="0"/>
                  </a:cxn>
                  <a:cxn ang="0">
                    <a:pos x="65" y="13"/>
                  </a:cxn>
                  <a:cxn ang="0">
                    <a:pos x="84" y="208"/>
                  </a:cxn>
                  <a:cxn ang="0">
                    <a:pos x="76" y="409"/>
                  </a:cxn>
                  <a:cxn ang="0">
                    <a:pos x="99" y="604"/>
                  </a:cxn>
                  <a:cxn ang="0">
                    <a:pos x="137" y="769"/>
                  </a:cxn>
                  <a:cxn ang="0">
                    <a:pos x="161" y="849"/>
                  </a:cxn>
                  <a:cxn ang="0">
                    <a:pos x="188" y="933"/>
                  </a:cxn>
                  <a:cxn ang="0">
                    <a:pos x="220" y="1023"/>
                  </a:cxn>
                  <a:cxn ang="0">
                    <a:pos x="251" y="1121"/>
                  </a:cxn>
                  <a:cxn ang="0">
                    <a:pos x="297" y="1247"/>
                  </a:cxn>
                  <a:cxn ang="0">
                    <a:pos x="337" y="1318"/>
                  </a:cxn>
                  <a:cxn ang="0">
                    <a:pos x="381" y="1396"/>
                  </a:cxn>
                  <a:cxn ang="0">
                    <a:pos x="433" y="1480"/>
                  </a:cxn>
                  <a:cxn ang="0">
                    <a:pos x="486" y="1566"/>
                  </a:cxn>
                  <a:cxn ang="0">
                    <a:pos x="539" y="1651"/>
                  </a:cxn>
                  <a:cxn ang="0">
                    <a:pos x="589" y="1731"/>
                  </a:cxn>
                  <a:cxn ang="0">
                    <a:pos x="631" y="1802"/>
                  </a:cxn>
                  <a:cxn ang="0">
                    <a:pos x="664" y="1864"/>
                  </a:cxn>
                  <a:cxn ang="0">
                    <a:pos x="673" y="1908"/>
                  </a:cxn>
                  <a:cxn ang="0">
                    <a:pos x="646" y="1913"/>
                  </a:cxn>
                  <a:cxn ang="0">
                    <a:pos x="593" y="1896"/>
                  </a:cxn>
                  <a:cxn ang="0">
                    <a:pos x="593" y="1896"/>
                  </a:cxn>
                  <a:cxn ang="0">
                    <a:pos x="593" y="1896"/>
                  </a:cxn>
                </a:cxnLst>
                <a:rect l="0" t="0" r="r" b="b"/>
                <a:pathLst>
                  <a:path w="673" h="1913">
                    <a:moveTo>
                      <a:pt x="593" y="1896"/>
                    </a:moveTo>
                    <a:lnTo>
                      <a:pt x="557" y="1842"/>
                    </a:lnTo>
                    <a:lnTo>
                      <a:pt x="512" y="1771"/>
                    </a:lnTo>
                    <a:lnTo>
                      <a:pt x="487" y="1732"/>
                    </a:lnTo>
                    <a:lnTo>
                      <a:pt x="460" y="1690"/>
                    </a:lnTo>
                    <a:lnTo>
                      <a:pt x="406" y="1603"/>
                    </a:lnTo>
                    <a:lnTo>
                      <a:pt x="352" y="1513"/>
                    </a:lnTo>
                    <a:lnTo>
                      <a:pt x="302" y="1426"/>
                    </a:lnTo>
                    <a:lnTo>
                      <a:pt x="258" y="1346"/>
                    </a:lnTo>
                    <a:lnTo>
                      <a:pt x="221" y="1279"/>
                    </a:lnTo>
                    <a:lnTo>
                      <a:pt x="160" y="1178"/>
                    </a:lnTo>
                    <a:lnTo>
                      <a:pt x="127" y="1074"/>
                    </a:lnTo>
                    <a:lnTo>
                      <a:pt x="99" y="979"/>
                    </a:lnTo>
                    <a:lnTo>
                      <a:pt x="52" y="802"/>
                    </a:lnTo>
                    <a:lnTo>
                      <a:pt x="0" y="413"/>
                    </a:lnTo>
                    <a:lnTo>
                      <a:pt x="9" y="48"/>
                    </a:lnTo>
                    <a:lnTo>
                      <a:pt x="9" y="20"/>
                    </a:lnTo>
                    <a:lnTo>
                      <a:pt x="26" y="0"/>
                    </a:lnTo>
                    <a:lnTo>
                      <a:pt x="65" y="13"/>
                    </a:lnTo>
                    <a:lnTo>
                      <a:pt x="84" y="208"/>
                    </a:lnTo>
                    <a:lnTo>
                      <a:pt x="76" y="409"/>
                    </a:lnTo>
                    <a:lnTo>
                      <a:pt x="99" y="604"/>
                    </a:lnTo>
                    <a:lnTo>
                      <a:pt x="137" y="769"/>
                    </a:lnTo>
                    <a:lnTo>
                      <a:pt x="161" y="849"/>
                    </a:lnTo>
                    <a:lnTo>
                      <a:pt x="188" y="933"/>
                    </a:lnTo>
                    <a:lnTo>
                      <a:pt x="220" y="1023"/>
                    </a:lnTo>
                    <a:lnTo>
                      <a:pt x="251" y="1121"/>
                    </a:lnTo>
                    <a:lnTo>
                      <a:pt x="297" y="1247"/>
                    </a:lnTo>
                    <a:lnTo>
                      <a:pt x="337" y="1318"/>
                    </a:lnTo>
                    <a:lnTo>
                      <a:pt x="381" y="1396"/>
                    </a:lnTo>
                    <a:lnTo>
                      <a:pt x="433" y="1480"/>
                    </a:lnTo>
                    <a:lnTo>
                      <a:pt x="486" y="1566"/>
                    </a:lnTo>
                    <a:lnTo>
                      <a:pt x="539" y="1651"/>
                    </a:lnTo>
                    <a:lnTo>
                      <a:pt x="589" y="1731"/>
                    </a:lnTo>
                    <a:lnTo>
                      <a:pt x="631" y="1802"/>
                    </a:lnTo>
                    <a:lnTo>
                      <a:pt x="664" y="1864"/>
                    </a:lnTo>
                    <a:lnTo>
                      <a:pt x="673" y="1908"/>
                    </a:lnTo>
                    <a:lnTo>
                      <a:pt x="646" y="1913"/>
                    </a:lnTo>
                    <a:lnTo>
                      <a:pt x="593" y="1896"/>
                    </a:lnTo>
                    <a:lnTo>
                      <a:pt x="593" y="1896"/>
                    </a:lnTo>
                    <a:lnTo>
                      <a:pt x="593" y="1896"/>
                    </a:lnTo>
                    <a:close/>
                  </a:path>
                </a:pathLst>
              </a:custGeom>
              <a:solidFill>
                <a:srgbClr val="000000"/>
              </a:solidFill>
              <a:ln w="9525">
                <a:noFill/>
                <a:round/>
                <a:headEnd/>
                <a:tailEnd/>
              </a:ln>
            </p:spPr>
            <p:txBody>
              <a:bodyPr/>
              <a:lstStyle/>
              <a:p>
                <a:endParaRPr lang="en-US" dirty="0"/>
              </a:p>
            </p:txBody>
          </p:sp>
          <p:sp>
            <p:nvSpPr>
              <p:cNvPr id="250891" name="Freeform 11"/>
              <p:cNvSpPr>
                <a:spLocks noChangeAspect="1"/>
              </p:cNvSpPr>
              <p:nvPr/>
            </p:nvSpPr>
            <p:spPr bwMode="auto">
              <a:xfrm>
                <a:off x="889" y="2964"/>
                <a:ext cx="1000" cy="332"/>
              </a:xfrm>
              <a:custGeom>
                <a:avLst/>
                <a:gdLst/>
                <a:ahLst/>
                <a:cxnLst>
                  <a:cxn ang="0">
                    <a:pos x="0" y="538"/>
                  </a:cxn>
                  <a:cxn ang="0">
                    <a:pos x="124" y="441"/>
                  </a:cxn>
                  <a:cxn ang="0">
                    <a:pos x="304" y="370"/>
                  </a:cxn>
                  <a:cxn ang="0">
                    <a:pos x="578" y="305"/>
                  </a:cxn>
                  <a:cxn ang="0">
                    <a:pos x="784" y="266"/>
                  </a:cxn>
                  <a:cxn ang="0">
                    <a:pos x="992" y="208"/>
                  </a:cxn>
                  <a:cxn ang="0">
                    <a:pos x="1201" y="84"/>
                  </a:cxn>
                  <a:cxn ang="0">
                    <a:pos x="1371" y="0"/>
                  </a:cxn>
                  <a:cxn ang="0">
                    <a:pos x="1409" y="96"/>
                  </a:cxn>
                  <a:cxn ang="0">
                    <a:pos x="1234" y="175"/>
                  </a:cxn>
                  <a:cxn ang="0">
                    <a:pos x="1075" y="293"/>
                  </a:cxn>
                  <a:cxn ang="0">
                    <a:pos x="955" y="324"/>
                  </a:cxn>
                  <a:cxn ang="0">
                    <a:pos x="811" y="337"/>
                  </a:cxn>
                  <a:cxn ang="0">
                    <a:pos x="655" y="356"/>
                  </a:cxn>
                  <a:cxn ang="0">
                    <a:pos x="499" y="389"/>
                  </a:cxn>
                  <a:cxn ang="0">
                    <a:pos x="299" y="447"/>
                  </a:cxn>
                  <a:cxn ang="0">
                    <a:pos x="136" y="513"/>
                  </a:cxn>
                  <a:cxn ang="0">
                    <a:pos x="45" y="558"/>
                  </a:cxn>
                  <a:cxn ang="0">
                    <a:pos x="0" y="538"/>
                  </a:cxn>
                  <a:cxn ang="0">
                    <a:pos x="0" y="538"/>
                  </a:cxn>
                  <a:cxn ang="0">
                    <a:pos x="0" y="538"/>
                  </a:cxn>
                </a:cxnLst>
                <a:rect l="0" t="0" r="r" b="b"/>
                <a:pathLst>
                  <a:path w="1409" h="558">
                    <a:moveTo>
                      <a:pt x="0" y="538"/>
                    </a:moveTo>
                    <a:lnTo>
                      <a:pt x="124" y="441"/>
                    </a:lnTo>
                    <a:lnTo>
                      <a:pt x="304" y="370"/>
                    </a:lnTo>
                    <a:lnTo>
                      <a:pt x="578" y="305"/>
                    </a:lnTo>
                    <a:lnTo>
                      <a:pt x="784" y="266"/>
                    </a:lnTo>
                    <a:lnTo>
                      <a:pt x="992" y="208"/>
                    </a:lnTo>
                    <a:lnTo>
                      <a:pt x="1201" y="84"/>
                    </a:lnTo>
                    <a:lnTo>
                      <a:pt x="1371" y="0"/>
                    </a:lnTo>
                    <a:lnTo>
                      <a:pt x="1409" y="96"/>
                    </a:lnTo>
                    <a:lnTo>
                      <a:pt x="1234" y="175"/>
                    </a:lnTo>
                    <a:lnTo>
                      <a:pt x="1075" y="293"/>
                    </a:lnTo>
                    <a:lnTo>
                      <a:pt x="955" y="324"/>
                    </a:lnTo>
                    <a:lnTo>
                      <a:pt x="811" y="337"/>
                    </a:lnTo>
                    <a:lnTo>
                      <a:pt x="655" y="356"/>
                    </a:lnTo>
                    <a:lnTo>
                      <a:pt x="499" y="389"/>
                    </a:lnTo>
                    <a:lnTo>
                      <a:pt x="299" y="447"/>
                    </a:lnTo>
                    <a:lnTo>
                      <a:pt x="136" y="513"/>
                    </a:lnTo>
                    <a:lnTo>
                      <a:pt x="45" y="558"/>
                    </a:lnTo>
                    <a:lnTo>
                      <a:pt x="0" y="538"/>
                    </a:lnTo>
                    <a:lnTo>
                      <a:pt x="0" y="538"/>
                    </a:lnTo>
                    <a:lnTo>
                      <a:pt x="0" y="538"/>
                    </a:lnTo>
                    <a:close/>
                  </a:path>
                </a:pathLst>
              </a:custGeom>
              <a:solidFill>
                <a:srgbClr val="000000"/>
              </a:solidFill>
              <a:ln w="9525">
                <a:noFill/>
                <a:round/>
                <a:headEnd/>
                <a:tailEnd/>
              </a:ln>
            </p:spPr>
            <p:txBody>
              <a:bodyPr/>
              <a:lstStyle/>
              <a:p>
                <a:endParaRPr lang="en-US" dirty="0"/>
              </a:p>
            </p:txBody>
          </p:sp>
          <p:sp>
            <p:nvSpPr>
              <p:cNvPr id="250892" name="Freeform 12"/>
              <p:cNvSpPr>
                <a:spLocks noChangeAspect="1"/>
              </p:cNvSpPr>
              <p:nvPr/>
            </p:nvSpPr>
            <p:spPr bwMode="auto">
              <a:xfrm>
                <a:off x="201" y="1499"/>
                <a:ext cx="1285" cy="236"/>
              </a:xfrm>
              <a:custGeom>
                <a:avLst/>
                <a:gdLst/>
                <a:ahLst/>
                <a:cxnLst>
                  <a:cxn ang="0">
                    <a:pos x="8" y="335"/>
                  </a:cxn>
                  <a:cxn ang="0">
                    <a:pos x="53" y="302"/>
                  </a:cxn>
                  <a:cxn ang="0">
                    <a:pos x="92" y="272"/>
                  </a:cxn>
                  <a:cxn ang="0">
                    <a:pos x="131" y="245"/>
                  </a:cxn>
                  <a:cxn ang="0">
                    <a:pos x="179" y="218"/>
                  </a:cxn>
                  <a:cxn ang="0">
                    <a:pos x="218" y="195"/>
                  </a:cxn>
                  <a:cxn ang="0">
                    <a:pos x="259" y="174"/>
                  </a:cxn>
                  <a:cxn ang="0">
                    <a:pos x="337" y="134"/>
                  </a:cxn>
                  <a:cxn ang="0">
                    <a:pos x="414" y="99"/>
                  </a:cxn>
                  <a:cxn ang="0">
                    <a:pos x="490" y="69"/>
                  </a:cxn>
                  <a:cxn ang="0">
                    <a:pos x="564" y="44"/>
                  </a:cxn>
                  <a:cxn ang="0">
                    <a:pos x="639" y="25"/>
                  </a:cxn>
                  <a:cxn ang="0">
                    <a:pos x="787" y="0"/>
                  </a:cxn>
                  <a:cxn ang="0">
                    <a:pos x="1096" y="1"/>
                  </a:cxn>
                  <a:cxn ang="0">
                    <a:pos x="1431" y="68"/>
                  </a:cxn>
                  <a:cxn ang="0">
                    <a:pos x="1605" y="85"/>
                  </a:cxn>
                  <a:cxn ang="0">
                    <a:pos x="1777" y="78"/>
                  </a:cxn>
                  <a:cxn ang="0">
                    <a:pos x="1813" y="107"/>
                  </a:cxn>
                  <a:cxn ang="0">
                    <a:pos x="1808" y="131"/>
                  </a:cxn>
                  <a:cxn ang="0">
                    <a:pos x="1784" y="144"/>
                  </a:cxn>
                  <a:cxn ang="0">
                    <a:pos x="1600" y="161"/>
                  </a:cxn>
                  <a:cxn ang="0">
                    <a:pos x="1415" y="152"/>
                  </a:cxn>
                  <a:cxn ang="0">
                    <a:pos x="1252" y="114"/>
                  </a:cxn>
                  <a:cxn ang="0">
                    <a:pos x="1096" y="89"/>
                  </a:cxn>
                  <a:cxn ang="0">
                    <a:pos x="802" y="87"/>
                  </a:cxn>
                  <a:cxn ang="0">
                    <a:pos x="515" y="152"/>
                  </a:cxn>
                  <a:cxn ang="0">
                    <a:pos x="444" y="181"/>
                  </a:cxn>
                  <a:cxn ang="0">
                    <a:pos x="372" y="215"/>
                  </a:cxn>
                  <a:cxn ang="0">
                    <a:pos x="297" y="250"/>
                  </a:cxn>
                  <a:cxn ang="0">
                    <a:pos x="221" y="295"/>
                  </a:cxn>
                  <a:cxn ang="0">
                    <a:pos x="50" y="392"/>
                  </a:cxn>
                  <a:cxn ang="0">
                    <a:pos x="20" y="397"/>
                  </a:cxn>
                  <a:cxn ang="0">
                    <a:pos x="0" y="383"/>
                  </a:cxn>
                  <a:cxn ang="0">
                    <a:pos x="8" y="335"/>
                  </a:cxn>
                  <a:cxn ang="0">
                    <a:pos x="8" y="335"/>
                  </a:cxn>
                  <a:cxn ang="0">
                    <a:pos x="8" y="335"/>
                  </a:cxn>
                </a:cxnLst>
                <a:rect l="0" t="0" r="r" b="b"/>
                <a:pathLst>
                  <a:path w="1813" h="397">
                    <a:moveTo>
                      <a:pt x="8" y="335"/>
                    </a:moveTo>
                    <a:lnTo>
                      <a:pt x="53" y="302"/>
                    </a:lnTo>
                    <a:lnTo>
                      <a:pt x="92" y="272"/>
                    </a:lnTo>
                    <a:lnTo>
                      <a:pt x="131" y="245"/>
                    </a:lnTo>
                    <a:lnTo>
                      <a:pt x="179" y="218"/>
                    </a:lnTo>
                    <a:lnTo>
                      <a:pt x="218" y="195"/>
                    </a:lnTo>
                    <a:lnTo>
                      <a:pt x="259" y="174"/>
                    </a:lnTo>
                    <a:lnTo>
                      <a:pt x="337" y="134"/>
                    </a:lnTo>
                    <a:lnTo>
                      <a:pt x="414" y="99"/>
                    </a:lnTo>
                    <a:lnTo>
                      <a:pt x="490" y="69"/>
                    </a:lnTo>
                    <a:lnTo>
                      <a:pt x="564" y="44"/>
                    </a:lnTo>
                    <a:lnTo>
                      <a:pt x="639" y="25"/>
                    </a:lnTo>
                    <a:lnTo>
                      <a:pt x="787" y="0"/>
                    </a:lnTo>
                    <a:lnTo>
                      <a:pt x="1096" y="1"/>
                    </a:lnTo>
                    <a:lnTo>
                      <a:pt x="1431" y="68"/>
                    </a:lnTo>
                    <a:lnTo>
                      <a:pt x="1605" y="85"/>
                    </a:lnTo>
                    <a:lnTo>
                      <a:pt x="1777" y="78"/>
                    </a:lnTo>
                    <a:lnTo>
                      <a:pt x="1813" y="107"/>
                    </a:lnTo>
                    <a:lnTo>
                      <a:pt x="1808" y="131"/>
                    </a:lnTo>
                    <a:lnTo>
                      <a:pt x="1784" y="144"/>
                    </a:lnTo>
                    <a:lnTo>
                      <a:pt x="1600" y="161"/>
                    </a:lnTo>
                    <a:lnTo>
                      <a:pt x="1415" y="152"/>
                    </a:lnTo>
                    <a:lnTo>
                      <a:pt x="1252" y="114"/>
                    </a:lnTo>
                    <a:lnTo>
                      <a:pt x="1096" y="89"/>
                    </a:lnTo>
                    <a:lnTo>
                      <a:pt x="802" y="87"/>
                    </a:lnTo>
                    <a:lnTo>
                      <a:pt x="515" y="152"/>
                    </a:lnTo>
                    <a:lnTo>
                      <a:pt x="444" y="181"/>
                    </a:lnTo>
                    <a:lnTo>
                      <a:pt x="372" y="215"/>
                    </a:lnTo>
                    <a:lnTo>
                      <a:pt x="297" y="250"/>
                    </a:lnTo>
                    <a:lnTo>
                      <a:pt x="221" y="295"/>
                    </a:lnTo>
                    <a:lnTo>
                      <a:pt x="50" y="392"/>
                    </a:lnTo>
                    <a:lnTo>
                      <a:pt x="20" y="397"/>
                    </a:lnTo>
                    <a:lnTo>
                      <a:pt x="0" y="383"/>
                    </a:lnTo>
                    <a:lnTo>
                      <a:pt x="8" y="335"/>
                    </a:lnTo>
                    <a:lnTo>
                      <a:pt x="8" y="335"/>
                    </a:lnTo>
                    <a:lnTo>
                      <a:pt x="8" y="335"/>
                    </a:lnTo>
                    <a:close/>
                  </a:path>
                </a:pathLst>
              </a:custGeom>
              <a:solidFill>
                <a:srgbClr val="000000"/>
              </a:solidFill>
              <a:ln w="9525">
                <a:noFill/>
                <a:round/>
                <a:headEnd/>
                <a:tailEnd/>
              </a:ln>
            </p:spPr>
            <p:txBody>
              <a:bodyPr/>
              <a:lstStyle/>
              <a:p>
                <a:endParaRPr lang="en-US" dirty="0"/>
              </a:p>
            </p:txBody>
          </p:sp>
          <p:sp>
            <p:nvSpPr>
              <p:cNvPr id="250893" name="Freeform 13"/>
              <p:cNvSpPr>
                <a:spLocks noChangeAspect="1"/>
              </p:cNvSpPr>
              <p:nvPr/>
            </p:nvSpPr>
            <p:spPr bwMode="auto">
              <a:xfrm>
                <a:off x="1836" y="2771"/>
                <a:ext cx="264" cy="251"/>
              </a:xfrm>
              <a:custGeom>
                <a:avLst/>
                <a:gdLst/>
                <a:ahLst/>
                <a:cxnLst>
                  <a:cxn ang="0">
                    <a:pos x="172" y="66"/>
                  </a:cxn>
                  <a:cxn ang="0">
                    <a:pos x="250" y="176"/>
                  </a:cxn>
                  <a:cxn ang="0">
                    <a:pos x="129" y="251"/>
                  </a:cxn>
                  <a:cxn ang="0">
                    <a:pos x="0" y="348"/>
                  </a:cxn>
                  <a:cxn ang="0">
                    <a:pos x="72" y="423"/>
                  </a:cxn>
                  <a:cxn ang="0">
                    <a:pos x="226" y="312"/>
                  </a:cxn>
                  <a:cxn ang="0">
                    <a:pos x="337" y="270"/>
                  </a:cxn>
                  <a:cxn ang="0">
                    <a:pos x="371" y="208"/>
                  </a:cxn>
                  <a:cxn ang="0">
                    <a:pos x="239" y="0"/>
                  </a:cxn>
                  <a:cxn ang="0">
                    <a:pos x="172" y="66"/>
                  </a:cxn>
                  <a:cxn ang="0">
                    <a:pos x="172" y="66"/>
                  </a:cxn>
                  <a:cxn ang="0">
                    <a:pos x="172" y="66"/>
                  </a:cxn>
                </a:cxnLst>
                <a:rect l="0" t="0" r="r" b="b"/>
                <a:pathLst>
                  <a:path w="371" h="423">
                    <a:moveTo>
                      <a:pt x="172" y="66"/>
                    </a:moveTo>
                    <a:lnTo>
                      <a:pt x="250" y="176"/>
                    </a:lnTo>
                    <a:lnTo>
                      <a:pt x="129" y="251"/>
                    </a:lnTo>
                    <a:lnTo>
                      <a:pt x="0" y="348"/>
                    </a:lnTo>
                    <a:lnTo>
                      <a:pt x="72" y="423"/>
                    </a:lnTo>
                    <a:lnTo>
                      <a:pt x="226" y="312"/>
                    </a:lnTo>
                    <a:lnTo>
                      <a:pt x="337" y="270"/>
                    </a:lnTo>
                    <a:lnTo>
                      <a:pt x="371" y="208"/>
                    </a:lnTo>
                    <a:lnTo>
                      <a:pt x="239" y="0"/>
                    </a:lnTo>
                    <a:lnTo>
                      <a:pt x="172" y="66"/>
                    </a:lnTo>
                    <a:lnTo>
                      <a:pt x="172" y="66"/>
                    </a:lnTo>
                    <a:lnTo>
                      <a:pt x="172" y="66"/>
                    </a:lnTo>
                    <a:close/>
                  </a:path>
                </a:pathLst>
              </a:custGeom>
              <a:solidFill>
                <a:srgbClr val="000000"/>
              </a:solidFill>
              <a:ln w="9525">
                <a:noFill/>
                <a:round/>
                <a:headEnd/>
                <a:tailEnd/>
              </a:ln>
            </p:spPr>
            <p:txBody>
              <a:bodyPr/>
              <a:lstStyle/>
              <a:p>
                <a:endParaRPr lang="en-US" dirty="0"/>
              </a:p>
            </p:txBody>
          </p:sp>
          <p:grpSp>
            <p:nvGrpSpPr>
              <p:cNvPr id="4" name="Group 14"/>
              <p:cNvGrpSpPr>
                <a:grpSpLocks noChangeAspect="1"/>
              </p:cNvGrpSpPr>
              <p:nvPr/>
            </p:nvGrpSpPr>
            <p:grpSpPr bwMode="auto">
              <a:xfrm>
                <a:off x="1005" y="2902"/>
                <a:ext cx="801" cy="228"/>
                <a:chOff x="3088" y="1479"/>
                <a:chExt cx="565" cy="192"/>
              </a:xfrm>
            </p:grpSpPr>
            <p:sp>
              <p:nvSpPr>
                <p:cNvPr id="250895" name="Freeform 1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896" name="Freeform 1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897" name="Freeform 1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898" name="Freeform 1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899" name="Freeform 1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00" name="Freeform 2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01" name="Freeform 2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5" name="Group 22"/>
              <p:cNvGrpSpPr>
                <a:grpSpLocks noChangeAspect="1"/>
              </p:cNvGrpSpPr>
              <p:nvPr/>
            </p:nvGrpSpPr>
            <p:grpSpPr bwMode="auto">
              <a:xfrm rot="729833">
                <a:off x="506" y="1718"/>
                <a:ext cx="801" cy="227"/>
                <a:chOff x="3088" y="1479"/>
                <a:chExt cx="565" cy="192"/>
              </a:xfrm>
            </p:grpSpPr>
            <p:sp>
              <p:nvSpPr>
                <p:cNvPr id="250903" name="Freeform 2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04" name="Freeform 2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05" name="Freeform 2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06" name="Freeform 2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07" name="Freeform 2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08" name="Freeform 2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09" name="Freeform 2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6" name="Group 30"/>
              <p:cNvGrpSpPr>
                <a:grpSpLocks noChangeAspect="1"/>
              </p:cNvGrpSpPr>
              <p:nvPr/>
            </p:nvGrpSpPr>
            <p:grpSpPr bwMode="auto">
              <a:xfrm rot="729833">
                <a:off x="521" y="1831"/>
                <a:ext cx="802" cy="228"/>
                <a:chOff x="3088" y="1479"/>
                <a:chExt cx="565" cy="192"/>
              </a:xfrm>
            </p:grpSpPr>
            <p:sp>
              <p:nvSpPr>
                <p:cNvPr id="250911" name="Freeform 31"/>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12" name="Freeform 32"/>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13" name="Freeform 33"/>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14" name="Freeform 34"/>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15" name="Freeform 35"/>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16" name="Freeform 36"/>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17" name="Freeform 37"/>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7" name="Group 38"/>
              <p:cNvGrpSpPr>
                <a:grpSpLocks noChangeAspect="1"/>
              </p:cNvGrpSpPr>
              <p:nvPr/>
            </p:nvGrpSpPr>
            <p:grpSpPr bwMode="auto">
              <a:xfrm rot="729833">
                <a:off x="574" y="1945"/>
                <a:ext cx="801" cy="228"/>
                <a:chOff x="3088" y="1479"/>
                <a:chExt cx="565" cy="192"/>
              </a:xfrm>
            </p:grpSpPr>
            <p:sp>
              <p:nvSpPr>
                <p:cNvPr id="250919" name="Freeform 39"/>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0" name="Freeform 40"/>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1" name="Freeform 41"/>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22" name="Freeform 42"/>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23" name="Freeform 43"/>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24" name="Freeform 44"/>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25" name="Freeform 45"/>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8" name="Group 46"/>
              <p:cNvGrpSpPr>
                <a:grpSpLocks noChangeAspect="1"/>
              </p:cNvGrpSpPr>
              <p:nvPr/>
            </p:nvGrpSpPr>
            <p:grpSpPr bwMode="auto">
              <a:xfrm rot="729833">
                <a:off x="574" y="2059"/>
                <a:ext cx="801" cy="228"/>
                <a:chOff x="3088" y="1479"/>
                <a:chExt cx="565" cy="192"/>
              </a:xfrm>
            </p:grpSpPr>
            <p:sp>
              <p:nvSpPr>
                <p:cNvPr id="250927" name="Freeform 47"/>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28" name="Freeform 48"/>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29" name="Freeform 49"/>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30" name="Freeform 50"/>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31" name="Freeform 51"/>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32" name="Freeform 52"/>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33" name="Freeform 53"/>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nvGrpSpPr>
              <p:cNvPr id="9" name="Group 54"/>
              <p:cNvGrpSpPr>
                <a:grpSpLocks noChangeAspect="1"/>
              </p:cNvGrpSpPr>
              <p:nvPr/>
            </p:nvGrpSpPr>
            <p:grpSpPr bwMode="auto">
              <a:xfrm rot="729833">
                <a:off x="642" y="2173"/>
                <a:ext cx="801" cy="228"/>
                <a:chOff x="3088" y="1479"/>
                <a:chExt cx="565" cy="192"/>
              </a:xfrm>
            </p:grpSpPr>
            <p:sp>
              <p:nvSpPr>
                <p:cNvPr id="250935" name="Freeform 55"/>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solidFill>
                  <a:srgbClr val="000000"/>
                </a:solidFill>
                <a:ln w="9525">
                  <a:solidFill>
                    <a:schemeClr val="tx1"/>
                  </a:solidFill>
                  <a:round/>
                  <a:headEnd/>
                  <a:tailEnd/>
                </a:ln>
              </p:spPr>
              <p:txBody>
                <a:bodyPr/>
                <a:lstStyle/>
                <a:p>
                  <a:endParaRPr lang="en-US" dirty="0"/>
                </a:p>
              </p:txBody>
            </p:sp>
            <p:sp>
              <p:nvSpPr>
                <p:cNvPr id="250936" name="Freeform 56"/>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solidFill>
                  <a:srgbClr val="000000"/>
                </a:solidFill>
                <a:ln w="9525">
                  <a:solidFill>
                    <a:schemeClr val="tx1"/>
                  </a:solidFill>
                  <a:round/>
                  <a:headEnd/>
                  <a:tailEnd/>
                </a:ln>
              </p:spPr>
              <p:txBody>
                <a:bodyPr/>
                <a:lstStyle/>
                <a:p>
                  <a:endParaRPr lang="en-US" dirty="0"/>
                </a:p>
              </p:txBody>
            </p:sp>
            <p:sp>
              <p:nvSpPr>
                <p:cNvPr id="250937" name="Freeform 57"/>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solidFill>
                  <a:srgbClr val="000000"/>
                </a:solidFill>
                <a:ln w="9525">
                  <a:solidFill>
                    <a:schemeClr val="tx1"/>
                  </a:solidFill>
                  <a:round/>
                  <a:headEnd/>
                  <a:tailEnd/>
                </a:ln>
              </p:spPr>
              <p:txBody>
                <a:bodyPr/>
                <a:lstStyle/>
                <a:p>
                  <a:endParaRPr lang="en-US" dirty="0"/>
                </a:p>
              </p:txBody>
            </p:sp>
            <p:sp>
              <p:nvSpPr>
                <p:cNvPr id="250938" name="Freeform 58"/>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solidFill>
                  <a:srgbClr val="000000"/>
                </a:solidFill>
                <a:ln w="9525">
                  <a:solidFill>
                    <a:schemeClr val="tx1"/>
                  </a:solidFill>
                  <a:round/>
                  <a:headEnd/>
                  <a:tailEnd/>
                </a:ln>
              </p:spPr>
              <p:txBody>
                <a:bodyPr/>
                <a:lstStyle/>
                <a:p>
                  <a:endParaRPr lang="en-US" dirty="0"/>
                </a:p>
              </p:txBody>
            </p:sp>
            <p:sp>
              <p:nvSpPr>
                <p:cNvPr id="250939" name="Freeform 59"/>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solidFill>
                  <a:srgbClr val="000000"/>
                </a:solidFill>
                <a:ln w="9525">
                  <a:solidFill>
                    <a:schemeClr val="tx1"/>
                  </a:solidFill>
                  <a:round/>
                  <a:headEnd/>
                  <a:tailEnd/>
                </a:ln>
              </p:spPr>
              <p:txBody>
                <a:bodyPr/>
                <a:lstStyle/>
                <a:p>
                  <a:endParaRPr lang="en-US" dirty="0"/>
                </a:p>
              </p:txBody>
            </p:sp>
            <p:sp>
              <p:nvSpPr>
                <p:cNvPr id="250940" name="Freeform 60"/>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solidFill>
                  <a:srgbClr val="000000"/>
                </a:solidFill>
                <a:ln w="9525">
                  <a:solidFill>
                    <a:schemeClr val="tx1"/>
                  </a:solidFill>
                  <a:round/>
                  <a:headEnd/>
                  <a:tailEnd/>
                </a:ln>
              </p:spPr>
              <p:txBody>
                <a:bodyPr/>
                <a:lstStyle/>
                <a:p>
                  <a:endParaRPr lang="en-US" dirty="0"/>
                </a:p>
              </p:txBody>
            </p:sp>
            <p:sp>
              <p:nvSpPr>
                <p:cNvPr id="250941" name="Freeform 61"/>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solidFill>
                  <a:srgbClr val="000000"/>
                </a:solidFill>
                <a:ln w="9525">
                  <a:solidFill>
                    <a:schemeClr val="tx1"/>
                  </a:solidFill>
                  <a:round/>
                  <a:headEnd/>
                  <a:tailEnd/>
                </a:ln>
              </p:spPr>
              <p:txBody>
                <a:bodyPr/>
                <a:lstStyle/>
                <a:p>
                  <a:endParaRPr lang="en-US" dirty="0"/>
                </a:p>
              </p:txBody>
            </p:sp>
          </p:grpSp>
          <p:grpSp>
            <p:nvGrpSpPr>
              <p:cNvPr id="10" name="Group 62"/>
              <p:cNvGrpSpPr>
                <a:grpSpLocks noChangeAspect="1"/>
              </p:cNvGrpSpPr>
              <p:nvPr/>
            </p:nvGrpSpPr>
            <p:grpSpPr bwMode="auto">
              <a:xfrm rot="729833">
                <a:off x="725" y="2287"/>
                <a:ext cx="802" cy="227"/>
                <a:chOff x="3088" y="1479"/>
                <a:chExt cx="565" cy="192"/>
              </a:xfrm>
            </p:grpSpPr>
            <p:sp>
              <p:nvSpPr>
                <p:cNvPr id="250943" name="Freeform 63"/>
                <p:cNvSpPr>
                  <a:spLocks noChangeAspect="1"/>
                </p:cNvSpPr>
                <p:nvPr/>
              </p:nvSpPr>
              <p:spPr bwMode="auto">
                <a:xfrm>
                  <a:off x="3088" y="1631"/>
                  <a:ext cx="79" cy="40"/>
                </a:xfrm>
                <a:custGeom>
                  <a:avLst/>
                  <a:gdLst/>
                  <a:ahLst/>
                  <a:cxnLst>
                    <a:cxn ang="0">
                      <a:pos x="134" y="0"/>
                    </a:cxn>
                    <a:cxn ang="0">
                      <a:pos x="158" y="34"/>
                    </a:cxn>
                    <a:cxn ang="0">
                      <a:pos x="0" y="80"/>
                    </a:cxn>
                    <a:cxn ang="0">
                      <a:pos x="3" y="34"/>
                    </a:cxn>
                    <a:cxn ang="0">
                      <a:pos x="134" y="0"/>
                    </a:cxn>
                    <a:cxn ang="0">
                      <a:pos x="134" y="0"/>
                    </a:cxn>
                    <a:cxn ang="0">
                      <a:pos x="134" y="0"/>
                    </a:cxn>
                  </a:cxnLst>
                  <a:rect l="0" t="0" r="r" b="b"/>
                  <a:pathLst>
                    <a:path w="158" h="80">
                      <a:moveTo>
                        <a:pt x="134" y="0"/>
                      </a:moveTo>
                      <a:lnTo>
                        <a:pt x="158" y="34"/>
                      </a:lnTo>
                      <a:lnTo>
                        <a:pt x="0" y="80"/>
                      </a:lnTo>
                      <a:lnTo>
                        <a:pt x="3" y="34"/>
                      </a:lnTo>
                      <a:lnTo>
                        <a:pt x="134" y="0"/>
                      </a:lnTo>
                      <a:lnTo>
                        <a:pt x="134" y="0"/>
                      </a:lnTo>
                      <a:lnTo>
                        <a:pt x="134" y="0"/>
                      </a:lnTo>
                      <a:close/>
                    </a:path>
                  </a:pathLst>
                </a:custGeom>
                <a:noFill/>
                <a:ln w="9525">
                  <a:noFill/>
                  <a:round/>
                  <a:headEnd/>
                  <a:tailEnd/>
                </a:ln>
              </p:spPr>
              <p:txBody>
                <a:bodyPr/>
                <a:lstStyle/>
                <a:p>
                  <a:endParaRPr lang="en-US" dirty="0"/>
                </a:p>
              </p:txBody>
            </p:sp>
            <p:sp>
              <p:nvSpPr>
                <p:cNvPr id="250944" name="Freeform 64"/>
                <p:cNvSpPr>
                  <a:spLocks noChangeAspect="1"/>
                </p:cNvSpPr>
                <p:nvPr/>
              </p:nvSpPr>
              <p:spPr bwMode="auto">
                <a:xfrm>
                  <a:off x="3278" y="1573"/>
                  <a:ext cx="82" cy="31"/>
                </a:xfrm>
                <a:custGeom>
                  <a:avLst/>
                  <a:gdLst/>
                  <a:ahLst/>
                  <a:cxnLst>
                    <a:cxn ang="0">
                      <a:pos x="0" y="24"/>
                    </a:cxn>
                    <a:cxn ang="0">
                      <a:pos x="38" y="63"/>
                    </a:cxn>
                    <a:cxn ang="0">
                      <a:pos x="165" y="24"/>
                    </a:cxn>
                    <a:cxn ang="0">
                      <a:pos x="158" y="0"/>
                    </a:cxn>
                    <a:cxn ang="0">
                      <a:pos x="0" y="24"/>
                    </a:cxn>
                    <a:cxn ang="0">
                      <a:pos x="0" y="24"/>
                    </a:cxn>
                    <a:cxn ang="0">
                      <a:pos x="0" y="24"/>
                    </a:cxn>
                  </a:cxnLst>
                  <a:rect l="0" t="0" r="r" b="b"/>
                  <a:pathLst>
                    <a:path w="165" h="63">
                      <a:moveTo>
                        <a:pt x="0" y="24"/>
                      </a:moveTo>
                      <a:lnTo>
                        <a:pt x="38" y="63"/>
                      </a:lnTo>
                      <a:lnTo>
                        <a:pt x="165" y="24"/>
                      </a:lnTo>
                      <a:lnTo>
                        <a:pt x="158" y="0"/>
                      </a:lnTo>
                      <a:lnTo>
                        <a:pt x="0" y="24"/>
                      </a:lnTo>
                      <a:lnTo>
                        <a:pt x="0" y="24"/>
                      </a:lnTo>
                      <a:lnTo>
                        <a:pt x="0" y="24"/>
                      </a:lnTo>
                      <a:close/>
                    </a:path>
                  </a:pathLst>
                </a:custGeom>
                <a:noFill/>
                <a:ln w="9525">
                  <a:noFill/>
                  <a:round/>
                  <a:headEnd/>
                  <a:tailEnd/>
                </a:ln>
              </p:spPr>
              <p:txBody>
                <a:bodyPr/>
                <a:lstStyle/>
                <a:p>
                  <a:endParaRPr lang="en-US" dirty="0"/>
                </a:p>
              </p:txBody>
            </p:sp>
            <p:sp>
              <p:nvSpPr>
                <p:cNvPr id="250945" name="Freeform 65"/>
                <p:cNvSpPr>
                  <a:spLocks noChangeAspect="1"/>
                </p:cNvSpPr>
                <p:nvPr/>
              </p:nvSpPr>
              <p:spPr bwMode="auto">
                <a:xfrm>
                  <a:off x="3382" y="1551"/>
                  <a:ext cx="63" cy="35"/>
                </a:xfrm>
                <a:custGeom>
                  <a:avLst/>
                  <a:gdLst/>
                  <a:ahLst/>
                  <a:cxnLst>
                    <a:cxn ang="0">
                      <a:pos x="0" y="36"/>
                    </a:cxn>
                    <a:cxn ang="0">
                      <a:pos x="22" y="70"/>
                    </a:cxn>
                    <a:cxn ang="0">
                      <a:pos x="126" y="42"/>
                    </a:cxn>
                    <a:cxn ang="0">
                      <a:pos x="118" y="0"/>
                    </a:cxn>
                    <a:cxn ang="0">
                      <a:pos x="0" y="36"/>
                    </a:cxn>
                    <a:cxn ang="0">
                      <a:pos x="0" y="36"/>
                    </a:cxn>
                    <a:cxn ang="0">
                      <a:pos x="0" y="36"/>
                    </a:cxn>
                  </a:cxnLst>
                  <a:rect l="0" t="0" r="r" b="b"/>
                  <a:pathLst>
                    <a:path w="126" h="70">
                      <a:moveTo>
                        <a:pt x="0" y="36"/>
                      </a:moveTo>
                      <a:lnTo>
                        <a:pt x="22" y="70"/>
                      </a:lnTo>
                      <a:lnTo>
                        <a:pt x="126" y="42"/>
                      </a:lnTo>
                      <a:lnTo>
                        <a:pt x="118" y="0"/>
                      </a:lnTo>
                      <a:lnTo>
                        <a:pt x="0" y="36"/>
                      </a:lnTo>
                      <a:lnTo>
                        <a:pt x="0" y="36"/>
                      </a:lnTo>
                      <a:lnTo>
                        <a:pt x="0" y="36"/>
                      </a:lnTo>
                      <a:close/>
                    </a:path>
                  </a:pathLst>
                </a:custGeom>
                <a:noFill/>
                <a:ln w="9525">
                  <a:noFill/>
                  <a:round/>
                  <a:headEnd/>
                  <a:tailEnd/>
                </a:ln>
              </p:spPr>
              <p:txBody>
                <a:bodyPr/>
                <a:lstStyle/>
                <a:p>
                  <a:endParaRPr lang="en-US" dirty="0"/>
                </a:p>
              </p:txBody>
            </p:sp>
            <p:sp>
              <p:nvSpPr>
                <p:cNvPr id="250946" name="Freeform 66"/>
                <p:cNvSpPr>
                  <a:spLocks noChangeAspect="1"/>
                </p:cNvSpPr>
                <p:nvPr/>
              </p:nvSpPr>
              <p:spPr bwMode="auto">
                <a:xfrm>
                  <a:off x="3458" y="1523"/>
                  <a:ext cx="56" cy="43"/>
                </a:xfrm>
                <a:custGeom>
                  <a:avLst/>
                  <a:gdLst/>
                  <a:ahLst/>
                  <a:cxnLst>
                    <a:cxn ang="0">
                      <a:pos x="0" y="54"/>
                    </a:cxn>
                    <a:cxn ang="0">
                      <a:pos x="16" y="85"/>
                    </a:cxn>
                    <a:cxn ang="0">
                      <a:pos x="112" y="41"/>
                    </a:cxn>
                    <a:cxn ang="0">
                      <a:pos x="107" y="0"/>
                    </a:cxn>
                    <a:cxn ang="0">
                      <a:pos x="0" y="54"/>
                    </a:cxn>
                    <a:cxn ang="0">
                      <a:pos x="0" y="54"/>
                    </a:cxn>
                    <a:cxn ang="0">
                      <a:pos x="0" y="54"/>
                    </a:cxn>
                  </a:cxnLst>
                  <a:rect l="0" t="0" r="r" b="b"/>
                  <a:pathLst>
                    <a:path w="112" h="85">
                      <a:moveTo>
                        <a:pt x="0" y="54"/>
                      </a:moveTo>
                      <a:lnTo>
                        <a:pt x="16" y="85"/>
                      </a:lnTo>
                      <a:lnTo>
                        <a:pt x="112" y="41"/>
                      </a:lnTo>
                      <a:lnTo>
                        <a:pt x="107" y="0"/>
                      </a:lnTo>
                      <a:lnTo>
                        <a:pt x="0" y="54"/>
                      </a:lnTo>
                      <a:lnTo>
                        <a:pt x="0" y="54"/>
                      </a:lnTo>
                      <a:lnTo>
                        <a:pt x="0" y="54"/>
                      </a:lnTo>
                      <a:close/>
                    </a:path>
                  </a:pathLst>
                </a:custGeom>
                <a:noFill/>
                <a:ln w="9525">
                  <a:noFill/>
                  <a:round/>
                  <a:headEnd/>
                  <a:tailEnd/>
                </a:ln>
              </p:spPr>
              <p:txBody>
                <a:bodyPr/>
                <a:lstStyle/>
                <a:p>
                  <a:endParaRPr lang="en-US" dirty="0"/>
                </a:p>
              </p:txBody>
            </p:sp>
            <p:sp>
              <p:nvSpPr>
                <p:cNvPr id="250947" name="Freeform 67"/>
                <p:cNvSpPr>
                  <a:spLocks noChangeAspect="1"/>
                </p:cNvSpPr>
                <p:nvPr/>
              </p:nvSpPr>
              <p:spPr bwMode="auto">
                <a:xfrm>
                  <a:off x="3531" y="1503"/>
                  <a:ext cx="66" cy="30"/>
                </a:xfrm>
                <a:custGeom>
                  <a:avLst/>
                  <a:gdLst/>
                  <a:ahLst/>
                  <a:cxnLst>
                    <a:cxn ang="0">
                      <a:pos x="0" y="14"/>
                    </a:cxn>
                    <a:cxn ang="0">
                      <a:pos x="4" y="58"/>
                    </a:cxn>
                    <a:cxn ang="0">
                      <a:pos x="132" y="30"/>
                    </a:cxn>
                    <a:cxn ang="0">
                      <a:pos x="113" y="0"/>
                    </a:cxn>
                    <a:cxn ang="0">
                      <a:pos x="0" y="14"/>
                    </a:cxn>
                    <a:cxn ang="0">
                      <a:pos x="0" y="14"/>
                    </a:cxn>
                    <a:cxn ang="0">
                      <a:pos x="0" y="14"/>
                    </a:cxn>
                  </a:cxnLst>
                  <a:rect l="0" t="0" r="r" b="b"/>
                  <a:pathLst>
                    <a:path w="132" h="58">
                      <a:moveTo>
                        <a:pt x="0" y="14"/>
                      </a:moveTo>
                      <a:lnTo>
                        <a:pt x="4" y="58"/>
                      </a:lnTo>
                      <a:lnTo>
                        <a:pt x="132" y="30"/>
                      </a:lnTo>
                      <a:lnTo>
                        <a:pt x="113" y="0"/>
                      </a:lnTo>
                      <a:lnTo>
                        <a:pt x="0" y="14"/>
                      </a:lnTo>
                      <a:lnTo>
                        <a:pt x="0" y="14"/>
                      </a:lnTo>
                      <a:lnTo>
                        <a:pt x="0" y="14"/>
                      </a:lnTo>
                      <a:close/>
                    </a:path>
                  </a:pathLst>
                </a:custGeom>
                <a:noFill/>
                <a:ln w="9525">
                  <a:noFill/>
                  <a:round/>
                  <a:headEnd/>
                  <a:tailEnd/>
                </a:ln>
              </p:spPr>
              <p:txBody>
                <a:bodyPr/>
                <a:lstStyle/>
                <a:p>
                  <a:endParaRPr lang="en-US" dirty="0"/>
                </a:p>
              </p:txBody>
            </p:sp>
            <p:sp>
              <p:nvSpPr>
                <p:cNvPr id="250948" name="Freeform 68"/>
                <p:cNvSpPr>
                  <a:spLocks noChangeAspect="1"/>
                </p:cNvSpPr>
                <p:nvPr/>
              </p:nvSpPr>
              <p:spPr bwMode="auto">
                <a:xfrm>
                  <a:off x="3609" y="1479"/>
                  <a:ext cx="44" cy="34"/>
                </a:xfrm>
                <a:custGeom>
                  <a:avLst/>
                  <a:gdLst/>
                  <a:ahLst/>
                  <a:cxnLst>
                    <a:cxn ang="0">
                      <a:pos x="0" y="37"/>
                    </a:cxn>
                    <a:cxn ang="0">
                      <a:pos x="15" y="70"/>
                    </a:cxn>
                    <a:cxn ang="0">
                      <a:pos x="88" y="47"/>
                    </a:cxn>
                    <a:cxn ang="0">
                      <a:pos x="78" y="0"/>
                    </a:cxn>
                    <a:cxn ang="0">
                      <a:pos x="0" y="37"/>
                    </a:cxn>
                    <a:cxn ang="0">
                      <a:pos x="0" y="37"/>
                    </a:cxn>
                    <a:cxn ang="0">
                      <a:pos x="0" y="37"/>
                    </a:cxn>
                  </a:cxnLst>
                  <a:rect l="0" t="0" r="r" b="b"/>
                  <a:pathLst>
                    <a:path w="88" h="70">
                      <a:moveTo>
                        <a:pt x="0" y="37"/>
                      </a:moveTo>
                      <a:lnTo>
                        <a:pt x="15" y="70"/>
                      </a:lnTo>
                      <a:lnTo>
                        <a:pt x="88" y="47"/>
                      </a:lnTo>
                      <a:lnTo>
                        <a:pt x="78" y="0"/>
                      </a:lnTo>
                      <a:lnTo>
                        <a:pt x="0" y="37"/>
                      </a:lnTo>
                      <a:lnTo>
                        <a:pt x="0" y="37"/>
                      </a:lnTo>
                      <a:lnTo>
                        <a:pt x="0" y="37"/>
                      </a:lnTo>
                      <a:close/>
                    </a:path>
                  </a:pathLst>
                </a:custGeom>
                <a:noFill/>
                <a:ln w="9525">
                  <a:noFill/>
                  <a:round/>
                  <a:headEnd/>
                  <a:tailEnd/>
                </a:ln>
              </p:spPr>
              <p:txBody>
                <a:bodyPr/>
                <a:lstStyle/>
                <a:p>
                  <a:endParaRPr lang="en-US" dirty="0"/>
                </a:p>
              </p:txBody>
            </p:sp>
            <p:sp>
              <p:nvSpPr>
                <p:cNvPr id="250949" name="Freeform 69"/>
                <p:cNvSpPr>
                  <a:spLocks noChangeAspect="1"/>
                </p:cNvSpPr>
                <p:nvPr/>
              </p:nvSpPr>
              <p:spPr bwMode="auto">
                <a:xfrm>
                  <a:off x="3185" y="1591"/>
                  <a:ext cx="82" cy="48"/>
                </a:xfrm>
                <a:custGeom>
                  <a:avLst/>
                  <a:gdLst/>
                  <a:ahLst/>
                  <a:cxnLst>
                    <a:cxn ang="0">
                      <a:pos x="150" y="0"/>
                    </a:cxn>
                    <a:cxn ang="0">
                      <a:pos x="165" y="39"/>
                    </a:cxn>
                    <a:cxn ang="0">
                      <a:pos x="10" y="96"/>
                    </a:cxn>
                    <a:cxn ang="0">
                      <a:pos x="0" y="64"/>
                    </a:cxn>
                    <a:cxn ang="0">
                      <a:pos x="150" y="0"/>
                    </a:cxn>
                    <a:cxn ang="0">
                      <a:pos x="150" y="0"/>
                    </a:cxn>
                    <a:cxn ang="0">
                      <a:pos x="150" y="0"/>
                    </a:cxn>
                  </a:cxnLst>
                  <a:rect l="0" t="0" r="r" b="b"/>
                  <a:pathLst>
                    <a:path w="165" h="96">
                      <a:moveTo>
                        <a:pt x="150" y="0"/>
                      </a:moveTo>
                      <a:lnTo>
                        <a:pt x="165" y="39"/>
                      </a:lnTo>
                      <a:lnTo>
                        <a:pt x="10" y="96"/>
                      </a:lnTo>
                      <a:lnTo>
                        <a:pt x="0" y="64"/>
                      </a:lnTo>
                      <a:lnTo>
                        <a:pt x="150" y="0"/>
                      </a:lnTo>
                      <a:lnTo>
                        <a:pt x="150" y="0"/>
                      </a:lnTo>
                      <a:lnTo>
                        <a:pt x="150" y="0"/>
                      </a:lnTo>
                      <a:close/>
                    </a:path>
                  </a:pathLst>
                </a:custGeom>
                <a:noFill/>
                <a:ln w="9525">
                  <a:noFill/>
                  <a:round/>
                  <a:headEnd/>
                  <a:tailEnd/>
                </a:ln>
              </p:spPr>
              <p:txBody>
                <a:bodyPr/>
                <a:lstStyle/>
                <a:p>
                  <a:endParaRPr lang="en-US" dirty="0"/>
                </a:p>
              </p:txBody>
            </p:sp>
          </p:grpSp>
        </p:grpSp>
        <p:sp>
          <p:nvSpPr>
            <p:cNvPr id="250950" name="Text Box 70"/>
            <p:cNvSpPr txBox="1">
              <a:spLocks noChangeAspect="1" noChangeArrowheads="1"/>
            </p:cNvSpPr>
            <p:nvPr/>
          </p:nvSpPr>
          <p:spPr bwMode="auto">
            <a:xfrm rot="20821945">
              <a:off x="715" y="1359"/>
              <a:ext cx="1394" cy="2115"/>
            </a:xfrm>
            <a:prstGeom prst="rect">
              <a:avLst/>
            </a:prstGeom>
            <a:noFill/>
            <a:ln w="9525">
              <a:noFill/>
              <a:miter lim="800000"/>
              <a:headEnd/>
              <a:tailEnd/>
            </a:ln>
            <a:effectLst/>
          </p:spPr>
          <p:txBody>
            <a:bodyPr wrap="square">
              <a:spAutoFit/>
            </a:bodyPr>
            <a:lstStyle/>
            <a:p>
              <a:pPr>
                <a:spcBef>
                  <a:spcPct val="50000"/>
                </a:spcBef>
              </a:pPr>
              <a:r>
                <a:rPr lang="en-US" sz="1800" dirty="0">
                  <a:solidFill>
                    <a:srgbClr val="FF0000"/>
                  </a:solidFill>
                  <a:latin typeface="Comic Sans MS" pitchFamily="66" charset="0"/>
                </a:rPr>
                <a:t>Blind Receipt</a:t>
              </a:r>
            </a:p>
            <a:p>
              <a:pPr>
                <a:spcBef>
                  <a:spcPct val="50000"/>
                </a:spcBef>
              </a:pPr>
              <a:r>
                <a:rPr lang="en-US" sz="1400" dirty="0">
                  <a:solidFill>
                    <a:srgbClr val="FF0000"/>
                  </a:solidFill>
                  <a:latin typeface="Comic Sans MS" pitchFamily="66" charset="0"/>
                </a:rPr>
                <a:t>Vendor: Ted Bears Inc.</a:t>
              </a:r>
            </a:p>
            <a:p>
              <a:pPr>
                <a:spcBef>
                  <a:spcPct val="50000"/>
                </a:spcBef>
              </a:pPr>
              <a:endParaRPr lang="en-US" sz="1400" dirty="0">
                <a:solidFill>
                  <a:srgbClr val="FF0000"/>
                </a:solidFill>
                <a:latin typeface="Comic Sans MS" pitchFamily="66" charset="0"/>
              </a:endParaRPr>
            </a:p>
            <a:p>
              <a:pPr>
                <a:spcBef>
                  <a:spcPct val="50000"/>
                </a:spcBef>
              </a:pPr>
              <a:r>
                <a:rPr lang="en-US" sz="1400" dirty="0">
                  <a:solidFill>
                    <a:srgbClr val="FF0000"/>
                  </a:solidFill>
                  <a:latin typeface="Comic Sans MS" pitchFamily="66" charset="0"/>
                </a:rPr>
                <a:t>Shipment #: S1001035</a:t>
              </a:r>
            </a:p>
            <a:p>
              <a:pPr>
                <a:spcBef>
                  <a:spcPct val="50000"/>
                </a:spcBef>
              </a:pPr>
              <a:r>
                <a:rPr lang="en-US" sz="1400" dirty="0">
                  <a:solidFill>
                    <a:srgbClr val="FF0000"/>
                  </a:solidFill>
                  <a:latin typeface="Comic Sans MS" pitchFamily="66" charset="0"/>
                </a:rPr>
                <a:t>P.O.: 15263748</a:t>
              </a:r>
            </a:p>
            <a:p>
              <a:pPr>
                <a:spcBef>
                  <a:spcPct val="50000"/>
                </a:spcBef>
              </a:pPr>
              <a:endParaRPr lang="en-US" sz="1800" dirty="0">
                <a:solidFill>
                  <a:srgbClr val="FF0000"/>
                </a:solidFill>
                <a:latin typeface="Comic Sans MS" pitchFamily="66" charset="0"/>
              </a:endParaRPr>
            </a:p>
          </p:txBody>
        </p:sp>
      </p:grpSp>
      <p:sp>
        <p:nvSpPr>
          <p:cNvPr id="250954" name="Rectangle 74"/>
          <p:cNvSpPr>
            <a:spLocks noGrp="1" noChangeArrowheads="1"/>
          </p:cNvSpPr>
          <p:nvPr>
            <p:ph type="title"/>
          </p:nvPr>
        </p:nvSpPr>
        <p:spPr>
          <a:xfrm>
            <a:off x="249382" y="273132"/>
            <a:ext cx="8215168" cy="717467"/>
          </a:xfrm>
          <a:noFill/>
          <a:ln/>
        </p:spPr>
        <p:txBody>
          <a:bodyPr/>
          <a:lstStyle/>
          <a:p>
            <a:r>
              <a:rPr lang="en-US" sz="3200" dirty="0"/>
              <a:t>Blind Receipt</a:t>
            </a:r>
          </a:p>
        </p:txBody>
      </p:sp>
      <p:sp>
        <p:nvSpPr>
          <p:cNvPr id="250957" name="Rectangle 77"/>
          <p:cNvSpPr>
            <a:spLocks noChangeArrowheads="1"/>
          </p:cNvSpPr>
          <p:nvPr/>
        </p:nvSpPr>
        <p:spPr bwMode="black">
          <a:xfrm>
            <a:off x="2291938" y="973777"/>
            <a:ext cx="6852062" cy="1610673"/>
          </a:xfrm>
          <a:prstGeom prst="rect">
            <a:avLst/>
          </a:prstGeom>
          <a:noFill/>
          <a:ln w="9525">
            <a:noFill/>
            <a:miter lim="800000"/>
            <a:headEnd/>
            <a:tailEnd/>
          </a:ln>
          <a:effectLst/>
        </p:spPr>
        <p:txBody>
          <a:bodyPr/>
          <a:lstStyle/>
          <a:p>
            <a:pPr marL="342900" indent="-342900">
              <a:spcBef>
                <a:spcPct val="20000"/>
              </a:spcBef>
            </a:pPr>
            <a:r>
              <a:rPr lang="en-US" b="1" i="1" dirty="0">
                <a:latin typeface="Arial" pitchFamily="34" charset="0"/>
              </a:rPr>
              <a:t>Before Receiving</a:t>
            </a:r>
            <a:r>
              <a:rPr lang="en-US" b="1" dirty="0">
                <a:latin typeface="Arial" pitchFamily="34" charset="0"/>
              </a:rPr>
              <a:t>:</a:t>
            </a:r>
          </a:p>
          <a:p>
            <a:pPr marL="342900" indent="-342900">
              <a:spcBef>
                <a:spcPct val="20000"/>
              </a:spcBef>
              <a:buFontTx/>
              <a:buChar char="•"/>
            </a:pPr>
            <a:r>
              <a:rPr lang="en-US" sz="2000" dirty="0">
                <a:latin typeface="Arial" pitchFamily="34" charset="0"/>
              </a:rPr>
              <a:t>Provides NO details</a:t>
            </a:r>
          </a:p>
          <a:p>
            <a:pPr marL="342900" indent="-342900">
              <a:spcBef>
                <a:spcPct val="20000"/>
              </a:spcBef>
              <a:buFontTx/>
              <a:buChar char="•"/>
            </a:pPr>
            <a:r>
              <a:rPr lang="en-US" sz="2000" dirty="0">
                <a:latin typeface="Arial" pitchFamily="34" charset="0"/>
              </a:rPr>
              <a:t>The shipment just shows up at the dock</a:t>
            </a:r>
          </a:p>
        </p:txBody>
      </p:sp>
      <p:graphicFrame>
        <p:nvGraphicFramePr>
          <p:cNvPr id="250958" name="Object 78"/>
          <p:cNvGraphicFramePr>
            <a:graphicFrameLocks noChangeAspect="1"/>
          </p:cNvGraphicFramePr>
          <p:nvPr/>
        </p:nvGraphicFramePr>
        <p:xfrm>
          <a:off x="5942013" y="5497138"/>
          <a:ext cx="598487" cy="598487"/>
        </p:xfrm>
        <a:graphic>
          <a:graphicData uri="http://schemas.openxmlformats.org/presentationml/2006/ole">
            <mc:AlternateContent xmlns:mc="http://schemas.openxmlformats.org/markup-compatibility/2006">
              <mc:Choice xmlns:v="urn:schemas-microsoft-com:vml" Requires="v">
                <p:oleObj name="Visio" r:id="rId3" imgW="1531315" imgH="1531315" progId="">
                  <p:embed/>
                </p:oleObj>
              </mc:Choice>
              <mc:Fallback>
                <p:oleObj name="Visio" r:id="rId3" imgW="1531315" imgH="1531315" progId="">
                  <p:embed/>
                  <p:pic>
                    <p:nvPicPr>
                      <p:cNvPr id="250958" name="Object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0959" name="Object 79"/>
          <p:cNvGraphicFramePr>
            <a:graphicFrameLocks noChangeAspect="1"/>
          </p:cNvGraphicFramePr>
          <p:nvPr/>
        </p:nvGraphicFramePr>
        <p:xfrm>
          <a:off x="4152900" y="5497138"/>
          <a:ext cx="598488" cy="598487"/>
        </p:xfrm>
        <a:graphic>
          <a:graphicData uri="http://schemas.openxmlformats.org/presentationml/2006/ole">
            <mc:AlternateContent xmlns:mc="http://schemas.openxmlformats.org/markup-compatibility/2006">
              <mc:Choice xmlns:v="urn:schemas-microsoft-com:vml" Requires="v">
                <p:oleObj name="Visio" r:id="rId5" imgW="1531315" imgH="1531315" progId="">
                  <p:embed/>
                </p:oleObj>
              </mc:Choice>
              <mc:Fallback>
                <p:oleObj name="Visio" r:id="rId5" imgW="1531315" imgH="1531315" progId="">
                  <p:embed/>
                  <p:pic>
                    <p:nvPicPr>
                      <p:cNvPr id="250959" name="Object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5497138"/>
                        <a:ext cx="598488"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0960" name="Picture 80"/>
          <p:cNvPicPr>
            <a:picLocks noChangeAspect="1" noChangeArrowheads="1"/>
          </p:cNvPicPr>
          <p:nvPr/>
        </p:nvPicPr>
        <p:blipFill>
          <a:blip r:embed="rId6" cstate="print"/>
          <a:srcRect/>
          <a:stretch>
            <a:fillRect/>
          </a:stretch>
        </p:blipFill>
        <p:spPr bwMode="auto">
          <a:xfrm>
            <a:off x="3714750" y="3144463"/>
            <a:ext cx="1320800" cy="962025"/>
          </a:xfrm>
          <a:prstGeom prst="rect">
            <a:avLst/>
          </a:prstGeom>
          <a:noFill/>
          <a:ln w="9525">
            <a:noFill/>
            <a:miter lim="800000"/>
            <a:headEnd/>
            <a:tailEnd/>
          </a:ln>
          <a:effectLst/>
        </p:spPr>
      </p:pic>
      <p:pic>
        <p:nvPicPr>
          <p:cNvPr id="250961" name="Picture 81"/>
          <p:cNvPicPr>
            <a:picLocks noChangeAspect="1" noChangeArrowheads="1"/>
          </p:cNvPicPr>
          <p:nvPr/>
        </p:nvPicPr>
        <p:blipFill>
          <a:blip r:embed="rId7" cstate="print"/>
          <a:srcRect/>
          <a:stretch>
            <a:fillRect/>
          </a:stretch>
        </p:blipFill>
        <p:spPr bwMode="auto">
          <a:xfrm>
            <a:off x="6069013" y="3079375"/>
            <a:ext cx="855662" cy="1131888"/>
          </a:xfrm>
          <a:prstGeom prst="rect">
            <a:avLst/>
          </a:prstGeom>
          <a:noFill/>
          <a:ln w="9525">
            <a:noFill/>
            <a:miter lim="800000"/>
            <a:headEnd/>
            <a:tailEnd/>
          </a:ln>
          <a:effectLst/>
        </p:spPr>
      </p:pic>
      <p:sp>
        <p:nvSpPr>
          <p:cNvPr id="250963" name="Text Box 83"/>
          <p:cNvSpPr txBox="1">
            <a:spLocks noChangeArrowheads="1"/>
          </p:cNvSpPr>
          <p:nvPr/>
        </p:nvSpPr>
        <p:spPr bwMode="auto">
          <a:xfrm>
            <a:off x="3235325" y="2785688"/>
            <a:ext cx="5759450" cy="396875"/>
          </a:xfrm>
          <a:prstGeom prst="rect">
            <a:avLst/>
          </a:prstGeom>
          <a:noFill/>
          <a:ln w="9525">
            <a:noFill/>
            <a:miter lim="800000"/>
            <a:headEnd/>
            <a:tailEnd/>
          </a:ln>
          <a:effectLst/>
        </p:spPr>
        <p:txBody>
          <a:bodyPr>
            <a:spAutoFit/>
          </a:bodyPr>
          <a:lstStyle/>
          <a:p>
            <a:pPr>
              <a:spcBef>
                <a:spcPct val="50000"/>
              </a:spcBef>
            </a:pPr>
            <a:r>
              <a:rPr lang="en-US" sz="2000" b="1" dirty="0">
                <a:solidFill>
                  <a:schemeClr val="bg2"/>
                </a:solidFill>
                <a:latin typeface="Arial" pitchFamily="34" charset="0"/>
              </a:rPr>
              <a:t>Shipment Number          SKU             Quantity</a:t>
            </a:r>
          </a:p>
        </p:txBody>
      </p:sp>
      <p:sp>
        <p:nvSpPr>
          <p:cNvPr id="250964" name="Text Box 84"/>
          <p:cNvSpPr txBox="1">
            <a:spLocks noChangeArrowheads="1"/>
          </p:cNvSpPr>
          <p:nvPr/>
        </p:nvSpPr>
        <p:spPr bwMode="auto">
          <a:xfrm>
            <a:off x="7348538" y="5002663"/>
            <a:ext cx="1714500" cy="36671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PO_HDR/DTL</a:t>
            </a:r>
          </a:p>
        </p:txBody>
      </p:sp>
      <p:sp>
        <p:nvSpPr>
          <p:cNvPr id="250965" name="Text Box 85"/>
          <p:cNvSpPr txBox="1">
            <a:spLocks noChangeArrowheads="1"/>
          </p:cNvSpPr>
          <p:nvPr/>
        </p:nvSpPr>
        <p:spPr bwMode="auto">
          <a:xfrm>
            <a:off x="3473450" y="5002663"/>
            <a:ext cx="1916113" cy="366713"/>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ASN_HDR/DTL</a:t>
            </a:r>
          </a:p>
        </p:txBody>
      </p:sp>
      <p:sp>
        <p:nvSpPr>
          <p:cNvPr id="250966" name="Text Box 86"/>
          <p:cNvSpPr txBox="1">
            <a:spLocks noChangeArrowheads="1"/>
          </p:cNvSpPr>
          <p:nvPr/>
        </p:nvSpPr>
        <p:spPr bwMode="auto">
          <a:xfrm>
            <a:off x="5307013" y="5002663"/>
            <a:ext cx="1955800" cy="369332"/>
          </a:xfrm>
          <a:prstGeom prst="rect">
            <a:avLst/>
          </a:prstGeom>
          <a:noFill/>
          <a:ln w="9525">
            <a:noFill/>
            <a:miter lim="800000"/>
            <a:headEnd/>
            <a:tailEnd/>
          </a:ln>
          <a:effectLst/>
        </p:spPr>
        <p:txBody>
          <a:bodyPr>
            <a:spAutoFit/>
          </a:bodyPr>
          <a:lstStyle/>
          <a:p>
            <a:pPr algn="ctr">
              <a:spcBef>
                <a:spcPct val="50000"/>
              </a:spcBef>
            </a:pPr>
            <a:r>
              <a:rPr lang="en-US" sz="1800" b="1" dirty="0">
                <a:latin typeface="Arial" pitchFamily="34" charset="0"/>
              </a:rPr>
              <a:t>LPN/LPN_DTL</a:t>
            </a:r>
          </a:p>
        </p:txBody>
      </p:sp>
      <p:graphicFrame>
        <p:nvGraphicFramePr>
          <p:cNvPr id="250967" name="Object 87"/>
          <p:cNvGraphicFramePr>
            <a:graphicFrameLocks noChangeAspect="1"/>
          </p:cNvGraphicFramePr>
          <p:nvPr/>
        </p:nvGraphicFramePr>
        <p:xfrm>
          <a:off x="7913688" y="5497138"/>
          <a:ext cx="598487" cy="598487"/>
        </p:xfrm>
        <a:graphic>
          <a:graphicData uri="http://schemas.openxmlformats.org/presentationml/2006/ole">
            <mc:AlternateContent xmlns:mc="http://schemas.openxmlformats.org/markup-compatibility/2006">
              <mc:Choice xmlns:v="urn:schemas-microsoft-com:vml" Requires="v">
                <p:oleObj name="Visio" r:id="rId8" imgW="1531315" imgH="1531315" progId="">
                  <p:embed/>
                </p:oleObj>
              </mc:Choice>
              <mc:Fallback>
                <p:oleObj name="Visio" r:id="rId8" imgW="1531315" imgH="1531315" progId="">
                  <p:embed/>
                  <p:pic>
                    <p:nvPicPr>
                      <p:cNvPr id="250967"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688" y="5497138"/>
                        <a:ext cx="598487"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0969" name="Rectangle 89"/>
          <p:cNvSpPr>
            <a:spLocks noChangeArrowheads="1"/>
          </p:cNvSpPr>
          <p:nvPr/>
        </p:nvSpPr>
        <p:spPr bwMode="auto">
          <a:xfrm rot="-296422">
            <a:off x="434263" y="1885075"/>
            <a:ext cx="1493837" cy="366713"/>
          </a:xfrm>
          <a:prstGeom prst="rect">
            <a:avLst/>
          </a:prstGeom>
          <a:noFill/>
          <a:ln w="9525">
            <a:noFill/>
            <a:miter lim="800000"/>
            <a:headEnd/>
            <a:tailEnd/>
          </a:ln>
          <a:effectLst/>
        </p:spPr>
        <p:txBody>
          <a:bodyPr>
            <a:spAutoFit/>
          </a:bodyPr>
          <a:lstStyle/>
          <a:p>
            <a:r>
              <a:rPr lang="en-US" sz="1800" dirty="0">
                <a:solidFill>
                  <a:srgbClr val="6600CC"/>
                </a:solidFill>
                <a:latin typeface="Comic Sans MS" pitchFamily="66" charset="0"/>
              </a:rPr>
              <a:t>Packing Slip</a:t>
            </a:r>
          </a:p>
        </p:txBody>
      </p:sp>
      <p:sp>
        <p:nvSpPr>
          <p:cNvPr id="250970" name="Rectangle 90"/>
          <p:cNvSpPr>
            <a:spLocks noChangeArrowheads="1"/>
          </p:cNvSpPr>
          <p:nvPr/>
        </p:nvSpPr>
        <p:spPr bwMode="auto">
          <a:xfrm>
            <a:off x="3879850" y="4208088"/>
            <a:ext cx="1493838" cy="369332"/>
          </a:xfrm>
          <a:prstGeom prst="rect">
            <a:avLst/>
          </a:prstGeom>
          <a:solidFill>
            <a:schemeClr val="accent2">
              <a:lumMod val="75000"/>
            </a:schemeClr>
          </a:solidFill>
          <a:ln w="25400">
            <a:solidFill>
              <a:schemeClr val="accent1">
                <a:lumMod val="60000"/>
                <a:lumOff val="4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S1001035</a:t>
            </a:r>
          </a:p>
        </p:txBody>
      </p:sp>
      <p:sp>
        <p:nvSpPr>
          <p:cNvPr id="250971" name="Rectangle 91"/>
          <p:cNvSpPr>
            <a:spLocks noChangeArrowheads="1"/>
          </p:cNvSpPr>
          <p:nvPr/>
        </p:nvSpPr>
        <p:spPr bwMode="auto">
          <a:xfrm>
            <a:off x="5686425" y="4208088"/>
            <a:ext cx="1644650" cy="369332"/>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1800" dirty="0">
                <a:solidFill>
                  <a:schemeClr val="bg1">
                    <a:lumMod val="95000"/>
                  </a:schemeClr>
                </a:solidFill>
                <a:latin typeface="Comic Sans MS" pitchFamily="66" charset="0"/>
              </a:rPr>
              <a:t>Teddy Bears</a:t>
            </a:r>
          </a:p>
        </p:txBody>
      </p:sp>
      <p:sp>
        <p:nvSpPr>
          <p:cNvPr id="250972" name="Rectangle 92"/>
          <p:cNvSpPr>
            <a:spLocks noChangeArrowheads="1"/>
          </p:cNvSpPr>
          <p:nvPr/>
        </p:nvSpPr>
        <p:spPr bwMode="auto">
          <a:xfrm>
            <a:off x="7596188" y="3545545"/>
            <a:ext cx="1271587" cy="1031875"/>
          </a:xfrm>
          <a:prstGeom prst="rect">
            <a:avLst/>
          </a:prstGeom>
          <a:solidFill>
            <a:schemeClr val="accent2">
              <a:lumMod val="75000"/>
            </a:schemeClr>
          </a:solidFill>
          <a:ln w="25400">
            <a:solidFill>
              <a:schemeClr val="accent1">
                <a:lumMod val="40000"/>
                <a:lumOff val="60000"/>
              </a:schemeClr>
            </a:solidFill>
            <a:miter lim="800000"/>
            <a:headEnd/>
            <a:tailEnd/>
          </a:ln>
          <a:effectLst/>
        </p:spPr>
        <p:txBody>
          <a:bodyPr>
            <a:spAutoFit/>
          </a:bodyPr>
          <a:lstStyle/>
          <a:p>
            <a:pPr algn="ctr"/>
            <a:r>
              <a:rPr lang="en-US" sz="6000" dirty="0">
                <a:solidFill>
                  <a:schemeClr val="bg1">
                    <a:lumMod val="95000"/>
                  </a:schemeClr>
                </a:solidFill>
                <a:latin typeface="Comic Sans MS" pitchFamily="66" charset="0"/>
              </a:rPr>
              <a:t>50</a:t>
            </a:r>
          </a:p>
        </p:txBody>
      </p:sp>
      <p:graphicFrame>
        <p:nvGraphicFramePr>
          <p:cNvPr id="140294" name="Object 5"/>
          <p:cNvGraphicFramePr>
            <a:graphicFrameLocks noChangeAspect="1"/>
          </p:cNvGraphicFramePr>
          <p:nvPr/>
        </p:nvGraphicFramePr>
        <p:xfrm>
          <a:off x="7696200" y="5335850"/>
          <a:ext cx="1038225" cy="1038225"/>
        </p:xfrm>
        <a:graphic>
          <a:graphicData uri="http://schemas.openxmlformats.org/presentationml/2006/ole">
            <mc:AlternateContent xmlns:mc="http://schemas.openxmlformats.org/markup-compatibility/2006">
              <mc:Choice xmlns:v="urn:schemas-microsoft-com:vml" Requires="v">
                <p:oleObj name="Visio" r:id="rId9" imgW="2060448" imgH="2060611" progId="">
                  <p:embed/>
                </p:oleObj>
              </mc:Choice>
              <mc:Fallback>
                <p:oleObj name="Visio" r:id="rId9" imgW="2060448" imgH="2060611" progId="">
                  <p:embed/>
                  <p:pic>
                    <p:nvPicPr>
                      <p:cNvPr id="140294"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5335850"/>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5" name="Object 7"/>
          <p:cNvGraphicFramePr>
            <a:graphicFrameLocks noChangeAspect="1"/>
          </p:cNvGraphicFramePr>
          <p:nvPr/>
        </p:nvGraphicFramePr>
        <p:xfrm>
          <a:off x="5741988" y="5313625"/>
          <a:ext cx="1038225" cy="1038225"/>
        </p:xfrm>
        <a:graphic>
          <a:graphicData uri="http://schemas.openxmlformats.org/presentationml/2006/ole">
            <mc:AlternateContent xmlns:mc="http://schemas.openxmlformats.org/markup-compatibility/2006">
              <mc:Choice xmlns:v="urn:schemas-microsoft-com:vml" Requires="v">
                <p:oleObj name="Visio" r:id="rId11" imgW="2060448" imgH="2060611" progId="">
                  <p:embed/>
                </p:oleObj>
              </mc:Choice>
              <mc:Fallback>
                <p:oleObj name="Visio" r:id="rId11" imgW="2060448" imgH="2060611" progId="">
                  <p:embed/>
                  <p:pic>
                    <p:nvPicPr>
                      <p:cNvPr id="14029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1988" y="5313625"/>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6" name="Object 8"/>
          <p:cNvGraphicFramePr>
            <a:graphicFrameLocks noChangeAspect="1"/>
          </p:cNvGraphicFramePr>
          <p:nvPr/>
        </p:nvGraphicFramePr>
        <p:xfrm>
          <a:off x="3943350" y="5332675"/>
          <a:ext cx="1038225" cy="1038225"/>
        </p:xfrm>
        <a:graphic>
          <a:graphicData uri="http://schemas.openxmlformats.org/presentationml/2006/ole">
            <mc:AlternateContent xmlns:mc="http://schemas.openxmlformats.org/markup-compatibility/2006">
              <mc:Choice xmlns:v="urn:schemas-microsoft-com:vml" Requires="v">
                <p:oleObj name="Visio" r:id="rId12" imgW="2060448" imgH="2060611" progId="">
                  <p:embed/>
                </p:oleObj>
              </mc:Choice>
              <mc:Fallback>
                <p:oleObj name="Visio" r:id="rId12" imgW="2060448" imgH="2060611" progId="">
                  <p:embed/>
                  <p:pic>
                    <p:nvPicPr>
                      <p:cNvPr id="14029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3350" y="5332675"/>
                        <a:ext cx="10382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2000"/>
                                        <p:tgtEl>
                                          <p:spTgt spid="140294"/>
                                        </p:tgtEl>
                                      </p:cBhvr>
                                    </p:animEffect>
                                    <p:anim calcmode="lin" valueType="num">
                                      <p:cBhvr>
                                        <p:cTn id="8" dur="2000" fill="hold"/>
                                        <p:tgtEl>
                                          <p:spTgt spid="140294"/>
                                        </p:tgtEl>
                                        <p:attrNameLst>
                                          <p:attrName>style.rotation</p:attrName>
                                        </p:attrNameLst>
                                      </p:cBhvr>
                                      <p:tavLst>
                                        <p:tav tm="0">
                                          <p:val>
                                            <p:fltVal val="720"/>
                                          </p:val>
                                        </p:tav>
                                        <p:tav tm="100000">
                                          <p:val>
                                            <p:fltVal val="0"/>
                                          </p:val>
                                        </p:tav>
                                      </p:tavLst>
                                    </p:anim>
                                    <p:anim calcmode="lin" valueType="num">
                                      <p:cBhvr>
                                        <p:cTn id="9" dur="2000" fill="hold"/>
                                        <p:tgtEl>
                                          <p:spTgt spid="140294"/>
                                        </p:tgtEl>
                                        <p:attrNameLst>
                                          <p:attrName>ppt_h</p:attrName>
                                        </p:attrNameLst>
                                      </p:cBhvr>
                                      <p:tavLst>
                                        <p:tav tm="0">
                                          <p:val>
                                            <p:fltVal val="0"/>
                                          </p:val>
                                        </p:tav>
                                        <p:tav tm="100000">
                                          <p:val>
                                            <p:strVal val="#ppt_h"/>
                                          </p:val>
                                        </p:tav>
                                      </p:tavLst>
                                    </p:anim>
                                    <p:anim calcmode="lin" valueType="num">
                                      <p:cBhvr>
                                        <p:cTn id="10" dur="2000" fill="hold"/>
                                        <p:tgtEl>
                                          <p:spTgt spid="140294"/>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140295"/>
                                        </p:tgtEl>
                                        <p:attrNameLst>
                                          <p:attrName>style.visibility</p:attrName>
                                        </p:attrNameLst>
                                      </p:cBhvr>
                                      <p:to>
                                        <p:strVal val="visible"/>
                                      </p:to>
                                    </p:set>
                                    <p:animEffect transition="in" filter="fade">
                                      <p:cBhvr>
                                        <p:cTn id="13" dur="2000"/>
                                        <p:tgtEl>
                                          <p:spTgt spid="140295"/>
                                        </p:tgtEl>
                                      </p:cBhvr>
                                    </p:animEffect>
                                    <p:anim calcmode="lin" valueType="num">
                                      <p:cBhvr>
                                        <p:cTn id="14" dur="2000" fill="hold"/>
                                        <p:tgtEl>
                                          <p:spTgt spid="140295"/>
                                        </p:tgtEl>
                                        <p:attrNameLst>
                                          <p:attrName>style.rotation</p:attrName>
                                        </p:attrNameLst>
                                      </p:cBhvr>
                                      <p:tavLst>
                                        <p:tav tm="0">
                                          <p:val>
                                            <p:fltVal val="720"/>
                                          </p:val>
                                        </p:tav>
                                        <p:tav tm="100000">
                                          <p:val>
                                            <p:fltVal val="0"/>
                                          </p:val>
                                        </p:tav>
                                      </p:tavLst>
                                    </p:anim>
                                    <p:anim calcmode="lin" valueType="num">
                                      <p:cBhvr>
                                        <p:cTn id="15" dur="2000" fill="hold"/>
                                        <p:tgtEl>
                                          <p:spTgt spid="140295"/>
                                        </p:tgtEl>
                                        <p:attrNameLst>
                                          <p:attrName>ppt_h</p:attrName>
                                        </p:attrNameLst>
                                      </p:cBhvr>
                                      <p:tavLst>
                                        <p:tav tm="0">
                                          <p:val>
                                            <p:fltVal val="0"/>
                                          </p:val>
                                        </p:tav>
                                        <p:tav tm="100000">
                                          <p:val>
                                            <p:strVal val="#ppt_h"/>
                                          </p:val>
                                        </p:tav>
                                      </p:tavLst>
                                    </p:anim>
                                    <p:anim calcmode="lin" valueType="num">
                                      <p:cBhvr>
                                        <p:cTn id="16" dur="2000" fill="hold"/>
                                        <p:tgtEl>
                                          <p:spTgt spid="140295"/>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140296"/>
                                        </p:tgtEl>
                                        <p:attrNameLst>
                                          <p:attrName>style.visibility</p:attrName>
                                        </p:attrNameLst>
                                      </p:cBhvr>
                                      <p:to>
                                        <p:strVal val="visible"/>
                                      </p:to>
                                    </p:set>
                                    <p:animEffect transition="in" filter="fade">
                                      <p:cBhvr>
                                        <p:cTn id="19" dur="2000"/>
                                        <p:tgtEl>
                                          <p:spTgt spid="140296"/>
                                        </p:tgtEl>
                                      </p:cBhvr>
                                    </p:animEffect>
                                    <p:anim calcmode="lin" valueType="num">
                                      <p:cBhvr>
                                        <p:cTn id="20" dur="2000" fill="hold"/>
                                        <p:tgtEl>
                                          <p:spTgt spid="140296"/>
                                        </p:tgtEl>
                                        <p:attrNameLst>
                                          <p:attrName>style.rotation</p:attrName>
                                        </p:attrNameLst>
                                      </p:cBhvr>
                                      <p:tavLst>
                                        <p:tav tm="0">
                                          <p:val>
                                            <p:fltVal val="720"/>
                                          </p:val>
                                        </p:tav>
                                        <p:tav tm="100000">
                                          <p:val>
                                            <p:fltVal val="0"/>
                                          </p:val>
                                        </p:tav>
                                      </p:tavLst>
                                    </p:anim>
                                    <p:anim calcmode="lin" valueType="num">
                                      <p:cBhvr>
                                        <p:cTn id="21" dur="2000" fill="hold"/>
                                        <p:tgtEl>
                                          <p:spTgt spid="140296"/>
                                        </p:tgtEl>
                                        <p:attrNameLst>
                                          <p:attrName>ppt_h</p:attrName>
                                        </p:attrNameLst>
                                      </p:cBhvr>
                                      <p:tavLst>
                                        <p:tav tm="0">
                                          <p:val>
                                            <p:fltVal val="0"/>
                                          </p:val>
                                        </p:tav>
                                        <p:tav tm="100000">
                                          <p:val>
                                            <p:strVal val="#ppt_h"/>
                                          </p:val>
                                        </p:tav>
                                      </p:tavLst>
                                    </p:anim>
                                    <p:anim calcmode="lin" valueType="num">
                                      <p:cBhvr>
                                        <p:cTn id="22" dur="2000" fill="hold"/>
                                        <p:tgtEl>
                                          <p:spTgt spid="14029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543969"/>
          </a:xfrm>
        </p:spPr>
        <p:txBody>
          <a:bodyPr/>
          <a:lstStyle/>
          <a:p>
            <a:r>
              <a:rPr lang="en-US" sz="3200" dirty="0"/>
              <a:t>ASNs</a:t>
            </a:r>
          </a:p>
        </p:txBody>
      </p:sp>
      <p:sp>
        <p:nvSpPr>
          <p:cNvPr id="3" name="TextBox 2"/>
          <p:cNvSpPr txBox="1"/>
          <p:nvPr/>
        </p:nvSpPr>
        <p:spPr>
          <a:xfrm>
            <a:off x="272165" y="1330402"/>
            <a:ext cx="4203443" cy="1708359"/>
          </a:xfrm>
          <a:prstGeom prst="rect">
            <a:avLst/>
          </a:prstGeom>
          <a:noFill/>
        </p:spPr>
        <p:txBody>
          <a:bodyPr wrap="square" rtlCol="0">
            <a:noAutofit/>
          </a:bodyPr>
          <a:lstStyle/>
          <a:p>
            <a:pPr algn="l"/>
            <a:r>
              <a:rPr lang="en-US" dirty="0">
                <a:solidFill>
                  <a:schemeClr val="tx1"/>
                </a:solidFill>
              </a:rPr>
              <a:t>LPN Level</a:t>
            </a:r>
          </a:p>
          <a:p>
            <a:pPr marL="285750" indent="-285750" algn="l">
              <a:buFont typeface="Wingdings" panose="05000000000000000000" pitchFamily="2" charset="2"/>
              <a:buChar char="Ø"/>
            </a:pPr>
            <a:r>
              <a:rPr lang="en-US" dirty="0">
                <a:solidFill>
                  <a:schemeClr val="tx1"/>
                </a:solidFill>
              </a:rPr>
              <a:t>Contents of each </a:t>
            </a:r>
            <a:r>
              <a:rPr lang="en-US" dirty="0" err="1">
                <a:solidFill>
                  <a:schemeClr val="tx1"/>
                </a:solidFill>
              </a:rPr>
              <a:t>iLPN</a:t>
            </a:r>
            <a:r>
              <a:rPr lang="en-US" dirty="0">
                <a:solidFill>
                  <a:schemeClr val="tx1"/>
                </a:solidFill>
              </a:rPr>
              <a:t> known prior to receipt</a:t>
            </a:r>
          </a:p>
          <a:p>
            <a:pPr marL="285750" indent="-285750" algn="l">
              <a:buFont typeface="Wingdings" panose="05000000000000000000" pitchFamily="2" charset="2"/>
              <a:buChar char="Ø"/>
            </a:pPr>
            <a:r>
              <a:rPr lang="en-US" dirty="0">
                <a:solidFill>
                  <a:schemeClr val="tx1"/>
                </a:solidFill>
              </a:rPr>
              <a:t>Receiving acknowledges receipt of </a:t>
            </a:r>
            <a:r>
              <a:rPr lang="en-US" dirty="0" err="1">
                <a:solidFill>
                  <a:schemeClr val="tx1"/>
                </a:solidFill>
              </a:rPr>
              <a:t>iLPN</a:t>
            </a:r>
            <a:r>
              <a:rPr lang="en-US" dirty="0">
                <a:solidFill>
                  <a:schemeClr val="tx1"/>
                </a:solidFill>
              </a:rPr>
              <a:t> contents into warehouse inventory</a:t>
            </a:r>
          </a:p>
        </p:txBody>
      </p:sp>
      <p:sp>
        <p:nvSpPr>
          <p:cNvPr id="4" name="TextBox 3"/>
          <p:cNvSpPr txBox="1"/>
          <p:nvPr/>
        </p:nvSpPr>
        <p:spPr>
          <a:xfrm>
            <a:off x="4809452" y="1316502"/>
            <a:ext cx="4217366" cy="453547"/>
          </a:xfrm>
          <a:prstGeom prst="rect">
            <a:avLst/>
          </a:prstGeom>
          <a:noFill/>
        </p:spPr>
        <p:txBody>
          <a:bodyPr wrap="square" rtlCol="0">
            <a:noAutofit/>
          </a:bodyPr>
          <a:lstStyle/>
          <a:p>
            <a:pPr algn="l"/>
            <a:r>
              <a:rPr lang="en-US" dirty="0">
                <a:solidFill>
                  <a:schemeClr val="tx1"/>
                </a:solidFill>
              </a:rPr>
              <a:t>Item Level</a:t>
            </a:r>
          </a:p>
          <a:p>
            <a:pPr marL="285750" indent="-285750" algn="l">
              <a:buFont typeface="Wingdings" panose="05000000000000000000" pitchFamily="2" charset="2"/>
              <a:buChar char="Ø"/>
            </a:pPr>
            <a:r>
              <a:rPr lang="en-US" dirty="0">
                <a:solidFill>
                  <a:schemeClr val="tx1"/>
                </a:solidFill>
              </a:rPr>
              <a:t>Contents of each </a:t>
            </a:r>
            <a:r>
              <a:rPr lang="en-US" dirty="0" err="1">
                <a:solidFill>
                  <a:schemeClr val="tx1"/>
                </a:solidFill>
              </a:rPr>
              <a:t>iLPN</a:t>
            </a:r>
            <a:r>
              <a:rPr lang="en-US" dirty="0">
                <a:solidFill>
                  <a:schemeClr val="tx1"/>
                </a:solidFill>
              </a:rPr>
              <a:t> not known prior to receipt</a:t>
            </a:r>
          </a:p>
          <a:p>
            <a:pPr marL="285750" indent="-285750" algn="l">
              <a:buFont typeface="Wingdings" panose="05000000000000000000" pitchFamily="2" charset="2"/>
              <a:buChar char="Ø"/>
            </a:pPr>
            <a:r>
              <a:rPr lang="en-US" dirty="0">
                <a:solidFill>
                  <a:schemeClr val="tx1"/>
                </a:solidFill>
              </a:rPr>
              <a:t>Receiving builds </a:t>
            </a:r>
            <a:r>
              <a:rPr lang="en-US" dirty="0" err="1">
                <a:solidFill>
                  <a:schemeClr val="tx1"/>
                </a:solidFill>
              </a:rPr>
              <a:t>iLPN</a:t>
            </a:r>
            <a:r>
              <a:rPr lang="en-US" dirty="0">
                <a:solidFill>
                  <a:schemeClr val="tx1"/>
                </a:solidFill>
              </a:rPr>
              <a:t> as well as acknowledges receipt of </a:t>
            </a:r>
            <a:r>
              <a:rPr lang="en-US" dirty="0" err="1">
                <a:solidFill>
                  <a:schemeClr val="tx1"/>
                </a:solidFill>
              </a:rPr>
              <a:t>iLPN</a:t>
            </a:r>
            <a:r>
              <a:rPr lang="en-US" dirty="0">
                <a:solidFill>
                  <a:schemeClr val="tx1"/>
                </a:solidFill>
              </a:rPr>
              <a:t> contents into warehouse inventory</a:t>
            </a:r>
          </a:p>
          <a:p>
            <a:pPr algn="l"/>
            <a:endParaRPr lang="en-US" dirty="0">
              <a:solidFill>
                <a:schemeClr val="tx1"/>
              </a:solidFill>
            </a:endParaRPr>
          </a:p>
        </p:txBody>
      </p:sp>
      <p:sp>
        <p:nvSpPr>
          <p:cNvPr id="5" name="AutoShape 89"/>
          <p:cNvSpPr>
            <a:spLocks noChangeArrowheads="1"/>
          </p:cNvSpPr>
          <p:nvPr/>
        </p:nvSpPr>
        <p:spPr bwMode="auto">
          <a:xfrm rot="16200000">
            <a:off x="2294519" y="4769850"/>
            <a:ext cx="813146" cy="402967"/>
          </a:xfrm>
          <a:prstGeom prst="rightArrow">
            <a:avLst>
              <a:gd name="adj1" fmla="val 50000"/>
              <a:gd name="adj2" fmla="val 60205"/>
            </a:avLst>
          </a:prstGeom>
          <a:gradFill flip="none" rotWithShape="1">
            <a:gsLst>
              <a:gs pos="0">
                <a:srgbClr val="FF9900">
                  <a:alpha val="25000"/>
                </a:srgbClr>
              </a:gs>
              <a:gs pos="100000">
                <a:srgbClr val="FF9900">
                  <a:shade val="100000"/>
                  <a:satMod val="115000"/>
                </a:srgbClr>
              </a:gs>
            </a:gsLst>
            <a:lin ang="0" scaled="1"/>
            <a:tileRect/>
          </a:gradFill>
          <a:ln w="9525">
            <a:noFill/>
            <a:miter lim="800000"/>
            <a:headEnd/>
            <a:tailEnd/>
          </a:ln>
          <a:effectLst>
            <a:outerShdw blurRad="50800" dist="38100" dir="2700000" algn="tl" rotWithShape="0">
              <a:prstClr val="black">
                <a:alpha val="40000"/>
              </a:prstClr>
            </a:outerShdw>
          </a:effectLst>
        </p:spPr>
        <p:txBody>
          <a:bodyPr wrap="none" anchor="ctr"/>
          <a:lstStyle/>
          <a:p>
            <a:endParaRPr lang="en-US" dirty="0"/>
          </a:p>
        </p:txBody>
      </p:sp>
      <p:pic>
        <p:nvPicPr>
          <p:cNvPr id="6" name="Picture 14" descr="casem"/>
          <p:cNvPicPr>
            <a:picLocks noChangeAspect="1" noChangeArrowheads="1"/>
          </p:cNvPicPr>
          <p:nvPr/>
        </p:nvPicPr>
        <p:blipFill>
          <a:blip r:embed="rId2" cstate="print"/>
          <a:srcRect/>
          <a:stretch>
            <a:fillRect/>
          </a:stretch>
        </p:blipFill>
        <p:spPr bwMode="auto">
          <a:xfrm>
            <a:off x="2427622" y="5402178"/>
            <a:ext cx="490317" cy="739367"/>
          </a:xfrm>
          <a:prstGeom prst="rect">
            <a:avLst/>
          </a:prstGeom>
          <a:noFill/>
          <a:ln w="3175">
            <a:solidFill>
              <a:schemeClr val="bg1">
                <a:lumMod val="50000"/>
              </a:schemeClr>
            </a:solidFill>
            <a:miter lim="800000"/>
            <a:headEnd/>
            <a:tailEnd/>
          </a:ln>
          <a:effectLst>
            <a:outerShdw blurRad="50800" dist="38100" dir="2700000" algn="tl" rotWithShape="0">
              <a:prstClr val="black">
                <a:alpha val="40000"/>
              </a:prstClr>
            </a:outerShdw>
          </a:effectLst>
        </p:spPr>
      </p:pic>
      <p:grpSp>
        <p:nvGrpSpPr>
          <p:cNvPr id="7" name="Group 540"/>
          <p:cNvGrpSpPr/>
          <p:nvPr/>
        </p:nvGrpSpPr>
        <p:grpSpPr>
          <a:xfrm>
            <a:off x="1745593" y="3148482"/>
            <a:ext cx="773120" cy="634791"/>
            <a:chOff x="1390453" y="3575237"/>
            <a:chExt cx="1822648" cy="1735744"/>
          </a:xfrm>
        </p:grpSpPr>
        <p:pic>
          <p:nvPicPr>
            <p:cNvPr id="8"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9" name="Picture 379" descr="barcode"/>
            <p:cNvPicPr>
              <a:picLocks noChangeAspect="1" noChangeArrowheads="1"/>
            </p:cNvPicPr>
            <p:nvPr/>
          </p:nvPicPr>
          <p:blipFill>
            <a:blip r:embed="rId4"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grpSp>
        <p:nvGrpSpPr>
          <p:cNvPr id="10" name="Group 542"/>
          <p:cNvGrpSpPr/>
          <p:nvPr/>
        </p:nvGrpSpPr>
        <p:grpSpPr>
          <a:xfrm>
            <a:off x="2377063" y="3423156"/>
            <a:ext cx="773120" cy="634791"/>
            <a:chOff x="1390453" y="3575237"/>
            <a:chExt cx="1822648" cy="1735744"/>
          </a:xfrm>
        </p:grpSpPr>
        <p:pic>
          <p:nvPicPr>
            <p:cNvPr id="11"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12" name="Picture 379" descr="barcode"/>
            <p:cNvPicPr>
              <a:picLocks noChangeAspect="1" noChangeArrowheads="1"/>
            </p:cNvPicPr>
            <p:nvPr/>
          </p:nvPicPr>
          <p:blipFill>
            <a:blip r:embed="rId4"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grpSp>
        <p:nvGrpSpPr>
          <p:cNvPr id="13" name="Group 545"/>
          <p:cNvGrpSpPr/>
          <p:nvPr/>
        </p:nvGrpSpPr>
        <p:grpSpPr>
          <a:xfrm>
            <a:off x="3008532" y="3697831"/>
            <a:ext cx="773120" cy="634791"/>
            <a:chOff x="1390453" y="3575237"/>
            <a:chExt cx="1822648" cy="1735744"/>
          </a:xfrm>
        </p:grpSpPr>
        <p:pic>
          <p:nvPicPr>
            <p:cNvPr id="14"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15" name="Picture 379" descr="barcode"/>
            <p:cNvPicPr>
              <a:picLocks noChangeAspect="1" noChangeArrowheads="1"/>
            </p:cNvPicPr>
            <p:nvPr/>
          </p:nvPicPr>
          <p:blipFill>
            <a:blip r:embed="rId4"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pic>
        <p:nvPicPr>
          <p:cNvPr id="30"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5734168" y="3356323"/>
            <a:ext cx="773120" cy="634787"/>
          </a:xfrm>
          <a:prstGeom prst="rect">
            <a:avLst/>
          </a:prstGeom>
          <a:noFill/>
          <a:effectLst>
            <a:outerShdw blurRad="50800" dist="38100" dir="2700000" algn="tl" rotWithShape="0">
              <a:prstClr val="black">
                <a:alpha val="40000"/>
              </a:prstClr>
            </a:outerShdw>
          </a:effectLst>
        </p:spPr>
      </p:pic>
      <p:pic>
        <p:nvPicPr>
          <p:cNvPr id="33"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6365638" y="3631005"/>
            <a:ext cx="773120" cy="634791"/>
          </a:xfrm>
          <a:prstGeom prst="rect">
            <a:avLst/>
          </a:prstGeom>
          <a:noFill/>
          <a:effectLst>
            <a:outerShdw blurRad="50800" dist="38100" dir="2700000" algn="tl" rotWithShape="0">
              <a:prstClr val="black">
                <a:alpha val="40000"/>
              </a:prstClr>
            </a:outerShdw>
          </a:effectLst>
        </p:spPr>
      </p:pic>
      <p:pic>
        <p:nvPicPr>
          <p:cNvPr id="36" name="Picture 24" descr="C:\Documents and Settings\tsladovich\Desktop\2009 VERSIONS\2009 ICON ISSUES\FINAL - PNGS\x-BOX-No labels.png"/>
          <p:cNvPicPr>
            <a:picLocks noChangeAspect="1" noChangeArrowheads="1"/>
          </p:cNvPicPr>
          <p:nvPr/>
        </p:nvPicPr>
        <p:blipFill>
          <a:blip r:embed="rId3"/>
          <a:srcRect/>
          <a:stretch>
            <a:fillRect/>
          </a:stretch>
        </p:blipFill>
        <p:spPr bwMode="auto">
          <a:xfrm>
            <a:off x="6997107" y="3905680"/>
            <a:ext cx="773120" cy="634791"/>
          </a:xfrm>
          <a:prstGeom prst="rect">
            <a:avLst/>
          </a:prstGeom>
          <a:noFill/>
          <a:effectLst>
            <a:outerShdw blurRad="50800" dist="38100" dir="2700000" algn="tl" rotWithShape="0">
              <a:prstClr val="black">
                <a:alpha val="40000"/>
              </a:prstClr>
            </a:outerShdw>
          </a:effectLst>
        </p:spPr>
      </p:pic>
      <p:pic>
        <p:nvPicPr>
          <p:cNvPr id="38" name="Picture 37" descr="Screen Shot 2013-10-15 at 4.27.2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285" y="4372111"/>
            <a:ext cx="1291121" cy="1776800"/>
          </a:xfrm>
          <a:prstGeom prst="rect">
            <a:avLst/>
          </a:prstGeom>
        </p:spPr>
      </p:pic>
    </p:spTree>
    <p:extLst>
      <p:ext uri="{BB962C8B-B14F-4D97-AF65-F5344CB8AC3E}">
        <p14:creationId xmlns:p14="http://schemas.microsoft.com/office/powerpoint/2010/main" val="2622427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237507" y="512763"/>
            <a:ext cx="8533432" cy="649287"/>
          </a:xfrm>
        </p:spPr>
        <p:txBody>
          <a:bodyPr/>
          <a:lstStyle/>
          <a:p>
            <a:r>
              <a:rPr lang="en-US" sz="3200" dirty="0"/>
              <a:t>Purchase Orders</a:t>
            </a:r>
          </a:p>
        </p:txBody>
      </p:sp>
      <p:sp>
        <p:nvSpPr>
          <p:cNvPr id="187395" name="Rectangle 3"/>
          <p:cNvSpPr>
            <a:spLocks noGrp="1" noChangeArrowheads="1"/>
          </p:cNvSpPr>
          <p:nvPr>
            <p:ph type="body" idx="1"/>
          </p:nvPr>
        </p:nvSpPr>
        <p:spPr>
          <a:xfrm>
            <a:off x="486888" y="1395413"/>
            <a:ext cx="7971312" cy="4500562"/>
          </a:xfrm>
        </p:spPr>
        <p:txBody>
          <a:bodyPr/>
          <a:lstStyle/>
          <a:p>
            <a:r>
              <a:rPr lang="en-US" sz="2400" dirty="0"/>
              <a:t>Track receipts at PO level</a:t>
            </a:r>
          </a:p>
          <a:p>
            <a:pPr lvl="1"/>
            <a:r>
              <a:rPr lang="en-US" sz="2000" dirty="0"/>
              <a:t>Provide SKU and quantity tolerance checks.</a:t>
            </a:r>
          </a:p>
          <a:p>
            <a:r>
              <a:rPr lang="en-US" sz="2400" dirty="0"/>
              <a:t>Can use PO to build ASN.</a:t>
            </a:r>
          </a:p>
          <a:p>
            <a:r>
              <a:rPr lang="en-US" sz="2400" dirty="0"/>
              <a:t>WM allows:</a:t>
            </a:r>
          </a:p>
          <a:p>
            <a:pPr lvl="1"/>
            <a:r>
              <a:rPr lang="en-US" sz="2000" dirty="0"/>
              <a:t>One PO received over multiple ASNs</a:t>
            </a:r>
          </a:p>
          <a:p>
            <a:pPr lvl="1"/>
            <a:r>
              <a:rPr lang="en-US" sz="2000" dirty="0"/>
              <a:t>Multiple POs on one ASN</a:t>
            </a:r>
          </a:p>
          <a:p>
            <a:pPr lvl="1"/>
            <a:r>
              <a:rPr lang="en-US" sz="2000" dirty="0"/>
              <a:t>Multiple POs on one Shipment</a:t>
            </a:r>
          </a:p>
          <a:p>
            <a:r>
              <a:rPr lang="en-US" sz="2400" dirty="0"/>
              <a:t>PO is </a:t>
            </a:r>
            <a:r>
              <a:rPr lang="en-US" sz="2400" i="1" u="sng" dirty="0"/>
              <a:t>SKU level only</a:t>
            </a:r>
            <a:r>
              <a:rPr lang="en-US" sz="2400" dirty="0"/>
              <a:t>, no iLPN information</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noFill/>
          <a:ln/>
        </p:spPr>
        <p:txBody>
          <a:bodyPr/>
          <a:lstStyle/>
          <a:p>
            <a:r>
              <a:rPr lang="en-US" sz="3200" dirty="0"/>
              <a:t>Create ASN from Purchase Order</a:t>
            </a:r>
          </a:p>
        </p:txBody>
      </p:sp>
      <p:sp>
        <p:nvSpPr>
          <p:cNvPr id="3" name="TextBox 2"/>
          <p:cNvSpPr txBox="1"/>
          <p:nvPr/>
        </p:nvSpPr>
        <p:spPr>
          <a:xfrm>
            <a:off x="407154" y="1202180"/>
            <a:ext cx="6078227" cy="4091290"/>
          </a:xfrm>
          <a:prstGeom prst="rect">
            <a:avLst/>
          </a:prstGeom>
          <a:noFill/>
        </p:spPr>
        <p:txBody>
          <a:bodyPr wrap="square" rtlCol="0">
            <a:noAutofit/>
          </a:bodyPr>
          <a:lstStyle/>
          <a:p>
            <a:pPr algn="l">
              <a:spcBef>
                <a:spcPts val="600"/>
              </a:spcBef>
            </a:pPr>
            <a:r>
              <a:rPr lang="en-US" sz="2200" dirty="0">
                <a:solidFill>
                  <a:schemeClr val="tx1"/>
                </a:solidFill>
              </a:rPr>
              <a:t>Process:</a:t>
            </a:r>
          </a:p>
          <a:p>
            <a:pPr marL="342900" indent="-342900" algn="l">
              <a:spcBef>
                <a:spcPts val="600"/>
              </a:spcBef>
              <a:buFont typeface="Wingdings" panose="05000000000000000000" pitchFamily="2" charset="2"/>
              <a:buChar char="Ø"/>
            </a:pPr>
            <a:r>
              <a:rPr lang="en-US" sz="2200" dirty="0">
                <a:solidFill>
                  <a:schemeClr val="tx1"/>
                </a:solidFill>
              </a:rPr>
              <a:t>Typically created off of Packing Slip</a:t>
            </a:r>
          </a:p>
          <a:p>
            <a:pPr marL="342900" indent="-342900" algn="l">
              <a:spcBef>
                <a:spcPts val="600"/>
              </a:spcBef>
              <a:buFont typeface="Wingdings" panose="05000000000000000000" pitchFamily="2" charset="2"/>
              <a:buChar char="Ø"/>
            </a:pPr>
            <a:r>
              <a:rPr lang="en-US" sz="2200" dirty="0">
                <a:solidFill>
                  <a:schemeClr val="tx1"/>
                </a:solidFill>
              </a:rPr>
              <a:t>Next-up ASN Number</a:t>
            </a:r>
          </a:p>
          <a:p>
            <a:pPr marL="342900" indent="-342900" algn="l">
              <a:spcBef>
                <a:spcPts val="600"/>
              </a:spcBef>
              <a:buFont typeface="Wingdings" panose="05000000000000000000" pitchFamily="2" charset="2"/>
              <a:buChar char="Ø"/>
            </a:pPr>
            <a:r>
              <a:rPr lang="en-US" sz="2200" dirty="0">
                <a:solidFill>
                  <a:schemeClr val="tx1"/>
                </a:solidFill>
              </a:rPr>
              <a:t>Ties items and quantities from Packing Slip to a receiving entity (ASN)  </a:t>
            </a:r>
          </a:p>
          <a:p>
            <a:pPr algn="l">
              <a:spcBef>
                <a:spcPts val="600"/>
              </a:spcBef>
            </a:pPr>
            <a:endParaRPr lang="en-US" sz="2200" dirty="0">
              <a:solidFill>
                <a:schemeClr val="tx1"/>
              </a:solidFill>
            </a:endParaRPr>
          </a:p>
          <a:p>
            <a:pPr algn="l">
              <a:spcBef>
                <a:spcPts val="600"/>
              </a:spcBef>
            </a:pPr>
            <a:r>
              <a:rPr lang="en-US" sz="2200" dirty="0">
                <a:solidFill>
                  <a:schemeClr val="tx1"/>
                </a:solidFill>
              </a:rPr>
              <a:t>Benefits:</a:t>
            </a:r>
          </a:p>
          <a:p>
            <a:pPr marL="342900" indent="-342900" algn="l">
              <a:spcBef>
                <a:spcPts val="600"/>
              </a:spcBef>
              <a:buFont typeface="Wingdings" panose="05000000000000000000" pitchFamily="2" charset="2"/>
              <a:buChar char="Ø"/>
            </a:pPr>
            <a:r>
              <a:rPr lang="en-US" sz="2200" dirty="0">
                <a:solidFill>
                  <a:schemeClr val="tx1"/>
                </a:solidFill>
              </a:rPr>
              <a:t>Creates an entity to receive &amp; verify against</a:t>
            </a:r>
          </a:p>
          <a:p>
            <a:pPr marL="342900" indent="-342900" algn="l">
              <a:spcBef>
                <a:spcPts val="600"/>
              </a:spcBef>
              <a:buFont typeface="Wingdings" panose="05000000000000000000" pitchFamily="2" charset="2"/>
              <a:buChar char="Ø"/>
            </a:pPr>
            <a:r>
              <a:rPr lang="en-US" sz="2200" dirty="0">
                <a:solidFill>
                  <a:schemeClr val="tx1"/>
                </a:solidFill>
              </a:rPr>
              <a:t>ASNs drive many processes within WM</a:t>
            </a:r>
          </a:p>
          <a:p>
            <a:pPr marL="342900" indent="-342900" algn="l">
              <a:buFont typeface="Arial"/>
              <a:buChar char="•"/>
            </a:pPr>
            <a:endParaRPr lang="en-US" sz="2200" dirty="0">
              <a:solidFill>
                <a:schemeClr val="tx1"/>
              </a:solidFill>
            </a:endParaRPr>
          </a:p>
          <a:p>
            <a:pPr marL="342900" indent="-342900" algn="l">
              <a:buFont typeface="Arial"/>
              <a:buChar char="•"/>
            </a:pPr>
            <a:endParaRPr lang="en-US" sz="2200" dirty="0">
              <a:solidFill>
                <a:schemeClr val="tx1"/>
              </a:solidFill>
            </a:endParaRPr>
          </a:p>
        </p:txBody>
      </p:sp>
      <p:pic>
        <p:nvPicPr>
          <p:cNvPr id="13" name="Picture 12" descr="Screen Shot 2013-10-15 at 4.2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723" y="1412758"/>
            <a:ext cx="2405947" cy="3310988"/>
          </a:xfrm>
          <a:prstGeom prst="rect">
            <a:avLst/>
          </a:prstGeom>
        </p:spPr>
      </p:pic>
    </p:spTree>
    <p:extLst>
      <p:ext uri="{BB962C8B-B14F-4D97-AF65-F5344CB8AC3E}">
        <p14:creationId xmlns:p14="http://schemas.microsoft.com/office/powerpoint/2010/main" val="1613884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noFill/>
          <a:ln/>
        </p:spPr>
        <p:txBody>
          <a:bodyPr/>
          <a:lstStyle/>
          <a:p>
            <a:r>
              <a:rPr lang="en-US" sz="3200" dirty="0"/>
              <a:t>Create ASN from Purchase Order</a:t>
            </a:r>
          </a:p>
        </p:txBody>
      </p:sp>
      <p:pic>
        <p:nvPicPr>
          <p:cNvPr id="5" name="Picture 4" descr="Screen Shot 2013-10-15 at 5.0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94" y="962443"/>
            <a:ext cx="5624702" cy="2576232"/>
          </a:xfrm>
          <a:prstGeom prst="rect">
            <a:avLst/>
          </a:prstGeom>
        </p:spPr>
      </p:pic>
      <p:sp>
        <p:nvSpPr>
          <p:cNvPr id="6" name="TextBox 5"/>
          <p:cNvSpPr txBox="1"/>
          <p:nvPr/>
        </p:nvSpPr>
        <p:spPr>
          <a:xfrm>
            <a:off x="2842616" y="5760040"/>
            <a:ext cx="914400" cy="914400"/>
          </a:xfrm>
          <a:prstGeom prst="rect">
            <a:avLst/>
          </a:prstGeom>
          <a:noFill/>
        </p:spPr>
        <p:txBody>
          <a:bodyPr wrap="none" rtlCol="0">
            <a:noAutofit/>
          </a:bodyPr>
          <a:lstStyle/>
          <a:p>
            <a:pPr algn="l"/>
            <a:endParaRPr lang="en-US" dirty="0">
              <a:solidFill>
                <a:schemeClr val="tx1"/>
              </a:solidFill>
            </a:endParaRPr>
          </a:p>
        </p:txBody>
      </p:sp>
      <p:sp>
        <p:nvSpPr>
          <p:cNvPr id="7" name="TextBox 6"/>
          <p:cNvSpPr txBox="1"/>
          <p:nvPr/>
        </p:nvSpPr>
        <p:spPr>
          <a:xfrm>
            <a:off x="5855262" y="1783880"/>
            <a:ext cx="3111821" cy="921025"/>
          </a:xfrm>
          <a:prstGeom prst="rect">
            <a:avLst/>
          </a:prstGeom>
          <a:noFill/>
        </p:spPr>
        <p:txBody>
          <a:bodyPr wrap="square" rtlCol="0">
            <a:noAutofit/>
          </a:bodyPr>
          <a:lstStyle/>
          <a:p>
            <a:pPr algn="l"/>
            <a:r>
              <a:rPr lang="en-US" dirty="0">
                <a:solidFill>
                  <a:schemeClr val="tx1"/>
                </a:solidFill>
              </a:rPr>
              <a:t>Generate ASN number or add to already created ASN </a:t>
            </a:r>
          </a:p>
          <a:p>
            <a:pPr algn="l"/>
            <a:endParaRPr lang="en-US" dirty="0">
              <a:solidFill>
                <a:schemeClr val="tx1"/>
              </a:solidFill>
            </a:endParaRPr>
          </a:p>
        </p:txBody>
      </p:sp>
      <p:pic>
        <p:nvPicPr>
          <p:cNvPr id="8" name="Picture 7" descr="Screen Shot 2013-10-15 at 5.08.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78" y="3625931"/>
            <a:ext cx="5656152" cy="2581788"/>
          </a:xfrm>
          <a:prstGeom prst="rect">
            <a:avLst/>
          </a:prstGeom>
        </p:spPr>
      </p:pic>
      <p:sp>
        <p:nvSpPr>
          <p:cNvPr id="11" name="TextBox 10"/>
          <p:cNvSpPr txBox="1"/>
          <p:nvPr/>
        </p:nvSpPr>
        <p:spPr>
          <a:xfrm>
            <a:off x="210565" y="3991620"/>
            <a:ext cx="3463516" cy="1350325"/>
          </a:xfrm>
          <a:prstGeom prst="rect">
            <a:avLst/>
          </a:prstGeom>
          <a:noFill/>
        </p:spPr>
        <p:txBody>
          <a:bodyPr wrap="square" rtlCol="0">
            <a:noAutofit/>
          </a:bodyPr>
          <a:lstStyle/>
          <a:p>
            <a:pPr algn="l"/>
            <a:r>
              <a:rPr lang="en-US" dirty="0">
                <a:solidFill>
                  <a:schemeClr val="tx1"/>
                </a:solidFill>
              </a:rPr>
              <a:t>Add Entire PO or PO Line by drag &amp; drop</a:t>
            </a:r>
          </a:p>
          <a:p>
            <a:pPr algn="l"/>
            <a:r>
              <a:rPr lang="en-US" dirty="0">
                <a:solidFill>
                  <a:schemeClr val="tx1"/>
                </a:solidFill>
              </a:rPr>
              <a:t>Add partial PO line quantity through the split function</a:t>
            </a:r>
          </a:p>
          <a:p>
            <a:pPr algn="l"/>
            <a:endParaRPr lang="en-US" dirty="0">
              <a:solidFill>
                <a:schemeClr val="tx1"/>
              </a:solidFill>
            </a:endParaRPr>
          </a:p>
        </p:txBody>
      </p:sp>
    </p:spTree>
    <p:extLst>
      <p:ext uri="{BB962C8B-B14F-4D97-AF65-F5344CB8AC3E}">
        <p14:creationId xmlns:p14="http://schemas.microsoft.com/office/powerpoint/2010/main" val="1452171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ASN Inquiry Report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5" y="1045371"/>
            <a:ext cx="7982630" cy="419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5" name="TextBox 4"/>
          <p:cNvSpPr txBox="1"/>
          <p:nvPr/>
        </p:nvSpPr>
        <p:spPr>
          <a:xfrm>
            <a:off x="210564" y="5213190"/>
            <a:ext cx="7447807" cy="1350325"/>
          </a:xfrm>
          <a:prstGeom prst="rect">
            <a:avLst/>
          </a:prstGeom>
          <a:noFill/>
        </p:spPr>
        <p:txBody>
          <a:bodyPr wrap="square" rtlCol="0">
            <a:noAutofit/>
          </a:bodyPr>
          <a:lstStyle/>
          <a:p>
            <a:pPr marL="285750" indent="-285750" algn="l">
              <a:spcBef>
                <a:spcPts val="600"/>
              </a:spcBef>
              <a:buFont typeface="Arial"/>
              <a:buChar char="•"/>
            </a:pPr>
            <a:r>
              <a:rPr lang="en-US" dirty="0">
                <a:solidFill>
                  <a:schemeClr val="tx1"/>
                </a:solidFill>
              </a:rPr>
              <a:t>Assists in the receiving process (especially for Item Level ASNs)</a:t>
            </a:r>
          </a:p>
          <a:p>
            <a:pPr marL="285750" indent="-285750" algn="l">
              <a:spcBef>
                <a:spcPts val="600"/>
              </a:spcBef>
              <a:buFont typeface="Arial"/>
              <a:buChar char="•"/>
            </a:pPr>
            <a:r>
              <a:rPr lang="en-US" dirty="0">
                <a:solidFill>
                  <a:schemeClr val="tx1"/>
                </a:solidFill>
              </a:rPr>
              <a:t>Contains barcodes for Shipment, ASN, Dock Door and Item</a:t>
            </a:r>
          </a:p>
        </p:txBody>
      </p:sp>
    </p:spTree>
    <p:extLst>
      <p:ext uri="{BB962C8B-B14F-4D97-AF65-F5344CB8AC3E}">
        <p14:creationId xmlns:p14="http://schemas.microsoft.com/office/powerpoint/2010/main" val="6192481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2312705355"/>
              </p:ext>
            </p:extLst>
          </p:nvPr>
        </p:nvGraphicFramePr>
        <p:xfrm>
          <a:off x="1849954" y="2576953"/>
          <a:ext cx="4783660" cy="2115697"/>
        </p:xfrm>
        <a:graphic>
          <a:graphicData uri="http://schemas.openxmlformats.org/presentationml/2006/ole">
            <mc:AlternateContent xmlns:mc="http://schemas.openxmlformats.org/markup-compatibility/2006">
              <mc:Choice xmlns:v="urn:schemas-microsoft-com:vml" Requires="v">
                <p:oleObj name="Image" r:id="rId3" imgW="8469841" imgH="3746032" progId="">
                  <p:embed/>
                </p:oleObj>
              </mc:Choice>
              <mc:Fallback>
                <p:oleObj name="Image" r:id="rId3" imgW="8469841" imgH="374603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954" y="2576953"/>
                        <a:ext cx="4783660" cy="21156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AutoShape 7"/>
          <p:cNvSpPr>
            <a:spLocks noChangeArrowheads="1"/>
          </p:cNvSpPr>
          <p:nvPr/>
        </p:nvSpPr>
        <p:spPr bwMode="auto">
          <a:xfrm>
            <a:off x="2898775" y="1508235"/>
            <a:ext cx="2990480" cy="646331"/>
          </a:xfrm>
          <a:prstGeom prst="roundRect">
            <a:avLst>
              <a:gd name="adj" fmla="val 0"/>
            </a:avLst>
          </a:prstGeom>
          <a:noFill/>
          <a:ln w="12700" algn="ctr">
            <a:noFill/>
            <a:round/>
            <a:headEnd/>
            <a:tailEnd/>
          </a:ln>
        </p:spPr>
        <p:txBody>
          <a:bodyPr wrap="square">
            <a:spAutoFit/>
          </a:bodyPr>
          <a:lstStyle/>
          <a:p>
            <a:pPr algn="ctr" eaLnBrk="0" hangingPunct="0"/>
            <a:r>
              <a:rPr lang="en-US" b="1" i="1" dirty="0">
                <a:solidFill>
                  <a:srgbClr val="333333"/>
                </a:solidFill>
              </a:rPr>
              <a:t>Schedule &amp; manage WM shipment appointments</a:t>
            </a:r>
          </a:p>
        </p:txBody>
      </p:sp>
      <p:sp>
        <p:nvSpPr>
          <p:cNvPr id="1031" name="AutoShape 8"/>
          <p:cNvSpPr>
            <a:spLocks noChangeArrowheads="1"/>
          </p:cNvSpPr>
          <p:nvPr/>
        </p:nvSpPr>
        <p:spPr bwMode="auto">
          <a:xfrm>
            <a:off x="6403975" y="1984375"/>
            <a:ext cx="2311400" cy="915988"/>
          </a:xfrm>
          <a:prstGeom prst="roundRect">
            <a:avLst>
              <a:gd name="adj" fmla="val 0"/>
            </a:avLst>
          </a:prstGeom>
          <a:noFill/>
          <a:ln w="12700" algn="ctr">
            <a:noFill/>
            <a:round/>
            <a:headEnd/>
            <a:tailEnd/>
          </a:ln>
        </p:spPr>
        <p:txBody>
          <a:bodyPr>
            <a:spAutoFit/>
          </a:bodyPr>
          <a:lstStyle/>
          <a:p>
            <a:pPr algn="ctr" eaLnBrk="0" hangingPunct="0"/>
            <a:r>
              <a:rPr lang="en-US" b="1" i="1" dirty="0">
                <a:solidFill>
                  <a:srgbClr val="333333"/>
                </a:solidFill>
              </a:rPr>
              <a:t>Inbound &amp; outbound yard management</a:t>
            </a:r>
          </a:p>
        </p:txBody>
      </p:sp>
      <p:sp>
        <p:nvSpPr>
          <p:cNvPr id="1032" name="AutoShape 9"/>
          <p:cNvSpPr>
            <a:spLocks noChangeArrowheads="1"/>
          </p:cNvSpPr>
          <p:nvPr/>
        </p:nvSpPr>
        <p:spPr bwMode="auto">
          <a:xfrm>
            <a:off x="160817" y="4567782"/>
            <a:ext cx="2035175" cy="641350"/>
          </a:xfrm>
          <a:prstGeom prst="roundRect">
            <a:avLst>
              <a:gd name="adj" fmla="val 0"/>
            </a:avLst>
          </a:prstGeom>
          <a:noFill/>
          <a:ln w="12700" algn="ctr">
            <a:noFill/>
            <a:round/>
            <a:headEnd/>
            <a:tailEnd/>
          </a:ln>
        </p:spPr>
        <p:txBody>
          <a:bodyPr>
            <a:spAutoFit/>
          </a:bodyPr>
          <a:lstStyle/>
          <a:p>
            <a:pPr algn="ctr" eaLnBrk="0" hangingPunct="0"/>
            <a:r>
              <a:rPr lang="en-US" b="1" i="1" dirty="0">
                <a:solidFill>
                  <a:srgbClr val="333333"/>
                </a:solidFill>
              </a:rPr>
              <a:t>Manage dock door availability</a:t>
            </a:r>
          </a:p>
        </p:txBody>
      </p:sp>
      <p:sp>
        <p:nvSpPr>
          <p:cNvPr id="1033" name="AutoShape 10"/>
          <p:cNvSpPr>
            <a:spLocks noChangeArrowheads="1"/>
          </p:cNvSpPr>
          <p:nvPr/>
        </p:nvSpPr>
        <p:spPr bwMode="auto">
          <a:xfrm>
            <a:off x="3308350" y="5308600"/>
            <a:ext cx="2359025" cy="641350"/>
          </a:xfrm>
          <a:prstGeom prst="roundRect">
            <a:avLst>
              <a:gd name="adj" fmla="val 0"/>
            </a:avLst>
          </a:prstGeom>
          <a:noFill/>
          <a:ln w="12700" algn="ctr">
            <a:noFill/>
            <a:round/>
            <a:headEnd/>
            <a:tailEnd/>
          </a:ln>
        </p:spPr>
        <p:txBody>
          <a:bodyPr>
            <a:spAutoFit/>
          </a:bodyPr>
          <a:lstStyle/>
          <a:p>
            <a:pPr algn="ctr" eaLnBrk="0" hangingPunct="0"/>
            <a:r>
              <a:rPr lang="en-US" b="1" i="1" dirty="0">
                <a:solidFill>
                  <a:srgbClr val="333333"/>
                </a:solidFill>
              </a:rPr>
              <a:t>RF directed tasks for yard associates</a:t>
            </a:r>
          </a:p>
        </p:txBody>
      </p:sp>
      <p:sp>
        <p:nvSpPr>
          <p:cNvPr id="1034" name="AutoShape 11"/>
          <p:cNvSpPr>
            <a:spLocks noChangeArrowheads="1"/>
          </p:cNvSpPr>
          <p:nvPr/>
        </p:nvSpPr>
        <p:spPr bwMode="auto">
          <a:xfrm>
            <a:off x="6019800" y="4325938"/>
            <a:ext cx="2193925" cy="366712"/>
          </a:xfrm>
          <a:prstGeom prst="roundRect">
            <a:avLst>
              <a:gd name="adj" fmla="val 0"/>
            </a:avLst>
          </a:prstGeom>
          <a:noFill/>
          <a:ln w="12700" algn="ctr">
            <a:noFill/>
            <a:round/>
            <a:headEnd/>
            <a:tailEnd/>
          </a:ln>
        </p:spPr>
        <p:txBody>
          <a:bodyPr>
            <a:spAutoFit/>
          </a:bodyPr>
          <a:lstStyle/>
          <a:p>
            <a:pPr algn="ctr" eaLnBrk="0" hangingPunct="0"/>
            <a:r>
              <a:rPr lang="en-US" b="1" i="1" dirty="0">
                <a:solidFill>
                  <a:srgbClr val="333333"/>
                </a:solidFill>
              </a:rPr>
              <a:t>Trailer tracking</a:t>
            </a:r>
          </a:p>
        </p:txBody>
      </p:sp>
      <p:sp>
        <p:nvSpPr>
          <p:cNvPr id="1035" name="AutoShape 12"/>
          <p:cNvSpPr>
            <a:spLocks noChangeArrowheads="1"/>
          </p:cNvSpPr>
          <p:nvPr/>
        </p:nvSpPr>
        <p:spPr bwMode="auto">
          <a:xfrm>
            <a:off x="319567" y="1928366"/>
            <a:ext cx="1717675" cy="915987"/>
          </a:xfrm>
          <a:prstGeom prst="roundRect">
            <a:avLst>
              <a:gd name="adj" fmla="val 0"/>
            </a:avLst>
          </a:prstGeom>
          <a:noFill/>
          <a:ln w="12700" algn="ctr">
            <a:noFill/>
            <a:round/>
            <a:headEnd/>
            <a:tailEnd/>
          </a:ln>
        </p:spPr>
        <p:txBody>
          <a:bodyPr>
            <a:spAutoFit/>
          </a:bodyPr>
          <a:lstStyle/>
          <a:p>
            <a:pPr algn="ctr" eaLnBrk="0" hangingPunct="0"/>
            <a:r>
              <a:rPr lang="en-US" b="1" i="1" dirty="0">
                <a:solidFill>
                  <a:srgbClr val="333333"/>
                </a:solidFill>
              </a:rPr>
              <a:t>Optimize dock door assignments</a:t>
            </a:r>
          </a:p>
        </p:txBody>
      </p:sp>
      <p:sp>
        <p:nvSpPr>
          <p:cNvPr id="15" name="Title 14"/>
          <p:cNvSpPr>
            <a:spLocks noGrp="1"/>
          </p:cNvSpPr>
          <p:nvPr>
            <p:ph type="title"/>
          </p:nvPr>
        </p:nvSpPr>
        <p:spPr>
          <a:xfrm>
            <a:off x="138400" y="453833"/>
            <a:ext cx="8925623" cy="300037"/>
          </a:xfrm>
        </p:spPr>
        <p:txBody>
          <a:bodyPr/>
          <a:lstStyle/>
          <a:p>
            <a:r>
              <a:rPr lang="en-US" sz="2800" dirty="0"/>
              <a:t>Appointments Scheduling and Yard Management</a:t>
            </a:r>
          </a:p>
        </p:txBody>
      </p:sp>
      <p:grpSp>
        <p:nvGrpSpPr>
          <p:cNvPr id="18" name="Group 17"/>
          <p:cNvGrpSpPr/>
          <p:nvPr/>
        </p:nvGrpSpPr>
        <p:grpSpPr>
          <a:xfrm>
            <a:off x="5986130" y="4856976"/>
            <a:ext cx="1488558" cy="1169581"/>
            <a:chOff x="5986130" y="4856976"/>
            <a:chExt cx="1488558" cy="1169581"/>
          </a:xfrm>
          <a:effectLst>
            <a:outerShdw blurRad="76200" dir="13500000" sy="23000" kx="1200000" algn="br" rotWithShape="0">
              <a:prstClr val="black">
                <a:alpha val="20000"/>
              </a:prstClr>
            </a:outerShdw>
          </a:effectLst>
          <a:scene3d>
            <a:camera prst="isometricOffAxis1Right"/>
            <a:lightRig rig="threePt" dir="t"/>
          </a:scene3d>
        </p:grpSpPr>
        <p:sp>
          <p:nvSpPr>
            <p:cNvPr id="16" name="Rounded Rectangle 15"/>
            <p:cNvSpPr/>
            <p:nvPr/>
          </p:nvSpPr>
          <p:spPr bwMode="auto">
            <a:xfrm>
              <a:off x="5986130" y="4856976"/>
              <a:ext cx="1488558" cy="1169581"/>
            </a:xfrm>
            <a:prstGeom prst="roundRect">
              <a:avLst>
                <a:gd name="adj" fmla="val 9394"/>
              </a:avLst>
            </a:prstGeom>
            <a:solidFill>
              <a:schemeClr val="bg1"/>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1028" name="Text Box 5"/>
            <p:cNvSpPr txBox="1">
              <a:spLocks noChangeArrowheads="1"/>
            </p:cNvSpPr>
            <p:nvPr/>
          </p:nvSpPr>
          <p:spPr bwMode="auto">
            <a:xfrm>
              <a:off x="6096182" y="4860149"/>
              <a:ext cx="1261545" cy="276999"/>
            </a:xfrm>
            <a:prstGeom prst="rect">
              <a:avLst/>
            </a:prstGeom>
            <a:noFill/>
            <a:ln w="12700">
              <a:noFill/>
              <a:miter lim="800000"/>
              <a:headEnd/>
              <a:tailEnd/>
            </a:ln>
          </p:spPr>
          <p:txBody>
            <a:bodyPr wrap="square">
              <a:spAutoFit/>
            </a:bodyPr>
            <a:lstStyle/>
            <a:p>
              <a:pPr algn="l"/>
              <a:r>
                <a:rPr lang="en-US" sz="1200" dirty="0">
                  <a:solidFill>
                    <a:schemeClr val="tx1"/>
                  </a:solidFill>
                </a:rPr>
                <a:t>Guard Check-in</a:t>
              </a:r>
            </a:p>
          </p:txBody>
        </p:sp>
        <p:pic>
          <p:nvPicPr>
            <p:cNvPr id="8196" name="Picture 4"/>
            <p:cNvPicPr>
              <a:picLocks noChangeAspect="1" noChangeArrowheads="1"/>
            </p:cNvPicPr>
            <p:nvPr/>
          </p:nvPicPr>
          <p:blipFill>
            <a:blip r:embed="rId5"/>
            <a:srcRect/>
            <a:stretch>
              <a:fillRect/>
            </a:stretch>
          </p:blipFill>
          <p:spPr bwMode="auto">
            <a:xfrm>
              <a:off x="6428563" y="5169195"/>
              <a:ext cx="652721" cy="820441"/>
            </a:xfrm>
            <a:prstGeom prst="rect">
              <a:avLst/>
            </a:prstGeom>
            <a:noFill/>
            <a:ln w="9525">
              <a:noFill/>
              <a:miter lim="800000"/>
              <a:headEnd/>
              <a:tailEnd/>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0519885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Dock Doors</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5" name="TextBox 4"/>
          <p:cNvSpPr txBox="1"/>
          <p:nvPr/>
        </p:nvSpPr>
        <p:spPr>
          <a:xfrm>
            <a:off x="4134049" y="1538785"/>
            <a:ext cx="4904533" cy="1350325"/>
          </a:xfrm>
          <a:prstGeom prst="rect">
            <a:avLst/>
          </a:prstGeom>
          <a:noFill/>
        </p:spPr>
        <p:txBody>
          <a:bodyPr wrap="square" rtlCol="0">
            <a:noAutofit/>
          </a:bodyPr>
          <a:lstStyle/>
          <a:p>
            <a:pPr marL="342900" indent="-342900" algn="l">
              <a:spcBef>
                <a:spcPts val="600"/>
              </a:spcBef>
              <a:buFont typeface="Wingdings" panose="05000000000000000000" pitchFamily="2" charset="2"/>
              <a:buChar char="Ø"/>
            </a:pPr>
            <a:r>
              <a:rPr lang="en-US" dirty="0">
                <a:solidFill>
                  <a:schemeClr val="tx1"/>
                </a:solidFill>
              </a:rPr>
              <a:t>Created with a barcode used for validation</a:t>
            </a:r>
          </a:p>
          <a:p>
            <a:pPr marL="342900" indent="-342900" algn="l">
              <a:spcBef>
                <a:spcPts val="600"/>
              </a:spcBef>
              <a:buFont typeface="Wingdings" panose="05000000000000000000" pitchFamily="2" charset="2"/>
              <a:buChar char="Ø"/>
            </a:pPr>
            <a:r>
              <a:rPr lang="en-US" dirty="0">
                <a:solidFill>
                  <a:schemeClr val="tx1"/>
                </a:solidFill>
              </a:rPr>
              <a:t>Can be linked to a receiving staging location for automatic locating of </a:t>
            </a:r>
            <a:r>
              <a:rPr lang="en-US" dirty="0" err="1">
                <a:solidFill>
                  <a:schemeClr val="tx1"/>
                </a:solidFill>
              </a:rPr>
              <a:t>iLPNs</a:t>
            </a:r>
            <a:r>
              <a:rPr lang="en-US" dirty="0">
                <a:solidFill>
                  <a:schemeClr val="tx1"/>
                </a:solidFill>
              </a:rPr>
              <a:t> during receipt</a:t>
            </a:r>
          </a:p>
        </p:txBody>
      </p:sp>
      <p:pic>
        <p:nvPicPr>
          <p:cNvPr id="4" name="Picture 3" descr="Screen Shot 2013-10-15 at 3.47.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2" y="1058275"/>
            <a:ext cx="3922330" cy="2967585"/>
          </a:xfrm>
          <a:prstGeom prst="rect">
            <a:avLst/>
          </a:prstGeom>
        </p:spPr>
      </p:pic>
      <p:sp>
        <p:nvSpPr>
          <p:cNvPr id="11" name="TextBox 10"/>
          <p:cNvSpPr txBox="1"/>
          <p:nvPr/>
        </p:nvSpPr>
        <p:spPr>
          <a:xfrm>
            <a:off x="109453" y="4488951"/>
            <a:ext cx="4904533" cy="1622482"/>
          </a:xfrm>
          <a:prstGeom prst="rect">
            <a:avLst/>
          </a:prstGeom>
          <a:noFill/>
        </p:spPr>
        <p:txBody>
          <a:bodyPr wrap="square" rtlCol="0">
            <a:noAutofit/>
          </a:bodyPr>
          <a:lstStyle/>
          <a:p>
            <a:pPr marL="285750" indent="-285750" algn="l">
              <a:spcBef>
                <a:spcPts val="600"/>
              </a:spcBef>
              <a:buFont typeface="Wingdings" panose="05000000000000000000" pitchFamily="2" charset="2"/>
              <a:buChar char="Ø"/>
            </a:pPr>
            <a:r>
              <a:rPr lang="en-US" dirty="0">
                <a:solidFill>
                  <a:schemeClr val="tx1"/>
                </a:solidFill>
              </a:rPr>
              <a:t>Dock Doors are tied to Slots</a:t>
            </a:r>
          </a:p>
          <a:p>
            <a:pPr marL="285750" indent="-285750" algn="l">
              <a:spcBef>
                <a:spcPts val="600"/>
              </a:spcBef>
              <a:buFont typeface="Wingdings" panose="05000000000000000000" pitchFamily="2" charset="2"/>
              <a:buChar char="Ø"/>
            </a:pPr>
            <a:r>
              <a:rPr lang="en-US" dirty="0">
                <a:solidFill>
                  <a:schemeClr val="tx1"/>
                </a:solidFill>
              </a:rPr>
              <a:t>Slots can be used to separate different uses for dock doors (Inbound </a:t>
            </a:r>
            <a:r>
              <a:rPr lang="en-US" dirty="0" err="1">
                <a:solidFill>
                  <a:schemeClr val="tx1"/>
                </a:solidFill>
              </a:rPr>
              <a:t>vs</a:t>
            </a:r>
            <a:r>
              <a:rPr lang="en-US" dirty="0">
                <a:solidFill>
                  <a:schemeClr val="tx1"/>
                </a:solidFill>
              </a:rPr>
              <a:t> Outbound) or different types of doors (Automated </a:t>
            </a:r>
            <a:r>
              <a:rPr lang="en-US" dirty="0" err="1">
                <a:solidFill>
                  <a:schemeClr val="tx1"/>
                </a:solidFill>
              </a:rPr>
              <a:t>vs</a:t>
            </a:r>
            <a:r>
              <a:rPr lang="en-US" dirty="0">
                <a:solidFill>
                  <a:schemeClr val="tx1"/>
                </a:solidFill>
              </a:rPr>
              <a:t> Manual)</a:t>
            </a:r>
          </a:p>
        </p:txBody>
      </p:sp>
      <p:sp>
        <p:nvSpPr>
          <p:cNvPr id="10" name="TextBox 9"/>
          <p:cNvSpPr txBox="1"/>
          <p:nvPr/>
        </p:nvSpPr>
        <p:spPr>
          <a:xfrm>
            <a:off x="4534174" y="4087517"/>
            <a:ext cx="914400" cy="914400"/>
          </a:xfrm>
          <a:prstGeom prst="rect">
            <a:avLst/>
          </a:prstGeom>
          <a:noFill/>
        </p:spPr>
        <p:txBody>
          <a:bodyPr wrap="none" rtlCol="0">
            <a:noAutofit/>
          </a:bodyPr>
          <a:lstStyle/>
          <a:p>
            <a:pPr algn="l"/>
            <a:endParaRPr lang="en-US" dirty="0">
              <a:solidFill>
                <a:schemeClr val="tx1"/>
              </a:solidFill>
            </a:endParaRPr>
          </a:p>
        </p:txBody>
      </p:sp>
      <p:pic>
        <p:nvPicPr>
          <p:cNvPr id="12" name="Picture 11" descr="Screen Shot 2013-10-16 at 9.12.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097" y="3215944"/>
            <a:ext cx="4229903" cy="3179061"/>
          </a:xfrm>
          <a:prstGeom prst="rect">
            <a:avLst/>
          </a:prstGeom>
        </p:spPr>
      </p:pic>
    </p:spTree>
    <p:extLst>
      <p:ext uri="{BB962C8B-B14F-4D97-AF65-F5344CB8AC3E}">
        <p14:creationId xmlns:p14="http://schemas.microsoft.com/office/powerpoint/2010/main" val="16229112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Type of Appointments</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10" name="TextBox 9"/>
          <p:cNvSpPr txBox="1"/>
          <p:nvPr/>
        </p:nvSpPr>
        <p:spPr>
          <a:xfrm>
            <a:off x="4534174" y="4087517"/>
            <a:ext cx="914400" cy="914400"/>
          </a:xfrm>
          <a:prstGeom prst="rect">
            <a:avLst/>
          </a:prstGeom>
          <a:noFill/>
        </p:spPr>
        <p:txBody>
          <a:bodyPr wrap="none" rtlCol="0">
            <a:noAutofit/>
          </a:bodyPr>
          <a:lstStyle/>
          <a:p>
            <a:pPr algn="l"/>
            <a:endParaRPr lang="en-US" dirty="0">
              <a:solidFill>
                <a:schemeClr val="tx1"/>
              </a:solidFill>
            </a:endParaRPr>
          </a:p>
        </p:txBody>
      </p:sp>
      <p:pic>
        <p:nvPicPr>
          <p:cNvPr id="7" name="Picture 6" descr="Screen Shot 2013-10-15 at 3.44.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28" y="1110791"/>
            <a:ext cx="7046057" cy="3277422"/>
          </a:xfrm>
          <a:prstGeom prst="rect">
            <a:avLst/>
          </a:prstGeom>
        </p:spPr>
      </p:pic>
      <p:sp>
        <p:nvSpPr>
          <p:cNvPr id="13" name="TextBox 12"/>
          <p:cNvSpPr txBox="1"/>
          <p:nvPr/>
        </p:nvSpPr>
        <p:spPr>
          <a:xfrm>
            <a:off x="145813" y="4201120"/>
            <a:ext cx="8591718" cy="1941720"/>
          </a:xfrm>
          <a:prstGeom prst="rect">
            <a:avLst/>
          </a:prstGeom>
          <a:noFill/>
        </p:spPr>
        <p:txBody>
          <a:bodyPr wrap="square" rtlCol="0">
            <a:noAutofit/>
          </a:bodyPr>
          <a:lstStyle/>
          <a:p>
            <a:pPr marL="285750" indent="-285750" algn="l">
              <a:spcBef>
                <a:spcPts val="400"/>
              </a:spcBef>
              <a:buFont typeface="Wingdings" panose="05000000000000000000" pitchFamily="2" charset="2"/>
              <a:buChar char="Ø"/>
            </a:pPr>
            <a:r>
              <a:rPr lang="en-US" dirty="0">
                <a:solidFill>
                  <a:schemeClr val="tx1"/>
                </a:solidFill>
              </a:rPr>
              <a:t>Live Unload – Driver remains with trailer until unloaded</a:t>
            </a:r>
          </a:p>
          <a:p>
            <a:pPr marL="285750" indent="-285750" algn="l">
              <a:spcBef>
                <a:spcPts val="400"/>
              </a:spcBef>
              <a:buFont typeface="Wingdings" panose="05000000000000000000" pitchFamily="2" charset="2"/>
              <a:buChar char="Ø"/>
            </a:pPr>
            <a:r>
              <a:rPr lang="en-US" dirty="0">
                <a:solidFill>
                  <a:schemeClr val="tx1"/>
                </a:solidFill>
              </a:rPr>
              <a:t>Drop Unload – Trailer or Container left at Distribution Center</a:t>
            </a:r>
          </a:p>
          <a:p>
            <a:pPr marL="285750" indent="-285750" algn="l">
              <a:spcBef>
                <a:spcPts val="400"/>
              </a:spcBef>
              <a:buFont typeface="Wingdings" panose="05000000000000000000" pitchFamily="2" charset="2"/>
              <a:buChar char="Ø"/>
            </a:pPr>
            <a:r>
              <a:rPr lang="en-US" dirty="0">
                <a:solidFill>
                  <a:schemeClr val="tx1"/>
                </a:solidFill>
              </a:rPr>
              <a:t>Pick up Empty – Driver picking up empty trailer (typically from Drop Unload)</a:t>
            </a:r>
          </a:p>
          <a:p>
            <a:pPr marL="285750" indent="-285750" algn="l">
              <a:spcBef>
                <a:spcPts val="400"/>
              </a:spcBef>
              <a:buFont typeface="Wingdings" panose="05000000000000000000" pitchFamily="2" charset="2"/>
              <a:buChar char="Ø"/>
            </a:pPr>
            <a:r>
              <a:rPr lang="en-US" dirty="0">
                <a:solidFill>
                  <a:schemeClr val="tx1"/>
                </a:solidFill>
              </a:rPr>
              <a:t>Drop Empty – Driver dropping an empty trailer (typically for Drop Load)</a:t>
            </a:r>
          </a:p>
          <a:p>
            <a:pPr marL="285750" indent="-285750" algn="l">
              <a:spcBef>
                <a:spcPts val="400"/>
              </a:spcBef>
              <a:buFont typeface="Wingdings" panose="05000000000000000000" pitchFamily="2" charset="2"/>
              <a:buChar char="Ø"/>
            </a:pPr>
            <a:r>
              <a:rPr lang="en-US" dirty="0">
                <a:solidFill>
                  <a:schemeClr val="tx1"/>
                </a:solidFill>
              </a:rPr>
              <a:t>Live Load -  Driver remains with trailer until loaded</a:t>
            </a:r>
          </a:p>
          <a:p>
            <a:pPr marL="285750" indent="-285750" algn="l">
              <a:spcBef>
                <a:spcPts val="400"/>
              </a:spcBef>
              <a:buFont typeface="Wingdings" panose="05000000000000000000" pitchFamily="2" charset="2"/>
              <a:buChar char="Ø"/>
            </a:pPr>
            <a:r>
              <a:rPr lang="en-US" dirty="0">
                <a:solidFill>
                  <a:schemeClr val="tx1"/>
                </a:solidFill>
              </a:rPr>
              <a:t>Pick up Load  – Driver picking up loaded trailer</a:t>
            </a:r>
          </a:p>
          <a:p>
            <a:pPr marL="285750" indent="-285750" algn="l">
              <a:spcBef>
                <a:spcPts val="400"/>
              </a:spcBef>
              <a:buFont typeface="Wingdings" panose="05000000000000000000" pitchFamily="2" charset="2"/>
              <a:buChar char="Ø"/>
            </a:pPr>
            <a:r>
              <a:rPr lang="en-US" dirty="0">
                <a:solidFill>
                  <a:schemeClr val="tx1"/>
                </a:solidFill>
              </a:rPr>
              <a:t>Miscellaneous – Typically utilized for non-tracked shipments (Empty Pallets)</a:t>
            </a:r>
          </a:p>
          <a:p>
            <a:pPr marL="285750" indent="-285750" algn="l">
              <a:spcBef>
                <a:spcPts val="400"/>
              </a:spcBef>
              <a:buFont typeface="Arial"/>
              <a:buChar char="•"/>
            </a:pPr>
            <a:endParaRPr lang="en-US" dirty="0">
              <a:solidFill>
                <a:schemeClr val="tx1"/>
              </a:solidFill>
            </a:endParaRPr>
          </a:p>
          <a:p>
            <a:pPr marL="285750" indent="-285750" algn="l">
              <a:spcBef>
                <a:spcPts val="600"/>
              </a:spcBef>
              <a:buFont typeface="Arial"/>
              <a:buChar char="•"/>
            </a:pPr>
            <a:endParaRPr lang="en-US" dirty="0">
              <a:solidFill>
                <a:schemeClr val="tx1"/>
              </a:solidFill>
            </a:endParaRPr>
          </a:p>
          <a:p>
            <a:pPr marL="285750" indent="-285750" algn="l">
              <a:spcBef>
                <a:spcPts val="600"/>
              </a:spcBef>
              <a:buFont typeface="Arial"/>
              <a:buChar char="•"/>
            </a:pPr>
            <a:endParaRPr lang="en-US" dirty="0">
              <a:solidFill>
                <a:schemeClr val="tx1"/>
              </a:solidFill>
            </a:endParaRPr>
          </a:p>
        </p:txBody>
      </p:sp>
    </p:spTree>
    <p:extLst>
      <p:ext uri="{BB962C8B-B14F-4D97-AF65-F5344CB8AC3E}">
        <p14:creationId xmlns:p14="http://schemas.microsoft.com/office/powerpoint/2010/main" val="30543894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Guard Check-In</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296160" y="4690846"/>
            <a:ext cx="7800090" cy="817917"/>
          </a:xfrm>
          <a:prstGeom prst="rect">
            <a:avLst/>
          </a:prstGeom>
          <a:noFill/>
        </p:spPr>
        <p:txBody>
          <a:bodyPr wrap="square" rtlCol="0">
            <a:noAutofit/>
          </a:bodyPr>
          <a:lstStyle/>
          <a:p>
            <a:pPr algn="l">
              <a:spcBef>
                <a:spcPts val="400"/>
              </a:spcBef>
            </a:pPr>
            <a:r>
              <a:rPr lang="en-US" dirty="0">
                <a:solidFill>
                  <a:schemeClr val="tx1"/>
                </a:solidFill>
              </a:rPr>
              <a:t>The Guard Check-In process checks in the appointment and the associated trailer for that appointment. </a:t>
            </a:r>
          </a:p>
          <a:p>
            <a:pPr algn="l">
              <a:spcBef>
                <a:spcPts val="400"/>
              </a:spcBef>
            </a:pPr>
            <a:endParaRPr lang="en-US" dirty="0">
              <a:solidFill>
                <a:schemeClr val="tx1"/>
              </a:solidFill>
            </a:endParaRPr>
          </a:p>
        </p:txBody>
      </p:sp>
      <p:pic>
        <p:nvPicPr>
          <p:cNvPr id="4" name="Picture 3" descr="image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991514"/>
            <a:ext cx="8032750" cy="3639772"/>
          </a:xfrm>
          <a:prstGeom prst="rect">
            <a:avLst/>
          </a:prstGeom>
        </p:spPr>
      </p:pic>
      <p:sp>
        <p:nvSpPr>
          <p:cNvPr id="6" name="TextBox 5"/>
          <p:cNvSpPr txBox="1"/>
          <p:nvPr/>
        </p:nvSpPr>
        <p:spPr>
          <a:xfrm>
            <a:off x="296160" y="5338374"/>
            <a:ext cx="7800090" cy="817917"/>
          </a:xfrm>
          <a:prstGeom prst="rect">
            <a:avLst/>
          </a:prstGeom>
          <a:noFill/>
        </p:spPr>
        <p:txBody>
          <a:bodyPr wrap="square" rtlCol="0">
            <a:noAutofit/>
          </a:bodyPr>
          <a:lstStyle/>
          <a:p>
            <a:pPr algn="l">
              <a:spcBef>
                <a:spcPts val="400"/>
              </a:spcBef>
            </a:pPr>
            <a:r>
              <a:rPr lang="en-US" dirty="0">
                <a:solidFill>
                  <a:schemeClr val="tx1"/>
                </a:solidFill>
              </a:rPr>
              <a:t>There is additionally a “Fast Check-In” option which allows for expedited admittance to the yard.  </a:t>
            </a:r>
          </a:p>
          <a:p>
            <a:pPr algn="l">
              <a:spcBef>
                <a:spcPts val="400"/>
              </a:spcBef>
            </a:pPr>
            <a:endParaRPr lang="en-US" dirty="0">
              <a:solidFill>
                <a:schemeClr val="tx1"/>
              </a:solidFill>
            </a:endParaRPr>
          </a:p>
        </p:txBody>
      </p:sp>
      <p:sp>
        <p:nvSpPr>
          <p:cNvPr id="5" name="Rectangle 4"/>
          <p:cNvSpPr/>
          <p:nvPr/>
        </p:nvSpPr>
        <p:spPr bwMode="auto">
          <a:xfrm>
            <a:off x="188626" y="1387936"/>
            <a:ext cx="701281" cy="236764"/>
          </a:xfrm>
          <a:prstGeom prst="rect">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1125" marR="0" indent="-111125" algn="l" defTabSz="914400" rtl="0" eaLnBrk="1" fontAlgn="base" latinLnBrk="0" hangingPunct="1">
              <a:lnSpc>
                <a:spcPct val="100000"/>
              </a:lnSpc>
              <a:spcBef>
                <a:spcPct val="50000"/>
              </a:spcBef>
              <a:spcAft>
                <a:spcPct val="0"/>
              </a:spcAft>
              <a:buClrTx/>
              <a:buSzTx/>
              <a:tabLst/>
            </a:pPr>
            <a:endParaRPr kumimoji="0" lang="en-US" sz="1200" b="0" i="0" u="none" strike="noStrike" cap="none" normalizeH="0" baseline="0" dirty="0">
              <a:ln>
                <a:noFill/>
              </a:ln>
              <a:solidFill>
                <a:schemeClr val="tx1"/>
              </a:solidFill>
              <a:effectLst/>
              <a:latin typeface="Arial" charset="0"/>
            </a:endParaRPr>
          </a:p>
        </p:txBody>
      </p:sp>
      <p:sp>
        <p:nvSpPr>
          <p:cNvPr id="8" name="TextBox 7"/>
          <p:cNvSpPr txBox="1"/>
          <p:nvPr/>
        </p:nvSpPr>
        <p:spPr>
          <a:xfrm>
            <a:off x="296160" y="5915789"/>
            <a:ext cx="7800090" cy="817917"/>
          </a:xfrm>
          <a:prstGeom prst="rect">
            <a:avLst/>
          </a:prstGeom>
          <a:noFill/>
        </p:spPr>
        <p:txBody>
          <a:bodyPr wrap="square" rtlCol="0">
            <a:noAutofit/>
          </a:bodyPr>
          <a:lstStyle/>
          <a:p>
            <a:pPr algn="l">
              <a:spcBef>
                <a:spcPts val="400"/>
              </a:spcBef>
            </a:pPr>
            <a:r>
              <a:rPr lang="en-US" dirty="0">
                <a:solidFill>
                  <a:schemeClr val="tx1"/>
                </a:solidFill>
              </a:rPr>
              <a:t>Or an option to Check In just the driver without an appointment.  </a:t>
            </a:r>
          </a:p>
          <a:p>
            <a:pPr algn="l">
              <a:spcBef>
                <a:spcPts val="400"/>
              </a:spcBef>
            </a:pPr>
            <a:endParaRPr lang="en-US" dirty="0">
              <a:solidFill>
                <a:schemeClr val="tx1"/>
              </a:solidFill>
            </a:endParaRPr>
          </a:p>
        </p:txBody>
      </p:sp>
      <p:sp>
        <p:nvSpPr>
          <p:cNvPr id="9" name="Rectangle 8"/>
          <p:cNvSpPr/>
          <p:nvPr/>
        </p:nvSpPr>
        <p:spPr bwMode="auto">
          <a:xfrm>
            <a:off x="1622819" y="1393386"/>
            <a:ext cx="701281" cy="236764"/>
          </a:xfrm>
          <a:prstGeom prst="rect">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1125" marR="0" indent="-111125" algn="l" defTabSz="914400" rtl="0" eaLnBrk="1" fontAlgn="base" latinLnBrk="0" hangingPunct="1">
              <a:lnSpc>
                <a:spcPct val="100000"/>
              </a:lnSpc>
              <a:spcBef>
                <a:spcPct val="50000"/>
              </a:spcBef>
              <a:spcAft>
                <a:spcPct val="0"/>
              </a:spcAft>
              <a:buClrTx/>
              <a:buSzTx/>
              <a:tabLst/>
            </a:pPr>
            <a:endParaRPr kumimoji="0" lang="en-US" sz="1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71332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1"/>
            <a:ext cx="7162800" cy="685800"/>
          </a:xfrm>
        </p:spPr>
        <p:txBody>
          <a:bodyPr/>
          <a:lstStyle/>
          <a:p>
            <a:r>
              <a:rPr lang="en-US" dirty="0"/>
              <a:t>Inbound</a:t>
            </a:r>
          </a:p>
        </p:txBody>
      </p:sp>
      <p:sp>
        <p:nvSpPr>
          <p:cNvPr id="4" name="Rectangle 3"/>
          <p:cNvSpPr txBox="1">
            <a:spLocks noChangeArrowheads="1"/>
          </p:cNvSpPr>
          <p:nvPr/>
        </p:nvSpPr>
        <p:spPr>
          <a:xfrm>
            <a:off x="368030" y="1082040"/>
            <a:ext cx="8298317" cy="5201313"/>
          </a:xfrm>
          <a:prstGeom prst="rect">
            <a:avLst/>
          </a:prstGeom>
        </p:spPr>
        <p:txBody>
          <a:bodyPr vert="horz" lIns="0" tIns="0" rIns="0" bIns="0" rtlCol="0">
            <a:noAutofit/>
          </a:bodyPr>
          <a:lstStyle>
            <a:lvl1pPr marL="0" indent="0" algn="l" defTabSz="457200" rtl="0" eaLnBrk="1" fontAlgn="base" hangingPunct="1">
              <a:lnSpc>
                <a:spcPct val="90000"/>
              </a:lnSpc>
              <a:spcBef>
                <a:spcPts val="450"/>
              </a:spcBef>
              <a:spcAft>
                <a:spcPts val="300"/>
              </a:spcAft>
              <a:buClr>
                <a:srgbClr val="1A75BB"/>
              </a:buClr>
              <a:buFont typeface="Wingdings" panose="05000000000000000000" pitchFamily="2" charset="2"/>
              <a:buNone/>
              <a:defRPr sz="1800" kern="1200">
                <a:solidFill>
                  <a:schemeClr val="accent5">
                    <a:lumMod val="75000"/>
                  </a:schemeClr>
                </a:solidFill>
                <a:latin typeface="+mj-lt"/>
                <a:ea typeface="MS PGothic" pitchFamily="34" charset="-128"/>
                <a:cs typeface="Geneva" charset="0"/>
              </a:defRPr>
            </a:lvl1pPr>
            <a:lvl2pPr marL="343037" indent="0" algn="ctr" defTabSz="457200" rtl="0" eaLnBrk="1" fontAlgn="base" hangingPunct="1">
              <a:lnSpc>
                <a:spcPct val="90000"/>
              </a:lnSpc>
              <a:spcBef>
                <a:spcPts val="0"/>
              </a:spcBef>
              <a:spcAft>
                <a:spcPts val="300"/>
              </a:spcAft>
              <a:buClr>
                <a:srgbClr val="1A75BB"/>
              </a:buClr>
              <a:buFont typeface="Trebuchet MS" panose="020B0603020202020204" pitchFamily="34" charset="0"/>
              <a:buNone/>
              <a:defRPr sz="1800" kern="1200">
                <a:solidFill>
                  <a:schemeClr val="tx1">
                    <a:tint val="75000"/>
                  </a:schemeClr>
                </a:solidFill>
                <a:latin typeface="+mj-lt"/>
                <a:ea typeface="Geneva" charset="0"/>
                <a:cs typeface="Geneva" charset="0"/>
              </a:defRPr>
            </a:lvl2pPr>
            <a:lvl3pPr marL="686074" indent="0" algn="ctr" defTabSz="457200" rtl="0" eaLnBrk="1" fontAlgn="base" hangingPunct="1">
              <a:lnSpc>
                <a:spcPct val="90000"/>
              </a:lnSpc>
              <a:spcBef>
                <a:spcPts val="0"/>
              </a:spcBef>
              <a:spcAft>
                <a:spcPts val="300"/>
              </a:spcAft>
              <a:buClr>
                <a:srgbClr val="1A75BB"/>
              </a:buClr>
              <a:buFont typeface="Trebuchet MS" panose="020B0603020202020204" pitchFamily="34" charset="0"/>
              <a:buNone/>
              <a:defRPr sz="1600" kern="1200">
                <a:solidFill>
                  <a:schemeClr val="tx1">
                    <a:tint val="75000"/>
                  </a:schemeClr>
                </a:solidFill>
                <a:latin typeface="+mj-lt"/>
                <a:ea typeface="Geneva" charset="0"/>
                <a:cs typeface="Geneva" charset="0"/>
              </a:defRPr>
            </a:lvl3pPr>
            <a:lvl4pPr marL="1029111" indent="0" algn="ctr" defTabSz="457200" rtl="0" eaLnBrk="1" fontAlgn="base" hangingPunct="1">
              <a:lnSpc>
                <a:spcPct val="90000"/>
              </a:lnSpc>
              <a:spcBef>
                <a:spcPts val="0"/>
              </a:spcBef>
              <a:spcAft>
                <a:spcPts val="300"/>
              </a:spcAft>
              <a:buClr>
                <a:srgbClr val="1A75BB"/>
              </a:buClr>
              <a:buFont typeface="Wingdings" panose="05000000000000000000" pitchFamily="2" charset="2"/>
              <a:buNone/>
              <a:defRPr sz="1400" kern="1200">
                <a:solidFill>
                  <a:schemeClr val="tx1">
                    <a:tint val="75000"/>
                  </a:schemeClr>
                </a:solidFill>
                <a:latin typeface="+mj-lt"/>
                <a:ea typeface="Geneva" charset="0"/>
                <a:cs typeface="Geneva" charset="0"/>
              </a:defRPr>
            </a:lvl4pPr>
            <a:lvl5pPr marL="1372149" indent="0" algn="ctr" defTabSz="457200" rtl="0" eaLnBrk="1" fontAlgn="base" hangingPunct="1">
              <a:lnSpc>
                <a:spcPct val="90000"/>
              </a:lnSpc>
              <a:spcBef>
                <a:spcPts val="0"/>
              </a:spcBef>
              <a:spcAft>
                <a:spcPts val="300"/>
              </a:spcAft>
              <a:buClr>
                <a:srgbClr val="1A75BB"/>
              </a:buClr>
              <a:buFont typeface="Wingdings" panose="05000000000000000000" pitchFamily="2" charset="2"/>
              <a:buNone/>
              <a:defRPr sz="1400" kern="1200">
                <a:solidFill>
                  <a:schemeClr val="tx1">
                    <a:tint val="75000"/>
                  </a:schemeClr>
                </a:solidFill>
                <a:latin typeface="+mj-lt"/>
                <a:ea typeface="Geneva" charset="0"/>
                <a:cs typeface="Geneva" charset="0"/>
              </a:defRPr>
            </a:lvl5pPr>
            <a:lvl6pPr marL="1715186"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058223"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240126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2744297"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b="1" i="1" dirty="0"/>
          </a:p>
          <a:p>
            <a:pPr marL="457200" indent="-457200">
              <a:buFont typeface="+mj-lt"/>
              <a:buAutoNum type="arabicPeriod"/>
            </a:pPr>
            <a:r>
              <a:rPr lang="en-US" sz="2400" dirty="0"/>
              <a:t>WM’s Inbound functions include:</a:t>
            </a:r>
          </a:p>
          <a:p>
            <a:pPr marL="660400" lvl="1" indent="-457200" algn="l">
              <a:spcBef>
                <a:spcPts val="450"/>
              </a:spcBef>
              <a:buFont typeface="Wingdings" panose="05000000000000000000" pitchFamily="2" charset="2"/>
              <a:buChar char="Ø"/>
            </a:pPr>
            <a:r>
              <a:rPr lang="en-US" sz="2400" b="1" i="1" dirty="0">
                <a:solidFill>
                  <a:schemeClr val="accent5">
                    <a:lumMod val="75000"/>
                  </a:schemeClr>
                </a:solidFill>
                <a:ea typeface="MS PGothic" pitchFamily="34" charset="-128"/>
              </a:rPr>
              <a:t>Pre-Receiving and Receiving functions</a:t>
            </a:r>
          </a:p>
          <a:p>
            <a:pPr marL="660400" lvl="1" indent="-457200" algn="l">
              <a:spcBef>
                <a:spcPts val="450"/>
              </a:spcBef>
              <a:buFont typeface="Wingdings" panose="05000000000000000000" pitchFamily="2" charset="2"/>
              <a:buChar char="Ø"/>
            </a:pPr>
            <a:r>
              <a:rPr lang="en-US" sz="2400" b="1" i="1" dirty="0">
                <a:solidFill>
                  <a:schemeClr val="accent5">
                    <a:lumMod val="75000"/>
                  </a:schemeClr>
                </a:solidFill>
                <a:ea typeface="MS PGothic" pitchFamily="34" charset="-128"/>
              </a:rPr>
              <a:t>Appointment Scheduling</a:t>
            </a:r>
          </a:p>
          <a:p>
            <a:pPr marL="660400" lvl="1" indent="-457200" algn="l">
              <a:spcBef>
                <a:spcPts val="450"/>
              </a:spcBef>
              <a:buFont typeface="Wingdings" panose="05000000000000000000" pitchFamily="2" charset="2"/>
              <a:buChar char="Ø"/>
            </a:pPr>
            <a:r>
              <a:rPr lang="en-US" sz="2400" b="1" i="1" dirty="0" err="1">
                <a:solidFill>
                  <a:schemeClr val="accent5">
                    <a:lumMod val="75000"/>
                  </a:schemeClr>
                </a:solidFill>
                <a:ea typeface="MS PGothic" pitchFamily="34" charset="-128"/>
              </a:rPr>
              <a:t>Putaway</a:t>
            </a:r>
            <a:endParaRPr lang="en-US" sz="2400" b="1" i="1" dirty="0">
              <a:solidFill>
                <a:schemeClr val="accent5">
                  <a:lumMod val="75000"/>
                </a:schemeClr>
              </a:solidFill>
              <a:ea typeface="MS PGothic" pitchFamily="34" charset="-128"/>
            </a:endParaRPr>
          </a:p>
          <a:p>
            <a:pPr marL="660400" lvl="1" indent="-457200" algn="l">
              <a:spcBef>
                <a:spcPts val="450"/>
              </a:spcBef>
              <a:buFont typeface="Wingdings" panose="05000000000000000000" pitchFamily="2" charset="2"/>
              <a:buChar char="Ø"/>
            </a:pPr>
            <a:r>
              <a:rPr lang="en-US" sz="2400" b="1" i="1" dirty="0">
                <a:solidFill>
                  <a:schemeClr val="accent5">
                    <a:lumMod val="75000"/>
                  </a:schemeClr>
                </a:solidFill>
                <a:ea typeface="MS PGothic" pitchFamily="34" charset="-128"/>
              </a:rPr>
              <a:t>Inventory Management</a:t>
            </a:r>
          </a:p>
          <a:p>
            <a:pPr marL="660400" lvl="1" indent="-457200" algn="l">
              <a:spcBef>
                <a:spcPts val="450"/>
              </a:spcBef>
              <a:buFont typeface="Wingdings" panose="05000000000000000000" pitchFamily="2" charset="2"/>
              <a:buChar char="Ø"/>
            </a:pPr>
            <a:r>
              <a:rPr lang="en-US" sz="2400" b="1" i="1" dirty="0">
                <a:solidFill>
                  <a:schemeClr val="accent5">
                    <a:lumMod val="75000"/>
                  </a:schemeClr>
                </a:solidFill>
                <a:ea typeface="MS PGothic" pitchFamily="34" charset="-128"/>
              </a:rPr>
              <a:t>Cycle Counting</a:t>
            </a:r>
          </a:p>
        </p:txBody>
      </p:sp>
    </p:spTree>
    <p:extLst>
      <p:ext uri="{BB962C8B-B14F-4D97-AF65-F5344CB8AC3E}">
        <p14:creationId xmlns:p14="http://schemas.microsoft.com/office/powerpoint/2010/main" val="1805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Guard Check-In</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193884" y="3446681"/>
            <a:ext cx="6776205" cy="2067756"/>
          </a:xfrm>
          <a:prstGeom prst="rect">
            <a:avLst/>
          </a:prstGeom>
          <a:noFill/>
        </p:spPr>
        <p:txBody>
          <a:bodyPr wrap="square" rtlCol="0">
            <a:noAutofit/>
          </a:bodyPr>
          <a:lstStyle/>
          <a:p>
            <a:pPr marL="285750" indent="-285750" algn="l">
              <a:spcBef>
                <a:spcPts val="400"/>
              </a:spcBef>
              <a:buFont typeface="Wingdings" panose="05000000000000000000" pitchFamily="2" charset="2"/>
              <a:buChar char="Ø"/>
            </a:pPr>
            <a:r>
              <a:rPr lang="en-US" dirty="0">
                <a:solidFill>
                  <a:schemeClr val="tx1"/>
                </a:solidFill>
              </a:rPr>
              <a:t>WM directs the Guard on where the driver should proceed to:</a:t>
            </a:r>
          </a:p>
          <a:p>
            <a:pPr marL="742950" lvl="1" indent="-285750" algn="l">
              <a:spcBef>
                <a:spcPts val="400"/>
              </a:spcBef>
              <a:buFont typeface="Wingdings" panose="05000000000000000000" pitchFamily="2" charset="2"/>
              <a:buChar char="Ø"/>
            </a:pPr>
            <a:r>
              <a:rPr lang="en-US" dirty="0">
                <a:solidFill>
                  <a:schemeClr val="tx1"/>
                </a:solidFill>
              </a:rPr>
              <a:t>Dock Door</a:t>
            </a:r>
          </a:p>
          <a:p>
            <a:pPr marL="742950" lvl="1" indent="-285750" algn="l">
              <a:spcBef>
                <a:spcPts val="400"/>
              </a:spcBef>
              <a:buFont typeface="Wingdings" panose="05000000000000000000" pitchFamily="2" charset="2"/>
              <a:buChar char="Ø"/>
            </a:pPr>
            <a:r>
              <a:rPr lang="en-US" dirty="0">
                <a:solidFill>
                  <a:schemeClr val="tx1"/>
                </a:solidFill>
              </a:rPr>
              <a:t>Yard Location</a:t>
            </a:r>
          </a:p>
          <a:p>
            <a:pPr marL="285750" indent="-285750" algn="l">
              <a:spcBef>
                <a:spcPts val="400"/>
              </a:spcBef>
              <a:buFont typeface="Wingdings" panose="05000000000000000000" pitchFamily="2" charset="2"/>
              <a:buChar char="Ø"/>
            </a:pPr>
            <a:r>
              <a:rPr lang="en-US" dirty="0">
                <a:solidFill>
                  <a:schemeClr val="tx1"/>
                </a:solidFill>
              </a:rPr>
              <a:t>WM completes move of trailer to destination location</a:t>
            </a:r>
          </a:p>
          <a:p>
            <a:pPr marL="285750" indent="-285750" algn="l">
              <a:spcBef>
                <a:spcPts val="400"/>
              </a:spcBef>
              <a:buFont typeface="Wingdings" panose="05000000000000000000" pitchFamily="2" charset="2"/>
              <a:buChar char="Ø"/>
            </a:pPr>
            <a:r>
              <a:rPr lang="en-US" dirty="0">
                <a:solidFill>
                  <a:schemeClr val="tx1"/>
                </a:solidFill>
              </a:rPr>
              <a:t>WM prints Facility Access Pass (optional)</a:t>
            </a:r>
          </a:p>
          <a:p>
            <a:pPr marL="285750" indent="-285750" algn="l">
              <a:spcBef>
                <a:spcPts val="400"/>
              </a:spcBef>
              <a:buFont typeface="Wingdings" panose="05000000000000000000" pitchFamily="2" charset="2"/>
              <a:buChar char="Ø"/>
            </a:pPr>
            <a:endParaRPr lang="en-US" dirty="0">
              <a:solidFill>
                <a:schemeClr val="tx1"/>
              </a:solidFill>
            </a:endParaRPr>
          </a:p>
          <a:p>
            <a:pPr algn="l">
              <a:spcBef>
                <a:spcPts val="400"/>
              </a:spcBef>
            </a:pPr>
            <a:endParaRPr lang="en-US" dirty="0">
              <a:solidFill>
                <a:schemeClr val="tx1"/>
              </a:solidFill>
            </a:endParaRPr>
          </a:p>
          <a:p>
            <a:pPr algn="l">
              <a:spcBef>
                <a:spcPts val="400"/>
              </a:spcBef>
            </a:pPr>
            <a:endParaRPr lang="en-US" dirty="0">
              <a:solidFill>
                <a:schemeClr val="tx1"/>
              </a:solidFill>
            </a:endParaRPr>
          </a:p>
        </p:txBody>
      </p:sp>
      <p:pic>
        <p:nvPicPr>
          <p:cNvPr id="6" name="Picture 5" descr="Screen Shot 2013-10-15 at 3.5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34" y="1451268"/>
            <a:ext cx="7120513" cy="1709302"/>
          </a:xfrm>
          <a:prstGeom prst="rect">
            <a:avLst/>
          </a:prstGeom>
        </p:spPr>
      </p:pic>
    </p:spTree>
    <p:extLst>
      <p:ext uri="{BB962C8B-B14F-4D97-AF65-F5344CB8AC3E}">
        <p14:creationId xmlns:p14="http://schemas.microsoft.com/office/powerpoint/2010/main" val="36749151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Yard Move Trailer</a:t>
            </a:r>
          </a:p>
        </p:txBody>
      </p:sp>
      <p:sp>
        <p:nvSpPr>
          <p:cNvPr id="8" name="Rectangle 7"/>
          <p:cNvSpPr/>
          <p:nvPr/>
        </p:nvSpPr>
        <p:spPr>
          <a:xfrm>
            <a:off x="2868246" y="1473053"/>
            <a:ext cx="3520194" cy="1200329"/>
          </a:xfrm>
          <a:prstGeom prst="rect">
            <a:avLst/>
          </a:prstGeom>
        </p:spPr>
        <p:txBody>
          <a:bodyPr wrap="square">
            <a:spAutoFit/>
          </a:bodyPr>
          <a:lstStyle/>
          <a:p>
            <a:pPr algn="l">
              <a:spcBef>
                <a:spcPts val="400"/>
              </a:spcBef>
            </a:pPr>
            <a:r>
              <a:rPr lang="en-US" dirty="0">
                <a:solidFill>
                  <a:schemeClr val="tx1"/>
                </a:solidFill>
              </a:rPr>
              <a:t>Yard Jockeys are displayed different types of task (i.e. Move Trailer or yard Audit Tasks). The user selects the task to execute. </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WM displays the current location and trailer to be moved as well as the destination. User key enters the destination to confirm the move.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 List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1 M::[DM1]YARDBB02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2 M::[Ship-01]075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S=&gt; __</a:t>
            </a: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Move Trailer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Destination Location</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Cloc</a:t>
            </a:r>
            <a:r>
              <a:rPr lang="en-US" sz="1100" dirty="0">
                <a:solidFill>
                  <a:srgbClr val="FFFFFF"/>
                </a:solidFill>
                <a:latin typeface="Courier New"/>
                <a:ea typeface="Calibri"/>
                <a:cs typeface="Times New Roman"/>
              </a:rPr>
              <a:t>:[DM1]YARDBB02</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Carrier:YELLOW</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Trailer: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TRL08</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Dloc</a:t>
            </a:r>
            <a:r>
              <a:rPr lang="en-US" sz="1100" dirty="0">
                <a:solidFill>
                  <a:srgbClr val="FFFFFF"/>
                </a:solidFill>
                <a:latin typeface="Courier New"/>
                <a:ea typeface="Calibri"/>
                <a:cs typeface="Times New Roman"/>
              </a:rPr>
              <a:t>:[IN]01</a:t>
            </a:r>
            <a:endParaRPr lang="en-US" sz="1100" u="sng"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IN01</a:t>
            </a:r>
            <a:r>
              <a:rPr lang="en-US" sz="1100" dirty="0">
                <a:solidFill>
                  <a:srgbClr val="FFFFFF"/>
                </a:solidFill>
                <a:latin typeface="Courier New"/>
                <a:ea typeface="Calibri"/>
                <a:cs typeface="Times New Roman"/>
              </a:rPr>
              <a:t>__</a:t>
            </a:r>
            <a:endParaRPr lang="en-US" sz="1100" u="sng" dirty="0">
              <a:solidFill>
                <a:srgbClr val="FFFFFF"/>
              </a:solidFill>
              <a:latin typeface="Courier New"/>
              <a:ea typeface="Calibri"/>
              <a:cs typeface="Times New Roman"/>
            </a:endParaRPr>
          </a:p>
        </p:txBody>
      </p:sp>
    </p:spTree>
    <p:extLst>
      <p:ext uri="{BB962C8B-B14F-4D97-AF65-F5344CB8AC3E}">
        <p14:creationId xmlns:p14="http://schemas.microsoft.com/office/powerpoint/2010/main" val="9147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Yard Audit</a:t>
            </a:r>
          </a:p>
        </p:txBody>
      </p:sp>
      <p:sp>
        <p:nvSpPr>
          <p:cNvPr id="8" name="Rectangle 7"/>
          <p:cNvSpPr/>
          <p:nvPr/>
        </p:nvSpPr>
        <p:spPr>
          <a:xfrm>
            <a:off x="2868246" y="1473053"/>
            <a:ext cx="3520194" cy="923330"/>
          </a:xfrm>
          <a:prstGeom prst="rect">
            <a:avLst/>
          </a:prstGeom>
        </p:spPr>
        <p:txBody>
          <a:bodyPr wrap="square">
            <a:spAutoFit/>
          </a:bodyPr>
          <a:lstStyle/>
          <a:p>
            <a:pPr algn="l">
              <a:spcBef>
                <a:spcPts val="400"/>
              </a:spcBef>
            </a:pPr>
            <a:r>
              <a:rPr lang="en-US" dirty="0">
                <a:solidFill>
                  <a:schemeClr val="tx1"/>
                </a:solidFill>
              </a:rPr>
              <a:t>WM prompts for the yard location which is to be audited. User key enters location. </a:t>
            </a:r>
          </a:p>
        </p:txBody>
      </p:sp>
      <p:sp>
        <p:nvSpPr>
          <p:cNvPr id="9" name="Rectangle 8"/>
          <p:cNvSpPr/>
          <p:nvPr/>
        </p:nvSpPr>
        <p:spPr>
          <a:xfrm>
            <a:off x="3342686" y="3175189"/>
            <a:ext cx="3120829" cy="923330"/>
          </a:xfrm>
          <a:prstGeom prst="rect">
            <a:avLst/>
          </a:prstGeom>
        </p:spPr>
        <p:txBody>
          <a:bodyPr wrap="square">
            <a:spAutoFit/>
          </a:bodyPr>
          <a:lstStyle/>
          <a:p>
            <a:pPr algn="l"/>
            <a:r>
              <a:rPr lang="en-US" dirty="0">
                <a:solidFill>
                  <a:schemeClr val="tx1"/>
                </a:solidFill>
              </a:rPr>
              <a:t>User captures if trailer is currently located in the yard location being audited. </a:t>
            </a:r>
          </a:p>
        </p:txBody>
      </p:sp>
      <p:sp>
        <p:nvSpPr>
          <p:cNvPr id="14" name="Rectangle 13"/>
          <p:cNvSpPr/>
          <p:nvPr/>
        </p:nvSpPr>
        <p:spPr>
          <a:xfrm>
            <a:off x="3059421" y="4892668"/>
            <a:ext cx="3823420" cy="923330"/>
          </a:xfrm>
          <a:prstGeom prst="rect">
            <a:avLst/>
          </a:prstGeom>
        </p:spPr>
        <p:txBody>
          <a:bodyPr wrap="square">
            <a:spAutoFit/>
          </a:bodyPr>
          <a:lstStyle/>
          <a:p>
            <a:pPr algn="l"/>
            <a:r>
              <a:rPr lang="en-US" dirty="0">
                <a:solidFill>
                  <a:schemeClr val="tx1"/>
                </a:solidFill>
              </a:rPr>
              <a:t>If ‘Y’, WM prompts for the trailer number. User key enters the trailer number to complete the audit.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Yard Audit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Audit Location: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Y11Y11</a:t>
            </a:r>
            <a:r>
              <a:rPr lang="en-US" sz="1100" dirty="0">
                <a:solidFill>
                  <a:srgbClr val="FFFFFF"/>
                </a:solidFill>
                <a:latin typeface="Courier New"/>
                <a:ea typeface="Calibri"/>
                <a:cs typeface="Times New Roman"/>
              </a:rPr>
              <a:t>_________</a:t>
            </a:r>
            <a:endParaRPr lang="en-US" sz="1100" u="sng" dirty="0">
              <a:solidFill>
                <a:srgbClr val="FFFFFF"/>
              </a:solidFill>
              <a:latin typeface="Courier New"/>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Yard Audit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Is Trailer At </a:t>
            </a:r>
            <a:r>
              <a:rPr lang="en-US" sz="1100" dirty="0" err="1">
                <a:solidFill>
                  <a:srgbClr val="FFFFFF"/>
                </a:solidFill>
                <a:latin typeface="Courier New"/>
                <a:ea typeface="Calibri"/>
                <a:cs typeface="Times New Roman"/>
              </a:rPr>
              <a:t>Locn</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Y</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Location: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[YardZone01]Y11Y11</a:t>
            </a: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Yard Audit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Trailer:</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TR00981</a:t>
            </a:r>
            <a:r>
              <a:rPr lang="en-US" sz="1100" dirty="0">
                <a:solidFill>
                  <a:srgbClr val="FFFFFF"/>
                </a:solidFill>
                <a:latin typeface="Courier New"/>
                <a:ea typeface="Calibri"/>
                <a:cs typeface="Times New Roman"/>
              </a:rPr>
              <a:t>____</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Location: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[YardZone01]Y11Y11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Counted:</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 of 1</a:t>
            </a:r>
            <a:endParaRPr lang="en-US" sz="1100" dirty="0">
              <a:ea typeface="Calibri"/>
              <a:cs typeface="Times New Roman"/>
            </a:endParaRPr>
          </a:p>
        </p:txBody>
      </p:sp>
    </p:spTree>
    <p:extLst>
      <p:ext uri="{BB962C8B-B14F-4D97-AF65-F5344CB8AC3E}">
        <p14:creationId xmlns:p14="http://schemas.microsoft.com/office/powerpoint/2010/main" val="295302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Guard Check-Out</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222076" y="5111751"/>
            <a:ext cx="8403340" cy="1082500"/>
          </a:xfrm>
          <a:prstGeom prst="rect">
            <a:avLst/>
          </a:prstGeom>
          <a:noFill/>
        </p:spPr>
        <p:txBody>
          <a:bodyPr wrap="square" rtlCol="0">
            <a:noAutofit/>
          </a:bodyPr>
          <a:lstStyle/>
          <a:p>
            <a:pPr algn="l">
              <a:spcBef>
                <a:spcPts val="400"/>
              </a:spcBef>
            </a:pPr>
            <a:r>
              <a:rPr lang="en-US" dirty="0">
                <a:solidFill>
                  <a:schemeClr val="tx1"/>
                </a:solidFill>
              </a:rPr>
              <a:t>Guard Check Out removes the trailer from the yard.</a:t>
            </a:r>
          </a:p>
        </p:txBody>
      </p:sp>
      <p:pic>
        <p:nvPicPr>
          <p:cNvPr id="5" name="Picture 4" descr="image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7" y="1145116"/>
            <a:ext cx="8053916" cy="3777539"/>
          </a:xfrm>
          <a:prstGeom prst="rect">
            <a:avLst/>
          </a:prstGeom>
        </p:spPr>
      </p:pic>
    </p:spTree>
    <p:extLst>
      <p:ext uri="{BB962C8B-B14F-4D97-AF65-F5344CB8AC3E}">
        <p14:creationId xmlns:p14="http://schemas.microsoft.com/office/powerpoint/2010/main" val="40682878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Receiving</a:t>
            </a:r>
          </a:p>
        </p:txBody>
      </p:sp>
    </p:spTree>
    <p:extLst>
      <p:ext uri="{BB962C8B-B14F-4D97-AF65-F5344CB8AC3E}">
        <p14:creationId xmlns:p14="http://schemas.microsoft.com/office/powerpoint/2010/main" val="34466948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graphicFrame>
        <p:nvGraphicFramePr>
          <p:cNvPr id="4" name="Table 3"/>
          <p:cNvGraphicFramePr>
            <a:graphicFrameLocks noGrp="1"/>
          </p:cNvGraphicFramePr>
          <p:nvPr>
            <p:extLst>
              <p:ext uri="{D42A27DB-BD31-4B8C-83A1-F6EECF244321}">
                <p14:modId xmlns:p14="http://schemas.microsoft.com/office/powerpoint/2010/main" val="1636100995"/>
              </p:ext>
            </p:extLst>
          </p:nvPr>
        </p:nvGraphicFramePr>
        <p:xfrm>
          <a:off x="509115" y="1015161"/>
          <a:ext cx="8072176" cy="1645920"/>
        </p:xfrm>
        <a:graphic>
          <a:graphicData uri="http://schemas.openxmlformats.org/drawingml/2006/table">
            <a:tbl>
              <a:tblPr firstRow="1" bandRow="1">
                <a:tableStyleId>{5C22544A-7EE6-4342-B048-85BDC9FD1C3A}</a:tableStyleId>
              </a:tblPr>
              <a:tblGrid>
                <a:gridCol w="1470410">
                  <a:extLst>
                    <a:ext uri="{9D8B030D-6E8A-4147-A177-3AD203B41FA5}">
                      <a16:colId xmlns:a16="http://schemas.microsoft.com/office/drawing/2014/main" val="20000"/>
                    </a:ext>
                  </a:extLst>
                </a:gridCol>
                <a:gridCol w="6601766">
                  <a:extLst>
                    <a:ext uri="{9D8B030D-6E8A-4147-A177-3AD203B41FA5}">
                      <a16:colId xmlns:a16="http://schemas.microsoft.com/office/drawing/2014/main" val="20001"/>
                    </a:ext>
                  </a:extLst>
                </a:gridCol>
              </a:tblGrid>
              <a:tr h="269373">
                <a:tc>
                  <a:txBody>
                    <a:bodyPr/>
                    <a:lstStyle/>
                    <a:p>
                      <a:pPr algn="ctr"/>
                      <a:r>
                        <a:rPr lang="en-US" dirty="0"/>
                        <a:t>Term</a:t>
                      </a:r>
                    </a:p>
                  </a:txBody>
                  <a:tcPr/>
                </a:tc>
                <a:tc>
                  <a:txBody>
                    <a:bodyPr/>
                    <a:lstStyle/>
                    <a:p>
                      <a:pPr algn="ctr"/>
                      <a:r>
                        <a:rPr lang="en-US" dirty="0"/>
                        <a:t>Definition</a:t>
                      </a:r>
                    </a:p>
                  </a:txBody>
                  <a:tcPr/>
                </a:tc>
                <a:extLst>
                  <a:ext uri="{0D108BD9-81ED-4DB2-BD59-A6C34878D82A}">
                    <a16:rowId xmlns:a16="http://schemas.microsoft.com/office/drawing/2014/main" val="10000"/>
                  </a:ext>
                </a:extLst>
              </a:tr>
              <a:tr h="387816">
                <a:tc>
                  <a:txBody>
                    <a:bodyPr/>
                    <a:lstStyle/>
                    <a:p>
                      <a:r>
                        <a:rPr lang="en-US" dirty="0" err="1"/>
                        <a:t>iLPN</a:t>
                      </a:r>
                      <a:endParaRPr lang="en-US" dirty="0"/>
                    </a:p>
                  </a:txBody>
                  <a:tcPr/>
                </a:tc>
                <a:tc>
                  <a:txBody>
                    <a:bodyPr/>
                    <a:lstStyle/>
                    <a:p>
                      <a:r>
                        <a:rPr lang="en-US" dirty="0"/>
                        <a:t>Inbound license plate number which uniquely identifies a moveable unit of inventory in the warehouse. </a:t>
                      </a:r>
                    </a:p>
                  </a:txBody>
                  <a:tcPr/>
                </a:tc>
                <a:extLst>
                  <a:ext uri="{0D108BD9-81ED-4DB2-BD59-A6C34878D82A}">
                    <a16:rowId xmlns:a16="http://schemas.microsoft.com/office/drawing/2014/main" val="10001"/>
                  </a:ext>
                </a:extLst>
              </a:tr>
              <a:tr h="387816">
                <a:tc>
                  <a:txBody>
                    <a:bodyPr/>
                    <a:lstStyle/>
                    <a:p>
                      <a:r>
                        <a:rPr lang="en-US" dirty="0"/>
                        <a:t>Pallet</a:t>
                      </a:r>
                    </a:p>
                  </a:txBody>
                  <a:tcPr/>
                </a:tc>
                <a:tc>
                  <a:txBody>
                    <a:bodyPr/>
                    <a:lstStyle/>
                    <a:p>
                      <a:r>
                        <a:rPr lang="en-US" dirty="0"/>
                        <a:t>Parent license</a:t>
                      </a:r>
                      <a:r>
                        <a:rPr lang="en-US" baseline="0" dirty="0"/>
                        <a:t> plate number which ties multiple iLPN’s together systemically representing a physical pallet/cage cart/</a:t>
                      </a:r>
                      <a:r>
                        <a:rPr lang="en-US" baseline="0" dirty="0" err="1"/>
                        <a:t>gaylord</a:t>
                      </a:r>
                      <a:r>
                        <a:rPr lang="en-US" baseline="0" dirty="0"/>
                        <a:t>. </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695072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1" name="Rectangle 5"/>
          <p:cNvSpPr>
            <a:spLocks noGrp="1" noChangeArrowheads="1"/>
          </p:cNvSpPr>
          <p:nvPr>
            <p:ph type="title"/>
          </p:nvPr>
        </p:nvSpPr>
        <p:spPr>
          <a:noFill/>
          <a:ln/>
        </p:spPr>
        <p:txBody>
          <a:bodyPr/>
          <a:lstStyle/>
          <a:p>
            <a:r>
              <a:rPr lang="en-US" dirty="0"/>
              <a:t>LPN Inventory</a:t>
            </a:r>
          </a:p>
        </p:txBody>
      </p:sp>
      <p:sp>
        <p:nvSpPr>
          <p:cNvPr id="265222" name="Rectangle 6"/>
          <p:cNvSpPr>
            <a:spLocks noChangeArrowheads="1"/>
          </p:cNvSpPr>
          <p:nvPr/>
        </p:nvSpPr>
        <p:spPr bwMode="auto">
          <a:xfrm>
            <a:off x="347372" y="1804308"/>
            <a:ext cx="3016495" cy="366712"/>
          </a:xfrm>
          <a:prstGeom prst="rect">
            <a:avLst/>
          </a:prstGeom>
          <a:noFill/>
          <a:ln w="19050" algn="ctr">
            <a:noFill/>
            <a:miter lim="800000"/>
            <a:headEnd/>
            <a:tailEnd/>
          </a:ln>
          <a:effectLst/>
        </p:spPr>
        <p:txBody>
          <a:bodyPr anchor="b"/>
          <a:lstStyle/>
          <a:p>
            <a:pPr algn="ctr" eaLnBrk="0" hangingPunct="0">
              <a:lnSpc>
                <a:spcPct val="110000"/>
              </a:lnSpc>
              <a:spcBef>
                <a:spcPct val="0"/>
              </a:spcBef>
            </a:pPr>
            <a:r>
              <a:rPr lang="en-US" b="0" dirty="0">
                <a:solidFill>
                  <a:schemeClr val="accent2"/>
                </a:solidFill>
              </a:rPr>
              <a:t>LPN ID for Physical Case</a:t>
            </a:r>
          </a:p>
        </p:txBody>
      </p:sp>
      <p:sp>
        <p:nvSpPr>
          <p:cNvPr id="265225" name="Rectangle 9"/>
          <p:cNvSpPr>
            <a:spLocks noChangeArrowheads="1"/>
          </p:cNvSpPr>
          <p:nvPr/>
        </p:nvSpPr>
        <p:spPr bwMode="auto">
          <a:xfrm>
            <a:off x="142967" y="797489"/>
            <a:ext cx="3865562" cy="312737"/>
          </a:xfrm>
          <a:prstGeom prst="rect">
            <a:avLst/>
          </a:prstGeom>
          <a:noFill/>
          <a:ln w="9525" algn="ctr">
            <a:noFill/>
            <a:miter lim="800000"/>
            <a:headEnd/>
            <a:tailEnd/>
          </a:ln>
          <a:effectLst/>
        </p:spPr>
        <p:txBody>
          <a:bodyPr wrap="none">
            <a:spAutoFit/>
          </a:bodyPr>
          <a:lstStyle/>
          <a:p>
            <a:pPr algn="l" eaLnBrk="0" hangingPunct="0">
              <a:lnSpc>
                <a:spcPct val="90000"/>
              </a:lnSpc>
              <a:spcBef>
                <a:spcPct val="20000"/>
              </a:spcBef>
            </a:pPr>
            <a:r>
              <a:rPr lang="en-US" sz="1600" b="0" dirty="0">
                <a:solidFill>
                  <a:schemeClr val="accent2"/>
                </a:solidFill>
              </a:rPr>
              <a:t>Inventory tracked by unique license plate</a:t>
            </a:r>
          </a:p>
        </p:txBody>
      </p:sp>
      <p:sp>
        <p:nvSpPr>
          <p:cNvPr id="23" name="AutoShape 89"/>
          <p:cNvSpPr>
            <a:spLocks noChangeArrowheads="1"/>
          </p:cNvSpPr>
          <p:nvPr/>
        </p:nvSpPr>
        <p:spPr bwMode="auto">
          <a:xfrm rot="16200000">
            <a:off x="1025161" y="4226675"/>
            <a:ext cx="1154240" cy="493169"/>
          </a:xfrm>
          <a:prstGeom prst="rightArrow">
            <a:avLst>
              <a:gd name="adj1" fmla="val 50000"/>
              <a:gd name="adj2" fmla="val 60205"/>
            </a:avLst>
          </a:prstGeom>
          <a:gradFill flip="none" rotWithShape="1">
            <a:gsLst>
              <a:gs pos="0">
                <a:srgbClr val="FF9900">
                  <a:alpha val="25000"/>
                </a:srgbClr>
              </a:gs>
              <a:gs pos="100000">
                <a:srgbClr val="FF9900">
                  <a:shade val="100000"/>
                  <a:satMod val="115000"/>
                </a:srgbClr>
              </a:gs>
            </a:gsLst>
            <a:lin ang="0" scaled="1"/>
            <a:tileRect/>
          </a:gradFill>
          <a:ln w="9525">
            <a:noFill/>
            <a:miter lim="800000"/>
            <a:headEnd/>
            <a:tailEnd/>
          </a:ln>
          <a:effectLst>
            <a:outerShdw blurRad="50800" dist="38100" dir="2700000" algn="tl" rotWithShape="0">
              <a:prstClr val="black">
                <a:alpha val="40000"/>
              </a:prstClr>
            </a:outerShdw>
          </a:effectLst>
        </p:spPr>
        <p:txBody>
          <a:bodyPr wrap="none" anchor="ctr"/>
          <a:lstStyle/>
          <a:p>
            <a:endParaRPr lang="en-US" dirty="0"/>
          </a:p>
        </p:txBody>
      </p:sp>
      <p:pic>
        <p:nvPicPr>
          <p:cNvPr id="265230" name="Picture 14" descr="casem"/>
          <p:cNvPicPr>
            <a:picLocks noChangeAspect="1" noChangeArrowheads="1"/>
          </p:cNvPicPr>
          <p:nvPr/>
        </p:nvPicPr>
        <p:blipFill>
          <a:blip r:embed="rId3" cstate="print"/>
          <a:srcRect/>
          <a:stretch>
            <a:fillRect/>
          </a:stretch>
        </p:blipFill>
        <p:spPr bwMode="auto">
          <a:xfrm>
            <a:off x="1283711" y="4733557"/>
            <a:ext cx="600075" cy="904875"/>
          </a:xfrm>
          <a:prstGeom prst="rect">
            <a:avLst/>
          </a:prstGeom>
          <a:noFill/>
          <a:ln w="3175">
            <a:solidFill>
              <a:schemeClr val="bg1">
                <a:lumMod val="50000"/>
              </a:schemeClr>
            </a:solidFill>
            <a:miter lim="800000"/>
            <a:headEnd/>
            <a:tailEnd/>
          </a:ln>
          <a:effectLst>
            <a:outerShdw blurRad="50800" dist="38100" dir="2700000" algn="tl" rotWithShape="0">
              <a:prstClr val="black">
                <a:alpha val="40000"/>
              </a:prstClr>
            </a:outerShdw>
          </a:effectLst>
        </p:spPr>
      </p:pic>
      <p:grpSp>
        <p:nvGrpSpPr>
          <p:cNvPr id="27" name="Group 540"/>
          <p:cNvGrpSpPr/>
          <p:nvPr/>
        </p:nvGrpSpPr>
        <p:grpSpPr>
          <a:xfrm>
            <a:off x="601682" y="2479861"/>
            <a:ext cx="946184" cy="901070"/>
            <a:chOff x="1390453" y="3575237"/>
            <a:chExt cx="1822648" cy="1735744"/>
          </a:xfrm>
        </p:grpSpPr>
        <p:pic>
          <p:nvPicPr>
            <p:cNvPr id="28" name="Picture 24" descr="C:\Documents and Settings\tsladovich\Desktop\2009 VERSIONS\2009 ICON ISSUES\FINAL - PNGS\x-BOX-No labels.png"/>
            <p:cNvPicPr>
              <a:picLocks noChangeAspect="1" noChangeArrowheads="1"/>
            </p:cNvPicPr>
            <p:nvPr/>
          </p:nvPicPr>
          <p:blipFill>
            <a:blip r:embed="rId4"/>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29" name="Picture 379" descr="barcode"/>
            <p:cNvPicPr>
              <a:picLocks noChangeAspect="1" noChangeArrowheads="1"/>
            </p:cNvPicPr>
            <p:nvPr/>
          </p:nvPicPr>
          <p:blipFill>
            <a:blip r:embed="rId5"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grpSp>
        <p:nvGrpSpPr>
          <p:cNvPr id="30" name="Group 542"/>
          <p:cNvGrpSpPr/>
          <p:nvPr/>
        </p:nvGrpSpPr>
        <p:grpSpPr>
          <a:xfrm>
            <a:off x="1233152" y="2754535"/>
            <a:ext cx="946184" cy="901070"/>
            <a:chOff x="1390453" y="3575237"/>
            <a:chExt cx="1822648" cy="1735744"/>
          </a:xfrm>
        </p:grpSpPr>
        <p:pic>
          <p:nvPicPr>
            <p:cNvPr id="31" name="Picture 24" descr="C:\Documents and Settings\tsladovich\Desktop\2009 VERSIONS\2009 ICON ISSUES\FINAL - PNGS\x-BOX-No labels.png"/>
            <p:cNvPicPr>
              <a:picLocks noChangeAspect="1" noChangeArrowheads="1"/>
            </p:cNvPicPr>
            <p:nvPr/>
          </p:nvPicPr>
          <p:blipFill>
            <a:blip r:embed="rId4"/>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32" name="Picture 379" descr="barcode"/>
            <p:cNvPicPr>
              <a:picLocks noChangeAspect="1" noChangeArrowheads="1"/>
            </p:cNvPicPr>
            <p:nvPr/>
          </p:nvPicPr>
          <p:blipFill>
            <a:blip r:embed="rId5"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sp>
        <p:nvSpPr>
          <p:cNvPr id="2" name="TextBox 1"/>
          <p:cNvSpPr txBox="1"/>
          <p:nvPr/>
        </p:nvSpPr>
        <p:spPr>
          <a:xfrm>
            <a:off x="164800" y="2181375"/>
            <a:ext cx="914400" cy="914400"/>
          </a:xfrm>
          <a:prstGeom prst="rect">
            <a:avLst/>
          </a:prstGeom>
          <a:noFill/>
        </p:spPr>
        <p:txBody>
          <a:bodyPr wrap="none" rtlCol="0">
            <a:noAutofit/>
          </a:bodyPr>
          <a:lstStyle/>
          <a:p>
            <a:pPr algn="l"/>
            <a:endParaRPr lang="en-US" dirty="0">
              <a:solidFill>
                <a:schemeClr val="tx1"/>
              </a:solidFill>
            </a:endParaRPr>
          </a:p>
        </p:txBody>
      </p:sp>
      <p:pic>
        <p:nvPicPr>
          <p:cNvPr id="24" name="Picture 12" descr="barcode"/>
          <p:cNvPicPr>
            <a:picLocks noChangeAspect="1" noChangeArrowheads="1"/>
          </p:cNvPicPr>
          <p:nvPr/>
        </p:nvPicPr>
        <p:blipFill>
          <a:blip r:embed="rId6" cstate="print"/>
          <a:srcRect/>
          <a:stretch>
            <a:fillRect/>
          </a:stretch>
        </p:blipFill>
        <p:spPr bwMode="gray">
          <a:xfrm>
            <a:off x="5307593" y="5312743"/>
            <a:ext cx="953540" cy="266700"/>
          </a:xfrm>
          <a:prstGeom prst="rect">
            <a:avLst/>
          </a:prstGeom>
          <a:noFill/>
          <a:ln w="3175">
            <a:solidFill>
              <a:schemeClr val="bg1">
                <a:lumMod val="50000"/>
              </a:schemeClr>
            </a:solidFill>
            <a:miter lim="800000"/>
            <a:headEnd/>
            <a:tailEnd/>
          </a:ln>
          <a:effectLst>
            <a:outerShdw blurRad="50800" dist="38100" dir="2700000" algn="tl" rotWithShape="0">
              <a:prstClr val="black">
                <a:alpha val="40000"/>
              </a:prstClr>
            </a:outerShdw>
          </a:effectLst>
        </p:spPr>
      </p:pic>
      <p:sp>
        <p:nvSpPr>
          <p:cNvPr id="36" name="AutoShape 89"/>
          <p:cNvSpPr>
            <a:spLocks noChangeArrowheads="1"/>
          </p:cNvSpPr>
          <p:nvPr/>
        </p:nvSpPr>
        <p:spPr bwMode="auto">
          <a:xfrm rot="16200000">
            <a:off x="5208437" y="4447815"/>
            <a:ext cx="1236686" cy="493169"/>
          </a:xfrm>
          <a:prstGeom prst="rightArrow">
            <a:avLst>
              <a:gd name="adj1" fmla="val 50000"/>
              <a:gd name="adj2" fmla="val 60205"/>
            </a:avLst>
          </a:prstGeom>
          <a:gradFill flip="none" rotWithShape="1">
            <a:gsLst>
              <a:gs pos="0">
                <a:srgbClr val="FF9900">
                  <a:alpha val="25000"/>
                </a:srgbClr>
              </a:gs>
              <a:gs pos="100000">
                <a:srgbClr val="FF9900">
                  <a:shade val="100000"/>
                  <a:satMod val="115000"/>
                </a:srgbClr>
              </a:gs>
            </a:gsLst>
            <a:lin ang="0" scaled="1"/>
            <a:tileRect/>
          </a:gradFill>
          <a:ln w="9525">
            <a:noFill/>
            <a:miter lim="800000"/>
            <a:headEnd/>
            <a:tailEnd/>
          </a:ln>
          <a:effectLst>
            <a:outerShdw blurRad="50800" dist="38100" dir="2700000" algn="tl" rotWithShape="0">
              <a:prstClr val="black">
                <a:alpha val="40000"/>
              </a:prstClr>
            </a:outerShdw>
          </a:effectLst>
        </p:spPr>
        <p:txBody>
          <a:bodyPr wrap="none" anchor="ctr"/>
          <a:lstStyle/>
          <a:p>
            <a:endParaRPr lang="en-US" dirty="0"/>
          </a:p>
        </p:txBody>
      </p:sp>
      <p:pic>
        <p:nvPicPr>
          <p:cNvPr id="37" name="Picture 3"/>
          <p:cNvPicPr>
            <a:picLocks noChangeAspect="1" noChangeArrowheads="1"/>
          </p:cNvPicPr>
          <p:nvPr/>
        </p:nvPicPr>
        <p:blipFill>
          <a:blip r:embed="rId7"/>
          <a:srcRect/>
          <a:stretch>
            <a:fillRect/>
          </a:stretch>
        </p:blipFill>
        <p:spPr bwMode="auto">
          <a:xfrm>
            <a:off x="4923893" y="2479861"/>
            <a:ext cx="1712483" cy="14552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8" name="Picture 379" descr="barcode"/>
          <p:cNvPicPr>
            <a:picLocks noChangeAspect="1" noChangeArrowheads="1"/>
          </p:cNvPicPr>
          <p:nvPr/>
        </p:nvPicPr>
        <p:blipFill>
          <a:blip r:embed="rId5" cstate="print"/>
          <a:srcRect/>
          <a:stretch>
            <a:fillRect/>
          </a:stretch>
        </p:blipFill>
        <p:spPr bwMode="auto">
          <a:xfrm rot="21432854">
            <a:off x="4979904" y="3582289"/>
            <a:ext cx="284990" cy="109747"/>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sp>
        <p:nvSpPr>
          <p:cNvPr id="39" name="Rectangle 6"/>
          <p:cNvSpPr>
            <a:spLocks noChangeArrowheads="1"/>
          </p:cNvSpPr>
          <p:nvPr/>
        </p:nvSpPr>
        <p:spPr bwMode="auto">
          <a:xfrm>
            <a:off x="4318533" y="1742366"/>
            <a:ext cx="3016495" cy="366712"/>
          </a:xfrm>
          <a:prstGeom prst="rect">
            <a:avLst/>
          </a:prstGeom>
          <a:noFill/>
          <a:ln w="19050" algn="ctr">
            <a:noFill/>
            <a:miter lim="800000"/>
            <a:headEnd/>
            <a:tailEnd/>
          </a:ln>
          <a:effectLst/>
        </p:spPr>
        <p:txBody>
          <a:bodyPr anchor="b"/>
          <a:lstStyle/>
          <a:p>
            <a:pPr algn="ctr" eaLnBrk="0" hangingPunct="0">
              <a:lnSpc>
                <a:spcPct val="110000"/>
              </a:lnSpc>
              <a:spcBef>
                <a:spcPct val="0"/>
              </a:spcBef>
            </a:pPr>
            <a:r>
              <a:rPr lang="en-US" b="0" dirty="0">
                <a:solidFill>
                  <a:schemeClr val="accent2"/>
                </a:solidFill>
              </a:rPr>
              <a:t>LPN ID for Physical Pallet</a:t>
            </a:r>
          </a:p>
        </p:txBody>
      </p:sp>
    </p:spTree>
    <p:extLst>
      <p:ext uri="{BB962C8B-B14F-4D97-AF65-F5344CB8AC3E}">
        <p14:creationId xmlns:p14="http://schemas.microsoft.com/office/powerpoint/2010/main" val="336228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2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2" grpId="0"/>
      <p:bldP spid="23" grpId="0" animBg="1"/>
      <p:bldP spid="2" grpId="0"/>
      <p:bldP spid="36" grpId="0" animBg="1"/>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Receiving Templates</a:t>
            </a:r>
          </a:p>
        </p:txBody>
      </p:sp>
      <p:graphicFrame>
        <p:nvGraphicFramePr>
          <p:cNvPr id="9" name="Table 8"/>
          <p:cNvGraphicFramePr>
            <a:graphicFrameLocks noGrp="1"/>
          </p:cNvGraphicFramePr>
          <p:nvPr>
            <p:extLst>
              <p:ext uri="{D42A27DB-BD31-4B8C-83A1-F6EECF244321}">
                <p14:modId xmlns:p14="http://schemas.microsoft.com/office/powerpoint/2010/main" val="468459685"/>
              </p:ext>
            </p:extLst>
          </p:nvPr>
        </p:nvGraphicFramePr>
        <p:xfrm>
          <a:off x="1572613" y="931485"/>
          <a:ext cx="6919456" cy="685800"/>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LPN</a:t>
                      </a:r>
                      <a:r>
                        <a:rPr lang="en-US" sz="1600" b="1" i="0" u="none" strike="noStrike" baseline="0" dirty="0">
                          <a:solidFill>
                            <a:srgbClr val="000000"/>
                          </a:solidFill>
                          <a:latin typeface="Calibri"/>
                        </a:rPr>
                        <a:t> Level Receiving</a:t>
                      </a:r>
                      <a:endParaRPr lang="en-US"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Executed via RF</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Scan </a:t>
                      </a:r>
                      <a:r>
                        <a:rPr lang="en-US" sz="1400" b="0" i="0" u="none" strike="noStrike" dirty="0" err="1">
                          <a:solidFill>
                            <a:srgbClr val="000000"/>
                          </a:solidFill>
                          <a:latin typeface="Arial"/>
                        </a:rPr>
                        <a:t>iLPN</a:t>
                      </a:r>
                      <a:r>
                        <a:rPr lang="en-US" sz="1400" b="0" i="0" u="none" strike="noStrike" dirty="0">
                          <a:solidFill>
                            <a:srgbClr val="000000"/>
                          </a:solidFill>
                          <a:latin typeface="Arial"/>
                        </a:rPr>
                        <a:t> Label to Acknowledge Receipt</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Ability</a:t>
                      </a:r>
                      <a:r>
                        <a:rPr lang="en-US" sz="1400" b="0" i="0" u="none" strike="noStrike" baseline="0" dirty="0">
                          <a:solidFill>
                            <a:srgbClr val="000000"/>
                          </a:solidFill>
                          <a:latin typeface="Arial"/>
                        </a:rPr>
                        <a:t> to Verify Contents (Optional)</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39514227"/>
              </p:ext>
            </p:extLst>
          </p:nvPr>
        </p:nvGraphicFramePr>
        <p:xfrm>
          <a:off x="1572613" y="1792474"/>
          <a:ext cx="6919456" cy="115252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38125">
                <a:tc rowSpan="5">
                  <a:txBody>
                    <a:bodyPr/>
                    <a:lstStyle/>
                    <a:p>
                      <a:pPr algn="ctr" rtl="0" fontAlgn="ctr"/>
                      <a:r>
                        <a:rPr lang="en-US" sz="1600" b="1" i="0" u="none" strike="noStrike" dirty="0">
                          <a:solidFill>
                            <a:srgbClr val="000000"/>
                          </a:solidFill>
                          <a:latin typeface="Calibri"/>
                        </a:rPr>
                        <a:t>Item Level</a:t>
                      </a:r>
                      <a:r>
                        <a:rPr lang="en-US" sz="1600" b="1" i="0" u="none" strike="noStrike" baseline="0" dirty="0">
                          <a:solidFill>
                            <a:srgbClr val="000000"/>
                          </a:solidFill>
                          <a:latin typeface="Calibri"/>
                        </a:rPr>
                        <a:t> Receiving</a:t>
                      </a:r>
                      <a:endParaRPr lang="en-US"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Executed via RF</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 Blind </a:t>
                      </a:r>
                      <a:r>
                        <a:rPr lang="en-US" sz="1400" b="0" i="0" u="none" strike="noStrike" dirty="0" err="1">
                          <a:solidFill>
                            <a:srgbClr val="000000"/>
                          </a:solidFill>
                          <a:latin typeface="Arial"/>
                        </a:rPr>
                        <a:t>iLPN</a:t>
                      </a:r>
                      <a:r>
                        <a:rPr lang="en-US" sz="1400" b="0" i="0" u="none" strike="noStrike" dirty="0">
                          <a:solidFill>
                            <a:srgbClr val="000000"/>
                          </a:solidFill>
                          <a:latin typeface="Arial"/>
                        </a:rPr>
                        <a:t> or System Generated</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Scan</a:t>
                      </a:r>
                      <a:r>
                        <a:rPr lang="en-US" sz="1400" b="0" i="0" u="none" strike="noStrike" baseline="0" dirty="0">
                          <a:solidFill>
                            <a:srgbClr val="000000"/>
                          </a:solidFill>
                          <a:latin typeface="Arial"/>
                        </a:rPr>
                        <a:t> or Enter Item Barcode</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2"/>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Enter Quantity</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3"/>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Completion of </a:t>
                      </a:r>
                      <a:r>
                        <a:rPr lang="en-US" sz="1400" b="0" i="0" u="none" strike="noStrike" dirty="0" err="1">
                          <a:solidFill>
                            <a:srgbClr val="000000"/>
                          </a:solidFill>
                          <a:latin typeface="Arial"/>
                        </a:rPr>
                        <a:t>iLPN</a:t>
                      </a:r>
                      <a:r>
                        <a:rPr lang="en-US" sz="1400" b="0" i="0" u="none" strike="noStrike" dirty="0">
                          <a:solidFill>
                            <a:srgbClr val="000000"/>
                          </a:solidFill>
                          <a:latin typeface="Arial"/>
                        </a:rPr>
                        <a:t> Acknowledges Receipt</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2EAF5"/>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19100811"/>
              </p:ext>
            </p:extLst>
          </p:nvPr>
        </p:nvGraphicFramePr>
        <p:xfrm>
          <a:off x="1572613" y="3101835"/>
          <a:ext cx="6919456" cy="1371600"/>
        </p:xfrm>
        <a:graphic>
          <a:graphicData uri="http://schemas.openxmlformats.org/drawingml/2006/table">
            <a:tbl>
              <a:tblPr/>
              <a:tblGrid>
                <a:gridCol w="2836988">
                  <a:extLst>
                    <a:ext uri="{9D8B030D-6E8A-4147-A177-3AD203B41FA5}">
                      <a16:colId xmlns:a16="http://schemas.microsoft.com/office/drawing/2014/main" val="20000"/>
                    </a:ext>
                  </a:extLst>
                </a:gridCol>
                <a:gridCol w="4082468">
                  <a:extLst>
                    <a:ext uri="{9D8B030D-6E8A-4147-A177-3AD203B41FA5}">
                      <a16:colId xmlns:a16="http://schemas.microsoft.com/office/drawing/2014/main" val="20001"/>
                    </a:ext>
                  </a:extLst>
                </a:gridCol>
              </a:tblGrid>
              <a:tr h="228600">
                <a:tc rowSpan="6">
                  <a:txBody>
                    <a:bodyPr/>
                    <a:lstStyle/>
                    <a:p>
                      <a:pPr algn="ctr" rtl="0" fontAlgn="ctr"/>
                      <a:r>
                        <a:rPr lang="en-US" sz="1600" b="1" i="0" u="none" strike="noStrike" dirty="0">
                          <a:solidFill>
                            <a:srgbClr val="000000"/>
                          </a:solidFill>
                          <a:latin typeface="Calibri"/>
                        </a:rPr>
                        <a:t>Returns</a:t>
                      </a:r>
                      <a:r>
                        <a:rPr lang="en-US" sz="1600" b="1" i="0" u="none" strike="noStrike" baseline="0" dirty="0">
                          <a:solidFill>
                            <a:srgbClr val="000000"/>
                          </a:solidFill>
                          <a:latin typeface="Calibri"/>
                        </a:rPr>
                        <a:t> Receiving</a:t>
                      </a:r>
                      <a:endParaRPr lang="en-US"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Executed via RF</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 Blind </a:t>
                      </a:r>
                      <a:r>
                        <a:rPr lang="en-US" sz="1400" b="0" i="0" u="none" strike="noStrike" dirty="0" err="1">
                          <a:solidFill>
                            <a:srgbClr val="000000"/>
                          </a:solidFill>
                          <a:latin typeface="Arial"/>
                        </a:rPr>
                        <a:t>iLPN</a:t>
                      </a:r>
                      <a:r>
                        <a:rPr lang="en-US" sz="1400" b="0" i="0" u="none" strike="noStrike" dirty="0">
                          <a:solidFill>
                            <a:srgbClr val="000000"/>
                          </a:solidFill>
                          <a:latin typeface="Arial"/>
                        </a:rPr>
                        <a:t> or System Generated</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Scan</a:t>
                      </a:r>
                      <a:r>
                        <a:rPr lang="en-US" sz="1400" b="0" i="0" u="none" strike="noStrike" baseline="0" dirty="0">
                          <a:solidFill>
                            <a:srgbClr val="000000"/>
                          </a:solidFill>
                          <a:latin typeface="Arial"/>
                        </a:rPr>
                        <a:t> or Enter Item Barcode</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2"/>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Enter Quantity</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3"/>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Enter Returns</a:t>
                      </a:r>
                      <a:r>
                        <a:rPr lang="en-US" sz="1400" b="0" i="0" u="none" strike="noStrike" baseline="0" dirty="0">
                          <a:solidFill>
                            <a:srgbClr val="000000"/>
                          </a:solidFill>
                          <a:latin typeface="Arial"/>
                        </a:rPr>
                        <a:t> Disposition Code</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4"/>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mn-lt"/>
                        </a:rPr>
                        <a:t> Completion of </a:t>
                      </a:r>
                      <a:r>
                        <a:rPr lang="en-US" sz="1400" b="0" i="0" u="none" strike="noStrike" dirty="0" err="1">
                          <a:solidFill>
                            <a:srgbClr val="000000"/>
                          </a:solidFill>
                          <a:latin typeface="+mn-lt"/>
                        </a:rPr>
                        <a:t>iLPN</a:t>
                      </a:r>
                      <a:r>
                        <a:rPr lang="en-US" sz="1400" b="0" i="0" u="none" strike="noStrike" dirty="0">
                          <a:solidFill>
                            <a:srgbClr val="000000"/>
                          </a:solidFill>
                          <a:latin typeface="+mn-lt"/>
                        </a:rPr>
                        <a:t> Acknowledges Receipt</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2EAF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2913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Receiving ASN Identification</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If utilizing Yard Management, WM prompts for dock door. Otherwise this is skipped. </a:t>
            </a:r>
          </a:p>
        </p:txBody>
      </p:sp>
      <p:sp>
        <p:nvSpPr>
          <p:cNvPr id="9" name="Rectangle 8"/>
          <p:cNvSpPr/>
          <p:nvPr/>
        </p:nvSpPr>
        <p:spPr>
          <a:xfrm>
            <a:off x="3342686" y="3175189"/>
            <a:ext cx="3120829" cy="1477328"/>
          </a:xfrm>
          <a:prstGeom prst="rect">
            <a:avLst/>
          </a:prstGeom>
        </p:spPr>
        <p:txBody>
          <a:bodyPr wrap="square">
            <a:spAutoFit/>
          </a:bodyPr>
          <a:lstStyle/>
          <a:p>
            <a:pPr algn="l"/>
            <a:r>
              <a:rPr lang="en-US" dirty="0">
                <a:solidFill>
                  <a:schemeClr val="tx1"/>
                </a:solidFill>
              </a:rPr>
              <a:t>If the door is associated to an ASN through an appointment, then WM displays the ASN. Otherwise the user enters the ASN. </a:t>
            </a:r>
          </a:p>
        </p:txBody>
      </p:sp>
      <p:sp>
        <p:nvSpPr>
          <p:cNvPr id="14" name="Rectangle 13"/>
          <p:cNvSpPr/>
          <p:nvPr/>
        </p:nvSpPr>
        <p:spPr>
          <a:xfrm>
            <a:off x="3059421" y="4892668"/>
            <a:ext cx="3823420" cy="923330"/>
          </a:xfrm>
          <a:prstGeom prst="rect">
            <a:avLst/>
          </a:prstGeom>
        </p:spPr>
        <p:txBody>
          <a:bodyPr wrap="square">
            <a:spAutoFit/>
          </a:bodyPr>
          <a:lstStyle/>
          <a:p>
            <a:pPr algn="l"/>
            <a:r>
              <a:rPr lang="en-US" dirty="0">
                <a:solidFill>
                  <a:schemeClr val="tx1"/>
                </a:solidFill>
              </a:rPr>
              <a:t>If Yard is not used, WM directly prompts for the ASN and the user enters the ASN.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Receive Item </a:t>
            </a:r>
            <a:r>
              <a:rPr lang="en-US" sz="1100" dirty="0" err="1">
                <a:solidFill>
                  <a:srgbClr val="FFFFFF"/>
                </a:solidFill>
                <a:effectLst/>
                <a:latin typeface="Courier New"/>
                <a:ea typeface="Calibri"/>
                <a:cs typeface="Times New Roman"/>
              </a:rPr>
              <a:t>Lvl</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Dock Door:</a:t>
            </a:r>
            <a:r>
              <a:rPr lang="en-US" sz="1100" u="sng" dirty="0">
                <a:solidFill>
                  <a:srgbClr val="FFFFFF"/>
                </a:solidFill>
                <a:effectLst/>
                <a:latin typeface="Courier New"/>
                <a:ea typeface="Calibri"/>
                <a:cs typeface="Times New Roman"/>
              </a:rPr>
              <a:t>DD01</a:t>
            </a:r>
            <a:r>
              <a:rPr lang="en-US" sz="1100" dirty="0">
                <a:solidFill>
                  <a:srgbClr val="FFFFFF"/>
                </a:solidFill>
                <a:effectLst/>
                <a:latin typeface="Courier New"/>
                <a:ea typeface="Calibri"/>
                <a:cs typeface="Times New Roman"/>
              </a:rPr>
              <a:t>__</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Receive Item </a:t>
            </a:r>
            <a:r>
              <a:rPr lang="en-US" sz="1100" dirty="0" err="1">
                <a:solidFill>
                  <a:srgbClr val="FFFFFF"/>
                </a:solidFill>
                <a:latin typeface="Courier New"/>
                <a:ea typeface="Calibri"/>
                <a:cs typeface="Times New Roman"/>
              </a:rPr>
              <a:t>Lvl</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Door:DD01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ASN082601</a:t>
            </a:r>
            <a:r>
              <a:rPr lang="en-US" sz="1100" dirty="0">
                <a:solidFill>
                  <a:srgbClr val="FFFFFF"/>
                </a:solidFill>
                <a:latin typeface="Courier New"/>
                <a:ea typeface="Calibri"/>
                <a:cs typeface="Times New Roman"/>
              </a:rPr>
              <a:t>________</a:t>
            </a:r>
            <a:endParaRPr lang="en-US" sz="1100" u="sng"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Receive Item </a:t>
            </a:r>
            <a:r>
              <a:rPr lang="en-US" sz="1100" dirty="0" err="1">
                <a:solidFill>
                  <a:srgbClr val="FFFFFF"/>
                </a:solidFill>
                <a:latin typeface="Courier New"/>
                <a:ea typeface="Calibri"/>
                <a:cs typeface="Times New Roman"/>
              </a:rPr>
              <a:t>Lvl</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ASN082601</a:t>
            </a:r>
            <a:r>
              <a:rPr lang="en-US" sz="1100" dirty="0">
                <a:solidFill>
                  <a:srgbClr val="FFFFFF"/>
                </a:solidFill>
                <a:latin typeface="Courier New"/>
                <a:ea typeface="Calibri"/>
                <a:cs typeface="Times New Roman"/>
              </a:rPr>
              <a:t>________</a:t>
            </a:r>
            <a:endParaRPr lang="en-US" sz="1100" u="sng" dirty="0">
              <a:ea typeface="Calibri"/>
              <a:cs typeface="Times New Roman"/>
            </a:endParaRPr>
          </a:p>
        </p:txBody>
      </p:sp>
    </p:spTree>
    <p:extLst>
      <p:ext uri="{BB962C8B-B14F-4D97-AF65-F5344CB8AC3E}">
        <p14:creationId xmlns:p14="http://schemas.microsoft.com/office/powerpoint/2010/main" val="2650053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Receiving LPN Level</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prompts for LPN and user scans or key enters the LPN number. WM receives the LPN confirmed by the user.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Receive LPN </a:t>
            </a:r>
            <a:r>
              <a:rPr lang="en-US" sz="1100" dirty="0" err="1">
                <a:solidFill>
                  <a:srgbClr val="FFFFFF"/>
                </a:solidFill>
                <a:effectLst/>
                <a:latin typeface="Courier New"/>
                <a:ea typeface="Calibri"/>
                <a:cs typeface="Times New Roman"/>
              </a:rPr>
              <a:t>Lvl</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Dock Door:DD01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ASN082601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ILPN009901</a:t>
            </a:r>
            <a:r>
              <a:rPr lang="en-US" sz="1100" dirty="0">
                <a:solidFill>
                  <a:srgbClr val="FFFFFF"/>
                </a:solidFill>
                <a:latin typeface="Courier New"/>
                <a:ea typeface="Calibri"/>
                <a:cs typeface="Times New Roman"/>
              </a:rPr>
              <a:t>_________</a:t>
            </a:r>
            <a:endParaRPr lang="en-US" sz="1100" u="sng" dirty="0">
              <a:ea typeface="Calibri"/>
              <a:cs typeface="Times New Roman"/>
            </a:endParaRPr>
          </a:p>
        </p:txBody>
      </p:sp>
    </p:spTree>
    <p:extLst>
      <p:ext uri="{BB962C8B-B14F-4D97-AF65-F5344CB8AC3E}">
        <p14:creationId xmlns:p14="http://schemas.microsoft.com/office/powerpoint/2010/main" val="30808342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1"/>
            <a:ext cx="7086600" cy="533400"/>
          </a:xfrm>
        </p:spPr>
        <p:txBody>
          <a:bodyPr/>
          <a:lstStyle/>
          <a:p>
            <a:r>
              <a:rPr lang="en-US" dirty="0"/>
              <a:t>Outbound</a:t>
            </a:r>
          </a:p>
        </p:txBody>
      </p:sp>
      <p:sp>
        <p:nvSpPr>
          <p:cNvPr id="6" name="Rectangle 5"/>
          <p:cNvSpPr/>
          <p:nvPr/>
        </p:nvSpPr>
        <p:spPr>
          <a:xfrm>
            <a:off x="382620" y="914400"/>
            <a:ext cx="8075580" cy="2677656"/>
          </a:xfrm>
          <a:prstGeom prst="rect">
            <a:avLst/>
          </a:prstGeom>
        </p:spPr>
        <p:txBody>
          <a:bodyPr wrap="square">
            <a:spAutoFit/>
          </a:bodyPr>
          <a:lstStyle/>
          <a:p>
            <a:pPr algn="l"/>
            <a:r>
              <a:rPr lang="en-US" sz="2400" dirty="0">
                <a:solidFill>
                  <a:schemeClr val="accent5">
                    <a:lumMod val="75000"/>
                  </a:schemeClr>
                </a:solidFill>
                <a:latin typeface="+mj-lt"/>
                <a:ea typeface="MS PGothic" pitchFamily="34" charset="-128"/>
                <a:cs typeface="Geneva" charset="0"/>
              </a:rPr>
              <a:t>2. WM’s Outbound functions include:</a:t>
            </a:r>
          </a:p>
          <a:p>
            <a:pPr marL="660400" lvl="1" indent="-457200" algn="l">
              <a:buFont typeface="Wingdings" panose="05000000000000000000" pitchFamily="2" charset="2"/>
              <a:buChar char="Ø"/>
            </a:pPr>
            <a:r>
              <a:rPr lang="en-US" sz="2400" dirty="0">
                <a:solidFill>
                  <a:schemeClr val="accent5">
                    <a:lumMod val="75000"/>
                  </a:schemeClr>
                </a:solidFill>
                <a:latin typeface="+mj-lt"/>
                <a:ea typeface="MS PGothic" pitchFamily="34" charset="-128"/>
                <a:cs typeface="Geneva" charset="0"/>
              </a:rPr>
              <a:t>Waves</a:t>
            </a:r>
          </a:p>
          <a:p>
            <a:pPr marL="660400" lvl="1" indent="-457200" algn="l">
              <a:buFont typeface="Wingdings" panose="05000000000000000000" pitchFamily="2" charset="2"/>
              <a:buChar char="Ø"/>
            </a:pPr>
            <a:r>
              <a:rPr lang="en-US" sz="2400" dirty="0">
                <a:solidFill>
                  <a:schemeClr val="accent5">
                    <a:lumMod val="75000"/>
                  </a:schemeClr>
                </a:solidFill>
                <a:latin typeface="+mj-lt"/>
                <a:ea typeface="MS PGothic" pitchFamily="34" charset="-128"/>
                <a:cs typeface="Geneva" charset="0"/>
              </a:rPr>
              <a:t>Replenishment</a:t>
            </a:r>
          </a:p>
          <a:p>
            <a:pPr marL="660400" lvl="1" indent="-457200" algn="l">
              <a:buFont typeface="Wingdings" panose="05000000000000000000" pitchFamily="2" charset="2"/>
              <a:buChar char="Ø"/>
            </a:pPr>
            <a:r>
              <a:rPr lang="en-US" sz="2400" dirty="0">
                <a:solidFill>
                  <a:schemeClr val="accent5">
                    <a:lumMod val="75000"/>
                  </a:schemeClr>
                </a:solidFill>
                <a:latin typeface="+mj-lt"/>
                <a:ea typeface="MS PGothic" pitchFamily="34" charset="-128"/>
                <a:cs typeface="Geneva" charset="0"/>
              </a:rPr>
              <a:t>Picking and Packing</a:t>
            </a:r>
          </a:p>
          <a:p>
            <a:pPr marL="660400" lvl="1" indent="-457200" algn="l">
              <a:buFont typeface="Wingdings" panose="05000000000000000000" pitchFamily="2" charset="2"/>
              <a:buChar char="Ø"/>
            </a:pPr>
            <a:r>
              <a:rPr lang="en-US" sz="2400" dirty="0">
                <a:solidFill>
                  <a:schemeClr val="accent5">
                    <a:lumMod val="75000"/>
                  </a:schemeClr>
                </a:solidFill>
                <a:latin typeface="+mj-lt"/>
                <a:ea typeface="MS PGothic" pitchFamily="34" charset="-128"/>
                <a:cs typeface="Geneva" charset="0"/>
              </a:rPr>
              <a:t>Ship Confirmation</a:t>
            </a:r>
          </a:p>
        </p:txBody>
      </p:sp>
    </p:spTree>
    <p:extLst>
      <p:ext uri="{BB962C8B-B14F-4D97-AF65-F5344CB8AC3E}">
        <p14:creationId xmlns:p14="http://schemas.microsoft.com/office/powerpoint/2010/main" val="353795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Receiving Item Level</a:t>
            </a:r>
          </a:p>
        </p:txBody>
      </p:sp>
      <p:sp>
        <p:nvSpPr>
          <p:cNvPr id="8" name="Rectangle 7"/>
          <p:cNvSpPr/>
          <p:nvPr/>
        </p:nvSpPr>
        <p:spPr>
          <a:xfrm>
            <a:off x="2868246" y="1473053"/>
            <a:ext cx="3520194" cy="646331"/>
          </a:xfrm>
          <a:prstGeom prst="rect">
            <a:avLst/>
          </a:prstGeom>
        </p:spPr>
        <p:txBody>
          <a:bodyPr wrap="square">
            <a:spAutoFit/>
          </a:bodyPr>
          <a:lstStyle/>
          <a:p>
            <a:pPr algn="l">
              <a:spcBef>
                <a:spcPts val="400"/>
              </a:spcBef>
            </a:pPr>
            <a:r>
              <a:rPr lang="en-US" dirty="0">
                <a:solidFill>
                  <a:schemeClr val="tx1"/>
                </a:solidFill>
              </a:rPr>
              <a:t>The user scans a blind next-up </a:t>
            </a:r>
            <a:r>
              <a:rPr lang="en-US" dirty="0" err="1">
                <a:solidFill>
                  <a:schemeClr val="tx1"/>
                </a:solidFill>
              </a:rPr>
              <a:t>iLPN</a:t>
            </a:r>
            <a:r>
              <a:rPr lang="en-US" dirty="0">
                <a:solidFill>
                  <a:schemeClr val="tx1"/>
                </a:solidFill>
              </a:rPr>
              <a:t> label</a:t>
            </a:r>
          </a:p>
        </p:txBody>
      </p:sp>
      <p:sp>
        <p:nvSpPr>
          <p:cNvPr id="9" name="Rectangle 8"/>
          <p:cNvSpPr/>
          <p:nvPr/>
        </p:nvSpPr>
        <p:spPr>
          <a:xfrm>
            <a:off x="3342686" y="3175189"/>
            <a:ext cx="3120829" cy="646331"/>
          </a:xfrm>
          <a:prstGeom prst="rect">
            <a:avLst/>
          </a:prstGeom>
        </p:spPr>
        <p:txBody>
          <a:bodyPr wrap="square">
            <a:spAutoFit/>
          </a:bodyPr>
          <a:lstStyle/>
          <a:p>
            <a:pPr algn="l">
              <a:spcBef>
                <a:spcPts val="400"/>
              </a:spcBef>
            </a:pPr>
            <a:r>
              <a:rPr lang="en-US" dirty="0">
                <a:solidFill>
                  <a:schemeClr val="tx1"/>
                </a:solidFill>
              </a:rPr>
              <a:t>The user scans / enters the item in the </a:t>
            </a:r>
            <a:r>
              <a:rPr lang="en-US" dirty="0" err="1">
                <a:solidFill>
                  <a:schemeClr val="tx1"/>
                </a:solidFill>
              </a:rPr>
              <a:t>iLPN</a:t>
            </a:r>
            <a:r>
              <a:rPr lang="en-US" dirty="0">
                <a:solidFill>
                  <a:schemeClr val="tx1"/>
                </a:solidFill>
              </a:rPr>
              <a:t> </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The user enters the quantity to receive into the </a:t>
            </a:r>
            <a:r>
              <a:rPr lang="en-US" dirty="0" err="1">
                <a:solidFill>
                  <a:schemeClr val="tx1"/>
                </a:solidFill>
              </a:rPr>
              <a:t>iLPN</a:t>
            </a:r>
            <a:r>
              <a:rPr lang="en-US" dirty="0">
                <a:solidFill>
                  <a:schemeClr val="tx1"/>
                </a:solidFill>
              </a:rPr>
              <a:t>. WM receives the </a:t>
            </a:r>
            <a:r>
              <a:rPr lang="en-US" dirty="0" err="1">
                <a:solidFill>
                  <a:schemeClr val="tx1"/>
                </a:solidFill>
              </a:rPr>
              <a:t>iLPN</a:t>
            </a:r>
            <a:r>
              <a:rPr lang="en-US" dirty="0">
                <a:solidFill>
                  <a:schemeClr val="tx1"/>
                </a:solidFill>
              </a:rPr>
              <a:t>, SKU and quantity specified by the user.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Receive Item </a:t>
            </a:r>
            <a:r>
              <a:rPr lang="en-US" sz="1100" dirty="0" err="1">
                <a:solidFill>
                  <a:srgbClr val="FFFFFF"/>
                </a:solidFill>
                <a:effectLst/>
                <a:latin typeface="Courier New"/>
                <a:ea typeface="Calibri"/>
                <a:cs typeface="Times New Roman"/>
              </a:rPr>
              <a:t>Lvl</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Dock Door:DD01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ASN082602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 </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ILPN990001</a:t>
            </a:r>
            <a:r>
              <a:rPr lang="en-US" sz="1100" dirty="0">
                <a:solidFill>
                  <a:srgbClr val="FFFFFF"/>
                </a:solidFill>
                <a:latin typeface="Courier New"/>
                <a:ea typeface="Calibri"/>
                <a:cs typeface="Times New Roman"/>
              </a:rPr>
              <a:t>_________</a:t>
            </a:r>
            <a:endParaRPr lang="en-US" sz="1100" u="sng"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Receive Item </a:t>
            </a:r>
            <a:r>
              <a:rPr lang="en-US" sz="1100" dirty="0" err="1">
                <a:solidFill>
                  <a:srgbClr val="FFFFFF"/>
                </a:solidFill>
                <a:latin typeface="Courier New"/>
                <a:ea typeface="Calibri"/>
                <a:cs typeface="Times New Roman"/>
              </a:rPr>
              <a:t>Lvl</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ILPN990001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 Barcode:</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CAM1000</a:t>
            </a:r>
            <a:r>
              <a:rPr lang="en-US" sz="1100" dirty="0">
                <a:solidFill>
                  <a:srgbClr val="FFFFFF"/>
                </a:solidFill>
                <a:latin typeface="Courier New"/>
                <a:ea typeface="Calibri"/>
                <a:cs typeface="Times New Roman"/>
              </a:rPr>
              <a:t>____________</a:t>
            </a:r>
            <a:endParaRPr lang="en-US" sz="1100" u="sng"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Receive Item </a:t>
            </a:r>
            <a:r>
              <a:rPr lang="en-US" sz="1100" dirty="0" err="1">
                <a:solidFill>
                  <a:srgbClr val="FFFFFF"/>
                </a:solidFill>
                <a:latin typeface="Courier New"/>
                <a:ea typeface="Calibri"/>
                <a:cs typeface="Times New Roman"/>
              </a:rPr>
              <a:t>Lvl</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ILPN990001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a:t>
            </a:r>
            <a:r>
              <a:rPr lang="en-US" sz="1100" u="sng" dirty="0">
                <a:solidFill>
                  <a:srgbClr val="FFFFFF"/>
                </a:solidFill>
                <a:latin typeface="Courier New"/>
                <a:ea typeface="Calibri"/>
                <a:cs typeface="Times New Roman"/>
              </a:rPr>
              <a:t>50</a:t>
            </a:r>
            <a:r>
              <a:rPr lang="en-US" sz="1100" dirty="0">
                <a:solidFill>
                  <a:srgbClr val="FFFFFF"/>
                </a:solidFill>
                <a:latin typeface="Courier New"/>
                <a:ea typeface="Calibri"/>
                <a:cs typeface="Times New Roman"/>
              </a:rPr>
              <a:t>___ Pack</a:t>
            </a:r>
          </a:p>
        </p:txBody>
      </p:sp>
    </p:spTree>
    <p:extLst>
      <p:ext uri="{BB962C8B-B14F-4D97-AF65-F5344CB8AC3E}">
        <p14:creationId xmlns:p14="http://schemas.microsoft.com/office/powerpoint/2010/main" val="1035127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Perpetual Inventory Transactions</a:t>
            </a:r>
          </a:p>
        </p:txBody>
      </p:sp>
      <p:graphicFrame>
        <p:nvGraphicFramePr>
          <p:cNvPr id="4" name="Object 3"/>
          <p:cNvGraphicFramePr>
            <a:graphicFrameLocks noChangeAspect="1"/>
          </p:cNvGraphicFramePr>
          <p:nvPr/>
        </p:nvGraphicFramePr>
        <p:xfrm>
          <a:off x="768001" y="1177029"/>
          <a:ext cx="1281369" cy="1771712"/>
        </p:xfrm>
        <a:graphic>
          <a:graphicData uri="http://schemas.openxmlformats.org/presentationml/2006/ole">
            <mc:AlternateContent xmlns:mc="http://schemas.openxmlformats.org/markup-compatibility/2006">
              <mc:Choice xmlns:v="urn:schemas-microsoft-com:vml" Requires="v">
                <p:oleObj name="Clip" r:id="rId2" imgW="2540880" imgH="3464640" progId="">
                  <p:embed/>
                </p:oleObj>
              </mc:Choice>
              <mc:Fallback>
                <p:oleObj name="Clip" r:id="rId2" imgW="2540880" imgH="3464640" progId="">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01" y="1177029"/>
                        <a:ext cx="1281369" cy="177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3"/>
          <p:cNvPicPr>
            <a:picLocks noChangeAspect="1" noChangeArrowheads="1"/>
          </p:cNvPicPr>
          <p:nvPr/>
        </p:nvPicPr>
        <p:blipFill>
          <a:blip r:embed="rId4" cstate="print"/>
          <a:srcRect/>
          <a:stretch>
            <a:fillRect/>
          </a:stretch>
        </p:blipFill>
        <p:spPr bwMode="auto">
          <a:xfrm>
            <a:off x="6485098" y="1177029"/>
            <a:ext cx="1172307" cy="1552515"/>
          </a:xfrm>
          <a:prstGeom prst="rect">
            <a:avLst/>
          </a:prstGeom>
          <a:noFill/>
          <a:ln w="9525">
            <a:noFill/>
            <a:miter lim="800000"/>
            <a:headEnd/>
            <a:tailEnd/>
          </a:ln>
        </p:spPr>
      </p:pic>
      <p:sp>
        <p:nvSpPr>
          <p:cNvPr id="7" name="Rectangle 3"/>
          <p:cNvSpPr txBox="1">
            <a:spLocks noChangeArrowheads="1"/>
          </p:cNvSpPr>
          <p:nvPr/>
        </p:nvSpPr>
        <p:spPr bwMode="auto">
          <a:xfrm>
            <a:off x="723324" y="3239493"/>
            <a:ext cx="3589369" cy="2262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
                <a:schemeClr val="accent2"/>
              </a:buClr>
              <a:buSzTx/>
              <a:buFontTx/>
              <a:buNone/>
              <a:tabLst/>
              <a:defRPr/>
            </a:pPr>
            <a:r>
              <a:rPr lang="en-US" sz="2800" b="1" i="1" kern="0" dirty="0">
                <a:latin typeface="+mn-lt"/>
              </a:rPr>
              <a:t>HQ (ERP)</a:t>
            </a:r>
            <a:r>
              <a:rPr kumimoji="0" lang="en-US" sz="2800" b="1" i="1" u="none" strike="noStrike" kern="0" cap="none" spc="0" normalizeH="0" baseline="0" noProof="0" dirty="0">
                <a:ln>
                  <a:noFill/>
                </a:ln>
                <a:solidFill>
                  <a:schemeClr val="tx1"/>
                </a:solidFill>
                <a:effectLst/>
                <a:uLnTx/>
                <a:uFillTx/>
                <a:latin typeface="+mn-lt"/>
                <a:ea typeface="+mn-ea"/>
                <a:cs typeface="+mn-cs"/>
              </a:rPr>
              <a:t>:</a:t>
            </a:r>
            <a:r>
              <a:rPr kumimoji="0" lang="en-US" sz="2800" b="0" i="0" u="none" strike="noStrike" kern="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50000"/>
              </a:spcBef>
              <a:spcAft>
                <a:spcPct val="0"/>
              </a:spcAft>
              <a:buClr>
                <a:schemeClr val="accent2"/>
              </a:buClr>
              <a:buSzTx/>
              <a:buFontTx/>
              <a:buNone/>
              <a:tabLst/>
              <a:defRPr/>
            </a:pPr>
            <a:r>
              <a:rPr kumimoji="0" lang="en-US" sz="2000" b="0" i="0" u="none" strike="noStrike" kern="0" cap="none" spc="0" normalizeH="0" baseline="0" noProof="0" dirty="0">
                <a:ln>
                  <a:noFill/>
                </a:ln>
                <a:solidFill>
                  <a:schemeClr val="tx1"/>
                </a:solidFill>
                <a:effectLst/>
                <a:uLnTx/>
                <a:uFillTx/>
                <a:latin typeface="+mn-lt"/>
                <a:ea typeface="+mn-ea"/>
                <a:cs typeface="+mn-cs"/>
              </a:rPr>
              <a:t>Orders</a:t>
            </a:r>
            <a:r>
              <a:rPr kumimoji="0" lang="en-US" sz="2000" b="0" i="0" u="none" strike="noStrike" kern="0" cap="none" spc="0" normalizeH="0" noProof="0" dirty="0">
                <a:ln>
                  <a:noFill/>
                </a:ln>
                <a:solidFill>
                  <a:schemeClr val="tx1"/>
                </a:solidFill>
                <a:effectLst/>
                <a:uLnTx/>
                <a:uFillTx/>
                <a:latin typeface="+mn-lt"/>
                <a:ea typeface="+mn-ea"/>
                <a:cs typeface="+mn-cs"/>
              </a:rPr>
              <a:t> entered into the system are bridged into WM input tables; warehouses are aware of needed inventory</a:t>
            </a:r>
            <a:endParaRPr kumimoji="0" lang="en-US" sz="2800" b="0" i="0" u="none" strike="noStrike" kern="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5800305" y="3239493"/>
            <a:ext cx="2702255" cy="31340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
                <a:schemeClr val="accent2"/>
              </a:buClr>
              <a:buSzTx/>
              <a:buFontTx/>
              <a:buNone/>
              <a:tabLst/>
              <a:defRPr/>
            </a:pPr>
            <a:r>
              <a:rPr lang="en-US" sz="2800" b="1" i="1" kern="0" noProof="0" dirty="0">
                <a:latin typeface="+mn-lt"/>
              </a:rPr>
              <a:t>Warehouse</a:t>
            </a:r>
            <a:r>
              <a:rPr kumimoji="0" lang="en-US" sz="2800" b="1" i="1" u="none" strike="noStrike" kern="0" cap="none" spc="0" normalizeH="0" baseline="0" noProof="0" dirty="0">
                <a:ln>
                  <a:noFill/>
                </a:ln>
                <a:solidFill>
                  <a:schemeClr val="tx1"/>
                </a:solidFill>
                <a:effectLst/>
                <a:uLnTx/>
                <a:uFillTx/>
                <a:latin typeface="+mn-lt"/>
                <a:ea typeface="+mn-ea"/>
                <a:cs typeface="+mn-cs"/>
              </a:rPr>
              <a:t>:</a:t>
            </a:r>
            <a:r>
              <a:rPr kumimoji="0" lang="en-US" sz="2800" b="0" i="0" u="none" strike="noStrike" kern="0" cap="none" spc="0" normalizeH="0" baseline="0" noProof="0" dirty="0">
                <a:ln>
                  <a:noFill/>
                </a:ln>
                <a:solidFill>
                  <a:schemeClr val="tx1"/>
                </a:solidFill>
                <a:effectLst/>
                <a:uLnTx/>
                <a:uFillTx/>
                <a:latin typeface="+mn-lt"/>
                <a:ea typeface="+mn-ea"/>
                <a:cs typeface="+mn-cs"/>
              </a:rPr>
              <a:t> </a:t>
            </a:r>
          </a:p>
          <a:p>
            <a:pPr marL="0" marR="0" lvl="0" indent="0" algn="l" defTabSz="914400" rtl="0" eaLnBrk="0" fontAlgn="base" latinLnBrk="0" hangingPunct="0">
              <a:lnSpc>
                <a:spcPct val="100000"/>
              </a:lnSpc>
              <a:spcBef>
                <a:spcPct val="50000"/>
              </a:spcBef>
              <a:spcAft>
                <a:spcPct val="0"/>
              </a:spcAft>
              <a:buClr>
                <a:schemeClr val="accent2"/>
              </a:buClr>
              <a:buSzTx/>
              <a:buFontTx/>
              <a:buNone/>
              <a:tabLst/>
              <a:defRPr/>
            </a:pPr>
            <a:r>
              <a:rPr lang="en-US" sz="2000" kern="0" dirty="0">
                <a:latin typeface="+mn-lt"/>
              </a:rPr>
              <a:t>Inventory changes, in response to:</a:t>
            </a:r>
          </a:p>
          <a:p>
            <a:pPr marL="177800" marR="0" lvl="0" indent="-177800" algn="l" defTabSz="914400" rtl="0" eaLnBrk="0" fontAlgn="base" latinLnBrk="0" hangingPunct="0">
              <a:lnSpc>
                <a:spcPct val="100000"/>
              </a:lnSpc>
              <a:spcBef>
                <a:spcPct val="50000"/>
              </a:spcBef>
              <a:spcAft>
                <a:spcPct val="0"/>
              </a:spcAft>
              <a:buClr>
                <a:schemeClr val="accent2"/>
              </a:buClr>
              <a:buSzTx/>
              <a:buFont typeface="Arial" pitchFamily="34" charset="0"/>
              <a:buChar char="•"/>
              <a:tabLst/>
              <a:defRPr/>
            </a:pPr>
            <a:r>
              <a:rPr lang="en-US" sz="1800" kern="0" dirty="0">
                <a:latin typeface="+mn-lt"/>
              </a:rPr>
              <a:t>Orders (ERP)</a:t>
            </a:r>
          </a:p>
          <a:p>
            <a:pPr marL="177800" marR="0" lvl="0" indent="-177800" algn="l" defTabSz="914400" rtl="0" eaLnBrk="0" fontAlgn="base" latinLnBrk="0" hangingPunct="0">
              <a:lnSpc>
                <a:spcPct val="100000"/>
              </a:lnSpc>
              <a:spcBef>
                <a:spcPct val="50000"/>
              </a:spcBef>
              <a:spcAft>
                <a:spcPct val="0"/>
              </a:spcAft>
              <a:buClr>
                <a:schemeClr val="accent2"/>
              </a:buClr>
              <a:buSzTx/>
              <a:buFont typeface="Arial" pitchFamily="34" charset="0"/>
              <a:buChar char="•"/>
              <a:tabLst/>
              <a:defRPr/>
            </a:pPr>
            <a:r>
              <a:rPr kumimoji="0" lang="en-US" sz="1800" b="0" i="0" u="none" strike="noStrike" kern="0" cap="none" spc="0" normalizeH="0" baseline="0" noProof="0" dirty="0">
                <a:ln>
                  <a:noFill/>
                </a:ln>
                <a:solidFill>
                  <a:schemeClr val="tx1"/>
                </a:solidFill>
                <a:effectLst/>
                <a:uLnTx/>
                <a:uFillTx/>
                <a:latin typeface="+mn-lt"/>
                <a:ea typeface="+mn-ea"/>
                <a:cs typeface="+mn-cs"/>
              </a:rPr>
              <a:t>Returns</a:t>
            </a:r>
          </a:p>
          <a:p>
            <a:pPr marL="177800" marR="0" lvl="0" indent="-177800" algn="l" defTabSz="914400" rtl="0" eaLnBrk="0" fontAlgn="base" latinLnBrk="0" hangingPunct="0">
              <a:lnSpc>
                <a:spcPct val="100000"/>
              </a:lnSpc>
              <a:spcBef>
                <a:spcPct val="50000"/>
              </a:spcBef>
              <a:spcAft>
                <a:spcPct val="0"/>
              </a:spcAft>
              <a:buClr>
                <a:schemeClr val="accent2"/>
              </a:buClr>
              <a:buSzTx/>
              <a:buFont typeface="Arial" pitchFamily="34" charset="0"/>
              <a:buChar char="•"/>
              <a:tabLst/>
              <a:defRPr/>
            </a:pPr>
            <a:r>
              <a:rPr lang="en-US" sz="1800" kern="0" dirty="0">
                <a:latin typeface="+mn-lt"/>
              </a:rPr>
              <a:t>A variety of other things (you drop a box full of glass…)</a:t>
            </a:r>
            <a:endParaRPr kumimoji="0" lang="en-US" b="0" i="0" u="none" strike="noStrike" kern="0" cap="none" spc="0" normalizeH="0" baseline="0" noProof="0" dirty="0">
              <a:ln>
                <a:noFill/>
              </a:ln>
              <a:solidFill>
                <a:schemeClr val="tx1"/>
              </a:solidFill>
              <a:effectLst/>
              <a:uLnTx/>
              <a:uFillTx/>
              <a:latin typeface="+mn-lt"/>
              <a:ea typeface="+mn-ea"/>
              <a:cs typeface="+mn-cs"/>
            </a:endParaRPr>
          </a:p>
        </p:txBody>
      </p:sp>
      <p:sp>
        <p:nvSpPr>
          <p:cNvPr id="10" name="Right Arrow 9"/>
          <p:cNvSpPr/>
          <p:nvPr/>
        </p:nvSpPr>
        <p:spPr bwMode="auto">
          <a:xfrm>
            <a:off x="2606722" y="1528549"/>
            <a:ext cx="3436962" cy="51861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1" name="Right Arrow 10"/>
          <p:cNvSpPr/>
          <p:nvPr/>
        </p:nvSpPr>
        <p:spPr bwMode="auto">
          <a:xfrm flipH="1">
            <a:off x="2745473" y="2117685"/>
            <a:ext cx="3436962" cy="518615"/>
          </a:xfrm>
          <a:prstGeom prst="rightArrow">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Rectangle 11"/>
          <p:cNvSpPr/>
          <p:nvPr/>
        </p:nvSpPr>
        <p:spPr>
          <a:xfrm>
            <a:off x="3921824" y="1916439"/>
            <a:ext cx="1300356" cy="923330"/>
          </a:xfrm>
          <a:prstGeom prst="rect">
            <a:avLst/>
          </a:prstGeom>
          <a:noFill/>
        </p:spPr>
        <p:txBody>
          <a:bodyPr wrap="none" lIns="91440" tIns="45720" rIns="91440" bIns="45720">
            <a:spAutoFit/>
          </a:bodyPr>
          <a:lstStyle/>
          <a:p>
            <a:pPr algn="ctr"/>
            <a:r>
              <a:rPr lang="en-US" sz="5400" b="0" cap="none" spc="0" dirty="0">
                <a:ln w="18415" cmpd="sng">
                  <a:solidFill>
                    <a:srgbClr val="FFFFFF"/>
                  </a:solidFill>
                  <a:prstDash val="solid"/>
                </a:ln>
                <a:solidFill>
                  <a:schemeClr val="bg2">
                    <a:lumMod val="75000"/>
                  </a:schemeClr>
                </a:solidFill>
                <a:effectLst>
                  <a:outerShdw blurRad="63500" dir="3600000" algn="tl" rotWithShape="0">
                    <a:srgbClr val="000000">
                      <a:alpha val="70000"/>
                    </a:srgbClr>
                  </a:outerShdw>
                </a:effectLst>
                <a:latin typeface="+mn-lt"/>
              </a:rPr>
              <a:t>PIX</a:t>
            </a:r>
          </a:p>
        </p:txBody>
      </p:sp>
      <p:sp>
        <p:nvSpPr>
          <p:cNvPr id="13" name="TextBox 12"/>
          <p:cNvSpPr txBox="1"/>
          <p:nvPr/>
        </p:nvSpPr>
        <p:spPr>
          <a:xfrm>
            <a:off x="2715905" y="2674958"/>
            <a:ext cx="3603010" cy="338554"/>
          </a:xfrm>
          <a:prstGeom prst="rect">
            <a:avLst/>
          </a:prstGeom>
          <a:noFill/>
        </p:spPr>
        <p:txBody>
          <a:bodyPr wrap="square" rtlCol="0">
            <a:spAutoFit/>
          </a:bodyPr>
          <a:lstStyle/>
          <a:p>
            <a:pPr algn="ctr"/>
            <a:r>
              <a:rPr lang="en-US" sz="1600" dirty="0">
                <a:latin typeface="+mn-lt"/>
              </a:rPr>
              <a:t>Insures these two inventories match!!!</a:t>
            </a:r>
          </a:p>
        </p:txBody>
      </p:sp>
      <p:sp>
        <p:nvSpPr>
          <p:cNvPr id="14" name="Circular Arrow 13"/>
          <p:cNvSpPr/>
          <p:nvPr/>
        </p:nvSpPr>
        <p:spPr bwMode="auto">
          <a:xfrm rot="21378549">
            <a:off x="5936772" y="2756846"/>
            <a:ext cx="832513" cy="846161"/>
          </a:xfrm>
          <a:prstGeom prst="circularArrow">
            <a:avLst>
              <a:gd name="adj1" fmla="val 12500"/>
              <a:gd name="adj2" fmla="val 1142319"/>
              <a:gd name="adj3" fmla="val 20457681"/>
              <a:gd name="adj4" fmla="val 16422823"/>
              <a:gd name="adj5" fmla="val 12500"/>
            </a:avLst>
          </a:prstGeom>
          <a:gradFill flip="none" rotWithShape="1">
            <a:gsLst>
              <a:gs pos="29000">
                <a:schemeClr val="tx1"/>
              </a:gs>
              <a:gs pos="98000">
                <a:schemeClr val="bg1">
                  <a:lumMod val="75000"/>
                  <a:alpha val="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5" name="Circular Arrow 14"/>
          <p:cNvSpPr/>
          <p:nvPr/>
        </p:nvSpPr>
        <p:spPr bwMode="auto">
          <a:xfrm rot="221451" flipH="1">
            <a:off x="2258672" y="2756846"/>
            <a:ext cx="832513" cy="846161"/>
          </a:xfrm>
          <a:prstGeom prst="circularArrow">
            <a:avLst>
              <a:gd name="adj1" fmla="val 12500"/>
              <a:gd name="adj2" fmla="val 1142319"/>
              <a:gd name="adj3" fmla="val 20457681"/>
              <a:gd name="adj4" fmla="val 16422823"/>
              <a:gd name="adj5" fmla="val 12500"/>
            </a:avLst>
          </a:prstGeom>
          <a:gradFill flip="none" rotWithShape="1">
            <a:gsLst>
              <a:gs pos="29000">
                <a:schemeClr val="tx1"/>
              </a:gs>
              <a:gs pos="98000">
                <a:schemeClr val="bg1">
                  <a:lumMod val="75000"/>
                  <a:alpha val="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strVal val="#ppt_w*0.70"/>
                                          </p:val>
                                        </p:tav>
                                        <p:tav tm="100000">
                                          <p:val>
                                            <p:strVal val="#ppt_w"/>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animEffect transition="in" filter="fade">
                                      <p:cBhvr>
                                        <p:cTn id="22" dur="1000"/>
                                        <p:tgtEl>
                                          <p:spTgt spid="11"/>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par>
                          <p:cTn id="28" fill="hold">
                            <p:stCondLst>
                              <p:cond delay="1000"/>
                            </p:stCondLst>
                            <p:childTnLst>
                              <p:par>
                                <p:cTn id="29" presetID="35" presetClass="emph" presetSubtype="0" repeatCount="3000" fill="hold" grpId="1" nodeType="afterEffect">
                                  <p:stCondLst>
                                    <p:cond delay="0"/>
                                  </p:stCondLst>
                                  <p:childTnLst>
                                    <p:anim calcmode="discrete" valueType="str">
                                      <p:cBhvr>
                                        <p:cTn id="30" dur="1000" fill="hold"/>
                                        <p:tgtEl>
                                          <p:spTgt spid="12"/>
                                        </p:tgtEl>
                                        <p:attrNameLst>
                                          <p:attrName>style.visibility</p:attrName>
                                        </p:attrNameLst>
                                      </p:cBhvr>
                                      <p:tavLst>
                                        <p:tav tm="0">
                                          <p:val>
                                            <p:strVal val="hidden"/>
                                          </p:val>
                                        </p:tav>
                                        <p:tav tm="50000">
                                          <p:val>
                                            <p:strVal val="visible"/>
                                          </p:val>
                                        </p:tav>
                                      </p:tavLst>
                                    </p:anim>
                                  </p:childTnLst>
                                </p:cTn>
                              </p:par>
                            </p:childTnLst>
                          </p:cTn>
                        </p:par>
                        <p:par>
                          <p:cTn id="31" fill="hold">
                            <p:stCondLst>
                              <p:cond delay="4000"/>
                            </p:stCondLst>
                            <p:childTnLst>
                              <p:par>
                                <p:cTn id="32" presetID="1" presetClass="emph" presetSubtype="2" fill="hold" nodeType="afterEffect">
                                  <p:stCondLst>
                                    <p:cond delay="0"/>
                                  </p:stCondLst>
                                  <p:childTnLst>
                                    <p:animClr clrSpc="rgb" dir="cw">
                                      <p:cBhvr>
                                        <p:cTn id="33" dur="2000" fill="hold"/>
                                        <p:tgtEl>
                                          <p:spTgt spid="7"/>
                                        </p:tgtEl>
                                        <p:attrNameLst>
                                          <p:attrName>fillcolor</p:attrName>
                                        </p:attrNameLst>
                                      </p:cBhvr>
                                      <p:to>
                                        <a:srgbClr val="DDDDDD"/>
                                      </p:to>
                                    </p:animClr>
                                    <p:set>
                                      <p:cBhvr>
                                        <p:cTn id="34" dur="2000" fill="hold"/>
                                        <p:tgtEl>
                                          <p:spTgt spid="7"/>
                                        </p:tgtEl>
                                        <p:attrNameLst>
                                          <p:attrName>fill.type</p:attrName>
                                        </p:attrNameLst>
                                      </p:cBhvr>
                                      <p:to>
                                        <p:strVal val="solid"/>
                                      </p:to>
                                    </p:set>
                                    <p:set>
                                      <p:cBhvr>
                                        <p:cTn id="35" dur="2000" fill="hold"/>
                                        <p:tgtEl>
                                          <p:spTgt spid="7"/>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2000" fill="hold"/>
                                        <p:tgtEl>
                                          <p:spTgt spid="9"/>
                                        </p:tgtEl>
                                        <p:attrNameLst>
                                          <p:attrName>fillcolor</p:attrName>
                                        </p:attrNameLst>
                                      </p:cBhvr>
                                      <p:to>
                                        <a:srgbClr val="DDDDDD"/>
                                      </p:to>
                                    </p:animClr>
                                    <p:set>
                                      <p:cBhvr>
                                        <p:cTn id="38" dur="2000" fill="hold"/>
                                        <p:tgtEl>
                                          <p:spTgt spid="9"/>
                                        </p:tgtEl>
                                        <p:attrNameLst>
                                          <p:attrName>fill.type</p:attrName>
                                        </p:attrNameLst>
                                      </p:cBhvr>
                                      <p:to>
                                        <p:strVal val="solid"/>
                                      </p:to>
                                    </p:set>
                                    <p:set>
                                      <p:cBhvr>
                                        <p:cTn id="39" dur="2000" fill="hold"/>
                                        <p:tgtEl>
                                          <p:spTgt spid="9"/>
                                        </p:tgtEl>
                                        <p:attrNameLst>
                                          <p:attrName>fill.on</p:attrName>
                                        </p:attrNameLst>
                                      </p:cBhvr>
                                      <p:to>
                                        <p:strVal val="tru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2" grpId="1"/>
      <p:bldP spid="13" grpId="0"/>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512763"/>
            <a:ext cx="8520113" cy="300037"/>
          </a:xfrm>
        </p:spPr>
        <p:txBody>
          <a:bodyPr/>
          <a:lstStyle/>
          <a:p>
            <a:r>
              <a:rPr lang="en-US" sz="3200" dirty="0"/>
              <a:t>Perpetual Inventory Transactions</a:t>
            </a:r>
          </a:p>
        </p:txBody>
      </p:sp>
      <p:sp>
        <p:nvSpPr>
          <p:cNvPr id="22934" name="Rectangle 406"/>
          <p:cNvSpPr>
            <a:spLocks noChangeArrowheads="1"/>
          </p:cNvSpPr>
          <p:nvPr/>
        </p:nvSpPr>
        <p:spPr bwMode="black">
          <a:xfrm>
            <a:off x="477672" y="1255597"/>
            <a:ext cx="7870991" cy="5049672"/>
          </a:xfrm>
          <a:prstGeom prst="rect">
            <a:avLst/>
          </a:prstGeom>
          <a:noFill/>
          <a:ln w="9525">
            <a:noFill/>
            <a:miter lim="800000"/>
            <a:headEnd/>
            <a:tailEnd/>
          </a:ln>
          <a:effectLst/>
        </p:spPr>
        <p:txBody>
          <a:bodyPr/>
          <a:lstStyle/>
          <a:p>
            <a:pPr marL="342900" indent="-342900">
              <a:spcBef>
                <a:spcPct val="20000"/>
              </a:spcBef>
            </a:pPr>
            <a:r>
              <a:rPr lang="en-US" sz="2800" dirty="0">
                <a:latin typeface="+mn-lt"/>
              </a:rPr>
              <a:t>Perpetual Inventory Transactions (PIX) will:</a:t>
            </a:r>
          </a:p>
          <a:p>
            <a:pPr marL="342900" indent="-342900" algn="l">
              <a:spcBef>
                <a:spcPct val="20000"/>
              </a:spcBef>
              <a:buFontTx/>
              <a:buChar char="•"/>
            </a:pPr>
            <a:r>
              <a:rPr lang="en-US" sz="2800" dirty="0">
                <a:latin typeface="+mn-lt"/>
              </a:rPr>
              <a:t>Inform host of:</a:t>
            </a:r>
          </a:p>
          <a:p>
            <a:pPr marL="742950" lvl="1" indent="-285750" algn="l">
              <a:spcBef>
                <a:spcPct val="20000"/>
              </a:spcBef>
              <a:buFontTx/>
              <a:buChar char="–"/>
            </a:pPr>
            <a:r>
              <a:rPr lang="en-US" dirty="0">
                <a:latin typeface="+mn-lt"/>
              </a:rPr>
              <a:t>Four-wall inventory changes</a:t>
            </a:r>
            <a:endParaRPr lang="en-US" sz="2800" dirty="0">
              <a:latin typeface="+mn-lt"/>
            </a:endParaRPr>
          </a:p>
          <a:p>
            <a:pPr marL="742950" lvl="1" indent="-285750" algn="l">
              <a:spcBef>
                <a:spcPct val="20000"/>
              </a:spcBef>
              <a:buFontTx/>
              <a:buChar char="–"/>
            </a:pPr>
            <a:r>
              <a:rPr lang="en-US" dirty="0">
                <a:latin typeface="+mn-lt"/>
              </a:rPr>
              <a:t>Allocatable and unallocatable inventory</a:t>
            </a:r>
          </a:p>
          <a:p>
            <a:pPr marL="342900" indent="-342900" algn="l">
              <a:spcBef>
                <a:spcPct val="20000"/>
              </a:spcBef>
              <a:buFontTx/>
              <a:buChar char="•"/>
            </a:pPr>
            <a:r>
              <a:rPr lang="en-US" sz="2800" dirty="0">
                <a:latin typeface="+mn-lt"/>
              </a:rPr>
              <a:t>Host performs soft allocation</a:t>
            </a:r>
          </a:p>
          <a:p>
            <a:pPr marL="742950" lvl="1" indent="-285750" algn="l">
              <a:spcBef>
                <a:spcPct val="20000"/>
              </a:spcBef>
              <a:buFontTx/>
              <a:buChar char="–"/>
            </a:pPr>
            <a:r>
              <a:rPr lang="en-US" dirty="0">
                <a:latin typeface="+mn-lt"/>
              </a:rPr>
              <a:t>Send orders when enough allocatable inventory</a:t>
            </a:r>
          </a:p>
          <a:p>
            <a:pPr marL="342900" indent="-342900" algn="l">
              <a:spcBef>
                <a:spcPct val="20000"/>
              </a:spcBef>
              <a:buFontTx/>
              <a:buChar char="•"/>
            </a:pPr>
            <a:r>
              <a:rPr lang="en-US" sz="2800" dirty="0">
                <a:latin typeface="+mn-lt"/>
              </a:rPr>
              <a:t>WM tells host of increasing inventory</a:t>
            </a:r>
          </a:p>
          <a:p>
            <a:pPr marL="742950" lvl="1" indent="-285750" algn="l">
              <a:spcBef>
                <a:spcPct val="20000"/>
              </a:spcBef>
              <a:buFontTx/>
              <a:buChar char="–"/>
            </a:pPr>
            <a:r>
              <a:rPr lang="en-US" dirty="0">
                <a:latin typeface="+mn-lt"/>
              </a:rPr>
              <a:t>Allocatable or unallocatable</a:t>
            </a:r>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59307" y="317500"/>
            <a:ext cx="8205243" cy="609600"/>
          </a:xfrm>
        </p:spPr>
        <p:txBody>
          <a:bodyPr/>
          <a:lstStyle/>
          <a:p>
            <a:r>
              <a:rPr lang="en-US" sz="3200" dirty="0"/>
              <a:t>Status Codes</a:t>
            </a:r>
          </a:p>
        </p:txBody>
      </p:sp>
      <p:sp>
        <p:nvSpPr>
          <p:cNvPr id="235523" name="Rectangle 3"/>
          <p:cNvSpPr>
            <a:spLocks noGrp="1" noChangeArrowheads="1"/>
          </p:cNvSpPr>
          <p:nvPr>
            <p:ph type="body" sz="half" idx="1"/>
          </p:nvPr>
        </p:nvSpPr>
        <p:spPr>
          <a:xfrm>
            <a:off x="477672" y="1146412"/>
            <a:ext cx="7764628" cy="1260238"/>
          </a:xfrm>
        </p:spPr>
        <p:txBody>
          <a:bodyPr/>
          <a:lstStyle/>
          <a:p>
            <a:pPr marL="0" indent="0">
              <a:buNone/>
            </a:pPr>
            <a:r>
              <a:rPr lang="en-US" sz="2800" dirty="0"/>
              <a:t>WM uses status codes to show the progress of an entity through the warehouse</a:t>
            </a:r>
            <a:r>
              <a:rPr lang="en-US" sz="2400" dirty="0"/>
              <a:t>.</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828667811"/>
              </p:ext>
            </p:extLst>
          </p:nvPr>
        </p:nvGraphicFramePr>
        <p:xfrm>
          <a:off x="451692" y="2401680"/>
          <a:ext cx="8017525" cy="2644047"/>
        </p:xfrm>
        <a:graphic>
          <a:graphicData uri="http://schemas.openxmlformats.org/drawingml/2006/table">
            <a:tbl>
              <a:tblPr>
                <a:tableStyleId>{3C2FFA5D-87B4-456A-9821-1D502468CF0F}</a:tableStyleId>
              </a:tblPr>
              <a:tblGrid>
                <a:gridCol w="3048497">
                  <a:extLst>
                    <a:ext uri="{9D8B030D-6E8A-4147-A177-3AD203B41FA5}">
                      <a16:colId xmlns:a16="http://schemas.microsoft.com/office/drawing/2014/main" val="20000"/>
                    </a:ext>
                  </a:extLst>
                </a:gridCol>
                <a:gridCol w="1505862">
                  <a:extLst>
                    <a:ext uri="{9D8B030D-6E8A-4147-A177-3AD203B41FA5}">
                      <a16:colId xmlns:a16="http://schemas.microsoft.com/office/drawing/2014/main" val="20001"/>
                    </a:ext>
                  </a:extLst>
                </a:gridCol>
                <a:gridCol w="1505862">
                  <a:extLst>
                    <a:ext uri="{9D8B030D-6E8A-4147-A177-3AD203B41FA5}">
                      <a16:colId xmlns:a16="http://schemas.microsoft.com/office/drawing/2014/main" val="20002"/>
                    </a:ext>
                  </a:extLst>
                </a:gridCol>
                <a:gridCol w="1957304">
                  <a:extLst>
                    <a:ext uri="{9D8B030D-6E8A-4147-A177-3AD203B41FA5}">
                      <a16:colId xmlns:a16="http://schemas.microsoft.com/office/drawing/2014/main" val="20003"/>
                    </a:ext>
                  </a:extLst>
                </a:gridCol>
              </a:tblGrid>
              <a:tr h="442722">
                <a:tc rowSpan="2">
                  <a:txBody>
                    <a:bodyPr/>
                    <a:lstStyle/>
                    <a:p>
                      <a:pPr algn="ctr" rtl="0" fontAlgn="t">
                        <a:spcBef>
                          <a:spcPts val="600"/>
                        </a:spcBef>
                        <a:spcAft>
                          <a:spcPts val="600"/>
                        </a:spcAft>
                      </a:pPr>
                      <a:r>
                        <a:rPr lang="en-US" sz="1800" b="1" u="none" strike="noStrike" dirty="0">
                          <a:solidFill>
                            <a:schemeClr val="tx2">
                              <a:lumMod val="95000"/>
                            </a:schemeClr>
                          </a:solidFill>
                        </a:rPr>
                        <a:t>Process </a:t>
                      </a:r>
                    </a:p>
                    <a:p>
                      <a:pPr algn="ctr" fontAlgn="ctr">
                        <a:spcBef>
                          <a:spcPts val="600"/>
                        </a:spcBef>
                        <a:spcAft>
                          <a:spcPts val="600"/>
                        </a:spcAft>
                      </a:pPr>
                      <a:r>
                        <a:rPr lang="en-US" sz="1800" b="1" u="none" strike="noStrike" dirty="0">
                          <a:solidFill>
                            <a:schemeClr val="tx2">
                              <a:lumMod val="95000"/>
                            </a:schemeClr>
                          </a:solidFill>
                        </a:rPr>
                        <a:t> </a:t>
                      </a:r>
                      <a:endParaRPr lang="en-US" sz="1800" b="1" i="0" u="none" strike="noStrike" dirty="0">
                        <a:solidFill>
                          <a:schemeClr val="tx2">
                            <a:lumMod val="95000"/>
                          </a:schemeClr>
                        </a:solidFill>
                        <a:latin typeface="Arial Black" pitchFamily="34" charset="0"/>
                      </a:endParaRPr>
                    </a:p>
                  </a:txBody>
                  <a:tcPr marL="4291" marR="4291" marT="4291" marB="0">
                    <a:solidFill>
                      <a:schemeClr val="bg2">
                        <a:lumMod val="75000"/>
                      </a:schemeClr>
                    </a:solidFill>
                  </a:tcPr>
                </a:tc>
                <a:tc gridSpan="2">
                  <a:txBody>
                    <a:bodyPr/>
                    <a:lstStyle/>
                    <a:p>
                      <a:pPr algn="ctr" rtl="0" fontAlgn="t">
                        <a:spcBef>
                          <a:spcPts val="600"/>
                        </a:spcBef>
                        <a:spcAft>
                          <a:spcPts val="600"/>
                        </a:spcAft>
                      </a:pPr>
                      <a:r>
                        <a:rPr lang="en-US" sz="1800" b="1" u="none" strike="noStrike" dirty="0">
                          <a:solidFill>
                            <a:schemeClr val="tx2">
                              <a:lumMod val="95000"/>
                            </a:schemeClr>
                          </a:solidFill>
                        </a:rPr>
                        <a:t>LPN status </a:t>
                      </a:r>
                      <a:endParaRPr lang="en-US" sz="1800" b="1" i="0" u="none" strike="noStrike" dirty="0">
                        <a:solidFill>
                          <a:schemeClr val="tx2">
                            <a:lumMod val="95000"/>
                          </a:schemeClr>
                        </a:solidFill>
                        <a:latin typeface="Arial Black" pitchFamily="34" charset="0"/>
                      </a:endParaRPr>
                    </a:p>
                  </a:txBody>
                  <a:tcPr marL="4291" marR="4291" marT="4291" marB="0">
                    <a:solidFill>
                      <a:schemeClr val="bg2">
                        <a:lumMod val="75000"/>
                      </a:schemeClr>
                    </a:solidFill>
                  </a:tcPr>
                </a:tc>
                <a:tc hMerge="1">
                  <a:txBody>
                    <a:bodyPr/>
                    <a:lstStyle/>
                    <a:p>
                      <a:endParaRPr lang="en-US"/>
                    </a:p>
                  </a:txBody>
                  <a:tcPr/>
                </a:tc>
                <a:tc rowSpan="2">
                  <a:txBody>
                    <a:bodyPr/>
                    <a:lstStyle/>
                    <a:p>
                      <a:pPr algn="ctr" rtl="0" fontAlgn="t">
                        <a:spcBef>
                          <a:spcPts val="600"/>
                        </a:spcBef>
                        <a:spcAft>
                          <a:spcPts val="600"/>
                        </a:spcAft>
                      </a:pPr>
                      <a:r>
                        <a:rPr lang="en-US" sz="1800" b="1" u="none" strike="noStrike" dirty="0">
                          <a:solidFill>
                            <a:schemeClr val="tx2">
                              <a:lumMod val="95000"/>
                            </a:schemeClr>
                          </a:solidFill>
                        </a:rPr>
                        <a:t>ASN status </a:t>
                      </a:r>
                    </a:p>
                    <a:p>
                      <a:pPr algn="ctr" fontAlgn="t">
                        <a:spcBef>
                          <a:spcPts val="600"/>
                        </a:spcBef>
                        <a:spcAft>
                          <a:spcPts val="600"/>
                        </a:spcAft>
                      </a:pPr>
                      <a:r>
                        <a:rPr lang="en-US" sz="1800" b="1" u="none" strike="noStrike" dirty="0">
                          <a:solidFill>
                            <a:schemeClr val="tx2">
                              <a:lumMod val="95000"/>
                            </a:schemeClr>
                          </a:solidFill>
                        </a:rPr>
                        <a:t> </a:t>
                      </a:r>
                      <a:endParaRPr lang="en-US" sz="1800" b="1" i="0" u="none" strike="noStrike" dirty="0">
                        <a:solidFill>
                          <a:schemeClr val="tx2">
                            <a:lumMod val="95000"/>
                          </a:schemeClr>
                        </a:solidFill>
                        <a:latin typeface="Arial Black" pitchFamily="34" charset="0"/>
                      </a:endParaRPr>
                    </a:p>
                  </a:txBody>
                  <a:tcPr marL="4291" marR="4291" marT="4291" marB="0">
                    <a:solidFill>
                      <a:schemeClr val="bg2">
                        <a:lumMod val="75000"/>
                      </a:schemeClr>
                    </a:solidFill>
                  </a:tcPr>
                </a:tc>
                <a:extLst>
                  <a:ext uri="{0D108BD9-81ED-4DB2-BD59-A6C34878D82A}">
                    <a16:rowId xmlns:a16="http://schemas.microsoft.com/office/drawing/2014/main" val="10000"/>
                  </a:ext>
                </a:extLst>
              </a:tr>
              <a:tr h="467319">
                <a:tc vMerge="1">
                  <a:txBody>
                    <a:bodyPr/>
                    <a:lstStyle/>
                    <a:p>
                      <a:pPr algn="l" fontAlgn="ctr"/>
                      <a:endParaRPr lang="en-US" sz="1800" b="0" i="0" u="none" strike="noStrike" dirty="0">
                        <a:solidFill>
                          <a:srgbClr val="4F6228"/>
                        </a:solidFill>
                        <a:latin typeface="Arial Black" pitchFamily="34" charset="0"/>
                      </a:endParaRPr>
                    </a:p>
                  </a:txBody>
                  <a:tcPr marL="38619" marR="4291" marT="429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FF99"/>
                    </a:solidFill>
                  </a:tcPr>
                </a:tc>
                <a:tc>
                  <a:txBody>
                    <a:bodyPr/>
                    <a:lstStyle/>
                    <a:p>
                      <a:pPr algn="ctr" rtl="0" fontAlgn="t">
                        <a:spcBef>
                          <a:spcPts val="600"/>
                        </a:spcBef>
                        <a:spcAft>
                          <a:spcPts val="600"/>
                        </a:spcAft>
                      </a:pPr>
                      <a:r>
                        <a:rPr lang="en-US" sz="1800" b="1" u="none" strike="noStrike" dirty="0">
                          <a:solidFill>
                            <a:schemeClr val="tx2">
                              <a:lumMod val="95000"/>
                            </a:schemeClr>
                          </a:solidFill>
                        </a:rPr>
                        <a:t>LPN Level </a:t>
                      </a:r>
                      <a:endParaRPr lang="en-US" sz="1800" b="1" i="0" u="none" strike="noStrike" dirty="0">
                        <a:solidFill>
                          <a:schemeClr val="tx2">
                            <a:lumMod val="95000"/>
                          </a:schemeClr>
                        </a:solidFill>
                        <a:latin typeface="Arial Black" pitchFamily="34" charset="0"/>
                      </a:endParaRPr>
                    </a:p>
                  </a:txBody>
                  <a:tcPr marL="4291" marR="4291" marT="4291" marB="0">
                    <a:solidFill>
                      <a:schemeClr val="bg2">
                        <a:lumMod val="75000"/>
                      </a:schemeClr>
                    </a:solidFill>
                  </a:tcPr>
                </a:tc>
                <a:tc>
                  <a:txBody>
                    <a:bodyPr/>
                    <a:lstStyle/>
                    <a:p>
                      <a:pPr algn="ctr" rtl="0" fontAlgn="t">
                        <a:spcBef>
                          <a:spcPts val="600"/>
                        </a:spcBef>
                        <a:spcAft>
                          <a:spcPts val="600"/>
                        </a:spcAft>
                      </a:pPr>
                      <a:r>
                        <a:rPr lang="en-US" sz="1800" b="1" u="none" strike="noStrike" dirty="0">
                          <a:solidFill>
                            <a:schemeClr val="tx2">
                              <a:lumMod val="95000"/>
                            </a:schemeClr>
                          </a:solidFill>
                        </a:rPr>
                        <a:t>SKU Level </a:t>
                      </a:r>
                      <a:endParaRPr lang="en-US" sz="1800" b="1" i="0" u="none" strike="noStrike" dirty="0">
                        <a:solidFill>
                          <a:schemeClr val="tx2">
                            <a:lumMod val="95000"/>
                          </a:schemeClr>
                        </a:solidFill>
                        <a:latin typeface="Arial Black" pitchFamily="34" charset="0"/>
                      </a:endParaRPr>
                    </a:p>
                  </a:txBody>
                  <a:tcPr marL="4291" marR="4291" marT="4291" marB="0">
                    <a:solidFill>
                      <a:schemeClr val="bg2">
                        <a:lumMod val="75000"/>
                      </a:schemeClr>
                    </a:solidFill>
                  </a:tcPr>
                </a:tc>
                <a:tc vMerge="1">
                  <a:txBody>
                    <a:bodyPr/>
                    <a:lstStyle/>
                    <a:p>
                      <a:pPr algn="l" fontAlgn="t"/>
                      <a:endParaRPr lang="en-US" sz="1800" b="0" i="0" u="none" strike="noStrike" dirty="0">
                        <a:solidFill>
                          <a:srgbClr val="4F6228"/>
                        </a:solidFill>
                        <a:latin typeface="Arial Black" pitchFamily="34" charset="0"/>
                      </a:endParaRPr>
                    </a:p>
                  </a:txBody>
                  <a:tcPr marL="4291" marR="4291" marT="4291"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CFF99"/>
                    </a:solidFill>
                  </a:tcPr>
                </a:tc>
                <a:extLst>
                  <a:ext uri="{0D108BD9-81ED-4DB2-BD59-A6C34878D82A}">
                    <a16:rowId xmlns:a16="http://schemas.microsoft.com/office/drawing/2014/main" val="10001"/>
                  </a:ext>
                </a:extLst>
              </a:tr>
              <a:tr h="578002">
                <a:tc>
                  <a:txBody>
                    <a:bodyPr/>
                    <a:lstStyle/>
                    <a:p>
                      <a:pPr algn="ctr" rtl="0" fontAlgn="t">
                        <a:spcBef>
                          <a:spcPts val="600"/>
                        </a:spcBef>
                        <a:spcAft>
                          <a:spcPts val="600"/>
                        </a:spcAft>
                      </a:pPr>
                      <a:r>
                        <a:rPr lang="en-US" sz="1400" b="1" u="none" strike="noStrike" dirty="0">
                          <a:solidFill>
                            <a:schemeClr val="tx1"/>
                          </a:solidFill>
                        </a:rPr>
                        <a:t>ASN BRIDGED FROM HOST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a:txBody>
                    <a:bodyPr/>
                    <a:lstStyle/>
                    <a:p>
                      <a:pPr algn="ctr" rtl="0" fontAlgn="t">
                        <a:spcBef>
                          <a:spcPts val="600"/>
                        </a:spcBef>
                        <a:spcAft>
                          <a:spcPts val="600"/>
                        </a:spcAft>
                      </a:pPr>
                      <a:r>
                        <a:rPr lang="en-US" sz="1400" b="1" u="none" strike="noStrike" dirty="0">
                          <a:solidFill>
                            <a:schemeClr val="tx1"/>
                          </a:solidFill>
                        </a:rPr>
                        <a:t>IN-TRANSIT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a:txBody>
                    <a:bodyPr/>
                    <a:lstStyle/>
                    <a:p>
                      <a:pPr algn="ctr" rtl="0" fontAlgn="t">
                        <a:spcBef>
                          <a:spcPts val="600"/>
                        </a:spcBef>
                        <a:spcAft>
                          <a:spcPts val="600"/>
                        </a:spcAft>
                      </a:pPr>
                      <a:r>
                        <a:rPr lang="en-US" sz="1400" b="1" u="none" strike="noStrike" dirty="0">
                          <a:solidFill>
                            <a:schemeClr val="tx1"/>
                          </a:solidFill>
                        </a:rPr>
                        <a:t>N/A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a:txBody>
                    <a:bodyPr/>
                    <a:lstStyle/>
                    <a:p>
                      <a:pPr algn="ctr" rtl="0" fontAlgn="t">
                        <a:spcBef>
                          <a:spcPts val="600"/>
                        </a:spcBef>
                        <a:spcAft>
                          <a:spcPts val="600"/>
                        </a:spcAft>
                      </a:pPr>
                      <a:r>
                        <a:rPr lang="en-US" sz="1400" b="1" u="none" strike="noStrike" dirty="0">
                          <a:solidFill>
                            <a:schemeClr val="tx1"/>
                          </a:solidFill>
                        </a:rPr>
                        <a:t>IN-TRANSIT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extLst>
                  <a:ext uri="{0D108BD9-81ED-4DB2-BD59-A6C34878D82A}">
                    <a16:rowId xmlns:a16="http://schemas.microsoft.com/office/drawing/2014/main" val="10002"/>
                  </a:ext>
                </a:extLst>
              </a:tr>
              <a:tr h="578002">
                <a:tc>
                  <a:txBody>
                    <a:bodyPr/>
                    <a:lstStyle/>
                    <a:p>
                      <a:pPr algn="ctr" rtl="0" fontAlgn="t">
                        <a:spcBef>
                          <a:spcPts val="600"/>
                        </a:spcBef>
                        <a:spcAft>
                          <a:spcPts val="600"/>
                        </a:spcAft>
                      </a:pPr>
                      <a:r>
                        <a:rPr lang="en-US" sz="1400" b="1" u="none" strike="noStrike" dirty="0">
                          <a:solidFill>
                            <a:schemeClr val="tx1"/>
                          </a:solidFill>
                        </a:rPr>
                        <a:t>RECEIVE SHIPMENT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gridSpan="2">
                  <a:txBody>
                    <a:bodyPr/>
                    <a:lstStyle/>
                    <a:p>
                      <a:pPr algn="ctr" rtl="0" fontAlgn="t">
                        <a:spcBef>
                          <a:spcPts val="600"/>
                        </a:spcBef>
                        <a:spcAft>
                          <a:spcPts val="600"/>
                        </a:spcAft>
                      </a:pPr>
                      <a:r>
                        <a:rPr lang="en-US" sz="1400" b="1" u="none" strike="noStrike" dirty="0">
                          <a:solidFill>
                            <a:schemeClr val="tx1"/>
                          </a:solidFill>
                        </a:rPr>
                        <a:t>IN INVENTORY, NOT PUTAWAY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hMerge="1">
                  <a:txBody>
                    <a:bodyPr/>
                    <a:lstStyle/>
                    <a:p>
                      <a:endParaRPr lang="en-US"/>
                    </a:p>
                  </a:txBody>
                  <a:tcPr/>
                </a:tc>
                <a:tc>
                  <a:txBody>
                    <a:bodyPr/>
                    <a:lstStyle/>
                    <a:p>
                      <a:pPr algn="ctr" rtl="0" fontAlgn="t">
                        <a:spcBef>
                          <a:spcPts val="600"/>
                        </a:spcBef>
                        <a:spcAft>
                          <a:spcPts val="600"/>
                        </a:spcAft>
                      </a:pPr>
                      <a:r>
                        <a:rPr lang="en-US" sz="1400" b="1" u="none" strike="noStrike" dirty="0">
                          <a:solidFill>
                            <a:schemeClr val="tx1"/>
                          </a:solidFill>
                        </a:rPr>
                        <a:t>In RECEIVING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extLst>
                  <a:ext uri="{0D108BD9-81ED-4DB2-BD59-A6C34878D82A}">
                    <a16:rowId xmlns:a16="http://schemas.microsoft.com/office/drawing/2014/main" val="10003"/>
                  </a:ext>
                </a:extLst>
              </a:tr>
              <a:tr h="578002">
                <a:tc>
                  <a:txBody>
                    <a:bodyPr/>
                    <a:lstStyle/>
                    <a:p>
                      <a:pPr algn="ctr" rtl="0" fontAlgn="t">
                        <a:spcBef>
                          <a:spcPts val="600"/>
                        </a:spcBef>
                        <a:spcAft>
                          <a:spcPts val="600"/>
                        </a:spcAft>
                      </a:pPr>
                      <a:r>
                        <a:rPr lang="en-US" sz="1400" b="1" u="none" strike="noStrike" dirty="0">
                          <a:solidFill>
                            <a:schemeClr val="tx1"/>
                          </a:solidFill>
                        </a:rPr>
                        <a:t>QUALITY HOLD RELEASE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gridSpan="2">
                  <a:txBody>
                    <a:bodyPr/>
                    <a:lstStyle/>
                    <a:p>
                      <a:pPr algn="ctr" rtl="0" fontAlgn="t">
                        <a:spcBef>
                          <a:spcPts val="600"/>
                        </a:spcBef>
                        <a:spcAft>
                          <a:spcPts val="600"/>
                        </a:spcAft>
                      </a:pPr>
                      <a:r>
                        <a:rPr lang="en-US" sz="1400" b="1" u="none" strike="noStrike" dirty="0">
                          <a:solidFill>
                            <a:schemeClr val="tx1"/>
                          </a:solidFill>
                        </a:rPr>
                        <a:t>NO CHANGE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tc hMerge="1">
                  <a:txBody>
                    <a:bodyPr/>
                    <a:lstStyle/>
                    <a:p>
                      <a:endParaRPr lang="en-US"/>
                    </a:p>
                  </a:txBody>
                  <a:tcPr/>
                </a:tc>
                <a:tc>
                  <a:txBody>
                    <a:bodyPr/>
                    <a:lstStyle/>
                    <a:p>
                      <a:pPr algn="ctr" rtl="0" fontAlgn="t">
                        <a:spcBef>
                          <a:spcPts val="600"/>
                        </a:spcBef>
                        <a:spcAft>
                          <a:spcPts val="600"/>
                        </a:spcAft>
                      </a:pPr>
                      <a:r>
                        <a:rPr lang="en-US" sz="1400" b="1" u="none" strike="noStrike" dirty="0">
                          <a:solidFill>
                            <a:schemeClr val="tx1"/>
                          </a:solidFill>
                        </a:rPr>
                        <a:t>NO CHANGE </a:t>
                      </a:r>
                      <a:endParaRPr lang="en-US" sz="1400" b="1" i="0" u="none" strike="noStrike" dirty="0">
                        <a:solidFill>
                          <a:schemeClr val="tx1"/>
                        </a:solidFill>
                        <a:latin typeface="Arial Black" pitchFamily="34" charset="0"/>
                      </a:endParaRPr>
                    </a:p>
                  </a:txBody>
                  <a:tcPr marL="4291" marR="4291" marT="4291" marB="0">
                    <a:solidFill>
                      <a:schemeClr val="bg2">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Finalizing Receipt </a:t>
            </a:r>
          </a:p>
        </p:txBody>
      </p:sp>
    </p:spTree>
    <p:extLst>
      <p:ext uri="{BB962C8B-B14F-4D97-AF65-F5344CB8AC3E}">
        <p14:creationId xmlns:p14="http://schemas.microsoft.com/office/powerpoint/2010/main" val="13317687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ASN Verification Templates</a:t>
            </a:r>
          </a:p>
        </p:txBody>
      </p:sp>
      <p:pic>
        <p:nvPicPr>
          <p:cNvPr id="439298" name="Picture 2" descr="http://graphics8.nytimes.com/images/2012/02/12/magazine/12wmt/12wmt-articleLarge-v5.jpg"/>
          <p:cNvPicPr>
            <a:picLocks noChangeAspect="1" noChangeArrowheads="1"/>
          </p:cNvPicPr>
          <p:nvPr/>
        </p:nvPicPr>
        <p:blipFill>
          <a:blip r:embed="rId2"/>
          <a:srcRect l="18391" t="8099" r="18713" b="6019"/>
          <a:stretch>
            <a:fillRect/>
          </a:stretch>
        </p:blipFill>
        <p:spPr bwMode="auto">
          <a:xfrm>
            <a:off x="1187668" y="4574578"/>
            <a:ext cx="1870842" cy="1805199"/>
          </a:xfrm>
          <a:prstGeom prst="rect">
            <a:avLst/>
          </a:prstGeom>
          <a:noFill/>
        </p:spPr>
      </p:pic>
      <p:sp>
        <p:nvSpPr>
          <p:cNvPr id="5" name="Curved Left Arrow 4"/>
          <p:cNvSpPr/>
          <p:nvPr/>
        </p:nvSpPr>
        <p:spPr bwMode="auto">
          <a:xfrm rot="10800000">
            <a:off x="31530" y="2094120"/>
            <a:ext cx="1366338" cy="3455330"/>
          </a:xfrm>
          <a:prstGeom prst="curvedLeftArrow">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16200000" scaled="0"/>
          </a:gra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99649271"/>
              </p:ext>
            </p:extLst>
          </p:nvPr>
        </p:nvGraphicFramePr>
        <p:xfrm>
          <a:off x="1572613" y="1105995"/>
          <a:ext cx="6919456" cy="130873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baseline="0" dirty="0">
                          <a:solidFill>
                            <a:srgbClr val="000000"/>
                          </a:solidFill>
                          <a:latin typeface="Calibri"/>
                        </a:rPr>
                        <a:t>Via RF</a:t>
                      </a:r>
                      <a:endParaRPr lang="en-US" sz="16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User presses CTRL-Z to Verify ASN upon   </a:t>
                      </a:r>
                    </a:p>
                    <a:p>
                      <a:pPr algn="l" rtl="0" fontAlgn="t">
                        <a:buClr>
                          <a:srgbClr val="000000"/>
                        </a:buClr>
                        <a:buSzPts val="1400"/>
                        <a:buFont typeface="Wingdings"/>
                        <a:buNone/>
                      </a:pPr>
                      <a:r>
                        <a:rPr lang="en-US" sz="1400" b="0" i="0" u="none" strike="noStrike" baseline="0" dirty="0">
                          <a:solidFill>
                            <a:srgbClr val="000000"/>
                          </a:solidFill>
                          <a:latin typeface="Arial"/>
                        </a:rPr>
                        <a:t>    completion of RF Receiving</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Configuration to allow verification</a:t>
                      </a:r>
                      <a:r>
                        <a:rPr lang="en-US" sz="1400" b="0" i="0" u="none" strike="noStrike" baseline="0" dirty="0">
                          <a:solidFill>
                            <a:srgbClr val="000000"/>
                          </a:solidFill>
                          <a:latin typeface="Arial"/>
                        </a:rPr>
                        <a:t> only if not </a:t>
                      </a:r>
                    </a:p>
                    <a:p>
                      <a:pPr algn="l" rtl="0" fontAlgn="t">
                        <a:buClr>
                          <a:srgbClr val="000000"/>
                        </a:buClr>
                        <a:buSzPts val="1400"/>
                        <a:buFont typeface="Wingdings"/>
                        <a:buNone/>
                      </a:pPr>
                      <a:r>
                        <a:rPr lang="en-US" sz="1400" b="0" i="0" u="none" strike="noStrike" baseline="0" dirty="0">
                          <a:solidFill>
                            <a:srgbClr val="000000"/>
                          </a:solidFill>
                          <a:latin typeface="Arial"/>
                        </a:rPr>
                        <a:t>   100% match</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Generates verification PIX transactions to </a:t>
                      </a:r>
                    </a:p>
                    <a:p>
                      <a:pPr algn="l" rtl="0" fontAlgn="t">
                        <a:buClr>
                          <a:srgbClr val="000000"/>
                        </a:buClr>
                        <a:buSzPts val="1400"/>
                        <a:buFont typeface="Wingdings"/>
                        <a:buNone/>
                      </a:pPr>
                      <a:r>
                        <a:rPr lang="en-US" sz="1400" b="0" i="0" u="none" strike="noStrike" dirty="0">
                          <a:solidFill>
                            <a:srgbClr val="000000"/>
                          </a:solidFill>
                          <a:latin typeface="Arial"/>
                        </a:rPr>
                        <a:t>    host</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55002572"/>
              </p:ext>
            </p:extLst>
          </p:nvPr>
        </p:nvGraphicFramePr>
        <p:xfrm>
          <a:off x="1569907" y="2635085"/>
          <a:ext cx="6919456" cy="130873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Via UI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Receiver turns in paperwork to Receiving </a:t>
                      </a:r>
                    </a:p>
                    <a:p>
                      <a:pPr algn="l" rtl="0" fontAlgn="t">
                        <a:buClr>
                          <a:srgbClr val="000000"/>
                        </a:buClr>
                        <a:buSzPts val="1400"/>
                        <a:buFont typeface="Wingdings"/>
                        <a:buNone/>
                      </a:pPr>
                      <a:r>
                        <a:rPr lang="en-US" sz="1400" b="0" i="0" u="none" strike="noStrike" baseline="0" dirty="0">
                          <a:solidFill>
                            <a:srgbClr val="000000"/>
                          </a:solidFill>
                          <a:latin typeface="Arial"/>
                        </a:rPr>
                        <a:t>    Clerk</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Receiving Clerk researches</a:t>
                      </a:r>
                      <a:r>
                        <a:rPr lang="en-US" sz="1400" b="0" i="0" u="none" strike="noStrike" baseline="0" dirty="0">
                          <a:solidFill>
                            <a:srgbClr val="000000"/>
                          </a:solidFill>
                          <a:latin typeface="Arial"/>
                        </a:rPr>
                        <a:t> </a:t>
                      </a:r>
                    </a:p>
                    <a:p>
                      <a:pPr algn="l" rtl="0" fontAlgn="t">
                        <a:buClr>
                          <a:srgbClr val="000000"/>
                        </a:buClr>
                        <a:buSzPts val="1400"/>
                        <a:buFont typeface="Wingdings"/>
                        <a:buNone/>
                      </a:pPr>
                      <a:r>
                        <a:rPr lang="en-US" sz="1400" b="0" i="0" u="none" strike="noStrike" baseline="0" dirty="0">
                          <a:solidFill>
                            <a:srgbClr val="000000"/>
                          </a:solidFill>
                          <a:latin typeface="Arial"/>
                        </a:rPr>
                        <a:t>    d</a:t>
                      </a:r>
                      <a:r>
                        <a:rPr lang="en-US" sz="1400" b="0" i="0" u="none" strike="noStrike" dirty="0">
                          <a:solidFill>
                            <a:srgbClr val="000000"/>
                          </a:solidFill>
                          <a:latin typeface="Arial"/>
                        </a:rPr>
                        <a:t>iscrepancies</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mn-lt"/>
                        </a:rPr>
                        <a:t> Generates verification PIX transactions to </a:t>
                      </a:r>
                    </a:p>
                    <a:p>
                      <a:pPr algn="l" rtl="0" fontAlgn="t">
                        <a:buClr>
                          <a:srgbClr val="000000"/>
                        </a:buClr>
                        <a:buSzPts val="1400"/>
                        <a:buFont typeface="Wingdings"/>
                        <a:buNone/>
                      </a:pPr>
                      <a:r>
                        <a:rPr lang="en-US" sz="1400" b="0" i="0" u="none" strike="noStrike" dirty="0">
                          <a:solidFill>
                            <a:srgbClr val="000000"/>
                          </a:solidFill>
                          <a:latin typeface="+mn-lt"/>
                        </a:rPr>
                        <a:t>    host</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884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RF Verify ASN</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261744" y="3902346"/>
            <a:ext cx="8046135" cy="1536548"/>
          </a:xfrm>
          <a:prstGeom prst="rect">
            <a:avLst/>
          </a:prstGeom>
          <a:noFill/>
        </p:spPr>
        <p:txBody>
          <a:bodyPr wrap="square" rtlCol="0">
            <a:noAutofit/>
          </a:bodyPr>
          <a:lstStyle/>
          <a:p>
            <a:pPr algn="l">
              <a:spcBef>
                <a:spcPts val="400"/>
              </a:spcBef>
            </a:pPr>
            <a:r>
              <a:rPr lang="en-US" dirty="0">
                <a:solidFill>
                  <a:schemeClr val="tx1"/>
                </a:solidFill>
              </a:rPr>
              <a:t>From the RF Receiving or RF ASN Inquiry the ASN can be verified.   The user is displayed the expected and received quantities.   Configuration controls if the user is allowed to Verify an ASN not complete.</a:t>
            </a:r>
          </a:p>
          <a:p>
            <a:pPr algn="l">
              <a:spcBef>
                <a:spcPts val="400"/>
              </a:spcBef>
            </a:pPr>
            <a:endParaRPr lang="en-US" dirty="0">
              <a:solidFill>
                <a:schemeClr val="tx1"/>
              </a:solidFill>
            </a:endParaRPr>
          </a:p>
        </p:txBody>
      </p:sp>
      <p:sp>
        <p:nvSpPr>
          <p:cNvPr id="6" name="Text Box 16469"/>
          <p:cNvSpPr txBox="1"/>
          <p:nvPr/>
        </p:nvSpPr>
        <p:spPr>
          <a:xfrm>
            <a:off x="3257062" y="1451088"/>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ASN: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ASN082602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Status:</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30 Receiving Started</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 Qty:80.0</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Recv</a:t>
            </a:r>
            <a:r>
              <a:rPr lang="en-US" sz="1100" dirty="0">
                <a:solidFill>
                  <a:srgbClr val="FFFFFF"/>
                </a:solidFill>
                <a:latin typeface="Courier New"/>
                <a:ea typeface="Calibri"/>
                <a:cs typeface="Times New Roman"/>
              </a:rPr>
              <a:t> Qty:80.0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Verify ASN (Y/N):</a:t>
            </a:r>
            <a:r>
              <a:rPr lang="en-US" sz="1100" u="sng" dirty="0">
                <a:solidFill>
                  <a:srgbClr val="FFFFFF"/>
                </a:solidFill>
                <a:latin typeface="Courier New"/>
                <a:ea typeface="Calibri"/>
                <a:cs typeface="Times New Roman"/>
              </a:rPr>
              <a:t>Y</a:t>
            </a:r>
            <a:endParaRPr lang="en-US" sz="1100" dirty="0">
              <a:solidFill>
                <a:srgbClr val="FFFFFF"/>
              </a:solidFill>
              <a:latin typeface="Courier New"/>
              <a:ea typeface="Calibri"/>
              <a:cs typeface="Times New Roman"/>
            </a:endParaRPr>
          </a:p>
        </p:txBody>
      </p:sp>
    </p:spTree>
    <p:extLst>
      <p:ext uri="{BB962C8B-B14F-4D97-AF65-F5344CB8AC3E}">
        <p14:creationId xmlns:p14="http://schemas.microsoft.com/office/powerpoint/2010/main" val="25788641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UI Verify ASN</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281133" y="4842761"/>
            <a:ext cx="8046135" cy="1536548"/>
          </a:xfrm>
          <a:prstGeom prst="rect">
            <a:avLst/>
          </a:prstGeom>
          <a:noFill/>
        </p:spPr>
        <p:txBody>
          <a:bodyPr wrap="square" rtlCol="0">
            <a:noAutofit/>
          </a:bodyPr>
          <a:lstStyle/>
          <a:p>
            <a:pPr algn="l">
              <a:spcBef>
                <a:spcPts val="400"/>
              </a:spcBef>
            </a:pPr>
            <a:r>
              <a:rPr lang="en-US" dirty="0">
                <a:solidFill>
                  <a:schemeClr val="tx1"/>
                </a:solidFill>
              </a:rPr>
              <a:t>From the UI, the user views any variances for the ASN.  The user has the ability to print a ASN variance report or verify the variance.</a:t>
            </a:r>
          </a:p>
          <a:p>
            <a:pPr algn="l">
              <a:spcBef>
                <a:spcPts val="400"/>
              </a:spcBef>
            </a:pPr>
            <a:endParaRPr lang="en-US" dirty="0">
              <a:solidFill>
                <a:schemeClr val="tx1"/>
              </a:solidFill>
            </a:endParaRPr>
          </a:p>
        </p:txBody>
      </p:sp>
      <p:pic>
        <p:nvPicPr>
          <p:cNvPr id="4" name="Picture 3" descr="Screen Shot 2013-10-16 at 3.40.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89" y="1043173"/>
            <a:ext cx="8453292" cy="3415258"/>
          </a:xfrm>
          <a:prstGeom prst="rect">
            <a:avLst/>
          </a:prstGeom>
        </p:spPr>
      </p:pic>
    </p:spTree>
    <p:extLst>
      <p:ext uri="{BB962C8B-B14F-4D97-AF65-F5344CB8AC3E}">
        <p14:creationId xmlns:p14="http://schemas.microsoft.com/office/powerpoint/2010/main" val="19150992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635379"/>
          </a:xfrm>
        </p:spPr>
        <p:txBody>
          <a:bodyPr/>
          <a:lstStyle/>
          <a:p>
            <a:r>
              <a:rPr lang="en-US" sz="3200" dirty="0"/>
              <a:t>ASN Variance Report</a:t>
            </a:r>
          </a:p>
        </p:txBody>
      </p:sp>
      <p:sp>
        <p:nvSpPr>
          <p:cNvPr id="3" name="TextBox 2"/>
          <p:cNvSpPr txBox="1"/>
          <p:nvPr/>
        </p:nvSpPr>
        <p:spPr>
          <a:xfrm>
            <a:off x="-725774" y="5140193"/>
            <a:ext cx="914400" cy="914400"/>
          </a:xfrm>
          <a:prstGeom prst="rect">
            <a:avLst/>
          </a:prstGeom>
          <a:noFill/>
        </p:spPr>
        <p:txBody>
          <a:bodyPr wrap="none" rtlCol="0">
            <a:noAutofit/>
          </a:bodyPr>
          <a:lstStyle/>
          <a:p>
            <a:pPr algn="l"/>
            <a:endParaRPr lang="en-US" dirty="0">
              <a:solidFill>
                <a:schemeClr val="tx1"/>
              </a:solidFill>
            </a:endParaRPr>
          </a:p>
        </p:txBody>
      </p:sp>
      <p:sp>
        <p:nvSpPr>
          <p:cNvPr id="20" name="TextBox 19"/>
          <p:cNvSpPr txBox="1"/>
          <p:nvPr/>
        </p:nvSpPr>
        <p:spPr>
          <a:xfrm>
            <a:off x="271438" y="4629471"/>
            <a:ext cx="8046135" cy="1536548"/>
          </a:xfrm>
          <a:prstGeom prst="rect">
            <a:avLst/>
          </a:prstGeom>
          <a:noFill/>
        </p:spPr>
        <p:txBody>
          <a:bodyPr wrap="square" rtlCol="0">
            <a:noAutofit/>
          </a:bodyPr>
          <a:lstStyle/>
          <a:p>
            <a:pPr algn="l">
              <a:spcBef>
                <a:spcPts val="400"/>
              </a:spcBef>
            </a:pPr>
            <a:r>
              <a:rPr lang="en-US" dirty="0">
                <a:solidFill>
                  <a:schemeClr val="tx1"/>
                </a:solidFill>
              </a:rPr>
              <a:t>The ASN Variance Report displays the Items and Quantity discrepancies between expected quantity and received quantity</a:t>
            </a:r>
          </a:p>
          <a:p>
            <a:pPr algn="l">
              <a:spcBef>
                <a:spcPts val="400"/>
              </a:spcBef>
            </a:pPr>
            <a:endParaRPr lang="en-US" dirty="0">
              <a:solidFill>
                <a:schemeClr val="tx1"/>
              </a:solidFill>
            </a:endParaRPr>
          </a:p>
        </p:txBody>
      </p:sp>
      <p:pic>
        <p:nvPicPr>
          <p:cNvPr id="5" name="Picture 4" descr="Screen Shot 2013-10-16 at 3.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643"/>
            <a:ext cx="9144000" cy="3121214"/>
          </a:xfrm>
          <a:prstGeom prst="rect">
            <a:avLst/>
          </a:prstGeom>
        </p:spPr>
      </p:pic>
    </p:spTree>
    <p:extLst>
      <p:ext uri="{BB962C8B-B14F-4D97-AF65-F5344CB8AC3E}">
        <p14:creationId xmlns:p14="http://schemas.microsoft.com/office/powerpoint/2010/main" val="5354739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err="1"/>
              <a:t>Putaway</a:t>
            </a:r>
            <a:endParaRPr lang="en-US" kern="0" dirty="0"/>
          </a:p>
        </p:txBody>
      </p:sp>
    </p:spTree>
    <p:extLst>
      <p:ext uri="{BB962C8B-B14F-4D97-AF65-F5344CB8AC3E}">
        <p14:creationId xmlns:p14="http://schemas.microsoft.com/office/powerpoint/2010/main" val="2303732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General Setup</a:t>
            </a:r>
          </a:p>
        </p:txBody>
      </p:sp>
    </p:spTree>
    <p:extLst>
      <p:ext uri="{BB962C8B-B14F-4D97-AF65-F5344CB8AC3E}">
        <p14:creationId xmlns:p14="http://schemas.microsoft.com/office/powerpoint/2010/main" val="40332503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512763"/>
            <a:ext cx="8520113" cy="300037"/>
          </a:xfrm>
        </p:spPr>
        <p:txBody>
          <a:bodyPr/>
          <a:lstStyle/>
          <a:p>
            <a:r>
              <a:rPr lang="en-US" sz="3200" dirty="0"/>
              <a:t>Overview</a:t>
            </a:r>
          </a:p>
        </p:txBody>
      </p:sp>
      <p:sp>
        <p:nvSpPr>
          <p:cNvPr id="76" name="Content Placeholder 2"/>
          <p:cNvSpPr>
            <a:spLocks noGrp="1"/>
          </p:cNvSpPr>
          <p:nvPr>
            <p:ph idx="1"/>
          </p:nvPr>
        </p:nvSpPr>
        <p:spPr>
          <a:xfrm>
            <a:off x="250825" y="1117600"/>
            <a:ext cx="8526463" cy="769257"/>
          </a:xfrm>
        </p:spPr>
        <p:txBody>
          <a:bodyPr/>
          <a:lstStyle/>
          <a:p>
            <a:pPr>
              <a:buNone/>
            </a:pPr>
            <a:r>
              <a:rPr lang="en-US" sz="2800" dirty="0"/>
              <a:t>Inbound Receiving: Warehouse Flow</a:t>
            </a:r>
          </a:p>
        </p:txBody>
      </p:sp>
      <p:sp>
        <p:nvSpPr>
          <p:cNvPr id="6" name="Parallelogram 5"/>
          <p:cNvSpPr/>
          <p:nvPr/>
        </p:nvSpPr>
        <p:spPr bwMode="auto">
          <a:xfrm>
            <a:off x="3208566" y="2507799"/>
            <a:ext cx="1866899" cy="404813"/>
          </a:xfrm>
          <a:prstGeom prst="parallelogram">
            <a:avLst>
              <a:gd name="adj" fmla="val 93696"/>
            </a:avLst>
          </a:prstGeom>
          <a:solidFill>
            <a:srgbClr val="F8E498"/>
          </a:solidFill>
          <a:ln w="9525" cap="flat" cmpd="sng" algn="ctr">
            <a:noFill/>
            <a:prstDash val="solid"/>
            <a:round/>
            <a:headEnd type="none" w="med" len="med"/>
            <a:tailEnd type="none" w="med" len="med"/>
          </a:ln>
          <a:effectLst>
            <a:outerShdw blurRad="76200" dir="18900000" sy="23000" kx="-1200000" algn="bl" rotWithShape="0">
              <a:prstClr val="black">
                <a:alpha val="2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5" name="Parallelogram 4"/>
          <p:cNvSpPr/>
          <p:nvPr/>
        </p:nvSpPr>
        <p:spPr bwMode="auto">
          <a:xfrm>
            <a:off x="808266" y="2517324"/>
            <a:ext cx="2495549" cy="1095375"/>
          </a:xfrm>
          <a:prstGeom prst="parallelogram">
            <a:avLst>
              <a:gd name="adj" fmla="val 93696"/>
            </a:avLst>
          </a:prstGeom>
          <a:solidFill>
            <a:srgbClr val="206B90"/>
          </a:solidFill>
          <a:ln w="9525" cap="flat" cmpd="sng" algn="ctr">
            <a:noFill/>
            <a:prstDash val="solid"/>
            <a:round/>
            <a:headEnd type="none" w="med" len="med"/>
            <a:tailEnd type="none" w="med" len="med"/>
          </a:ln>
          <a:effectLst>
            <a:outerShdw blurRad="76200" dir="18900000" sy="23000" kx="-1200000" algn="bl" rotWithShape="0">
              <a:prstClr val="black">
                <a:alpha val="2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4" name="Cube 3"/>
          <p:cNvSpPr/>
          <p:nvPr/>
        </p:nvSpPr>
        <p:spPr bwMode="auto">
          <a:xfrm>
            <a:off x="493940" y="2069647"/>
            <a:ext cx="6473155" cy="1907269"/>
          </a:xfrm>
          <a:prstGeom prst="cube">
            <a:avLst>
              <a:gd name="adj" fmla="val 627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nvGrpSpPr>
          <p:cNvPr id="19" name="Group 18"/>
          <p:cNvGrpSpPr/>
          <p:nvPr/>
        </p:nvGrpSpPr>
        <p:grpSpPr>
          <a:xfrm>
            <a:off x="3670512" y="2393421"/>
            <a:ext cx="671514" cy="319166"/>
            <a:chOff x="3481371" y="2504997"/>
            <a:chExt cx="671514" cy="319166"/>
          </a:xfrm>
          <a:solidFill>
            <a:srgbClr val="FFC000"/>
          </a:solidFill>
        </p:grpSpPr>
        <p:grpSp>
          <p:nvGrpSpPr>
            <p:cNvPr id="9" name="Group 8"/>
            <p:cNvGrpSpPr/>
            <p:nvPr/>
          </p:nvGrpSpPr>
          <p:grpSpPr>
            <a:xfrm>
              <a:off x="3481371" y="2505045"/>
              <a:ext cx="204788" cy="319118"/>
              <a:chOff x="3481371" y="2505045"/>
              <a:chExt cx="204788" cy="319118"/>
            </a:xfrm>
            <a:grpFill/>
          </p:grpSpPr>
          <p:sp>
            <p:nvSpPr>
              <p:cNvPr id="7" name="Cube 6"/>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8" name="Cube 7"/>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10" name="Group 9"/>
            <p:cNvGrpSpPr/>
            <p:nvPr/>
          </p:nvGrpSpPr>
          <p:grpSpPr>
            <a:xfrm>
              <a:off x="3636946" y="2505029"/>
              <a:ext cx="204788" cy="319118"/>
              <a:chOff x="3481371" y="2505045"/>
              <a:chExt cx="204788" cy="319118"/>
            </a:xfrm>
            <a:grpFill/>
          </p:grpSpPr>
          <p:sp>
            <p:nvSpPr>
              <p:cNvPr id="11" name="Cube 10"/>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2" name="Cube 11"/>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13" name="Group 12"/>
            <p:cNvGrpSpPr/>
            <p:nvPr/>
          </p:nvGrpSpPr>
          <p:grpSpPr>
            <a:xfrm>
              <a:off x="3792521" y="2505013"/>
              <a:ext cx="204788" cy="319118"/>
              <a:chOff x="3481371" y="2505045"/>
              <a:chExt cx="204788" cy="319118"/>
            </a:xfrm>
            <a:grpFill/>
          </p:grpSpPr>
          <p:sp>
            <p:nvSpPr>
              <p:cNvPr id="14" name="Cube 13"/>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5" name="Cube 14"/>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16" name="Group 15"/>
            <p:cNvGrpSpPr/>
            <p:nvPr/>
          </p:nvGrpSpPr>
          <p:grpSpPr>
            <a:xfrm>
              <a:off x="3948097" y="2504997"/>
              <a:ext cx="204788" cy="319118"/>
              <a:chOff x="3481371" y="2505045"/>
              <a:chExt cx="204788" cy="319118"/>
            </a:xfrm>
            <a:grpFill/>
          </p:grpSpPr>
          <p:sp>
            <p:nvSpPr>
              <p:cNvPr id="17" name="Cube 16"/>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18" name="Cube 17"/>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grpSp>
        <p:nvGrpSpPr>
          <p:cNvPr id="53" name="Group 52"/>
          <p:cNvGrpSpPr/>
          <p:nvPr/>
        </p:nvGrpSpPr>
        <p:grpSpPr>
          <a:xfrm>
            <a:off x="1808312" y="2388659"/>
            <a:ext cx="1295402" cy="319166"/>
            <a:chOff x="1714421" y="2490710"/>
            <a:chExt cx="1295402" cy="319166"/>
          </a:xfrm>
          <a:solidFill>
            <a:srgbClr val="FFC000"/>
          </a:solidFill>
        </p:grpSpPr>
        <p:grpSp>
          <p:nvGrpSpPr>
            <p:cNvPr id="20" name="Group 19"/>
            <p:cNvGrpSpPr/>
            <p:nvPr/>
          </p:nvGrpSpPr>
          <p:grpSpPr>
            <a:xfrm>
              <a:off x="1714421" y="2490710"/>
              <a:ext cx="671514" cy="319166"/>
              <a:chOff x="3481371" y="2504997"/>
              <a:chExt cx="671514" cy="319166"/>
            </a:xfrm>
            <a:grpFill/>
          </p:grpSpPr>
          <p:grpSp>
            <p:nvGrpSpPr>
              <p:cNvPr id="21" name="Group 8"/>
              <p:cNvGrpSpPr/>
              <p:nvPr/>
            </p:nvGrpSpPr>
            <p:grpSpPr>
              <a:xfrm>
                <a:off x="3481371" y="2505045"/>
                <a:ext cx="204788" cy="319118"/>
                <a:chOff x="3481371" y="2505045"/>
                <a:chExt cx="204788" cy="319118"/>
              </a:xfrm>
              <a:grpFill/>
            </p:grpSpPr>
            <p:sp>
              <p:nvSpPr>
                <p:cNvPr id="31" name="Cube 30"/>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32" name="Cube 31"/>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22" name="Group 9"/>
              <p:cNvGrpSpPr/>
              <p:nvPr/>
            </p:nvGrpSpPr>
            <p:grpSpPr>
              <a:xfrm>
                <a:off x="3636946" y="2505029"/>
                <a:ext cx="204788" cy="319118"/>
                <a:chOff x="3481371" y="2505045"/>
                <a:chExt cx="204788" cy="319118"/>
              </a:xfrm>
              <a:grpFill/>
            </p:grpSpPr>
            <p:sp>
              <p:nvSpPr>
                <p:cNvPr id="29" name="Cube 28"/>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30" name="Cube 29"/>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23" name="Group 12"/>
              <p:cNvGrpSpPr/>
              <p:nvPr/>
            </p:nvGrpSpPr>
            <p:grpSpPr>
              <a:xfrm>
                <a:off x="3792521" y="2505013"/>
                <a:ext cx="204788" cy="319118"/>
                <a:chOff x="3481371" y="2505045"/>
                <a:chExt cx="204788" cy="319118"/>
              </a:xfrm>
              <a:grpFill/>
            </p:grpSpPr>
            <p:sp>
              <p:nvSpPr>
                <p:cNvPr id="27" name="Cube 26"/>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8" name="Cube 27"/>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24" name="Group 15"/>
              <p:cNvGrpSpPr/>
              <p:nvPr/>
            </p:nvGrpSpPr>
            <p:grpSpPr>
              <a:xfrm>
                <a:off x="3948097" y="2504997"/>
                <a:ext cx="204788" cy="319118"/>
                <a:chOff x="3481371" y="2505045"/>
                <a:chExt cx="204788" cy="319118"/>
              </a:xfrm>
              <a:grpFill/>
            </p:grpSpPr>
            <p:sp>
              <p:nvSpPr>
                <p:cNvPr id="25" name="Cube 24"/>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26" name="Cube 25"/>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grpSp>
          <p:nvGrpSpPr>
            <p:cNvPr id="33" name="Group 32"/>
            <p:cNvGrpSpPr/>
            <p:nvPr/>
          </p:nvGrpSpPr>
          <p:grpSpPr>
            <a:xfrm>
              <a:off x="2338309" y="2490710"/>
              <a:ext cx="671514" cy="319166"/>
              <a:chOff x="3481371" y="2504997"/>
              <a:chExt cx="671514" cy="319166"/>
            </a:xfrm>
            <a:grpFill/>
          </p:grpSpPr>
          <p:grpSp>
            <p:nvGrpSpPr>
              <p:cNvPr id="34" name="Group 8"/>
              <p:cNvGrpSpPr/>
              <p:nvPr/>
            </p:nvGrpSpPr>
            <p:grpSpPr>
              <a:xfrm>
                <a:off x="3481371" y="2505045"/>
                <a:ext cx="204788" cy="319118"/>
                <a:chOff x="3481371" y="2505045"/>
                <a:chExt cx="204788" cy="319118"/>
              </a:xfrm>
              <a:grpFill/>
            </p:grpSpPr>
            <p:sp>
              <p:nvSpPr>
                <p:cNvPr id="44" name="Cube 43"/>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5" name="Cube 44"/>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35" name="Group 9"/>
              <p:cNvGrpSpPr/>
              <p:nvPr/>
            </p:nvGrpSpPr>
            <p:grpSpPr>
              <a:xfrm>
                <a:off x="3636946" y="2505029"/>
                <a:ext cx="204788" cy="319118"/>
                <a:chOff x="3481371" y="2505045"/>
                <a:chExt cx="204788" cy="319118"/>
              </a:xfrm>
              <a:grpFill/>
            </p:grpSpPr>
            <p:sp>
              <p:nvSpPr>
                <p:cNvPr id="42" name="Cube 41"/>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3" name="Cube 42"/>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36" name="Group 12"/>
              <p:cNvGrpSpPr/>
              <p:nvPr/>
            </p:nvGrpSpPr>
            <p:grpSpPr>
              <a:xfrm>
                <a:off x="3792521" y="2505013"/>
                <a:ext cx="204788" cy="319118"/>
                <a:chOff x="3481371" y="2505045"/>
                <a:chExt cx="204788" cy="319118"/>
              </a:xfrm>
              <a:grpFill/>
            </p:grpSpPr>
            <p:sp>
              <p:nvSpPr>
                <p:cNvPr id="40" name="Cube 39"/>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1" name="Cube 40"/>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37" name="Group 15"/>
              <p:cNvGrpSpPr/>
              <p:nvPr/>
            </p:nvGrpSpPr>
            <p:grpSpPr>
              <a:xfrm>
                <a:off x="3948097" y="2504997"/>
                <a:ext cx="204788" cy="319118"/>
                <a:chOff x="3481371" y="2505045"/>
                <a:chExt cx="204788" cy="319118"/>
              </a:xfrm>
              <a:grpFill/>
            </p:grpSpPr>
            <p:sp>
              <p:nvSpPr>
                <p:cNvPr id="38" name="Cube 37"/>
                <p:cNvSpPr/>
                <p:nvPr/>
              </p:nvSpPr>
              <p:spPr bwMode="auto">
                <a:xfrm>
                  <a:off x="3481371" y="2643188"/>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39" name="Cube 38"/>
                <p:cNvSpPr/>
                <p:nvPr/>
              </p:nvSpPr>
              <p:spPr bwMode="auto">
                <a:xfrm>
                  <a:off x="3481371" y="2505045"/>
                  <a:ext cx="204788" cy="180975"/>
                </a:xfrm>
                <a:prstGeom prst="cub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grpSp>
      <p:grpSp>
        <p:nvGrpSpPr>
          <p:cNvPr id="54" name="Group 53"/>
          <p:cNvGrpSpPr/>
          <p:nvPr/>
        </p:nvGrpSpPr>
        <p:grpSpPr>
          <a:xfrm>
            <a:off x="5854136" y="2600564"/>
            <a:ext cx="700097" cy="1002610"/>
            <a:chOff x="4988720" y="2588315"/>
            <a:chExt cx="700097" cy="1002610"/>
          </a:xfr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p:grpSpPr>
        <p:sp>
          <p:nvSpPr>
            <p:cNvPr id="46" name="Parallelogram 45"/>
            <p:cNvSpPr/>
            <p:nvPr/>
          </p:nvSpPr>
          <p:spPr bwMode="auto">
            <a:xfrm rot="5400000" flipV="1">
              <a:off x="4832748" y="3282554"/>
              <a:ext cx="464343" cy="152400"/>
            </a:xfrm>
            <a:prstGeom prst="parallelogram">
              <a:avLst>
                <a:gd name="adj" fmla="val 103123"/>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7" name="Parallelogram 46"/>
            <p:cNvSpPr/>
            <p:nvPr/>
          </p:nvSpPr>
          <p:spPr bwMode="auto">
            <a:xfrm rot="5400000" flipV="1">
              <a:off x="5015314" y="3106307"/>
              <a:ext cx="464343" cy="152400"/>
            </a:xfrm>
            <a:prstGeom prst="parallelogram">
              <a:avLst>
                <a:gd name="adj" fmla="val 103123"/>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8" name="Parallelogram 47"/>
            <p:cNvSpPr/>
            <p:nvPr/>
          </p:nvSpPr>
          <p:spPr bwMode="auto">
            <a:xfrm rot="5400000" flipV="1">
              <a:off x="5197880" y="2920534"/>
              <a:ext cx="464343" cy="152400"/>
            </a:xfrm>
            <a:prstGeom prst="parallelogram">
              <a:avLst>
                <a:gd name="adj" fmla="val 103123"/>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49" name="Parallelogram 48"/>
            <p:cNvSpPr/>
            <p:nvPr/>
          </p:nvSpPr>
          <p:spPr bwMode="auto">
            <a:xfrm rot="5400000" flipV="1">
              <a:off x="5380445" y="2744287"/>
              <a:ext cx="464343" cy="152400"/>
            </a:xfrm>
            <a:prstGeom prst="parallelogram">
              <a:avLst>
                <a:gd name="adj" fmla="val 103123"/>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sp>
        <p:nvSpPr>
          <p:cNvPr id="50" name="Rectangle 49"/>
          <p:cNvSpPr/>
          <p:nvPr/>
        </p:nvSpPr>
        <p:spPr>
          <a:xfrm>
            <a:off x="6012913" y="3383683"/>
            <a:ext cx="2901128" cy="646331"/>
          </a:xfrm>
          <a:prstGeom prst="rect">
            <a:avLst/>
          </a:prstGeom>
          <a:noFill/>
        </p:spPr>
        <p:txBody>
          <a:bodyPr wrap="square" lIns="91440" tIns="45720" rIns="91440" bIns="45720">
            <a:prstTxWarp prst="textFadeUp">
              <a:avLst>
                <a:gd name="adj" fmla="val 17469"/>
              </a:avLst>
            </a:prstTxWarp>
            <a:spAutoFit/>
            <a:scene3d>
              <a:camera prst="perspectiveRelaxedModerately"/>
              <a:lightRig rig="threePt" dir="t"/>
            </a:scene3d>
          </a:bodyPr>
          <a:lstStyle/>
          <a:p>
            <a:pPr algn="ctr"/>
            <a:r>
              <a:rPr lang="en-US" sz="1000" dirty="0">
                <a:ln w="18415" cmpd="sng">
                  <a:solidFill>
                    <a:srgbClr val="FFFFFF"/>
                  </a:solidFill>
                  <a:prstDash val="solid"/>
                </a:ln>
                <a:gradFill flip="none" rotWithShape="1">
                  <a:gsLst>
                    <a:gs pos="0">
                      <a:srgbClr val="5BA3DF"/>
                    </a:gs>
                    <a:gs pos="50000">
                      <a:schemeClr val="accent1">
                        <a:tint val="44500"/>
                        <a:satMod val="160000"/>
                      </a:schemeClr>
                    </a:gs>
                    <a:gs pos="100000">
                      <a:schemeClr val="accent1">
                        <a:tint val="23500"/>
                        <a:satMod val="160000"/>
                      </a:schemeClr>
                    </a:gs>
                  </a:gsLst>
                  <a:lin ang="16200000" scaled="1"/>
                  <a:tileRect/>
                </a:gradFill>
                <a:effectLst>
                  <a:outerShdw blurRad="63500" dir="3600000" algn="tl" rotWithShape="0">
                    <a:srgbClr val="000000">
                      <a:alpha val="70000"/>
                    </a:srgbClr>
                  </a:outerShdw>
                </a:effectLst>
                <a:latin typeface="+mn-lt"/>
              </a:rPr>
              <a:t>Inbound</a:t>
            </a:r>
            <a:endParaRPr lang="en-US" sz="1000" b="0" cap="none" spc="0" dirty="0">
              <a:ln w="18415" cmpd="sng">
                <a:solidFill>
                  <a:srgbClr val="FFFFFF"/>
                </a:solidFill>
                <a:prstDash val="solid"/>
              </a:ln>
              <a:gradFill flip="none" rotWithShape="1">
                <a:gsLst>
                  <a:gs pos="0">
                    <a:srgbClr val="5BA3DF"/>
                  </a:gs>
                  <a:gs pos="50000">
                    <a:schemeClr val="accent1">
                      <a:tint val="44500"/>
                      <a:satMod val="160000"/>
                    </a:schemeClr>
                  </a:gs>
                  <a:gs pos="100000">
                    <a:schemeClr val="accent1">
                      <a:tint val="23500"/>
                      <a:satMod val="160000"/>
                    </a:schemeClr>
                  </a:gs>
                </a:gsLst>
                <a:lin ang="16200000" scaled="1"/>
                <a:tileRect/>
              </a:gradFill>
              <a:effectLst>
                <a:outerShdw blurRad="63500" dir="3600000" algn="tl" rotWithShape="0">
                  <a:srgbClr val="000000">
                    <a:alpha val="70000"/>
                  </a:srgbClr>
                </a:outerShdw>
              </a:effectLst>
              <a:latin typeface="+mn-lt"/>
            </a:endParaRPr>
          </a:p>
        </p:txBody>
      </p:sp>
      <p:sp>
        <p:nvSpPr>
          <p:cNvPr id="52" name="Rectangle 51"/>
          <p:cNvSpPr/>
          <p:nvPr/>
        </p:nvSpPr>
        <p:spPr>
          <a:xfrm rot="20049436">
            <a:off x="1342756" y="2785843"/>
            <a:ext cx="1155552" cy="646331"/>
          </a:xfrm>
          <a:prstGeom prst="rect">
            <a:avLst/>
          </a:prstGeom>
          <a:noFill/>
          <a:effectLst>
            <a:innerShdw blurRad="63500" dist="50800" dir="13500000">
              <a:prstClr val="black">
                <a:alpha val="50000"/>
              </a:prstClr>
            </a:innerShdw>
            <a:reflection blurRad="6350" stA="50000" endA="300" endPos="55000" dir="5400000" sy="-100000" algn="bl" rotWithShape="0"/>
          </a:effectLst>
        </p:spPr>
        <p:txBody>
          <a:bodyPr vert="vert" wrap="none" lIns="91440" tIns="45720" rIns="91440" bIns="45720">
            <a:prstTxWarp prst="textFadeRight">
              <a:avLst/>
            </a:prstTxWarp>
            <a:spAutoFit/>
            <a:scene3d>
              <a:camera prst="perspectiveRelaxedModerately"/>
              <a:lightRig rig="threePt" dir="t"/>
            </a:scene3d>
          </a:bodyPr>
          <a:lstStyle/>
          <a:p>
            <a:pPr algn="ctr"/>
            <a:r>
              <a:rPr lang="en-US" sz="2800" b="0" cap="none" spc="0" dirty="0">
                <a:ln w="18415" cmpd="sng">
                  <a:solidFill>
                    <a:srgbClr val="FFFFFF"/>
                  </a:solidFill>
                  <a:prstDash val="solid"/>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effectLst>
                  <a:outerShdw blurRad="63500" dir="3600000" algn="tl" rotWithShape="0">
                    <a:srgbClr val="000000">
                      <a:alpha val="70000"/>
                    </a:srgbClr>
                  </a:outerShdw>
                </a:effectLst>
                <a:latin typeface="+mn-lt"/>
              </a:rPr>
              <a:t>Reserve</a:t>
            </a:r>
          </a:p>
        </p:txBody>
      </p:sp>
      <p:sp>
        <p:nvSpPr>
          <p:cNvPr id="55" name="TextBox 54"/>
          <p:cNvSpPr txBox="1"/>
          <p:nvPr/>
        </p:nvSpPr>
        <p:spPr>
          <a:xfrm>
            <a:off x="3475266" y="2641149"/>
            <a:ext cx="1066800" cy="338554"/>
          </a:xfrm>
          <a:prstGeom prst="rect">
            <a:avLst/>
          </a:prstGeom>
          <a:noFill/>
        </p:spPr>
        <p:txBody>
          <a:bodyPr wrap="square" rtlCol="0">
            <a:spAutoFit/>
          </a:bodyPr>
          <a:lstStyle/>
          <a:p>
            <a:pPr algn="ctr"/>
            <a:r>
              <a:rPr lang="en-US" sz="1600" dirty="0">
                <a:latin typeface="+mn-lt"/>
              </a:rPr>
              <a:t>Active</a:t>
            </a:r>
          </a:p>
        </p:txBody>
      </p:sp>
      <p:grpSp>
        <p:nvGrpSpPr>
          <p:cNvPr id="72" name="Group 71"/>
          <p:cNvGrpSpPr/>
          <p:nvPr/>
        </p:nvGrpSpPr>
        <p:grpSpPr>
          <a:xfrm>
            <a:off x="6466569" y="2660199"/>
            <a:ext cx="2343151" cy="809625"/>
            <a:chOff x="6510111" y="2790825"/>
            <a:chExt cx="2343151" cy="809625"/>
          </a:xfrm>
        </p:grpSpPr>
        <p:grpSp>
          <p:nvGrpSpPr>
            <p:cNvPr id="71" name="Group 70"/>
            <p:cNvGrpSpPr/>
            <p:nvPr/>
          </p:nvGrpSpPr>
          <p:grpSpPr>
            <a:xfrm>
              <a:off x="6510111" y="2790825"/>
              <a:ext cx="2343151" cy="802482"/>
              <a:chOff x="6524625" y="2790825"/>
              <a:chExt cx="2343151" cy="802482"/>
            </a:xfrm>
          </p:grpSpPr>
          <p:sp>
            <p:nvSpPr>
              <p:cNvPr id="67" name="Oval 66"/>
              <p:cNvSpPr/>
              <p:nvPr/>
            </p:nvSpPr>
            <p:spPr bwMode="auto">
              <a:xfrm>
                <a:off x="8601074" y="3190875"/>
                <a:ext cx="231913" cy="266700"/>
              </a:xfrm>
              <a:prstGeom prst="ellipse">
                <a:avLst/>
              </a:prstGeom>
              <a:solidFill>
                <a:schemeClr val="accent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nvGrpSpPr>
              <p:cNvPr id="65" name="Group 64"/>
              <p:cNvGrpSpPr/>
              <p:nvPr/>
            </p:nvGrpSpPr>
            <p:grpSpPr>
              <a:xfrm>
                <a:off x="6677025" y="3374232"/>
                <a:ext cx="400050" cy="219075"/>
                <a:chOff x="2505075" y="5253038"/>
                <a:chExt cx="400050" cy="219075"/>
              </a:xfrm>
              <a:solidFill>
                <a:schemeClr val="bg1">
                  <a:lumMod val="75000"/>
                </a:schemeClr>
              </a:solidFill>
            </p:grpSpPr>
            <p:sp>
              <p:nvSpPr>
                <p:cNvPr id="59" name="Oval 58"/>
                <p:cNvSpPr/>
                <p:nvPr/>
              </p:nvSpPr>
              <p:spPr bwMode="auto">
                <a:xfrm>
                  <a:off x="2505075" y="5253038"/>
                  <a:ext cx="190500" cy="219075"/>
                </a:xfrm>
                <a:prstGeom prst="ellipse">
                  <a:avLst/>
                </a:prstGeom>
                <a:grp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0" name="Oval 59"/>
                <p:cNvSpPr/>
                <p:nvPr/>
              </p:nvSpPr>
              <p:spPr bwMode="auto">
                <a:xfrm>
                  <a:off x="2714625" y="5253038"/>
                  <a:ext cx="190500" cy="219075"/>
                </a:xfrm>
                <a:prstGeom prst="ellipse">
                  <a:avLst/>
                </a:prstGeom>
                <a:grp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grpSp>
            <p:nvGrpSpPr>
              <p:cNvPr id="66" name="Group 65"/>
              <p:cNvGrpSpPr/>
              <p:nvPr/>
            </p:nvGrpSpPr>
            <p:grpSpPr>
              <a:xfrm>
                <a:off x="7591425" y="3374232"/>
                <a:ext cx="400050" cy="219075"/>
                <a:chOff x="3419475" y="5248275"/>
                <a:chExt cx="400050" cy="219075"/>
              </a:xfrm>
              <a:solidFill>
                <a:schemeClr val="bg1">
                  <a:lumMod val="75000"/>
                </a:schemeClr>
              </a:solidFill>
            </p:grpSpPr>
            <p:sp>
              <p:nvSpPr>
                <p:cNvPr id="61" name="Oval 60"/>
                <p:cNvSpPr/>
                <p:nvPr/>
              </p:nvSpPr>
              <p:spPr bwMode="auto">
                <a:xfrm>
                  <a:off x="3419475" y="5248275"/>
                  <a:ext cx="190500" cy="219075"/>
                </a:xfrm>
                <a:prstGeom prst="ellipse">
                  <a:avLst/>
                </a:prstGeom>
                <a:grp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62" name="Oval 61"/>
                <p:cNvSpPr/>
                <p:nvPr/>
              </p:nvSpPr>
              <p:spPr bwMode="auto">
                <a:xfrm>
                  <a:off x="3629025" y="5248275"/>
                  <a:ext cx="190500" cy="219075"/>
                </a:xfrm>
                <a:prstGeom prst="ellipse">
                  <a:avLst/>
                </a:prstGeom>
                <a:grp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sp>
            <p:nvSpPr>
              <p:cNvPr id="56" name="Cube 55"/>
              <p:cNvSpPr/>
              <p:nvPr/>
            </p:nvSpPr>
            <p:spPr bwMode="auto">
              <a:xfrm>
                <a:off x="6524625" y="2790825"/>
                <a:ext cx="1666875" cy="657225"/>
              </a:xfrm>
              <a:prstGeom prst="cube">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nvGrpSpPr>
              <p:cNvPr id="64" name="Group 63"/>
              <p:cNvGrpSpPr/>
              <p:nvPr/>
            </p:nvGrpSpPr>
            <p:grpSpPr>
              <a:xfrm>
                <a:off x="8105776" y="2790825"/>
                <a:ext cx="762000" cy="685800"/>
                <a:chOff x="3933826" y="4667250"/>
                <a:chExt cx="762000" cy="657225"/>
              </a:xfrm>
              <a:solidFill>
                <a:schemeClr val="bg2"/>
              </a:solidFill>
            </p:grpSpPr>
            <p:sp>
              <p:nvSpPr>
                <p:cNvPr id="57" name="Cube 56"/>
                <p:cNvSpPr/>
                <p:nvPr/>
              </p:nvSpPr>
              <p:spPr bwMode="auto">
                <a:xfrm>
                  <a:off x="3933826" y="4667250"/>
                  <a:ext cx="457200" cy="657225"/>
                </a:xfrm>
                <a:prstGeom prst="cube">
                  <a:avLst>
                    <a:gd name="adj" fmla="val 33333"/>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58" name="Cube 57"/>
                <p:cNvSpPr/>
                <p:nvPr/>
              </p:nvSpPr>
              <p:spPr bwMode="auto">
                <a:xfrm>
                  <a:off x="4238626" y="4867275"/>
                  <a:ext cx="457200" cy="457200"/>
                </a:xfrm>
                <a:prstGeom prst="cube">
                  <a:avLst>
                    <a:gd name="adj" fmla="val 33333"/>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sp>
            <p:nvSpPr>
              <p:cNvPr id="69" name="Rectangle 68"/>
              <p:cNvSpPr/>
              <p:nvPr/>
            </p:nvSpPr>
            <p:spPr bwMode="auto">
              <a:xfrm>
                <a:off x="8148638" y="2976563"/>
                <a:ext cx="219075" cy="16192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sp>
            <p:nvSpPr>
              <p:cNvPr id="70" name="Parallelogram 69"/>
              <p:cNvSpPr/>
              <p:nvPr/>
            </p:nvSpPr>
            <p:spPr bwMode="auto">
              <a:xfrm rot="18874047">
                <a:off x="8348510" y="2925447"/>
                <a:ext cx="279497" cy="100489"/>
              </a:xfrm>
              <a:prstGeom prst="parallelogram">
                <a:avLst>
                  <a:gd name="adj" fmla="val 101129"/>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sp>
          <p:nvSpPr>
            <p:cNvPr id="63" name="Oval 62"/>
            <p:cNvSpPr/>
            <p:nvPr/>
          </p:nvSpPr>
          <p:spPr bwMode="auto">
            <a:xfrm>
              <a:off x="8448674" y="3333750"/>
              <a:ext cx="231913" cy="266700"/>
            </a:xfrm>
            <a:prstGeom prst="ellipse">
              <a:avLst/>
            </a:prstGeom>
            <a:solidFill>
              <a:schemeClr val="bg1">
                <a:lumMod val="75000"/>
              </a:schemeClr>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pic>
        <p:nvPicPr>
          <p:cNvPr id="73" name="Picture 138"/>
          <p:cNvPicPr>
            <a:picLocks noChangeAspect="1" noChangeArrowheads="1"/>
          </p:cNvPicPr>
          <p:nvPr/>
        </p:nvPicPr>
        <p:blipFill>
          <a:blip r:embed="rId2" cstate="print"/>
          <a:srcRect/>
          <a:stretch>
            <a:fillRect/>
          </a:stretch>
        </p:blipFill>
        <p:spPr bwMode="auto">
          <a:xfrm>
            <a:off x="4319412" y="2976930"/>
            <a:ext cx="664823" cy="946022"/>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75" name="Elbow Connector 74"/>
          <p:cNvCxnSpPr>
            <a:stCxn id="56" idx="2"/>
            <a:endCxn id="73" idx="3"/>
          </p:cNvCxnSpPr>
          <p:nvPr/>
        </p:nvCxnSpPr>
        <p:spPr bwMode="auto">
          <a:xfrm rot="10800000" flipV="1">
            <a:off x="4984235" y="3070963"/>
            <a:ext cx="1482334" cy="378977"/>
          </a:xfrm>
          <a:prstGeom prst="bentConnector3">
            <a:avLst>
              <a:gd name="adj1" fmla="val 50000"/>
            </a:avLst>
          </a:prstGeom>
          <a:solidFill>
            <a:schemeClr val="accent1"/>
          </a:solidFill>
          <a:ln w="38100" cap="flat" cmpd="sng" algn="ctr">
            <a:solidFill>
              <a:schemeClr val="tx1"/>
            </a:solidFill>
            <a:prstDash val="solid"/>
            <a:round/>
            <a:headEnd type="none" w="med" len="med"/>
            <a:tailEnd type="arrow"/>
          </a:ln>
          <a:effectLst/>
        </p:spPr>
      </p:cxnSp>
      <p:cxnSp>
        <p:nvCxnSpPr>
          <p:cNvPr id="78" name="Straight Arrow Connector 77"/>
          <p:cNvCxnSpPr>
            <a:stCxn id="73" idx="1"/>
            <a:endCxn id="55" idx="2"/>
          </p:cNvCxnSpPr>
          <p:nvPr/>
        </p:nvCxnSpPr>
        <p:spPr bwMode="auto">
          <a:xfrm rot="10800000">
            <a:off x="4008666" y="2979703"/>
            <a:ext cx="310746" cy="47023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80" name="Straight Arrow Connector 79"/>
          <p:cNvCxnSpPr>
            <a:stCxn id="73" idx="1"/>
          </p:cNvCxnSpPr>
          <p:nvPr/>
        </p:nvCxnSpPr>
        <p:spPr bwMode="auto">
          <a:xfrm rot="10800000">
            <a:off x="3338284" y="3120575"/>
            <a:ext cx="981128" cy="329366"/>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81" name="TextBox 80"/>
          <p:cNvSpPr txBox="1"/>
          <p:nvPr/>
        </p:nvSpPr>
        <p:spPr>
          <a:xfrm>
            <a:off x="3120566" y="4005950"/>
            <a:ext cx="3062514" cy="584775"/>
          </a:xfrm>
          <a:prstGeom prst="rect">
            <a:avLst/>
          </a:prstGeom>
          <a:noFill/>
        </p:spPr>
        <p:txBody>
          <a:bodyPr wrap="square" rtlCol="0">
            <a:spAutoFit/>
          </a:bodyPr>
          <a:lstStyle/>
          <a:p>
            <a:pPr algn="ctr"/>
            <a:r>
              <a:rPr lang="en-US" sz="3200" dirty="0">
                <a:effectLst>
                  <a:outerShdw blurRad="38100" dist="38100" dir="2700000" algn="tl">
                    <a:srgbClr val="000000">
                      <a:alpha val="43137"/>
                    </a:srgbClr>
                  </a:outerShdw>
                </a:effectLst>
                <a:latin typeface="+mn-lt"/>
              </a:rPr>
              <a:t>Inventory</a:t>
            </a:r>
          </a:p>
        </p:txBody>
      </p:sp>
      <p:sp>
        <p:nvSpPr>
          <p:cNvPr id="82" name="TextBox 81"/>
          <p:cNvSpPr txBox="1"/>
          <p:nvPr/>
        </p:nvSpPr>
        <p:spPr>
          <a:xfrm>
            <a:off x="1165338" y="4971145"/>
            <a:ext cx="6691086" cy="1200329"/>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i="1" dirty="0">
                <a:latin typeface="+mn-lt"/>
              </a:rPr>
              <a:t>Inventory placement:  </a:t>
            </a:r>
            <a:r>
              <a:rPr lang="en-US" dirty="0">
                <a:latin typeface="+mn-lt"/>
              </a:rPr>
              <a:t>may be left to the Receiver to decide, or WM may provide instructions.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6191" name="Rectangle 159"/>
          <p:cNvSpPr>
            <a:spLocks noGrp="1" noChangeArrowheads="1"/>
          </p:cNvSpPr>
          <p:nvPr>
            <p:ph type="title"/>
          </p:nvPr>
        </p:nvSpPr>
        <p:spPr/>
        <p:txBody>
          <a:bodyPr/>
          <a:lstStyle/>
          <a:p>
            <a:r>
              <a:rPr lang="en-US" sz="3200" dirty="0"/>
              <a:t>Overview</a:t>
            </a:r>
            <a:endParaRPr lang="en-US" dirty="0"/>
          </a:p>
        </p:txBody>
      </p:sp>
      <p:grpSp>
        <p:nvGrpSpPr>
          <p:cNvPr id="2" name="Group 157"/>
          <p:cNvGrpSpPr>
            <a:grpSpLocks/>
          </p:cNvGrpSpPr>
          <p:nvPr/>
        </p:nvGrpSpPr>
        <p:grpSpPr bwMode="auto">
          <a:xfrm>
            <a:off x="1955800" y="3868738"/>
            <a:ext cx="5811838" cy="1974850"/>
            <a:chOff x="1462" y="2034"/>
            <a:chExt cx="3661" cy="1244"/>
          </a:xfrm>
        </p:grpSpPr>
        <p:sp>
          <p:nvSpPr>
            <p:cNvPr id="556068" name="AutoShape 36"/>
            <p:cNvSpPr>
              <a:spLocks noChangeAspect="1" noChangeArrowheads="1"/>
            </p:cNvSpPr>
            <p:nvPr/>
          </p:nvSpPr>
          <p:spPr bwMode="auto">
            <a:xfrm>
              <a:off x="2118" y="2145"/>
              <a:ext cx="769" cy="553"/>
            </a:xfrm>
            <a:prstGeom prst="rightArrow">
              <a:avLst>
                <a:gd name="adj1" fmla="val 50000"/>
                <a:gd name="adj2" fmla="val 69536"/>
              </a:avLst>
            </a:prstGeom>
            <a:solidFill>
              <a:schemeClr val="accent1"/>
            </a:solidFill>
            <a:ln w="9525" cap="rnd">
              <a:noFill/>
              <a:miter lim="800000"/>
              <a:headEnd/>
              <a:tailEnd/>
            </a:ln>
            <a:effectLst>
              <a:prstShdw prst="shdw17" dist="17961" dir="2700000">
                <a:schemeClr val="accent1">
                  <a:gamma/>
                  <a:shade val="60000"/>
                  <a:invGamma/>
                </a:schemeClr>
              </a:prstShdw>
            </a:effectLst>
          </p:spPr>
          <p:txBody>
            <a:bodyPr/>
            <a:lstStyle/>
            <a:p>
              <a:endParaRPr lang="en-US"/>
            </a:p>
          </p:txBody>
        </p:sp>
        <p:grpSp>
          <p:nvGrpSpPr>
            <p:cNvPr id="3" name="Group 124"/>
            <p:cNvGrpSpPr>
              <a:grpSpLocks/>
            </p:cNvGrpSpPr>
            <p:nvPr/>
          </p:nvGrpSpPr>
          <p:grpSpPr bwMode="auto">
            <a:xfrm>
              <a:off x="1462" y="2213"/>
              <a:ext cx="781" cy="718"/>
              <a:chOff x="1989" y="2342"/>
              <a:chExt cx="611" cy="562"/>
            </a:xfrm>
          </p:grpSpPr>
          <p:sp>
            <p:nvSpPr>
              <p:cNvPr id="556157" name="Freeform 125"/>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4" name="Group 126"/>
              <p:cNvGrpSpPr>
                <a:grpSpLocks/>
              </p:cNvGrpSpPr>
              <p:nvPr/>
            </p:nvGrpSpPr>
            <p:grpSpPr bwMode="auto">
              <a:xfrm>
                <a:off x="2002" y="2349"/>
                <a:ext cx="578" cy="548"/>
                <a:chOff x="3548" y="1550"/>
                <a:chExt cx="404" cy="383"/>
              </a:xfrm>
            </p:grpSpPr>
            <p:grpSp>
              <p:nvGrpSpPr>
                <p:cNvPr id="5" name="Group 127"/>
                <p:cNvGrpSpPr>
                  <a:grpSpLocks/>
                </p:cNvGrpSpPr>
                <p:nvPr/>
              </p:nvGrpSpPr>
              <p:grpSpPr bwMode="auto">
                <a:xfrm rot="432762">
                  <a:off x="3548" y="1770"/>
                  <a:ext cx="404" cy="163"/>
                  <a:chOff x="3515" y="1784"/>
                  <a:chExt cx="442" cy="178"/>
                </a:xfrm>
              </p:grpSpPr>
              <p:sp>
                <p:nvSpPr>
                  <p:cNvPr id="556160" name="Freeform 128"/>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556161" name="Freeform 129"/>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556162" name="Freeform 130"/>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3" name="Freeform 131"/>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4" name="Freeform 132"/>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5" name="Freeform 133"/>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6" name="Freeform 134"/>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556167" name="Freeform 135"/>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8" name="Freeform 136"/>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69" name="Freeform 137"/>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556170" name="Picture 138"/>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6" name="Group 156"/>
            <p:cNvGrpSpPr>
              <a:grpSpLocks/>
            </p:cNvGrpSpPr>
            <p:nvPr/>
          </p:nvGrpSpPr>
          <p:grpSpPr bwMode="auto">
            <a:xfrm>
              <a:off x="3029" y="2034"/>
              <a:ext cx="2094" cy="1244"/>
              <a:chOff x="3179" y="2103"/>
              <a:chExt cx="2094" cy="1244"/>
            </a:xfrm>
          </p:grpSpPr>
          <p:sp>
            <p:nvSpPr>
              <p:cNvPr id="556067" name="Rectangle 35"/>
              <p:cNvSpPr>
                <a:spLocks noChangeArrowheads="1"/>
              </p:cNvSpPr>
              <p:nvPr/>
            </p:nvSpPr>
            <p:spPr bwMode="auto">
              <a:xfrm>
                <a:off x="3179" y="2112"/>
                <a:ext cx="2094" cy="1231"/>
              </a:xfrm>
              <a:prstGeom prst="rect">
                <a:avLst/>
              </a:prstGeom>
              <a:noFill/>
              <a:ln w="57150">
                <a:solidFill>
                  <a:srgbClr val="000000"/>
                </a:solidFill>
                <a:miter lim="800000"/>
                <a:headEnd/>
                <a:tailEnd/>
              </a:ln>
              <a:effectLst/>
            </p:spPr>
            <p:txBody>
              <a:bodyPr wrap="none" anchor="ctr"/>
              <a:lstStyle/>
              <a:p>
                <a:endParaRPr lang="en-US"/>
              </a:p>
            </p:txBody>
          </p:sp>
          <p:sp>
            <p:nvSpPr>
              <p:cNvPr id="556121" name="Line 89"/>
              <p:cNvSpPr>
                <a:spLocks noChangeShapeType="1"/>
              </p:cNvSpPr>
              <p:nvPr/>
            </p:nvSpPr>
            <p:spPr bwMode="auto">
              <a:xfrm>
                <a:off x="3874" y="2109"/>
                <a:ext cx="0" cy="1226"/>
              </a:xfrm>
              <a:prstGeom prst="line">
                <a:avLst/>
              </a:prstGeom>
              <a:noFill/>
              <a:ln w="38100">
                <a:solidFill>
                  <a:srgbClr val="000000"/>
                </a:solidFill>
                <a:round/>
                <a:headEnd type="none" w="sm" len="sm"/>
                <a:tailEnd type="none" w="sm" len="sm"/>
              </a:ln>
              <a:effectLst/>
            </p:spPr>
            <p:txBody>
              <a:bodyPr/>
              <a:lstStyle/>
              <a:p>
                <a:endParaRPr lang="en-US"/>
              </a:p>
            </p:txBody>
          </p:sp>
          <p:sp>
            <p:nvSpPr>
              <p:cNvPr id="556122" name="Line 90"/>
              <p:cNvSpPr>
                <a:spLocks noChangeShapeType="1"/>
              </p:cNvSpPr>
              <p:nvPr/>
            </p:nvSpPr>
            <p:spPr bwMode="auto">
              <a:xfrm>
                <a:off x="3179" y="2734"/>
                <a:ext cx="2091" cy="0"/>
              </a:xfrm>
              <a:prstGeom prst="line">
                <a:avLst/>
              </a:prstGeom>
              <a:noFill/>
              <a:ln w="38100">
                <a:solidFill>
                  <a:srgbClr val="000000"/>
                </a:solidFill>
                <a:round/>
                <a:headEnd type="none" w="sm" len="sm"/>
                <a:tailEnd type="none" w="sm" len="sm"/>
              </a:ln>
              <a:effectLst/>
            </p:spPr>
            <p:txBody>
              <a:bodyPr/>
              <a:lstStyle/>
              <a:p>
                <a:endParaRPr lang="en-US"/>
              </a:p>
            </p:txBody>
          </p:sp>
          <p:grpSp>
            <p:nvGrpSpPr>
              <p:cNvPr id="7" name="Group 94"/>
              <p:cNvGrpSpPr>
                <a:grpSpLocks/>
              </p:cNvGrpSpPr>
              <p:nvPr/>
            </p:nvGrpSpPr>
            <p:grpSpPr bwMode="auto">
              <a:xfrm>
                <a:off x="3231" y="2785"/>
                <a:ext cx="611" cy="562"/>
                <a:chOff x="1989" y="2342"/>
                <a:chExt cx="611" cy="562"/>
              </a:xfrm>
            </p:grpSpPr>
            <p:sp>
              <p:nvSpPr>
                <p:cNvPr id="556127" name="Freeform 95"/>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8" name="Group 96"/>
                <p:cNvGrpSpPr>
                  <a:grpSpLocks/>
                </p:cNvGrpSpPr>
                <p:nvPr/>
              </p:nvGrpSpPr>
              <p:grpSpPr bwMode="auto">
                <a:xfrm>
                  <a:off x="2002" y="2349"/>
                  <a:ext cx="578" cy="548"/>
                  <a:chOff x="3548" y="1550"/>
                  <a:chExt cx="404" cy="383"/>
                </a:xfrm>
              </p:grpSpPr>
              <p:grpSp>
                <p:nvGrpSpPr>
                  <p:cNvPr id="9" name="Group 97"/>
                  <p:cNvGrpSpPr>
                    <a:grpSpLocks/>
                  </p:cNvGrpSpPr>
                  <p:nvPr/>
                </p:nvGrpSpPr>
                <p:grpSpPr bwMode="auto">
                  <a:xfrm rot="432762">
                    <a:off x="3548" y="1770"/>
                    <a:ext cx="404" cy="163"/>
                    <a:chOff x="3515" y="1784"/>
                    <a:chExt cx="442" cy="178"/>
                  </a:xfrm>
                </p:grpSpPr>
                <p:sp>
                  <p:nvSpPr>
                    <p:cNvPr id="556130" name="Freeform 98"/>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556131" name="Freeform 99"/>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556132" name="Freeform 100"/>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3" name="Freeform 101"/>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4" name="Freeform 102"/>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5" name="Freeform 103"/>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6" name="Freeform 104"/>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556137" name="Freeform 105"/>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8" name="Freeform 106"/>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39" name="Freeform 107"/>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556140" name="Picture 108"/>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10" name="Group 109"/>
              <p:cNvGrpSpPr>
                <a:grpSpLocks/>
              </p:cNvGrpSpPr>
              <p:nvPr/>
            </p:nvGrpSpPr>
            <p:grpSpPr bwMode="auto">
              <a:xfrm>
                <a:off x="4608" y="2177"/>
                <a:ext cx="611" cy="562"/>
                <a:chOff x="1989" y="2342"/>
                <a:chExt cx="611" cy="562"/>
              </a:xfrm>
            </p:grpSpPr>
            <p:sp>
              <p:nvSpPr>
                <p:cNvPr id="556142" name="Freeform 110"/>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1" name="Group 111"/>
                <p:cNvGrpSpPr>
                  <a:grpSpLocks/>
                </p:cNvGrpSpPr>
                <p:nvPr/>
              </p:nvGrpSpPr>
              <p:grpSpPr bwMode="auto">
                <a:xfrm>
                  <a:off x="2002" y="2349"/>
                  <a:ext cx="578" cy="548"/>
                  <a:chOff x="3548" y="1550"/>
                  <a:chExt cx="404" cy="383"/>
                </a:xfrm>
              </p:grpSpPr>
              <p:grpSp>
                <p:nvGrpSpPr>
                  <p:cNvPr id="12" name="Group 112"/>
                  <p:cNvGrpSpPr>
                    <a:grpSpLocks/>
                  </p:cNvGrpSpPr>
                  <p:nvPr/>
                </p:nvGrpSpPr>
                <p:grpSpPr bwMode="auto">
                  <a:xfrm rot="432762">
                    <a:off x="3548" y="1770"/>
                    <a:ext cx="404" cy="163"/>
                    <a:chOff x="3515" y="1784"/>
                    <a:chExt cx="442" cy="178"/>
                  </a:xfrm>
                </p:grpSpPr>
                <p:sp>
                  <p:nvSpPr>
                    <p:cNvPr id="556145" name="Freeform 113"/>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556146" name="Freeform 114"/>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556147" name="Freeform 115"/>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48" name="Freeform 116"/>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49" name="Freeform 117"/>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50" name="Freeform 118"/>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51" name="Freeform 119"/>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556152" name="Freeform 120"/>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53" name="Freeform 121"/>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54" name="Freeform 122"/>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556155" name="Picture 123"/>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13" name="Group 93"/>
              <p:cNvGrpSpPr>
                <a:grpSpLocks/>
              </p:cNvGrpSpPr>
              <p:nvPr/>
            </p:nvGrpSpPr>
            <p:grpSpPr bwMode="auto">
              <a:xfrm>
                <a:off x="3907" y="2785"/>
                <a:ext cx="611" cy="562"/>
                <a:chOff x="1989" y="2342"/>
                <a:chExt cx="611" cy="562"/>
              </a:xfrm>
            </p:grpSpPr>
            <p:sp>
              <p:nvSpPr>
                <p:cNvPr id="556124" name="Freeform 92"/>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4" name="Group 50"/>
                <p:cNvGrpSpPr>
                  <a:grpSpLocks/>
                </p:cNvGrpSpPr>
                <p:nvPr/>
              </p:nvGrpSpPr>
              <p:grpSpPr bwMode="auto">
                <a:xfrm>
                  <a:off x="2002" y="2349"/>
                  <a:ext cx="578" cy="548"/>
                  <a:chOff x="3548" y="1550"/>
                  <a:chExt cx="404" cy="383"/>
                </a:xfrm>
              </p:grpSpPr>
              <p:grpSp>
                <p:nvGrpSpPr>
                  <p:cNvPr id="15" name="Group 51"/>
                  <p:cNvGrpSpPr>
                    <a:grpSpLocks/>
                  </p:cNvGrpSpPr>
                  <p:nvPr/>
                </p:nvGrpSpPr>
                <p:grpSpPr bwMode="auto">
                  <a:xfrm rot="432762">
                    <a:off x="3548" y="1770"/>
                    <a:ext cx="404" cy="163"/>
                    <a:chOff x="3515" y="1784"/>
                    <a:chExt cx="442" cy="178"/>
                  </a:xfrm>
                </p:grpSpPr>
                <p:sp>
                  <p:nvSpPr>
                    <p:cNvPr id="556084" name="Freeform 52"/>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556085" name="Freeform 53"/>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556086" name="Freeform 54"/>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87" name="Freeform 55"/>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88" name="Freeform 56"/>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89" name="Freeform 57"/>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90" name="Freeform 58"/>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556091" name="Freeform 59"/>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92" name="Freeform 60"/>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093" name="Freeform 61"/>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556094" name="Picture 62"/>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sp>
            <p:nvSpPr>
              <p:cNvPr id="556172" name="Line 140"/>
              <p:cNvSpPr>
                <a:spLocks noChangeShapeType="1"/>
              </p:cNvSpPr>
              <p:nvPr/>
            </p:nvSpPr>
            <p:spPr bwMode="auto">
              <a:xfrm>
                <a:off x="4586" y="2103"/>
                <a:ext cx="0" cy="1232"/>
              </a:xfrm>
              <a:prstGeom prst="line">
                <a:avLst/>
              </a:prstGeom>
              <a:noFill/>
              <a:ln w="38100">
                <a:solidFill>
                  <a:srgbClr val="000000"/>
                </a:solidFill>
                <a:round/>
                <a:headEnd type="none" w="sm" len="sm"/>
                <a:tailEnd type="none" w="sm" len="sm"/>
              </a:ln>
              <a:effectLst/>
            </p:spPr>
            <p:txBody>
              <a:bodyPr/>
              <a:lstStyle/>
              <a:p>
                <a:endParaRPr lang="en-US"/>
              </a:p>
            </p:txBody>
          </p:sp>
          <p:grpSp>
            <p:nvGrpSpPr>
              <p:cNvPr id="16" name="Group 141"/>
              <p:cNvGrpSpPr>
                <a:grpSpLocks/>
              </p:cNvGrpSpPr>
              <p:nvPr/>
            </p:nvGrpSpPr>
            <p:grpSpPr bwMode="auto">
              <a:xfrm>
                <a:off x="4620" y="2785"/>
                <a:ext cx="611" cy="562"/>
                <a:chOff x="1989" y="2342"/>
                <a:chExt cx="611" cy="562"/>
              </a:xfrm>
            </p:grpSpPr>
            <p:sp>
              <p:nvSpPr>
                <p:cNvPr id="556174" name="Freeform 142"/>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7" name="Group 143"/>
                <p:cNvGrpSpPr>
                  <a:grpSpLocks/>
                </p:cNvGrpSpPr>
                <p:nvPr/>
              </p:nvGrpSpPr>
              <p:grpSpPr bwMode="auto">
                <a:xfrm>
                  <a:off x="2002" y="2349"/>
                  <a:ext cx="578" cy="548"/>
                  <a:chOff x="3548" y="1550"/>
                  <a:chExt cx="404" cy="383"/>
                </a:xfrm>
              </p:grpSpPr>
              <p:grpSp>
                <p:nvGrpSpPr>
                  <p:cNvPr id="18" name="Group 144"/>
                  <p:cNvGrpSpPr>
                    <a:grpSpLocks/>
                  </p:cNvGrpSpPr>
                  <p:nvPr/>
                </p:nvGrpSpPr>
                <p:grpSpPr bwMode="auto">
                  <a:xfrm rot="432762">
                    <a:off x="3548" y="1770"/>
                    <a:ext cx="404" cy="163"/>
                    <a:chOff x="3515" y="1784"/>
                    <a:chExt cx="442" cy="178"/>
                  </a:xfrm>
                </p:grpSpPr>
                <p:sp>
                  <p:nvSpPr>
                    <p:cNvPr id="556177" name="Freeform 145"/>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556178" name="Freeform 146"/>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556179" name="Freeform 147"/>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0" name="Freeform 148"/>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1" name="Freeform 149"/>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2" name="Freeform 150"/>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3" name="Freeform 151"/>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556184" name="Freeform 152"/>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5" name="Freeform 153"/>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556186" name="Freeform 154"/>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556187" name="Picture 155"/>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grpSp>
      <p:sp>
        <p:nvSpPr>
          <p:cNvPr id="556193" name="Rectangle 161"/>
          <p:cNvSpPr>
            <a:spLocks noGrp="1" noChangeArrowheads="1"/>
          </p:cNvSpPr>
          <p:nvPr>
            <p:ph type="body" idx="1"/>
          </p:nvPr>
        </p:nvSpPr>
        <p:spPr>
          <a:xfrm>
            <a:off x="495300" y="1038225"/>
            <a:ext cx="7962900" cy="2005013"/>
          </a:xfrm>
        </p:spPr>
        <p:txBody>
          <a:bodyPr/>
          <a:lstStyle/>
          <a:p>
            <a:pPr>
              <a:buNone/>
            </a:pPr>
            <a:r>
              <a:rPr lang="en-US" sz="2800" b="1" dirty="0"/>
              <a:t>Review: Definition</a:t>
            </a:r>
          </a:p>
          <a:p>
            <a:r>
              <a:rPr lang="en-US" sz="2800" b="1" i="1" u="sng" dirty="0" err="1"/>
              <a:t>Putaway</a:t>
            </a:r>
            <a:r>
              <a:rPr lang="en-US" sz="2800" b="1" i="1" u="sng" dirty="0"/>
              <a:t>:</a:t>
            </a:r>
            <a:r>
              <a:rPr lang="en-US" sz="2800" b="1" i="1" dirty="0"/>
              <a:t> </a:t>
            </a:r>
            <a:r>
              <a:rPr lang="en-US" sz="2800" dirty="0"/>
              <a:t>the process of moving </a:t>
            </a:r>
            <a:r>
              <a:rPr lang="en-US" sz="2800" dirty="0" err="1"/>
              <a:t>iLPNs</a:t>
            </a:r>
            <a:r>
              <a:rPr lang="en-US" sz="2800" dirty="0"/>
              <a:t> or pallets to reserve or active</a:t>
            </a:r>
          </a:p>
          <a:p>
            <a:r>
              <a:rPr lang="en-US" sz="2800" dirty="0"/>
              <a:t>User-Directed or System-Directed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sz="3200" dirty="0"/>
              <a:t>Overview</a:t>
            </a:r>
            <a:endParaRPr lang="en-US" dirty="0"/>
          </a:p>
        </p:txBody>
      </p:sp>
      <p:grpSp>
        <p:nvGrpSpPr>
          <p:cNvPr id="2" name="Group 3"/>
          <p:cNvGrpSpPr>
            <a:grpSpLocks/>
          </p:cNvGrpSpPr>
          <p:nvPr/>
        </p:nvGrpSpPr>
        <p:grpSpPr bwMode="auto">
          <a:xfrm>
            <a:off x="1955800" y="3854450"/>
            <a:ext cx="5811838" cy="1974850"/>
            <a:chOff x="1462" y="2034"/>
            <a:chExt cx="3661" cy="1244"/>
          </a:xfrm>
        </p:grpSpPr>
        <p:sp>
          <p:nvSpPr>
            <p:cNvPr id="645124" name="AutoShape 4"/>
            <p:cNvSpPr>
              <a:spLocks noChangeAspect="1" noChangeArrowheads="1"/>
            </p:cNvSpPr>
            <p:nvPr/>
          </p:nvSpPr>
          <p:spPr bwMode="auto">
            <a:xfrm>
              <a:off x="2118" y="2145"/>
              <a:ext cx="769" cy="553"/>
            </a:xfrm>
            <a:prstGeom prst="rightArrow">
              <a:avLst>
                <a:gd name="adj1" fmla="val 50000"/>
                <a:gd name="adj2" fmla="val 69536"/>
              </a:avLst>
            </a:prstGeom>
            <a:solidFill>
              <a:schemeClr val="accent1"/>
            </a:solidFill>
            <a:ln w="9525" cap="rnd">
              <a:noFill/>
              <a:miter lim="800000"/>
              <a:headEnd/>
              <a:tailEnd/>
            </a:ln>
            <a:effectLst>
              <a:prstShdw prst="shdw17" dist="17961" dir="2700000">
                <a:schemeClr val="accent1">
                  <a:gamma/>
                  <a:shade val="60000"/>
                  <a:invGamma/>
                </a:schemeClr>
              </a:prstShdw>
            </a:effectLst>
          </p:spPr>
          <p:txBody>
            <a:bodyPr/>
            <a:lstStyle/>
            <a:p>
              <a:endParaRPr lang="en-US"/>
            </a:p>
          </p:txBody>
        </p:sp>
        <p:grpSp>
          <p:nvGrpSpPr>
            <p:cNvPr id="3" name="Group 5"/>
            <p:cNvGrpSpPr>
              <a:grpSpLocks/>
            </p:cNvGrpSpPr>
            <p:nvPr/>
          </p:nvGrpSpPr>
          <p:grpSpPr bwMode="auto">
            <a:xfrm>
              <a:off x="1462" y="2213"/>
              <a:ext cx="781" cy="718"/>
              <a:chOff x="1989" y="2342"/>
              <a:chExt cx="611" cy="562"/>
            </a:xfrm>
          </p:grpSpPr>
          <p:sp>
            <p:nvSpPr>
              <p:cNvPr id="645126" name="Freeform 6"/>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4" name="Group 7"/>
              <p:cNvGrpSpPr>
                <a:grpSpLocks/>
              </p:cNvGrpSpPr>
              <p:nvPr/>
            </p:nvGrpSpPr>
            <p:grpSpPr bwMode="auto">
              <a:xfrm>
                <a:off x="2002" y="2349"/>
                <a:ext cx="578" cy="548"/>
                <a:chOff x="3548" y="1550"/>
                <a:chExt cx="404" cy="383"/>
              </a:xfrm>
            </p:grpSpPr>
            <p:grpSp>
              <p:nvGrpSpPr>
                <p:cNvPr id="5" name="Group 8"/>
                <p:cNvGrpSpPr>
                  <a:grpSpLocks/>
                </p:cNvGrpSpPr>
                <p:nvPr/>
              </p:nvGrpSpPr>
              <p:grpSpPr bwMode="auto">
                <a:xfrm rot="432762">
                  <a:off x="3548" y="1770"/>
                  <a:ext cx="404" cy="163"/>
                  <a:chOff x="3515" y="1784"/>
                  <a:chExt cx="442" cy="178"/>
                </a:xfrm>
              </p:grpSpPr>
              <p:sp>
                <p:nvSpPr>
                  <p:cNvPr id="645129" name="Freeform 9"/>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645130" name="Freeform 10"/>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645131" name="Freeform 11"/>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2" name="Freeform 12"/>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3" name="Freeform 13"/>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4" name="Freeform 14"/>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5" name="Freeform 15"/>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645136" name="Freeform 16"/>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7" name="Freeform 17"/>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38" name="Freeform 18"/>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645139" name="Picture 19"/>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6" name="Group 20"/>
            <p:cNvGrpSpPr>
              <a:grpSpLocks/>
            </p:cNvGrpSpPr>
            <p:nvPr/>
          </p:nvGrpSpPr>
          <p:grpSpPr bwMode="auto">
            <a:xfrm>
              <a:off x="3029" y="2034"/>
              <a:ext cx="2094" cy="1244"/>
              <a:chOff x="3179" y="2103"/>
              <a:chExt cx="2094" cy="1244"/>
            </a:xfrm>
          </p:grpSpPr>
          <p:sp>
            <p:nvSpPr>
              <p:cNvPr id="645141" name="Rectangle 21"/>
              <p:cNvSpPr>
                <a:spLocks noChangeArrowheads="1"/>
              </p:cNvSpPr>
              <p:nvPr/>
            </p:nvSpPr>
            <p:spPr bwMode="auto">
              <a:xfrm>
                <a:off x="3179" y="2112"/>
                <a:ext cx="2094" cy="1231"/>
              </a:xfrm>
              <a:prstGeom prst="rect">
                <a:avLst/>
              </a:prstGeom>
              <a:noFill/>
              <a:ln w="57150">
                <a:solidFill>
                  <a:srgbClr val="000000"/>
                </a:solidFill>
                <a:miter lim="800000"/>
                <a:headEnd/>
                <a:tailEnd/>
              </a:ln>
              <a:effectLst/>
            </p:spPr>
            <p:txBody>
              <a:bodyPr wrap="none" anchor="ctr"/>
              <a:lstStyle/>
              <a:p>
                <a:endParaRPr lang="en-US"/>
              </a:p>
            </p:txBody>
          </p:sp>
          <p:sp>
            <p:nvSpPr>
              <p:cNvPr id="645142" name="Line 22"/>
              <p:cNvSpPr>
                <a:spLocks noChangeShapeType="1"/>
              </p:cNvSpPr>
              <p:nvPr/>
            </p:nvSpPr>
            <p:spPr bwMode="auto">
              <a:xfrm>
                <a:off x="3874" y="2109"/>
                <a:ext cx="0" cy="1226"/>
              </a:xfrm>
              <a:prstGeom prst="line">
                <a:avLst/>
              </a:prstGeom>
              <a:noFill/>
              <a:ln w="38100">
                <a:solidFill>
                  <a:srgbClr val="000000"/>
                </a:solidFill>
                <a:round/>
                <a:headEnd type="none" w="sm" len="sm"/>
                <a:tailEnd type="none" w="sm" len="sm"/>
              </a:ln>
              <a:effectLst/>
            </p:spPr>
            <p:txBody>
              <a:bodyPr/>
              <a:lstStyle/>
              <a:p>
                <a:endParaRPr lang="en-US"/>
              </a:p>
            </p:txBody>
          </p:sp>
          <p:sp>
            <p:nvSpPr>
              <p:cNvPr id="645143" name="Line 23"/>
              <p:cNvSpPr>
                <a:spLocks noChangeShapeType="1"/>
              </p:cNvSpPr>
              <p:nvPr/>
            </p:nvSpPr>
            <p:spPr bwMode="auto">
              <a:xfrm>
                <a:off x="3179" y="2734"/>
                <a:ext cx="2091" cy="0"/>
              </a:xfrm>
              <a:prstGeom prst="line">
                <a:avLst/>
              </a:prstGeom>
              <a:noFill/>
              <a:ln w="38100">
                <a:solidFill>
                  <a:srgbClr val="000000"/>
                </a:solidFill>
                <a:round/>
                <a:headEnd type="none" w="sm" len="sm"/>
                <a:tailEnd type="none" w="sm" len="sm"/>
              </a:ln>
              <a:effectLst/>
            </p:spPr>
            <p:txBody>
              <a:bodyPr/>
              <a:lstStyle/>
              <a:p>
                <a:endParaRPr lang="en-US"/>
              </a:p>
            </p:txBody>
          </p:sp>
          <p:grpSp>
            <p:nvGrpSpPr>
              <p:cNvPr id="7" name="Group 24"/>
              <p:cNvGrpSpPr>
                <a:grpSpLocks/>
              </p:cNvGrpSpPr>
              <p:nvPr/>
            </p:nvGrpSpPr>
            <p:grpSpPr bwMode="auto">
              <a:xfrm>
                <a:off x="3231" y="2785"/>
                <a:ext cx="611" cy="562"/>
                <a:chOff x="1989" y="2342"/>
                <a:chExt cx="611" cy="562"/>
              </a:xfrm>
            </p:grpSpPr>
            <p:sp>
              <p:nvSpPr>
                <p:cNvPr id="645145" name="Freeform 25"/>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8" name="Group 26"/>
                <p:cNvGrpSpPr>
                  <a:grpSpLocks/>
                </p:cNvGrpSpPr>
                <p:nvPr/>
              </p:nvGrpSpPr>
              <p:grpSpPr bwMode="auto">
                <a:xfrm>
                  <a:off x="2002" y="2349"/>
                  <a:ext cx="578" cy="548"/>
                  <a:chOff x="3548" y="1550"/>
                  <a:chExt cx="404" cy="383"/>
                </a:xfrm>
              </p:grpSpPr>
              <p:grpSp>
                <p:nvGrpSpPr>
                  <p:cNvPr id="9" name="Group 27"/>
                  <p:cNvGrpSpPr>
                    <a:grpSpLocks/>
                  </p:cNvGrpSpPr>
                  <p:nvPr/>
                </p:nvGrpSpPr>
                <p:grpSpPr bwMode="auto">
                  <a:xfrm rot="432762">
                    <a:off x="3548" y="1770"/>
                    <a:ext cx="404" cy="163"/>
                    <a:chOff x="3515" y="1784"/>
                    <a:chExt cx="442" cy="178"/>
                  </a:xfrm>
                </p:grpSpPr>
                <p:sp>
                  <p:nvSpPr>
                    <p:cNvPr id="645148" name="Freeform 28"/>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645149" name="Freeform 29"/>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645150" name="Freeform 30"/>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1" name="Freeform 31"/>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2" name="Freeform 32"/>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3" name="Freeform 33"/>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4" name="Freeform 34"/>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645155" name="Freeform 35"/>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6" name="Freeform 36"/>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57" name="Freeform 37"/>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645158" name="Picture 38"/>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10" name="Group 39"/>
              <p:cNvGrpSpPr>
                <a:grpSpLocks/>
              </p:cNvGrpSpPr>
              <p:nvPr/>
            </p:nvGrpSpPr>
            <p:grpSpPr bwMode="auto">
              <a:xfrm>
                <a:off x="4608" y="2177"/>
                <a:ext cx="611" cy="562"/>
                <a:chOff x="1989" y="2342"/>
                <a:chExt cx="611" cy="562"/>
              </a:xfrm>
            </p:grpSpPr>
            <p:sp>
              <p:nvSpPr>
                <p:cNvPr id="645160" name="Freeform 40"/>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1" name="Group 41"/>
                <p:cNvGrpSpPr>
                  <a:grpSpLocks/>
                </p:cNvGrpSpPr>
                <p:nvPr/>
              </p:nvGrpSpPr>
              <p:grpSpPr bwMode="auto">
                <a:xfrm>
                  <a:off x="2002" y="2349"/>
                  <a:ext cx="578" cy="548"/>
                  <a:chOff x="3548" y="1550"/>
                  <a:chExt cx="404" cy="383"/>
                </a:xfrm>
              </p:grpSpPr>
              <p:grpSp>
                <p:nvGrpSpPr>
                  <p:cNvPr id="12" name="Group 42"/>
                  <p:cNvGrpSpPr>
                    <a:grpSpLocks/>
                  </p:cNvGrpSpPr>
                  <p:nvPr/>
                </p:nvGrpSpPr>
                <p:grpSpPr bwMode="auto">
                  <a:xfrm rot="432762">
                    <a:off x="3548" y="1770"/>
                    <a:ext cx="404" cy="163"/>
                    <a:chOff x="3515" y="1784"/>
                    <a:chExt cx="442" cy="178"/>
                  </a:xfrm>
                </p:grpSpPr>
                <p:sp>
                  <p:nvSpPr>
                    <p:cNvPr id="645163" name="Freeform 43"/>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645164" name="Freeform 44"/>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645165" name="Freeform 45"/>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66" name="Freeform 46"/>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67" name="Freeform 47"/>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68" name="Freeform 48"/>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69" name="Freeform 49"/>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645170" name="Freeform 50"/>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71" name="Freeform 51"/>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72" name="Freeform 52"/>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645173" name="Picture 53"/>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nvGrpSpPr>
              <p:cNvPr id="13" name="Group 54"/>
              <p:cNvGrpSpPr>
                <a:grpSpLocks/>
              </p:cNvGrpSpPr>
              <p:nvPr/>
            </p:nvGrpSpPr>
            <p:grpSpPr bwMode="auto">
              <a:xfrm>
                <a:off x="3907" y="2785"/>
                <a:ext cx="611" cy="562"/>
                <a:chOff x="1989" y="2342"/>
                <a:chExt cx="611" cy="562"/>
              </a:xfrm>
            </p:grpSpPr>
            <p:sp>
              <p:nvSpPr>
                <p:cNvPr id="645175" name="Freeform 55"/>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4" name="Group 56"/>
                <p:cNvGrpSpPr>
                  <a:grpSpLocks/>
                </p:cNvGrpSpPr>
                <p:nvPr/>
              </p:nvGrpSpPr>
              <p:grpSpPr bwMode="auto">
                <a:xfrm>
                  <a:off x="2002" y="2349"/>
                  <a:ext cx="578" cy="548"/>
                  <a:chOff x="3548" y="1550"/>
                  <a:chExt cx="404" cy="383"/>
                </a:xfrm>
              </p:grpSpPr>
              <p:grpSp>
                <p:nvGrpSpPr>
                  <p:cNvPr id="15" name="Group 57"/>
                  <p:cNvGrpSpPr>
                    <a:grpSpLocks/>
                  </p:cNvGrpSpPr>
                  <p:nvPr/>
                </p:nvGrpSpPr>
                <p:grpSpPr bwMode="auto">
                  <a:xfrm rot="432762">
                    <a:off x="3548" y="1770"/>
                    <a:ext cx="404" cy="163"/>
                    <a:chOff x="3515" y="1784"/>
                    <a:chExt cx="442" cy="178"/>
                  </a:xfrm>
                </p:grpSpPr>
                <p:sp>
                  <p:nvSpPr>
                    <p:cNvPr id="645178" name="Freeform 58"/>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645179" name="Freeform 59"/>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645180" name="Freeform 60"/>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1" name="Freeform 61"/>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2" name="Freeform 62"/>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3" name="Freeform 63"/>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4" name="Freeform 64"/>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645185" name="Freeform 65"/>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6" name="Freeform 66"/>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87" name="Freeform 67"/>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645188" name="Picture 68"/>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sp>
            <p:nvSpPr>
              <p:cNvPr id="645189" name="Line 69"/>
              <p:cNvSpPr>
                <a:spLocks noChangeShapeType="1"/>
              </p:cNvSpPr>
              <p:nvPr/>
            </p:nvSpPr>
            <p:spPr bwMode="auto">
              <a:xfrm>
                <a:off x="4586" y="2103"/>
                <a:ext cx="0" cy="1232"/>
              </a:xfrm>
              <a:prstGeom prst="line">
                <a:avLst/>
              </a:prstGeom>
              <a:noFill/>
              <a:ln w="38100">
                <a:solidFill>
                  <a:srgbClr val="000000"/>
                </a:solidFill>
                <a:round/>
                <a:headEnd type="none" w="sm" len="sm"/>
                <a:tailEnd type="none" w="sm" len="sm"/>
              </a:ln>
              <a:effectLst/>
            </p:spPr>
            <p:txBody>
              <a:bodyPr/>
              <a:lstStyle/>
              <a:p>
                <a:endParaRPr lang="en-US"/>
              </a:p>
            </p:txBody>
          </p:sp>
          <p:grpSp>
            <p:nvGrpSpPr>
              <p:cNvPr id="16" name="Group 70"/>
              <p:cNvGrpSpPr>
                <a:grpSpLocks/>
              </p:cNvGrpSpPr>
              <p:nvPr/>
            </p:nvGrpSpPr>
            <p:grpSpPr bwMode="auto">
              <a:xfrm>
                <a:off x="4620" y="2785"/>
                <a:ext cx="611" cy="562"/>
                <a:chOff x="1989" y="2342"/>
                <a:chExt cx="611" cy="562"/>
              </a:xfrm>
            </p:grpSpPr>
            <p:sp>
              <p:nvSpPr>
                <p:cNvPr id="645191" name="Freeform 71"/>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a:p>
              </p:txBody>
            </p:sp>
            <p:grpSp>
              <p:nvGrpSpPr>
                <p:cNvPr id="17" name="Group 72"/>
                <p:cNvGrpSpPr>
                  <a:grpSpLocks/>
                </p:cNvGrpSpPr>
                <p:nvPr/>
              </p:nvGrpSpPr>
              <p:grpSpPr bwMode="auto">
                <a:xfrm>
                  <a:off x="2002" y="2349"/>
                  <a:ext cx="578" cy="548"/>
                  <a:chOff x="3548" y="1550"/>
                  <a:chExt cx="404" cy="383"/>
                </a:xfrm>
              </p:grpSpPr>
              <p:grpSp>
                <p:nvGrpSpPr>
                  <p:cNvPr id="18" name="Group 73"/>
                  <p:cNvGrpSpPr>
                    <a:grpSpLocks/>
                  </p:cNvGrpSpPr>
                  <p:nvPr/>
                </p:nvGrpSpPr>
                <p:grpSpPr bwMode="auto">
                  <a:xfrm rot="432762">
                    <a:off x="3548" y="1770"/>
                    <a:ext cx="404" cy="163"/>
                    <a:chOff x="3515" y="1784"/>
                    <a:chExt cx="442" cy="178"/>
                  </a:xfrm>
                </p:grpSpPr>
                <p:sp>
                  <p:nvSpPr>
                    <p:cNvPr id="645194" name="Freeform 74"/>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a:p>
                  </p:txBody>
                </p:sp>
                <p:sp>
                  <p:nvSpPr>
                    <p:cNvPr id="645195" name="Freeform 75"/>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a:p>
                  </p:txBody>
                </p:sp>
                <p:sp>
                  <p:nvSpPr>
                    <p:cNvPr id="645196" name="Freeform 76"/>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97" name="Freeform 77"/>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98" name="Freeform 78"/>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199" name="Freeform 79"/>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200" name="Freeform 80"/>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a:p>
                  </p:txBody>
                </p:sp>
                <p:sp>
                  <p:nvSpPr>
                    <p:cNvPr id="645201" name="Freeform 81"/>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202" name="Freeform 82"/>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sp>
                  <p:nvSpPr>
                    <p:cNvPr id="645203" name="Freeform 83"/>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a:p>
                  </p:txBody>
                </p:sp>
              </p:grpSp>
              <p:pic>
                <p:nvPicPr>
                  <p:cNvPr id="645204" name="Picture 84"/>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grpSp>
      </p:grpSp>
      <p:sp>
        <p:nvSpPr>
          <p:cNvPr id="645205" name="Rectangle 85"/>
          <p:cNvSpPr>
            <a:spLocks noGrp="1" noChangeArrowheads="1"/>
          </p:cNvSpPr>
          <p:nvPr>
            <p:ph type="body" idx="1"/>
          </p:nvPr>
        </p:nvSpPr>
        <p:spPr>
          <a:xfrm>
            <a:off x="476251" y="990600"/>
            <a:ext cx="7981950" cy="2917825"/>
          </a:xfrm>
        </p:spPr>
        <p:txBody>
          <a:bodyPr/>
          <a:lstStyle/>
          <a:p>
            <a:r>
              <a:rPr lang="en-US" sz="2800" dirty="0"/>
              <a:t>User-Directed</a:t>
            </a:r>
          </a:p>
          <a:p>
            <a:pPr lvl="1"/>
            <a:r>
              <a:rPr lang="en-US" sz="2400" dirty="0"/>
              <a:t>System confirms and performs updates</a:t>
            </a:r>
          </a:p>
          <a:p>
            <a:r>
              <a:rPr lang="en-US" sz="2800" dirty="0"/>
              <a:t>System-Directed</a:t>
            </a:r>
          </a:p>
          <a:p>
            <a:pPr lvl="1"/>
            <a:r>
              <a:rPr lang="en-US" sz="2400" dirty="0"/>
              <a:t>Requires configuration</a:t>
            </a:r>
          </a:p>
          <a:p>
            <a:pPr lvl="1"/>
            <a:r>
              <a:rPr lang="en-US" sz="2400" dirty="0"/>
              <a:t>Minimize decision making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36" name="Rectangle 12"/>
          <p:cNvSpPr>
            <a:spLocks noGrp="1" noChangeArrowheads="1"/>
          </p:cNvSpPr>
          <p:nvPr>
            <p:ph type="title"/>
          </p:nvPr>
        </p:nvSpPr>
        <p:spPr/>
        <p:txBody>
          <a:bodyPr/>
          <a:lstStyle/>
          <a:p>
            <a:r>
              <a:rPr lang="en-US" sz="3200" dirty="0"/>
              <a:t>Putaway Updates</a:t>
            </a:r>
          </a:p>
        </p:txBody>
      </p:sp>
      <p:sp>
        <p:nvSpPr>
          <p:cNvPr id="564237" name="Rectangle 13"/>
          <p:cNvSpPr>
            <a:spLocks noGrp="1" noChangeArrowheads="1"/>
          </p:cNvSpPr>
          <p:nvPr>
            <p:ph type="body" idx="1"/>
          </p:nvPr>
        </p:nvSpPr>
        <p:spPr>
          <a:xfrm>
            <a:off x="787400" y="1190625"/>
            <a:ext cx="7847013" cy="5122863"/>
          </a:xfrm>
        </p:spPr>
        <p:txBody>
          <a:bodyPr/>
          <a:lstStyle/>
          <a:p>
            <a:pPr>
              <a:lnSpc>
                <a:spcPct val="90000"/>
              </a:lnSpc>
            </a:pPr>
            <a:r>
              <a:rPr lang="en-US" sz="2400" b="1" dirty="0" err="1"/>
              <a:t>iLPN</a:t>
            </a:r>
            <a:r>
              <a:rPr lang="en-US" sz="2400" b="1" dirty="0"/>
              <a:t> </a:t>
            </a:r>
          </a:p>
          <a:p>
            <a:pPr lvl="1">
              <a:lnSpc>
                <a:spcPct val="20000"/>
              </a:lnSpc>
            </a:pPr>
            <a:endParaRPr lang="en-US" sz="2400" b="1" dirty="0"/>
          </a:p>
          <a:p>
            <a:pPr lvl="1"/>
            <a:r>
              <a:rPr lang="en-US" sz="2000" dirty="0"/>
              <a:t>Status changes from ‘In Inventory, Not </a:t>
            </a:r>
            <a:r>
              <a:rPr lang="en-US" sz="2000" dirty="0" err="1"/>
              <a:t>Putaway</a:t>
            </a:r>
            <a:r>
              <a:rPr lang="en-US" sz="2000" dirty="0"/>
              <a:t>’ to</a:t>
            </a:r>
            <a:r>
              <a:rPr lang="en-US" sz="2000" dirty="0">
                <a:sym typeface="Wingdings" pitchFamily="2" charset="2"/>
              </a:rPr>
              <a:t> ‘</a:t>
            </a:r>
            <a:r>
              <a:rPr lang="en-US" sz="2000" dirty="0" err="1">
                <a:sym typeface="Wingdings" pitchFamily="2" charset="2"/>
              </a:rPr>
              <a:t>Putaway</a:t>
            </a:r>
            <a:r>
              <a:rPr lang="en-US" sz="2000" dirty="0">
                <a:sym typeface="Wingdings" pitchFamily="2" charset="2"/>
              </a:rPr>
              <a:t>’</a:t>
            </a:r>
          </a:p>
          <a:p>
            <a:pPr lvl="1"/>
            <a:r>
              <a:rPr lang="en-US" sz="2000" dirty="0">
                <a:sym typeface="Wingdings" pitchFamily="2" charset="2"/>
              </a:rPr>
              <a:t>Location field updated</a:t>
            </a:r>
          </a:p>
          <a:p>
            <a:pPr lvl="1"/>
            <a:r>
              <a:rPr lang="en-US" sz="2000" dirty="0">
                <a:sym typeface="Wingdings" pitchFamily="2" charset="2"/>
              </a:rPr>
              <a:t>‘Pending </a:t>
            </a:r>
            <a:r>
              <a:rPr lang="en-US" sz="2000" dirty="0" err="1">
                <a:sym typeface="Wingdings" pitchFamily="2" charset="2"/>
              </a:rPr>
              <a:t>Putaway</a:t>
            </a:r>
            <a:r>
              <a:rPr lang="en-US" sz="2000" dirty="0">
                <a:sym typeface="Wingdings" pitchFamily="2" charset="2"/>
              </a:rPr>
              <a:t>’ lock code removed, if applicable. PIX written if no more lock codes on iLPN.</a:t>
            </a:r>
          </a:p>
          <a:p>
            <a:pPr>
              <a:lnSpc>
                <a:spcPct val="90000"/>
              </a:lnSpc>
            </a:pPr>
            <a:r>
              <a:rPr lang="en-US" sz="2400" b="1" dirty="0"/>
              <a:t>Reserve Location </a:t>
            </a:r>
          </a:p>
          <a:p>
            <a:pPr lvl="1">
              <a:lnSpc>
                <a:spcPct val="20000"/>
              </a:lnSpc>
            </a:pPr>
            <a:endParaRPr lang="en-US" sz="2400" dirty="0"/>
          </a:p>
          <a:p>
            <a:pPr lvl="1"/>
            <a:r>
              <a:rPr lang="en-US" sz="2000" dirty="0"/>
              <a:t>Current UOM Quantity increased</a:t>
            </a:r>
            <a:endParaRPr lang="en-US" dirty="0">
              <a:sym typeface="Wingdings" pitchFamily="2" charset="2"/>
            </a:endParaRPr>
          </a:p>
          <a:p>
            <a:pPr lvl="1">
              <a:lnSpc>
                <a:spcPct val="90000"/>
              </a:lnSpc>
              <a:buFontTx/>
              <a:buNone/>
            </a:pPr>
            <a:endParaRPr lang="en-US" sz="2000" dirty="0">
              <a:sym typeface="Wingdings"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42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423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423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423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42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42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a:xfrm>
            <a:off x="420914" y="317500"/>
            <a:ext cx="8030936" cy="609600"/>
          </a:xfrm>
        </p:spPr>
        <p:txBody>
          <a:bodyPr/>
          <a:lstStyle/>
          <a:p>
            <a:r>
              <a:rPr lang="en-US" sz="3200" dirty="0"/>
              <a:t>Status Chart</a:t>
            </a:r>
          </a:p>
        </p:txBody>
      </p:sp>
      <p:graphicFrame>
        <p:nvGraphicFramePr>
          <p:cNvPr id="5" name="Table Placeholder 4"/>
          <p:cNvGraphicFramePr>
            <a:graphicFrameLocks noGrp="1"/>
          </p:cNvGraphicFramePr>
          <p:nvPr>
            <p:ph type="tbl" idx="1"/>
            <p:extLst>
              <p:ext uri="{D42A27DB-BD31-4B8C-83A1-F6EECF244321}">
                <p14:modId xmlns:p14="http://schemas.microsoft.com/office/powerpoint/2010/main" val="1538315334"/>
              </p:ext>
            </p:extLst>
          </p:nvPr>
        </p:nvGraphicFramePr>
        <p:xfrm>
          <a:off x="685800" y="1276350"/>
          <a:ext cx="7964713" cy="4552949"/>
        </p:xfrm>
        <a:graphic>
          <a:graphicData uri="http://schemas.openxmlformats.org/drawingml/2006/table">
            <a:tbl>
              <a:tblPr/>
              <a:tblGrid>
                <a:gridCol w="3028835">
                  <a:extLst>
                    <a:ext uri="{9D8B030D-6E8A-4147-A177-3AD203B41FA5}">
                      <a16:colId xmlns:a16="http://schemas.microsoft.com/office/drawing/2014/main" val="20000"/>
                    </a:ext>
                  </a:extLst>
                </a:gridCol>
                <a:gridCol w="1447472">
                  <a:extLst>
                    <a:ext uri="{9D8B030D-6E8A-4147-A177-3AD203B41FA5}">
                      <a16:colId xmlns:a16="http://schemas.microsoft.com/office/drawing/2014/main" val="20001"/>
                    </a:ext>
                  </a:extLst>
                </a:gridCol>
                <a:gridCol w="1543493">
                  <a:extLst>
                    <a:ext uri="{9D8B030D-6E8A-4147-A177-3AD203B41FA5}">
                      <a16:colId xmlns:a16="http://schemas.microsoft.com/office/drawing/2014/main" val="20002"/>
                    </a:ext>
                  </a:extLst>
                </a:gridCol>
                <a:gridCol w="1944913">
                  <a:extLst>
                    <a:ext uri="{9D8B030D-6E8A-4147-A177-3AD203B41FA5}">
                      <a16:colId xmlns:a16="http://schemas.microsoft.com/office/drawing/2014/main" val="20003"/>
                    </a:ext>
                  </a:extLst>
                </a:gridCol>
              </a:tblGrid>
              <a:tr h="398970">
                <a:tc rowSpan="2">
                  <a:txBody>
                    <a:bodyPr/>
                    <a:lstStyle/>
                    <a:p>
                      <a:pPr algn="ctr" rtl="0" fontAlgn="ctr"/>
                      <a:r>
                        <a:rPr lang="en-US" sz="1600" b="1" i="0" u="none" strike="noStrike" dirty="0">
                          <a:solidFill>
                            <a:schemeClr val="tx1"/>
                          </a:solidFill>
                          <a:latin typeface="Arial Black"/>
                        </a:rPr>
                        <a:t>Process</a:t>
                      </a:r>
                      <a:r>
                        <a:rPr lang="en-US" sz="1600" b="0" i="0" u="none" strike="noStrike" dirty="0">
                          <a:solidFill>
                            <a:schemeClr val="tx1"/>
                          </a:solidFill>
                          <a:latin typeface="Arial Black"/>
                        </a:rPr>
                        <a:t> </a:t>
                      </a:r>
                      <a:endParaRPr lang="en-US" sz="1600" b="1" i="0" u="none" strike="noStrike" dirty="0">
                        <a:solidFill>
                          <a:schemeClr val="tx1"/>
                        </a:solidFill>
                        <a:latin typeface="Arial Black"/>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gridSpan="2">
                  <a:txBody>
                    <a:bodyPr/>
                    <a:lstStyle/>
                    <a:p>
                      <a:pPr algn="ctr" rtl="0" fontAlgn="ctr"/>
                      <a:r>
                        <a:rPr lang="en-US" sz="1600" b="1" i="0" u="none" strike="noStrike" dirty="0" err="1">
                          <a:solidFill>
                            <a:schemeClr val="tx1"/>
                          </a:solidFill>
                          <a:latin typeface="Arial Black"/>
                        </a:rPr>
                        <a:t>iLPN</a:t>
                      </a:r>
                      <a:r>
                        <a:rPr lang="en-US" sz="1600" b="1" i="0" u="none" strike="noStrike" dirty="0">
                          <a:solidFill>
                            <a:schemeClr val="tx1"/>
                          </a:solidFill>
                          <a:latin typeface="Arial Black"/>
                        </a:rPr>
                        <a:t> Status</a:t>
                      </a:r>
                      <a:r>
                        <a:rPr lang="en-US" sz="1600" b="0" i="0" u="none" strike="noStrike" dirty="0">
                          <a:solidFill>
                            <a:schemeClr val="tx1"/>
                          </a:solidFill>
                          <a:latin typeface="Arial Black"/>
                        </a:rPr>
                        <a:t> </a:t>
                      </a:r>
                      <a:endParaRPr lang="en-US" sz="1600" b="1" i="0" u="none" strike="noStrike" dirty="0">
                        <a:solidFill>
                          <a:schemeClr val="tx1"/>
                        </a:solidFill>
                        <a:latin typeface="Arial Black"/>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hMerge="1">
                  <a:txBody>
                    <a:bodyPr/>
                    <a:lstStyle/>
                    <a:p>
                      <a:endParaRPr lang="en-US"/>
                    </a:p>
                  </a:txBody>
                  <a:tcPr/>
                </a:tc>
                <a:tc rowSpan="2">
                  <a:txBody>
                    <a:bodyPr/>
                    <a:lstStyle/>
                    <a:p>
                      <a:pPr algn="ctr" rtl="0" fontAlgn="ctr"/>
                      <a:r>
                        <a:rPr lang="en-US" sz="1600" b="1" i="0" u="none" strike="noStrike" dirty="0">
                          <a:solidFill>
                            <a:schemeClr val="tx1"/>
                          </a:solidFill>
                          <a:latin typeface="Arial Black"/>
                        </a:rPr>
                        <a:t>ASN Status</a:t>
                      </a:r>
                      <a:r>
                        <a:rPr lang="en-US" sz="1600" b="0" i="0" u="none" strike="noStrike" dirty="0">
                          <a:solidFill>
                            <a:schemeClr val="tx1"/>
                          </a:solidFill>
                          <a:latin typeface="Arial Black"/>
                        </a:rPr>
                        <a:t> </a:t>
                      </a:r>
                      <a:endParaRPr lang="en-US" sz="1600" b="1" i="0" u="none" strike="noStrike" dirty="0">
                        <a:solidFill>
                          <a:schemeClr val="tx1"/>
                        </a:solidFill>
                        <a:latin typeface="Arial Black"/>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0"/>
                  </a:ext>
                </a:extLst>
              </a:tr>
              <a:tr h="410704">
                <a:tc vMerge="1">
                  <a:txBody>
                    <a:bodyPr/>
                    <a:lstStyle/>
                    <a:p>
                      <a:endParaRPr lang="en-US"/>
                    </a:p>
                  </a:txBody>
                  <a:tcPr/>
                </a:tc>
                <a:tc>
                  <a:txBody>
                    <a:bodyPr/>
                    <a:lstStyle/>
                    <a:p>
                      <a:pPr algn="ctr" rtl="0" fontAlgn="ctr"/>
                      <a:r>
                        <a:rPr lang="en-US" sz="1600" b="0" i="0" u="none" strike="noStrike" dirty="0">
                          <a:solidFill>
                            <a:schemeClr val="tx1"/>
                          </a:solidFill>
                          <a:latin typeface="Arial Black"/>
                        </a:rPr>
                        <a:t>iLPN Level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600" b="0" i="0" u="none" strike="noStrike" dirty="0">
                          <a:solidFill>
                            <a:schemeClr val="tx1"/>
                          </a:solidFill>
                          <a:latin typeface="Arial Black"/>
                        </a:rPr>
                        <a:t>SKU Level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vMerge="1">
                  <a:txBody>
                    <a:bodyPr/>
                    <a:lstStyle/>
                    <a:p>
                      <a:endParaRPr lang="en-US"/>
                    </a:p>
                  </a:txBody>
                  <a:tcPr/>
                </a:tc>
                <a:extLst>
                  <a:ext uri="{0D108BD9-81ED-4DB2-BD59-A6C34878D82A}">
                    <a16:rowId xmlns:a16="http://schemas.microsoft.com/office/drawing/2014/main" val="10001"/>
                  </a:ext>
                </a:extLst>
              </a:tr>
              <a:tr h="751002">
                <a:tc>
                  <a:txBody>
                    <a:bodyPr/>
                    <a:lstStyle/>
                    <a:p>
                      <a:pPr algn="l" rtl="0" fontAlgn="ctr"/>
                      <a:r>
                        <a:rPr lang="en-US" sz="1800" b="0" i="0" u="none" strike="noStrike">
                          <a:solidFill>
                            <a:srgbClr val="010000"/>
                          </a:solidFill>
                          <a:latin typeface="Arial Narrow"/>
                        </a:rPr>
                        <a:t>ASN BRIDGED FROM HOST </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sz="1800" b="0" i="0" u="none" strike="noStrike">
                          <a:solidFill>
                            <a:srgbClr val="010000"/>
                          </a:solidFill>
                          <a:latin typeface="Arial Narrow"/>
                        </a:rPr>
                        <a:t>IN-TRANSIT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sz="1800" b="0" i="0" u="none" strike="noStrike">
                          <a:solidFill>
                            <a:srgbClr val="010000"/>
                          </a:solidFill>
                          <a:latin typeface="Arial Narrow"/>
                        </a:rPr>
                        <a:t>N/A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ctr" rtl="0" fontAlgn="ctr"/>
                      <a:r>
                        <a:rPr lang="en-US" sz="1800" b="0" i="0" u="none" strike="noStrike">
                          <a:solidFill>
                            <a:srgbClr val="010000"/>
                          </a:solidFill>
                          <a:latin typeface="Arial Narrow"/>
                        </a:rPr>
                        <a:t>IN-TRANSIT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2"/>
                  </a:ext>
                </a:extLst>
              </a:tr>
              <a:tr h="751002">
                <a:tc>
                  <a:txBody>
                    <a:bodyPr/>
                    <a:lstStyle/>
                    <a:p>
                      <a:pPr algn="l" rtl="0" fontAlgn="ctr"/>
                      <a:r>
                        <a:rPr lang="en-US" sz="1800" b="0" i="0" u="none" strike="noStrike">
                          <a:solidFill>
                            <a:srgbClr val="010000"/>
                          </a:solidFill>
                          <a:latin typeface="Arial Narrow"/>
                        </a:rPr>
                        <a:t>RECEIVE SHIPMENT </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gridSpan="2">
                  <a:txBody>
                    <a:bodyPr/>
                    <a:lstStyle/>
                    <a:p>
                      <a:pPr algn="ctr" rtl="0" fontAlgn="ctr"/>
                      <a:r>
                        <a:rPr lang="en-US" sz="1800" b="0" i="0" u="none" strike="noStrike">
                          <a:solidFill>
                            <a:srgbClr val="010000"/>
                          </a:solidFill>
                          <a:latin typeface="Arial Narrow"/>
                        </a:rPr>
                        <a:t>IN INVENTORY, NOT PUTAWAY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rtl="0" fontAlgn="ctr"/>
                      <a:r>
                        <a:rPr lang="en-US" sz="1800" b="0" i="0" u="none" strike="noStrike" dirty="0">
                          <a:solidFill>
                            <a:srgbClr val="010000"/>
                          </a:solidFill>
                          <a:latin typeface="Arial Narrow"/>
                        </a:rPr>
                        <a:t>IN-RECEIVING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3"/>
                  </a:ext>
                </a:extLst>
              </a:tr>
              <a:tr h="751002">
                <a:tc>
                  <a:txBody>
                    <a:bodyPr/>
                    <a:lstStyle/>
                    <a:p>
                      <a:pPr algn="l" rtl="0" fontAlgn="ctr"/>
                      <a:r>
                        <a:rPr lang="en-US" sz="1800" b="0" i="0" u="none" strike="noStrike">
                          <a:solidFill>
                            <a:srgbClr val="010000"/>
                          </a:solidFill>
                          <a:latin typeface="Arial Narrow"/>
                        </a:rPr>
                        <a:t>QUALITY HOLD RELEASE </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gridSpan="2">
                  <a:txBody>
                    <a:bodyPr/>
                    <a:lstStyle/>
                    <a:p>
                      <a:pPr algn="ctr" rtl="0" fontAlgn="ctr"/>
                      <a:r>
                        <a:rPr lang="en-US" sz="1800" b="0" i="0" u="none" strike="noStrike">
                          <a:solidFill>
                            <a:srgbClr val="010000"/>
                          </a:solidFill>
                          <a:latin typeface="Arial Narrow"/>
                        </a:rPr>
                        <a:t>NO CHANGE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rtl="0" fontAlgn="ctr"/>
                      <a:r>
                        <a:rPr lang="en-US" sz="1800" b="0" i="0" u="none" strike="noStrike">
                          <a:solidFill>
                            <a:srgbClr val="010000"/>
                          </a:solidFill>
                          <a:latin typeface="Arial Narrow"/>
                        </a:rPr>
                        <a:t>NO CHANGE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4"/>
                  </a:ext>
                </a:extLst>
              </a:tr>
              <a:tr h="751002">
                <a:tc>
                  <a:txBody>
                    <a:bodyPr/>
                    <a:lstStyle/>
                    <a:p>
                      <a:pPr algn="l" rtl="0" fontAlgn="ctr"/>
                      <a:r>
                        <a:rPr lang="en-US" sz="1800" b="0" i="0" u="none" strike="noStrike">
                          <a:solidFill>
                            <a:srgbClr val="010000"/>
                          </a:solidFill>
                          <a:latin typeface="Arial Narrow"/>
                        </a:rPr>
                        <a:t>VERIFY RECEIPT</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gridSpan="2">
                  <a:txBody>
                    <a:bodyPr/>
                    <a:lstStyle/>
                    <a:p>
                      <a:pPr algn="ctr" rtl="0" fontAlgn="ctr"/>
                      <a:r>
                        <a:rPr lang="en-US" sz="1800" b="0" i="0" u="none" strike="noStrike">
                          <a:solidFill>
                            <a:srgbClr val="010000"/>
                          </a:solidFill>
                          <a:latin typeface="Arial Narrow"/>
                        </a:rPr>
                        <a:t>NO CHANGE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rtl="0" fontAlgn="ctr"/>
                      <a:r>
                        <a:rPr lang="en-US" sz="1800" b="0" i="0" u="none" strike="noStrike" dirty="0">
                          <a:solidFill>
                            <a:srgbClr val="010000"/>
                          </a:solidFill>
                          <a:latin typeface="Arial Narrow"/>
                        </a:rPr>
                        <a:t>VERIFIED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5"/>
                  </a:ext>
                </a:extLst>
              </a:tr>
              <a:tr h="739267">
                <a:tc>
                  <a:txBody>
                    <a:bodyPr/>
                    <a:lstStyle/>
                    <a:p>
                      <a:pPr algn="l" rtl="0" fontAlgn="ctr"/>
                      <a:r>
                        <a:rPr lang="en-US" sz="1800" b="0" i="0" u="none" strike="noStrike">
                          <a:solidFill>
                            <a:srgbClr val="010000"/>
                          </a:solidFill>
                          <a:latin typeface="Arial Narrow"/>
                        </a:rPr>
                        <a:t>PUTAWAY</a:t>
                      </a:r>
                    </a:p>
                  </a:txBody>
                  <a:tcPr marL="857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gridSpan="2">
                  <a:txBody>
                    <a:bodyPr/>
                    <a:lstStyle/>
                    <a:p>
                      <a:pPr algn="ctr" rtl="0" fontAlgn="ctr"/>
                      <a:r>
                        <a:rPr lang="en-US" sz="1800" b="0" i="0" u="none" strike="noStrike">
                          <a:solidFill>
                            <a:srgbClr val="010000"/>
                          </a:solidFill>
                          <a:latin typeface="Arial Narrow"/>
                        </a:rPr>
                        <a:t>PUTAWAY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hMerge="1">
                  <a:txBody>
                    <a:bodyPr/>
                    <a:lstStyle/>
                    <a:p>
                      <a:endParaRPr lang="en-US"/>
                    </a:p>
                  </a:txBody>
                  <a:tcPr/>
                </a:tc>
                <a:tc>
                  <a:txBody>
                    <a:bodyPr/>
                    <a:lstStyle/>
                    <a:p>
                      <a:pPr algn="ctr" rtl="0" fontAlgn="ctr"/>
                      <a:r>
                        <a:rPr lang="en-US" sz="1800" b="0" i="0" u="none" strike="noStrike" dirty="0">
                          <a:solidFill>
                            <a:srgbClr val="010000"/>
                          </a:solidFill>
                          <a:latin typeface="Arial Narrow"/>
                        </a:rPr>
                        <a:t>NO CHANGE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6"/>
                  </a:ext>
                </a:extLst>
              </a:tr>
            </a:tbl>
          </a:graphicData>
        </a:graphic>
      </p:graphicFrame>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a:xfrm>
            <a:off x="309903" y="446088"/>
            <a:ext cx="8482406" cy="550374"/>
          </a:xfrm>
        </p:spPr>
        <p:txBody>
          <a:bodyPr/>
          <a:lstStyle/>
          <a:p>
            <a:r>
              <a:rPr lang="en-US" sz="3200" dirty="0"/>
              <a:t>User Directed </a:t>
            </a:r>
            <a:r>
              <a:rPr lang="en-US" sz="3200" dirty="0" err="1"/>
              <a:t>Putaway</a:t>
            </a:r>
            <a:endParaRPr lang="en-US" dirty="0"/>
          </a:p>
        </p:txBody>
      </p:sp>
      <p:sp>
        <p:nvSpPr>
          <p:cNvPr id="630787" name="Rectangle 3"/>
          <p:cNvSpPr>
            <a:spLocks noGrp="1" noChangeArrowheads="1"/>
          </p:cNvSpPr>
          <p:nvPr>
            <p:ph type="body" idx="1"/>
          </p:nvPr>
        </p:nvSpPr>
        <p:spPr>
          <a:xfrm>
            <a:off x="493486" y="1273175"/>
            <a:ext cx="7771038" cy="4737100"/>
          </a:xfrm>
        </p:spPr>
        <p:txBody>
          <a:bodyPr/>
          <a:lstStyle/>
          <a:p>
            <a:r>
              <a:rPr lang="en-US" sz="2400" dirty="0"/>
              <a:t>Define User-Directed Putaway.</a:t>
            </a:r>
          </a:p>
          <a:p>
            <a:r>
              <a:rPr lang="en-US" sz="2400" dirty="0"/>
              <a:t>List the fields in the Location Tables required for User-Directed Putaway.</a:t>
            </a:r>
          </a:p>
          <a:p>
            <a:pPr marL="0" indent="0">
              <a:buNone/>
            </a:pPr>
            <a:endParaRPr lang="en-US" sz="2400" dirty="0"/>
          </a:p>
          <a:p>
            <a:pPr lvl="1"/>
            <a:endParaRPr lang="en-US" sz="2400" dirty="0"/>
          </a:p>
          <a:p>
            <a:endParaRPr lang="en-US" sz="2400" dirty="0"/>
          </a:p>
          <a:p>
            <a:pPr lvl="1"/>
            <a:endParaRPr lang="en-US" sz="2400"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0210" name="Rectangle 18"/>
          <p:cNvSpPr>
            <a:spLocks noGrp="1" noChangeArrowheads="1"/>
          </p:cNvSpPr>
          <p:nvPr>
            <p:ph type="title"/>
          </p:nvPr>
        </p:nvSpPr>
        <p:spPr/>
        <p:txBody>
          <a:bodyPr/>
          <a:lstStyle/>
          <a:p>
            <a:r>
              <a:rPr lang="en-US" sz="3200" dirty="0"/>
              <a:t>Overview</a:t>
            </a:r>
          </a:p>
        </p:txBody>
      </p:sp>
      <p:sp>
        <p:nvSpPr>
          <p:cNvPr id="520211" name="Rectangle 19"/>
          <p:cNvSpPr>
            <a:spLocks noGrp="1" noChangeArrowheads="1"/>
          </p:cNvSpPr>
          <p:nvPr>
            <p:ph type="body" idx="1"/>
          </p:nvPr>
        </p:nvSpPr>
        <p:spPr>
          <a:xfrm>
            <a:off x="476250" y="1066799"/>
            <a:ext cx="6708321" cy="5072743"/>
          </a:xfrm>
        </p:spPr>
        <p:txBody>
          <a:bodyPr/>
          <a:lstStyle/>
          <a:p>
            <a:pPr>
              <a:buNone/>
            </a:pPr>
            <a:r>
              <a:rPr lang="en-US" sz="2800" dirty="0"/>
              <a:t>User Directed Putaway: process</a:t>
            </a:r>
          </a:p>
          <a:p>
            <a:pPr>
              <a:tabLst>
                <a:tab pos="290513" algn="l"/>
              </a:tabLst>
            </a:pPr>
            <a:r>
              <a:rPr lang="en-US" sz="2400" dirty="0"/>
              <a:t>A user scans the iLPN barcode</a:t>
            </a:r>
          </a:p>
          <a:p>
            <a:pPr>
              <a:tabLst>
                <a:tab pos="290513" algn="l"/>
              </a:tabLst>
            </a:pPr>
            <a:r>
              <a:rPr lang="en-US" sz="2400" dirty="0"/>
              <a:t>RF screen updates: iLPN number appears, and a blank Location field displays  </a:t>
            </a:r>
          </a:p>
          <a:p>
            <a:pPr>
              <a:tabLst>
                <a:tab pos="290513" algn="l"/>
              </a:tabLst>
            </a:pPr>
            <a:r>
              <a:rPr lang="en-US" sz="2400" dirty="0"/>
              <a:t>User then scans the location to update this field </a:t>
            </a:r>
          </a:p>
          <a:p>
            <a:pPr>
              <a:tabLst>
                <a:tab pos="290513" algn="l"/>
              </a:tabLst>
            </a:pPr>
            <a:r>
              <a:rPr lang="en-US" sz="2400" dirty="0"/>
              <a:t>In Pallet mode, scanning an iLPN on a Pallet puts away all iLPNs on the pallet, in the same location.</a:t>
            </a:r>
          </a:p>
        </p:txBody>
      </p:sp>
      <p:sp>
        <p:nvSpPr>
          <p:cNvPr id="520195" name="Rectangle 3"/>
          <p:cNvSpPr>
            <a:spLocks noChangeArrowheads="1"/>
          </p:cNvSpPr>
          <p:nvPr/>
        </p:nvSpPr>
        <p:spPr bwMode="auto">
          <a:xfrm>
            <a:off x="1371600" y="304800"/>
            <a:ext cx="7772400" cy="609600"/>
          </a:xfrm>
          <a:prstGeom prst="rect">
            <a:avLst/>
          </a:prstGeom>
          <a:noFill/>
          <a:ln w="9525">
            <a:noFill/>
            <a:miter lim="800000"/>
            <a:headEnd/>
            <a:tailEnd/>
          </a:ln>
          <a:effectLst/>
        </p:spPr>
        <p:txBody>
          <a:bodyPr anchor="ctr"/>
          <a:lstStyle/>
          <a:p>
            <a:endParaRPr lang="en-US" sz="2800" dirty="0">
              <a:solidFill>
                <a:srgbClr val="002B82"/>
              </a:solidFill>
              <a:latin typeface="Arial"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a:xfrm>
            <a:off x="464457" y="317500"/>
            <a:ext cx="8000093" cy="609600"/>
          </a:xfrm>
        </p:spPr>
        <p:txBody>
          <a:bodyPr/>
          <a:lstStyle/>
          <a:p>
            <a:r>
              <a:rPr lang="en-US" sz="3200" dirty="0"/>
              <a:t>Required Reserve Location Fields</a:t>
            </a:r>
          </a:p>
        </p:txBody>
      </p:sp>
      <p:sp>
        <p:nvSpPr>
          <p:cNvPr id="633859" name="Rectangle 3"/>
          <p:cNvSpPr>
            <a:spLocks noGrp="1" noChangeArrowheads="1"/>
          </p:cNvSpPr>
          <p:nvPr>
            <p:ph type="body" sz="half" idx="1"/>
          </p:nvPr>
        </p:nvSpPr>
        <p:spPr/>
        <p:txBody>
          <a:bodyPr/>
          <a:lstStyle/>
          <a:p>
            <a:pPr>
              <a:buFontTx/>
              <a:buNone/>
            </a:pPr>
            <a:r>
              <a:rPr lang="en-US" sz="2400" dirty="0"/>
              <a:t> </a:t>
            </a:r>
          </a:p>
        </p:txBody>
      </p:sp>
      <p:sp>
        <p:nvSpPr>
          <p:cNvPr id="633860" name="Rectangle 4"/>
          <p:cNvSpPr>
            <a:spLocks noChangeArrowheads="1"/>
          </p:cNvSpPr>
          <p:nvPr/>
        </p:nvSpPr>
        <p:spPr bwMode="auto">
          <a:xfrm>
            <a:off x="1371600" y="304800"/>
            <a:ext cx="7772400" cy="609600"/>
          </a:xfrm>
          <a:prstGeom prst="rect">
            <a:avLst/>
          </a:prstGeom>
          <a:noFill/>
          <a:ln w="9525">
            <a:noFill/>
            <a:miter lim="800000"/>
            <a:headEnd/>
            <a:tailEnd/>
          </a:ln>
          <a:effectLst/>
        </p:spPr>
        <p:txBody>
          <a:bodyPr anchor="ctr"/>
          <a:lstStyle/>
          <a:p>
            <a:endParaRPr lang="en-US" sz="3200" dirty="0">
              <a:solidFill>
                <a:srgbClr val="002B82"/>
              </a:solidFill>
              <a:latin typeface="Arial" charset="0"/>
            </a:endParaRPr>
          </a:p>
        </p:txBody>
      </p:sp>
      <p:sp>
        <p:nvSpPr>
          <p:cNvPr id="633861" name="Rectangle 5"/>
          <p:cNvSpPr>
            <a:spLocks noChangeArrowheads="1"/>
          </p:cNvSpPr>
          <p:nvPr/>
        </p:nvSpPr>
        <p:spPr bwMode="auto">
          <a:xfrm>
            <a:off x="914400" y="1295400"/>
            <a:ext cx="7086600" cy="4114800"/>
          </a:xfrm>
          <a:prstGeom prst="rect">
            <a:avLst/>
          </a:prstGeom>
          <a:noFill/>
          <a:ln w="9525">
            <a:noFill/>
            <a:miter lim="800000"/>
            <a:headEnd/>
            <a:tailEnd/>
          </a:ln>
          <a:effectLst/>
        </p:spPr>
        <p:txBody>
          <a:bodyPr/>
          <a:lstStyle/>
          <a:p>
            <a:pPr marL="342900" indent="-342900">
              <a:spcBef>
                <a:spcPct val="20000"/>
              </a:spcBef>
              <a:buClr>
                <a:schemeClr val="tx1"/>
              </a:buClr>
            </a:pPr>
            <a:endParaRPr lang="en-US" sz="2800" dirty="0">
              <a:latin typeface="Arial" charset="0"/>
            </a:endParaRPr>
          </a:p>
        </p:txBody>
      </p:sp>
      <p:graphicFrame>
        <p:nvGraphicFramePr>
          <p:cNvPr id="640197" name="Group 197"/>
          <p:cNvGraphicFramePr>
            <a:graphicFrameLocks noGrp="1"/>
          </p:cNvGraphicFramePr>
          <p:nvPr>
            <p:ph sz="half" idx="2"/>
          </p:nvPr>
        </p:nvGraphicFramePr>
        <p:xfrm>
          <a:off x="1082675" y="1320800"/>
          <a:ext cx="7273925" cy="4240214"/>
        </p:xfrm>
        <a:graphic>
          <a:graphicData uri="http://schemas.openxmlformats.org/drawingml/2006/table">
            <a:tbl>
              <a:tblPr>
                <a:effectLst>
                  <a:outerShdw blurRad="50800" dist="38100" dir="2700000" algn="tl" rotWithShape="0">
                    <a:prstClr val="black">
                      <a:alpha val="40000"/>
                    </a:prstClr>
                  </a:outerShdw>
                </a:effectLst>
              </a:tblPr>
              <a:tblGrid>
                <a:gridCol w="3636963">
                  <a:extLst>
                    <a:ext uri="{9D8B030D-6E8A-4147-A177-3AD203B41FA5}">
                      <a16:colId xmlns:a16="http://schemas.microsoft.com/office/drawing/2014/main" val="20000"/>
                    </a:ext>
                  </a:extLst>
                </a:gridCol>
                <a:gridCol w="3636962">
                  <a:extLst>
                    <a:ext uri="{9D8B030D-6E8A-4147-A177-3AD203B41FA5}">
                      <a16:colId xmlns:a16="http://schemas.microsoft.com/office/drawing/2014/main" val="20001"/>
                    </a:ext>
                  </a:extLst>
                </a:gridCol>
              </a:tblGrid>
              <a:tr h="3841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10000"/>
                          </a:solidFill>
                          <a:effectLst/>
                          <a:latin typeface="Arial Black" pitchFamily="34" charset="0"/>
                          <a:cs typeface="Times New Roman" pitchFamily="18" charset="0"/>
                        </a:rPr>
                        <a:t>Field</a:t>
                      </a:r>
                      <a:endParaRPr kumimoji="0" lang="en-US" sz="1800" b="0" i="0" u="none" strike="noStrike" cap="none" normalizeH="0" baseline="0" dirty="0">
                        <a:ln>
                          <a:noFill/>
                        </a:ln>
                        <a:solidFill>
                          <a:srgbClr val="010000"/>
                        </a:solidFill>
                        <a:effectLst/>
                        <a:latin typeface="Arial Black" pitchFamily="34" charset="0"/>
                      </a:endParaRPr>
                    </a:p>
                  </a:txBody>
                  <a:tcPr anchor="ctr" horzOverflow="overflow">
                    <a:lnL cap="flat">
                      <a:noFill/>
                    </a:lnL>
                    <a:lnR w="12700" cap="flat" cmpd="sng" algn="ctr">
                      <a:solidFill>
                        <a:srgbClr val="000000"/>
                      </a:solidFill>
                      <a:prstDash val="solid"/>
                      <a:round/>
                      <a:headEnd type="none" w="sm" len="sm"/>
                      <a:tailEnd type="none" w="sm" len="sm"/>
                    </a:lnR>
                    <a:lnT cap="flat">
                      <a:noFill/>
                    </a:lnT>
                    <a:lnB w="25400" cap="flat" cmpd="sng" algn="ctr">
                      <a:solidFill>
                        <a:srgbClr val="000000"/>
                      </a:solidFill>
                      <a:prstDash val="solid"/>
                      <a:round/>
                      <a:headEnd type="none" w="sm" len="sm"/>
                      <a:tailEnd type="none" w="sm" len="sm"/>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10000"/>
                          </a:solidFill>
                          <a:effectLst/>
                          <a:latin typeface="Arial Black" pitchFamily="34" charset="0"/>
                          <a:cs typeface="Times New Roman" pitchFamily="18" charset="0"/>
                        </a:rPr>
                        <a:t>User-directed</a:t>
                      </a:r>
                      <a:endParaRPr kumimoji="0" lang="en-US" sz="1800" b="0" i="0" u="none" strike="noStrike" cap="none" normalizeH="0" baseline="0" dirty="0">
                        <a:ln>
                          <a:noFill/>
                        </a:ln>
                        <a:solidFill>
                          <a:srgbClr val="010000"/>
                        </a:solidFill>
                        <a:effectLst/>
                        <a:latin typeface="Arial Black" pitchFamily="34" charset="0"/>
                      </a:endParaRPr>
                    </a:p>
                  </a:txBody>
                  <a:tcPr anchor="ctr" horzOverflow="overflow">
                    <a:lnL w="12700" cap="flat" cmpd="sng" algn="ctr">
                      <a:solidFill>
                        <a:srgbClr val="000000"/>
                      </a:solidFill>
                      <a:prstDash val="solid"/>
                      <a:round/>
                      <a:headEnd type="none" w="sm" len="sm"/>
                      <a:tailEnd type="none" w="sm" len="sm"/>
                    </a:lnL>
                    <a:lnR cap="flat">
                      <a:noFill/>
                    </a:lnR>
                    <a:lnT cap="flat">
                      <a:noFill/>
                    </a:lnT>
                    <a:lnB w="25400" cap="flat" cmpd="sng" algn="ctr">
                      <a:solidFill>
                        <a:srgbClr val="000000"/>
                      </a:solidFill>
                      <a:prstDash val="solid"/>
                      <a:round/>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10000"/>
                  </a:ext>
                </a:extLst>
              </a:tr>
              <a:tr h="482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LOCATION ID</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0"/>
                        </a:solidFill>
                        <a:effectLst/>
                        <a:latin typeface="Arial Narrow" pitchFamily="34" charset="0"/>
                      </a:endParaRPr>
                    </a:p>
                  </a:txBody>
                  <a:tcPr anchor="ctr" horzOverflow="overflow">
                    <a:lnL w="12700" cap="flat" cmpd="sng" algn="ctr">
                      <a:solidFill>
                        <a:srgbClr val="000000"/>
                      </a:solidFill>
                      <a:prstDash val="solid"/>
                      <a:round/>
                      <a:headEnd type="none" w="sm" len="sm"/>
                      <a:tailEnd type="none" w="sm" len="sm"/>
                    </a:lnL>
                    <a:lnR cap="flat">
                      <a:noFill/>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1"/>
                  </a:ext>
                </a:extLst>
              </a:tr>
              <a:tr h="4810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ITEM DEDICATION TYPE</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800" b="1" i="0" u="none" strike="noStrike" cap="none" normalizeH="0" baseline="0" dirty="0">
                        <a:ln>
                          <a:noFill/>
                        </a:ln>
                        <a:solidFill>
                          <a:srgbClr val="010000"/>
                        </a:solidFill>
                        <a:effectLst/>
                        <a:latin typeface="Arial Narrow" pitchFamily="34"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482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PUTAWAY ZONE</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r h="4810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WORK GROUP/WORK AREA</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4"/>
                  </a:ext>
                </a:extLst>
              </a:tr>
              <a:tr h="482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CURRENT QUANTITY</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5"/>
                  </a:ext>
                </a:extLst>
              </a:tr>
              <a:tr h="482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MAXIMUM QUANTITY</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6"/>
                  </a:ext>
                </a:extLst>
              </a:tr>
              <a:tr h="4810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MAXIMUM WEIGHT</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7"/>
                  </a:ext>
                </a:extLst>
              </a:tr>
              <a:tr h="4826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10000"/>
                          </a:solidFill>
                          <a:effectLst/>
                          <a:latin typeface="Arial Narrow" pitchFamily="34" charset="0"/>
                          <a:cs typeface="Times New Roman" pitchFamily="18" charset="0"/>
                        </a:rPr>
                        <a:t>MAXIMUM VOLUME</a:t>
                      </a:r>
                      <a:endParaRPr kumimoji="0" lang="en-US" sz="1600" b="0" i="0" u="none" strike="noStrike" cap="none" normalizeH="0" baseline="0" dirty="0">
                        <a:ln>
                          <a:noFill/>
                        </a:ln>
                        <a:solidFill>
                          <a:srgbClr val="010000"/>
                        </a:solidFill>
                        <a:effectLst/>
                        <a:latin typeface="Arial Narrow" pitchFamily="34" charset="0"/>
                      </a:endParaRPr>
                    </a:p>
                  </a:txBody>
                  <a:tcPr anchor="ctr" horzOverflow="overflow">
                    <a:lnL cap="flat">
                      <a:noFill/>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dirty="0">
                        <a:ln>
                          <a:noFill/>
                        </a:ln>
                        <a:solidFill>
                          <a:srgbClr val="010000"/>
                        </a:solidFill>
                        <a:effectLst/>
                        <a:latin typeface="Arial" charset="0"/>
                      </a:endParaRPr>
                    </a:p>
                  </a:txBody>
                  <a:tcPr anchor="ctr" horzOverflow="overflow">
                    <a:lnL w="12700" cap="flat" cmpd="sng" algn="ctr">
                      <a:solidFill>
                        <a:srgbClr val="000000"/>
                      </a:solidFill>
                      <a:prstDash val="solid"/>
                      <a:round/>
                      <a:headEnd type="none" w="sm" len="sm"/>
                      <a:tailEnd type="none" w="sm" len="sm"/>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8"/>
                  </a:ext>
                </a:extLst>
              </a:tr>
            </a:tbl>
          </a:graphicData>
        </a:graphic>
      </p:graphicFrame>
      <p:sp>
        <p:nvSpPr>
          <p:cNvPr id="640195" name="Text Box 195"/>
          <p:cNvSpPr txBox="1">
            <a:spLocks noChangeArrowheads="1"/>
          </p:cNvSpPr>
          <p:nvPr/>
        </p:nvSpPr>
        <p:spPr bwMode="auto">
          <a:xfrm>
            <a:off x="4786313" y="2236788"/>
            <a:ext cx="3459162" cy="457200"/>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b="1" dirty="0">
                <a:solidFill>
                  <a:srgbClr val="010000"/>
                </a:solidFill>
                <a:latin typeface="Arial Narrow" pitchFamily="34" charset="0"/>
              </a:rPr>
              <a:t>X</a:t>
            </a:r>
          </a:p>
        </p:txBody>
      </p:sp>
      <p:sp>
        <p:nvSpPr>
          <p:cNvPr id="640196" name="Text Box 196"/>
          <p:cNvSpPr txBox="1">
            <a:spLocks noChangeArrowheads="1"/>
          </p:cNvSpPr>
          <p:nvPr/>
        </p:nvSpPr>
        <p:spPr bwMode="auto">
          <a:xfrm>
            <a:off x="4778375" y="1744663"/>
            <a:ext cx="3459163" cy="457200"/>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b="1" dirty="0">
                <a:solidFill>
                  <a:srgbClr val="010000"/>
                </a:solidFill>
                <a:latin typeface="Arial Narrow" pitchFamily="34" charset="0"/>
              </a:rPr>
              <a:t>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40196"/>
                                        </p:tgtEl>
                                        <p:attrNameLst>
                                          <p:attrName>style.visibility</p:attrName>
                                        </p:attrNameLst>
                                      </p:cBhvr>
                                      <p:to>
                                        <p:strVal val="visible"/>
                                      </p:to>
                                    </p:set>
                                    <p:animEffect transition="in" filter="wipe(down)">
                                      <p:cBhvr>
                                        <p:cTn id="7" dur="580">
                                          <p:stCondLst>
                                            <p:cond delay="0"/>
                                          </p:stCondLst>
                                        </p:cTn>
                                        <p:tgtEl>
                                          <p:spTgt spid="640196"/>
                                        </p:tgtEl>
                                      </p:cBhvr>
                                    </p:animEffect>
                                    <p:anim calcmode="lin" valueType="num">
                                      <p:cBhvr>
                                        <p:cTn id="8" dur="1822" tmFilter="0,0; 0.14,0.36; 0.43,0.73; 0.71,0.91; 1.0,1.0">
                                          <p:stCondLst>
                                            <p:cond delay="0"/>
                                          </p:stCondLst>
                                        </p:cTn>
                                        <p:tgtEl>
                                          <p:spTgt spid="64019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019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019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019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0196"/>
                                        </p:tgtEl>
                                        <p:attrNameLst>
                                          <p:attrName>ppt_y</p:attrName>
                                        </p:attrNameLst>
                                      </p:cBhvr>
                                      <p:tavLst>
                                        <p:tav tm="0" fmla="#ppt_y-sin(pi*$)/81">
                                          <p:val>
                                            <p:fltVal val="0"/>
                                          </p:val>
                                        </p:tav>
                                        <p:tav tm="100000">
                                          <p:val>
                                            <p:fltVal val="1"/>
                                          </p:val>
                                        </p:tav>
                                      </p:tavLst>
                                    </p:anim>
                                    <p:animScale>
                                      <p:cBhvr>
                                        <p:cTn id="13" dur="26">
                                          <p:stCondLst>
                                            <p:cond delay="650"/>
                                          </p:stCondLst>
                                        </p:cTn>
                                        <p:tgtEl>
                                          <p:spTgt spid="640196"/>
                                        </p:tgtEl>
                                      </p:cBhvr>
                                      <p:to x="100000" y="60000"/>
                                    </p:animScale>
                                    <p:animScale>
                                      <p:cBhvr>
                                        <p:cTn id="14" dur="166" decel="50000">
                                          <p:stCondLst>
                                            <p:cond delay="676"/>
                                          </p:stCondLst>
                                        </p:cTn>
                                        <p:tgtEl>
                                          <p:spTgt spid="640196"/>
                                        </p:tgtEl>
                                      </p:cBhvr>
                                      <p:to x="100000" y="100000"/>
                                    </p:animScale>
                                    <p:animScale>
                                      <p:cBhvr>
                                        <p:cTn id="15" dur="26">
                                          <p:stCondLst>
                                            <p:cond delay="1312"/>
                                          </p:stCondLst>
                                        </p:cTn>
                                        <p:tgtEl>
                                          <p:spTgt spid="640196"/>
                                        </p:tgtEl>
                                      </p:cBhvr>
                                      <p:to x="100000" y="80000"/>
                                    </p:animScale>
                                    <p:animScale>
                                      <p:cBhvr>
                                        <p:cTn id="16" dur="166" decel="50000">
                                          <p:stCondLst>
                                            <p:cond delay="1338"/>
                                          </p:stCondLst>
                                        </p:cTn>
                                        <p:tgtEl>
                                          <p:spTgt spid="640196"/>
                                        </p:tgtEl>
                                      </p:cBhvr>
                                      <p:to x="100000" y="100000"/>
                                    </p:animScale>
                                    <p:animScale>
                                      <p:cBhvr>
                                        <p:cTn id="17" dur="26">
                                          <p:stCondLst>
                                            <p:cond delay="1642"/>
                                          </p:stCondLst>
                                        </p:cTn>
                                        <p:tgtEl>
                                          <p:spTgt spid="640196"/>
                                        </p:tgtEl>
                                      </p:cBhvr>
                                      <p:to x="100000" y="90000"/>
                                    </p:animScale>
                                    <p:animScale>
                                      <p:cBhvr>
                                        <p:cTn id="18" dur="166" decel="50000">
                                          <p:stCondLst>
                                            <p:cond delay="1668"/>
                                          </p:stCondLst>
                                        </p:cTn>
                                        <p:tgtEl>
                                          <p:spTgt spid="640196"/>
                                        </p:tgtEl>
                                      </p:cBhvr>
                                      <p:to x="100000" y="100000"/>
                                    </p:animScale>
                                    <p:animScale>
                                      <p:cBhvr>
                                        <p:cTn id="19" dur="26">
                                          <p:stCondLst>
                                            <p:cond delay="1808"/>
                                          </p:stCondLst>
                                        </p:cTn>
                                        <p:tgtEl>
                                          <p:spTgt spid="640196"/>
                                        </p:tgtEl>
                                      </p:cBhvr>
                                      <p:to x="100000" y="95000"/>
                                    </p:animScale>
                                    <p:animScale>
                                      <p:cBhvr>
                                        <p:cTn id="20" dur="166" decel="50000">
                                          <p:stCondLst>
                                            <p:cond delay="1834"/>
                                          </p:stCondLst>
                                        </p:cTn>
                                        <p:tgtEl>
                                          <p:spTgt spid="64019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40195"/>
                                        </p:tgtEl>
                                        <p:attrNameLst>
                                          <p:attrName>style.visibility</p:attrName>
                                        </p:attrNameLst>
                                      </p:cBhvr>
                                      <p:to>
                                        <p:strVal val="visible"/>
                                      </p:to>
                                    </p:set>
                                    <p:animEffect transition="in" filter="wipe(down)">
                                      <p:cBhvr>
                                        <p:cTn id="25" dur="580">
                                          <p:stCondLst>
                                            <p:cond delay="0"/>
                                          </p:stCondLst>
                                        </p:cTn>
                                        <p:tgtEl>
                                          <p:spTgt spid="640195"/>
                                        </p:tgtEl>
                                      </p:cBhvr>
                                    </p:animEffect>
                                    <p:anim calcmode="lin" valueType="num">
                                      <p:cBhvr>
                                        <p:cTn id="26" dur="1822" tmFilter="0,0; 0.14,0.36; 0.43,0.73; 0.71,0.91; 1.0,1.0">
                                          <p:stCondLst>
                                            <p:cond delay="0"/>
                                          </p:stCondLst>
                                        </p:cTn>
                                        <p:tgtEl>
                                          <p:spTgt spid="64019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4019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4019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4019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40195"/>
                                        </p:tgtEl>
                                        <p:attrNameLst>
                                          <p:attrName>ppt_y</p:attrName>
                                        </p:attrNameLst>
                                      </p:cBhvr>
                                      <p:tavLst>
                                        <p:tav tm="0" fmla="#ppt_y-sin(pi*$)/81">
                                          <p:val>
                                            <p:fltVal val="0"/>
                                          </p:val>
                                        </p:tav>
                                        <p:tav tm="100000">
                                          <p:val>
                                            <p:fltVal val="1"/>
                                          </p:val>
                                        </p:tav>
                                      </p:tavLst>
                                    </p:anim>
                                    <p:animScale>
                                      <p:cBhvr>
                                        <p:cTn id="31" dur="26">
                                          <p:stCondLst>
                                            <p:cond delay="650"/>
                                          </p:stCondLst>
                                        </p:cTn>
                                        <p:tgtEl>
                                          <p:spTgt spid="640195"/>
                                        </p:tgtEl>
                                      </p:cBhvr>
                                      <p:to x="100000" y="60000"/>
                                    </p:animScale>
                                    <p:animScale>
                                      <p:cBhvr>
                                        <p:cTn id="32" dur="166" decel="50000">
                                          <p:stCondLst>
                                            <p:cond delay="676"/>
                                          </p:stCondLst>
                                        </p:cTn>
                                        <p:tgtEl>
                                          <p:spTgt spid="640195"/>
                                        </p:tgtEl>
                                      </p:cBhvr>
                                      <p:to x="100000" y="100000"/>
                                    </p:animScale>
                                    <p:animScale>
                                      <p:cBhvr>
                                        <p:cTn id="33" dur="26">
                                          <p:stCondLst>
                                            <p:cond delay="1312"/>
                                          </p:stCondLst>
                                        </p:cTn>
                                        <p:tgtEl>
                                          <p:spTgt spid="640195"/>
                                        </p:tgtEl>
                                      </p:cBhvr>
                                      <p:to x="100000" y="80000"/>
                                    </p:animScale>
                                    <p:animScale>
                                      <p:cBhvr>
                                        <p:cTn id="34" dur="166" decel="50000">
                                          <p:stCondLst>
                                            <p:cond delay="1338"/>
                                          </p:stCondLst>
                                        </p:cTn>
                                        <p:tgtEl>
                                          <p:spTgt spid="640195"/>
                                        </p:tgtEl>
                                      </p:cBhvr>
                                      <p:to x="100000" y="100000"/>
                                    </p:animScale>
                                    <p:animScale>
                                      <p:cBhvr>
                                        <p:cTn id="35" dur="26">
                                          <p:stCondLst>
                                            <p:cond delay="1642"/>
                                          </p:stCondLst>
                                        </p:cTn>
                                        <p:tgtEl>
                                          <p:spTgt spid="640195"/>
                                        </p:tgtEl>
                                      </p:cBhvr>
                                      <p:to x="100000" y="90000"/>
                                    </p:animScale>
                                    <p:animScale>
                                      <p:cBhvr>
                                        <p:cTn id="36" dur="166" decel="50000">
                                          <p:stCondLst>
                                            <p:cond delay="1668"/>
                                          </p:stCondLst>
                                        </p:cTn>
                                        <p:tgtEl>
                                          <p:spTgt spid="640195"/>
                                        </p:tgtEl>
                                      </p:cBhvr>
                                      <p:to x="100000" y="100000"/>
                                    </p:animScale>
                                    <p:animScale>
                                      <p:cBhvr>
                                        <p:cTn id="37" dur="26">
                                          <p:stCondLst>
                                            <p:cond delay="1808"/>
                                          </p:stCondLst>
                                        </p:cTn>
                                        <p:tgtEl>
                                          <p:spTgt spid="640195"/>
                                        </p:tgtEl>
                                      </p:cBhvr>
                                      <p:to x="100000" y="95000"/>
                                    </p:animScale>
                                    <p:animScale>
                                      <p:cBhvr>
                                        <p:cTn id="38" dur="166" decel="50000">
                                          <p:stCondLst>
                                            <p:cond delay="1834"/>
                                          </p:stCondLst>
                                        </p:cTn>
                                        <p:tgtEl>
                                          <p:spTgt spid="6401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195" grpId="0"/>
      <p:bldP spid="640196"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719" name="Rectangle 559"/>
          <p:cNvSpPr>
            <a:spLocks noGrp="1" noChangeArrowheads="1"/>
          </p:cNvSpPr>
          <p:nvPr>
            <p:ph type="title"/>
          </p:nvPr>
        </p:nvSpPr>
        <p:spPr>
          <a:xfrm>
            <a:off x="259307" y="317500"/>
            <a:ext cx="8884693" cy="609600"/>
          </a:xfrm>
        </p:spPr>
        <p:txBody>
          <a:bodyPr/>
          <a:lstStyle/>
          <a:p>
            <a:r>
              <a:rPr lang="en-US" sz="3200" dirty="0"/>
              <a:t>System </a:t>
            </a:r>
            <a:r>
              <a:rPr lang="en-US" sz="3200" dirty="0" err="1"/>
              <a:t>Dirceted</a:t>
            </a:r>
            <a:r>
              <a:rPr lang="en-US" sz="3200" dirty="0"/>
              <a:t> </a:t>
            </a:r>
            <a:r>
              <a:rPr lang="en-US" sz="3200" dirty="0" err="1"/>
              <a:t>Putaway</a:t>
            </a:r>
            <a:endParaRPr lang="en-US" sz="3200" dirty="0"/>
          </a:p>
        </p:txBody>
      </p:sp>
      <p:sp>
        <p:nvSpPr>
          <p:cNvPr id="604720" name="Rectangle 560"/>
          <p:cNvSpPr>
            <a:spLocks noGrp="1" noChangeArrowheads="1"/>
          </p:cNvSpPr>
          <p:nvPr>
            <p:ph type="body" idx="1"/>
          </p:nvPr>
        </p:nvSpPr>
        <p:spPr>
          <a:xfrm>
            <a:off x="477672" y="1117600"/>
            <a:ext cx="8299616" cy="4525963"/>
          </a:xfrm>
        </p:spPr>
        <p:txBody>
          <a:bodyPr/>
          <a:lstStyle/>
          <a:p>
            <a:pPr marL="0" indent="0">
              <a:buNone/>
            </a:pPr>
            <a:r>
              <a:rPr lang="en-US" dirty="0"/>
              <a:t>A method of Putaway in which the system directs the user to where inventory should be </a:t>
            </a:r>
            <a:r>
              <a:rPr lang="en-US" sz="2400" dirty="0"/>
              <a:t>located</a:t>
            </a:r>
            <a:r>
              <a:rPr lang="en-US" dirty="0"/>
              <a:t>.</a:t>
            </a:r>
          </a:p>
        </p:txBody>
      </p:sp>
      <p:grpSp>
        <p:nvGrpSpPr>
          <p:cNvPr id="2" name="Group 558"/>
          <p:cNvGrpSpPr>
            <a:grpSpLocks/>
          </p:cNvGrpSpPr>
          <p:nvPr/>
        </p:nvGrpSpPr>
        <p:grpSpPr bwMode="auto">
          <a:xfrm>
            <a:off x="1520825" y="3167063"/>
            <a:ext cx="6076950" cy="2274887"/>
            <a:chOff x="958" y="1995"/>
            <a:chExt cx="3828" cy="1433"/>
          </a:xfrm>
        </p:grpSpPr>
        <p:sp>
          <p:nvSpPr>
            <p:cNvPr id="604524" name="Freeform 364"/>
            <p:cNvSpPr>
              <a:spLocks/>
            </p:cNvSpPr>
            <p:nvPr/>
          </p:nvSpPr>
          <p:spPr bwMode="auto">
            <a:xfrm>
              <a:off x="1770" y="1995"/>
              <a:ext cx="1354" cy="1279"/>
            </a:xfrm>
            <a:custGeom>
              <a:avLst/>
              <a:gdLst/>
              <a:ahLst/>
              <a:cxnLst>
                <a:cxn ang="0">
                  <a:pos x="0" y="241"/>
                </a:cxn>
                <a:cxn ang="0">
                  <a:pos x="592" y="241"/>
                </a:cxn>
                <a:cxn ang="0">
                  <a:pos x="789" y="96"/>
                </a:cxn>
                <a:cxn ang="0">
                  <a:pos x="677" y="0"/>
                </a:cxn>
                <a:cxn ang="0">
                  <a:pos x="1071" y="0"/>
                </a:cxn>
                <a:cxn ang="0">
                  <a:pos x="1071" y="336"/>
                </a:cxn>
                <a:cxn ang="0">
                  <a:pos x="959" y="241"/>
                </a:cxn>
                <a:cxn ang="0">
                  <a:pos x="789" y="360"/>
                </a:cxn>
                <a:cxn ang="0">
                  <a:pos x="789" y="552"/>
                </a:cxn>
                <a:cxn ang="0">
                  <a:pos x="1071" y="552"/>
                </a:cxn>
                <a:cxn ang="0">
                  <a:pos x="1071" y="408"/>
                </a:cxn>
                <a:cxn ang="0">
                  <a:pos x="1354" y="651"/>
                </a:cxn>
                <a:cxn ang="0">
                  <a:pos x="1071" y="893"/>
                </a:cxn>
                <a:cxn ang="0">
                  <a:pos x="1071" y="746"/>
                </a:cxn>
                <a:cxn ang="0">
                  <a:pos x="789" y="746"/>
                </a:cxn>
                <a:cxn ang="0">
                  <a:pos x="789" y="915"/>
                </a:cxn>
                <a:cxn ang="0">
                  <a:pos x="959" y="1059"/>
                </a:cxn>
                <a:cxn ang="0">
                  <a:pos x="1071" y="965"/>
                </a:cxn>
                <a:cxn ang="0">
                  <a:pos x="1071" y="1279"/>
                </a:cxn>
                <a:cxn ang="0">
                  <a:pos x="648" y="1279"/>
                </a:cxn>
                <a:cxn ang="0">
                  <a:pos x="789" y="1179"/>
                </a:cxn>
                <a:cxn ang="0">
                  <a:pos x="592" y="1013"/>
                </a:cxn>
                <a:cxn ang="0">
                  <a:pos x="0" y="1013"/>
                </a:cxn>
                <a:cxn ang="0">
                  <a:pos x="0" y="241"/>
                </a:cxn>
              </a:cxnLst>
              <a:rect l="0" t="0" r="r" b="b"/>
              <a:pathLst>
                <a:path w="1354" h="1279">
                  <a:moveTo>
                    <a:pt x="0" y="241"/>
                  </a:moveTo>
                  <a:lnTo>
                    <a:pt x="592" y="241"/>
                  </a:lnTo>
                  <a:lnTo>
                    <a:pt x="789" y="96"/>
                  </a:lnTo>
                  <a:lnTo>
                    <a:pt x="677" y="0"/>
                  </a:lnTo>
                  <a:lnTo>
                    <a:pt x="1071" y="0"/>
                  </a:lnTo>
                  <a:lnTo>
                    <a:pt x="1071" y="336"/>
                  </a:lnTo>
                  <a:lnTo>
                    <a:pt x="959" y="241"/>
                  </a:lnTo>
                  <a:lnTo>
                    <a:pt x="789" y="360"/>
                  </a:lnTo>
                  <a:lnTo>
                    <a:pt x="789" y="552"/>
                  </a:lnTo>
                  <a:lnTo>
                    <a:pt x="1071" y="552"/>
                  </a:lnTo>
                  <a:lnTo>
                    <a:pt x="1071" y="408"/>
                  </a:lnTo>
                  <a:lnTo>
                    <a:pt x="1354" y="651"/>
                  </a:lnTo>
                  <a:lnTo>
                    <a:pt x="1071" y="893"/>
                  </a:lnTo>
                  <a:lnTo>
                    <a:pt x="1071" y="746"/>
                  </a:lnTo>
                  <a:lnTo>
                    <a:pt x="789" y="746"/>
                  </a:lnTo>
                  <a:lnTo>
                    <a:pt x="789" y="915"/>
                  </a:lnTo>
                  <a:lnTo>
                    <a:pt x="959" y="1059"/>
                  </a:lnTo>
                  <a:lnTo>
                    <a:pt x="1071" y="965"/>
                  </a:lnTo>
                  <a:lnTo>
                    <a:pt x="1071" y="1279"/>
                  </a:lnTo>
                  <a:lnTo>
                    <a:pt x="648" y="1279"/>
                  </a:lnTo>
                  <a:lnTo>
                    <a:pt x="789" y="1179"/>
                  </a:lnTo>
                  <a:lnTo>
                    <a:pt x="592" y="1013"/>
                  </a:lnTo>
                  <a:lnTo>
                    <a:pt x="0" y="1013"/>
                  </a:lnTo>
                  <a:lnTo>
                    <a:pt x="0" y="241"/>
                  </a:lnTo>
                  <a:close/>
                </a:path>
              </a:pathLst>
            </a:custGeom>
            <a:solidFill>
              <a:srgbClr val="C26666"/>
            </a:solidFill>
            <a:ln w="9525">
              <a:noFill/>
              <a:round/>
              <a:headEnd/>
              <a:tailEnd/>
            </a:ln>
          </p:spPr>
          <p:txBody>
            <a:bodyPr/>
            <a:lstStyle/>
            <a:p>
              <a:endParaRPr lang="en-US" dirty="0"/>
            </a:p>
          </p:txBody>
        </p:sp>
        <p:sp>
          <p:nvSpPr>
            <p:cNvPr id="604525" name="Freeform 365"/>
            <p:cNvSpPr>
              <a:spLocks/>
            </p:cNvSpPr>
            <p:nvPr/>
          </p:nvSpPr>
          <p:spPr bwMode="auto">
            <a:xfrm>
              <a:off x="1796" y="2021"/>
              <a:ext cx="1355" cy="1279"/>
            </a:xfrm>
            <a:custGeom>
              <a:avLst/>
              <a:gdLst/>
              <a:ahLst/>
              <a:cxnLst>
                <a:cxn ang="0">
                  <a:pos x="0" y="241"/>
                </a:cxn>
                <a:cxn ang="0">
                  <a:pos x="592" y="241"/>
                </a:cxn>
                <a:cxn ang="0">
                  <a:pos x="789" y="97"/>
                </a:cxn>
                <a:cxn ang="0">
                  <a:pos x="677" y="0"/>
                </a:cxn>
                <a:cxn ang="0">
                  <a:pos x="1071" y="0"/>
                </a:cxn>
                <a:cxn ang="0">
                  <a:pos x="1071" y="336"/>
                </a:cxn>
                <a:cxn ang="0">
                  <a:pos x="959" y="241"/>
                </a:cxn>
                <a:cxn ang="0">
                  <a:pos x="789" y="361"/>
                </a:cxn>
                <a:cxn ang="0">
                  <a:pos x="789" y="553"/>
                </a:cxn>
                <a:cxn ang="0">
                  <a:pos x="1071" y="553"/>
                </a:cxn>
                <a:cxn ang="0">
                  <a:pos x="1071" y="408"/>
                </a:cxn>
                <a:cxn ang="0">
                  <a:pos x="1355" y="651"/>
                </a:cxn>
                <a:cxn ang="0">
                  <a:pos x="1071" y="894"/>
                </a:cxn>
                <a:cxn ang="0">
                  <a:pos x="1071" y="746"/>
                </a:cxn>
                <a:cxn ang="0">
                  <a:pos x="789" y="746"/>
                </a:cxn>
                <a:cxn ang="0">
                  <a:pos x="789" y="915"/>
                </a:cxn>
                <a:cxn ang="0">
                  <a:pos x="959" y="1059"/>
                </a:cxn>
                <a:cxn ang="0">
                  <a:pos x="1071" y="966"/>
                </a:cxn>
                <a:cxn ang="0">
                  <a:pos x="1071" y="1279"/>
                </a:cxn>
                <a:cxn ang="0">
                  <a:pos x="648" y="1279"/>
                </a:cxn>
                <a:cxn ang="0">
                  <a:pos x="789" y="1179"/>
                </a:cxn>
                <a:cxn ang="0">
                  <a:pos x="592" y="1013"/>
                </a:cxn>
                <a:cxn ang="0">
                  <a:pos x="0" y="1013"/>
                </a:cxn>
                <a:cxn ang="0">
                  <a:pos x="0" y="241"/>
                </a:cxn>
              </a:cxnLst>
              <a:rect l="0" t="0" r="r" b="b"/>
              <a:pathLst>
                <a:path w="1355" h="1279">
                  <a:moveTo>
                    <a:pt x="0" y="241"/>
                  </a:moveTo>
                  <a:lnTo>
                    <a:pt x="592" y="241"/>
                  </a:lnTo>
                  <a:lnTo>
                    <a:pt x="789" y="97"/>
                  </a:lnTo>
                  <a:lnTo>
                    <a:pt x="677" y="0"/>
                  </a:lnTo>
                  <a:lnTo>
                    <a:pt x="1071" y="0"/>
                  </a:lnTo>
                  <a:lnTo>
                    <a:pt x="1071" y="336"/>
                  </a:lnTo>
                  <a:lnTo>
                    <a:pt x="959" y="241"/>
                  </a:lnTo>
                  <a:lnTo>
                    <a:pt x="789" y="361"/>
                  </a:lnTo>
                  <a:lnTo>
                    <a:pt x="789" y="553"/>
                  </a:lnTo>
                  <a:lnTo>
                    <a:pt x="1071" y="553"/>
                  </a:lnTo>
                  <a:lnTo>
                    <a:pt x="1071" y="408"/>
                  </a:lnTo>
                  <a:lnTo>
                    <a:pt x="1355" y="651"/>
                  </a:lnTo>
                  <a:lnTo>
                    <a:pt x="1071" y="894"/>
                  </a:lnTo>
                  <a:lnTo>
                    <a:pt x="1071" y="746"/>
                  </a:lnTo>
                  <a:lnTo>
                    <a:pt x="789" y="746"/>
                  </a:lnTo>
                  <a:lnTo>
                    <a:pt x="789" y="915"/>
                  </a:lnTo>
                  <a:lnTo>
                    <a:pt x="959" y="1059"/>
                  </a:lnTo>
                  <a:lnTo>
                    <a:pt x="1071" y="966"/>
                  </a:lnTo>
                  <a:lnTo>
                    <a:pt x="1071" y="1279"/>
                  </a:lnTo>
                  <a:lnTo>
                    <a:pt x="648" y="1279"/>
                  </a:lnTo>
                  <a:lnTo>
                    <a:pt x="789" y="1179"/>
                  </a:lnTo>
                  <a:lnTo>
                    <a:pt x="592" y="1013"/>
                  </a:lnTo>
                  <a:lnTo>
                    <a:pt x="0" y="1013"/>
                  </a:lnTo>
                  <a:lnTo>
                    <a:pt x="0" y="241"/>
                  </a:lnTo>
                  <a:close/>
                </a:path>
              </a:pathLst>
            </a:custGeom>
            <a:solidFill>
              <a:srgbClr val="5C0000"/>
            </a:solidFill>
            <a:ln w="9525">
              <a:noFill/>
              <a:round/>
              <a:headEnd/>
              <a:tailEnd/>
            </a:ln>
          </p:spPr>
          <p:txBody>
            <a:bodyPr/>
            <a:lstStyle/>
            <a:p>
              <a:endParaRPr lang="en-US" dirty="0"/>
            </a:p>
          </p:txBody>
        </p:sp>
        <p:sp>
          <p:nvSpPr>
            <p:cNvPr id="604526" name="Freeform 366"/>
            <p:cNvSpPr>
              <a:spLocks/>
            </p:cNvSpPr>
            <p:nvPr/>
          </p:nvSpPr>
          <p:spPr bwMode="auto">
            <a:xfrm>
              <a:off x="1783" y="2008"/>
              <a:ext cx="1354" cy="1279"/>
            </a:xfrm>
            <a:custGeom>
              <a:avLst/>
              <a:gdLst/>
              <a:ahLst/>
              <a:cxnLst>
                <a:cxn ang="0">
                  <a:pos x="0" y="241"/>
                </a:cxn>
                <a:cxn ang="0">
                  <a:pos x="592" y="241"/>
                </a:cxn>
                <a:cxn ang="0">
                  <a:pos x="789" y="97"/>
                </a:cxn>
                <a:cxn ang="0">
                  <a:pos x="677" y="0"/>
                </a:cxn>
                <a:cxn ang="0">
                  <a:pos x="1071" y="0"/>
                </a:cxn>
                <a:cxn ang="0">
                  <a:pos x="1071" y="336"/>
                </a:cxn>
                <a:cxn ang="0">
                  <a:pos x="959" y="241"/>
                </a:cxn>
                <a:cxn ang="0">
                  <a:pos x="789" y="361"/>
                </a:cxn>
                <a:cxn ang="0">
                  <a:pos x="789" y="552"/>
                </a:cxn>
                <a:cxn ang="0">
                  <a:pos x="1071" y="552"/>
                </a:cxn>
                <a:cxn ang="0">
                  <a:pos x="1071" y="408"/>
                </a:cxn>
                <a:cxn ang="0">
                  <a:pos x="1354" y="651"/>
                </a:cxn>
                <a:cxn ang="0">
                  <a:pos x="1071" y="893"/>
                </a:cxn>
                <a:cxn ang="0">
                  <a:pos x="1071" y="746"/>
                </a:cxn>
                <a:cxn ang="0">
                  <a:pos x="789" y="746"/>
                </a:cxn>
                <a:cxn ang="0">
                  <a:pos x="789" y="915"/>
                </a:cxn>
                <a:cxn ang="0">
                  <a:pos x="959" y="1059"/>
                </a:cxn>
                <a:cxn ang="0">
                  <a:pos x="1071" y="966"/>
                </a:cxn>
                <a:cxn ang="0">
                  <a:pos x="1071" y="1279"/>
                </a:cxn>
                <a:cxn ang="0">
                  <a:pos x="648" y="1279"/>
                </a:cxn>
                <a:cxn ang="0">
                  <a:pos x="789" y="1179"/>
                </a:cxn>
                <a:cxn ang="0">
                  <a:pos x="592" y="1013"/>
                </a:cxn>
                <a:cxn ang="0">
                  <a:pos x="0" y="1013"/>
                </a:cxn>
                <a:cxn ang="0">
                  <a:pos x="0" y="241"/>
                </a:cxn>
              </a:cxnLst>
              <a:rect l="0" t="0" r="r" b="b"/>
              <a:pathLst>
                <a:path w="1354" h="1279">
                  <a:moveTo>
                    <a:pt x="0" y="241"/>
                  </a:moveTo>
                  <a:lnTo>
                    <a:pt x="592" y="241"/>
                  </a:lnTo>
                  <a:lnTo>
                    <a:pt x="789" y="97"/>
                  </a:lnTo>
                  <a:lnTo>
                    <a:pt x="677" y="0"/>
                  </a:lnTo>
                  <a:lnTo>
                    <a:pt x="1071" y="0"/>
                  </a:lnTo>
                  <a:lnTo>
                    <a:pt x="1071" y="336"/>
                  </a:lnTo>
                  <a:lnTo>
                    <a:pt x="959" y="241"/>
                  </a:lnTo>
                  <a:lnTo>
                    <a:pt x="789" y="361"/>
                  </a:lnTo>
                  <a:lnTo>
                    <a:pt x="789" y="552"/>
                  </a:lnTo>
                  <a:lnTo>
                    <a:pt x="1071" y="552"/>
                  </a:lnTo>
                  <a:lnTo>
                    <a:pt x="1071" y="408"/>
                  </a:lnTo>
                  <a:lnTo>
                    <a:pt x="1354" y="651"/>
                  </a:lnTo>
                  <a:lnTo>
                    <a:pt x="1071" y="893"/>
                  </a:lnTo>
                  <a:lnTo>
                    <a:pt x="1071" y="746"/>
                  </a:lnTo>
                  <a:lnTo>
                    <a:pt x="789" y="746"/>
                  </a:lnTo>
                  <a:lnTo>
                    <a:pt x="789" y="915"/>
                  </a:lnTo>
                  <a:lnTo>
                    <a:pt x="959" y="1059"/>
                  </a:lnTo>
                  <a:lnTo>
                    <a:pt x="1071" y="966"/>
                  </a:lnTo>
                  <a:lnTo>
                    <a:pt x="1071" y="1279"/>
                  </a:lnTo>
                  <a:lnTo>
                    <a:pt x="648" y="1279"/>
                  </a:lnTo>
                  <a:lnTo>
                    <a:pt x="789" y="1179"/>
                  </a:lnTo>
                  <a:lnTo>
                    <a:pt x="592" y="1013"/>
                  </a:lnTo>
                  <a:lnTo>
                    <a:pt x="0" y="1013"/>
                  </a:lnTo>
                  <a:lnTo>
                    <a:pt x="0" y="241"/>
                  </a:lnTo>
                  <a:close/>
                </a:path>
              </a:pathLst>
            </a:custGeom>
            <a:solidFill>
              <a:srgbClr val="990000"/>
            </a:solidFill>
            <a:ln w="9525">
              <a:noFill/>
              <a:round/>
              <a:headEnd/>
              <a:tailEnd/>
            </a:ln>
          </p:spPr>
          <p:txBody>
            <a:bodyPr/>
            <a:lstStyle/>
            <a:p>
              <a:endParaRPr lang="en-US" dirty="0"/>
            </a:p>
          </p:txBody>
        </p:sp>
        <p:sp>
          <p:nvSpPr>
            <p:cNvPr id="604603" name="Freeform 443"/>
            <p:cNvSpPr>
              <a:spLocks/>
            </p:cNvSpPr>
            <p:nvPr/>
          </p:nvSpPr>
          <p:spPr bwMode="auto">
            <a:xfrm>
              <a:off x="1721" y="2460"/>
              <a:ext cx="781" cy="718"/>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dirty="0"/>
            </a:p>
          </p:txBody>
        </p:sp>
        <p:grpSp>
          <p:nvGrpSpPr>
            <p:cNvPr id="3" name="Group 444"/>
            <p:cNvGrpSpPr>
              <a:grpSpLocks/>
            </p:cNvGrpSpPr>
            <p:nvPr/>
          </p:nvGrpSpPr>
          <p:grpSpPr bwMode="auto">
            <a:xfrm>
              <a:off x="1738" y="2469"/>
              <a:ext cx="738" cy="700"/>
              <a:chOff x="3548" y="1550"/>
              <a:chExt cx="404" cy="383"/>
            </a:xfrm>
          </p:grpSpPr>
          <p:grpSp>
            <p:nvGrpSpPr>
              <p:cNvPr id="4" name="Group 445"/>
              <p:cNvGrpSpPr>
                <a:grpSpLocks/>
              </p:cNvGrpSpPr>
              <p:nvPr/>
            </p:nvGrpSpPr>
            <p:grpSpPr bwMode="auto">
              <a:xfrm rot="432762">
                <a:off x="3548" y="1770"/>
                <a:ext cx="404" cy="163"/>
                <a:chOff x="3515" y="1784"/>
                <a:chExt cx="442" cy="178"/>
              </a:xfrm>
            </p:grpSpPr>
            <p:sp>
              <p:nvSpPr>
                <p:cNvPr id="604606" name="Freeform 446"/>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dirty="0"/>
                </a:p>
              </p:txBody>
            </p:sp>
            <p:sp>
              <p:nvSpPr>
                <p:cNvPr id="604607" name="Freeform 447"/>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dirty="0"/>
                </a:p>
              </p:txBody>
            </p:sp>
            <p:sp>
              <p:nvSpPr>
                <p:cNvPr id="604608" name="Freeform 448"/>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09" name="Freeform 449"/>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10" name="Freeform 450"/>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11" name="Freeform 451"/>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12" name="Freeform 452"/>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dirty="0"/>
                </a:p>
              </p:txBody>
            </p:sp>
            <p:sp>
              <p:nvSpPr>
                <p:cNvPr id="604613" name="Freeform 453"/>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14" name="Freeform 454"/>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15" name="Freeform 455"/>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grpSp>
          <p:pic>
            <p:nvPicPr>
              <p:cNvPr id="604616" name="Picture 456"/>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sp>
          <p:nvSpPr>
            <p:cNvPr id="604618" name="Rectangle 458"/>
            <p:cNvSpPr>
              <a:spLocks noChangeArrowheads="1"/>
            </p:cNvSpPr>
            <p:nvPr/>
          </p:nvSpPr>
          <p:spPr bwMode="auto">
            <a:xfrm>
              <a:off x="3398" y="2003"/>
              <a:ext cx="1386" cy="1231"/>
            </a:xfrm>
            <a:prstGeom prst="rect">
              <a:avLst/>
            </a:prstGeom>
            <a:noFill/>
            <a:ln w="57150">
              <a:solidFill>
                <a:schemeClr val="tx1"/>
              </a:solidFill>
              <a:miter lim="800000"/>
              <a:headEnd/>
              <a:tailEnd/>
            </a:ln>
            <a:effectLst/>
          </p:spPr>
          <p:txBody>
            <a:bodyPr wrap="none" anchor="ctr"/>
            <a:lstStyle/>
            <a:p>
              <a:endParaRPr lang="en-US" dirty="0"/>
            </a:p>
          </p:txBody>
        </p:sp>
        <p:sp>
          <p:nvSpPr>
            <p:cNvPr id="604619" name="Line 459"/>
            <p:cNvSpPr>
              <a:spLocks noChangeShapeType="1"/>
            </p:cNvSpPr>
            <p:nvPr/>
          </p:nvSpPr>
          <p:spPr bwMode="auto">
            <a:xfrm>
              <a:off x="4093" y="2000"/>
              <a:ext cx="0" cy="1226"/>
            </a:xfrm>
            <a:prstGeom prst="line">
              <a:avLst/>
            </a:prstGeom>
            <a:noFill/>
            <a:ln w="38100">
              <a:solidFill>
                <a:schemeClr val="tx1"/>
              </a:solidFill>
              <a:round/>
              <a:headEnd type="none" w="sm" len="sm"/>
              <a:tailEnd type="none" w="sm" len="sm"/>
            </a:ln>
            <a:effectLst/>
          </p:spPr>
          <p:txBody>
            <a:bodyPr/>
            <a:lstStyle/>
            <a:p>
              <a:endParaRPr lang="en-US" dirty="0"/>
            </a:p>
          </p:txBody>
        </p:sp>
        <p:sp>
          <p:nvSpPr>
            <p:cNvPr id="604620" name="Line 460"/>
            <p:cNvSpPr>
              <a:spLocks noChangeShapeType="1"/>
            </p:cNvSpPr>
            <p:nvPr/>
          </p:nvSpPr>
          <p:spPr bwMode="auto">
            <a:xfrm>
              <a:off x="3398" y="2625"/>
              <a:ext cx="1388" cy="0"/>
            </a:xfrm>
            <a:prstGeom prst="line">
              <a:avLst/>
            </a:prstGeom>
            <a:noFill/>
            <a:ln w="38100">
              <a:solidFill>
                <a:schemeClr val="tx1"/>
              </a:solidFill>
              <a:round/>
              <a:headEnd type="none" w="sm" len="sm"/>
              <a:tailEnd type="none" w="sm" len="sm"/>
            </a:ln>
            <a:effectLst/>
          </p:spPr>
          <p:txBody>
            <a:bodyPr/>
            <a:lstStyle/>
            <a:p>
              <a:endParaRPr lang="en-US" dirty="0"/>
            </a:p>
          </p:txBody>
        </p:sp>
        <p:grpSp>
          <p:nvGrpSpPr>
            <p:cNvPr id="5" name="Group 491"/>
            <p:cNvGrpSpPr>
              <a:grpSpLocks/>
            </p:cNvGrpSpPr>
            <p:nvPr/>
          </p:nvGrpSpPr>
          <p:grpSpPr bwMode="auto">
            <a:xfrm>
              <a:off x="4126" y="2676"/>
              <a:ext cx="611" cy="562"/>
              <a:chOff x="1989" y="2342"/>
              <a:chExt cx="611" cy="562"/>
            </a:xfrm>
          </p:grpSpPr>
          <p:sp>
            <p:nvSpPr>
              <p:cNvPr id="604652" name="Freeform 492"/>
              <p:cNvSpPr>
                <a:spLocks/>
              </p:cNvSpPr>
              <p:nvPr/>
            </p:nvSpPr>
            <p:spPr bwMode="auto">
              <a:xfrm>
                <a:off x="1989" y="2342"/>
                <a:ext cx="611" cy="562"/>
              </a:xfrm>
              <a:custGeom>
                <a:avLst/>
                <a:gdLst/>
                <a:ahLst/>
                <a:cxnLst>
                  <a:cxn ang="0">
                    <a:pos x="278" y="562"/>
                  </a:cxn>
                  <a:cxn ang="0">
                    <a:pos x="602" y="432"/>
                  </a:cxn>
                  <a:cxn ang="0">
                    <a:pos x="611" y="382"/>
                  </a:cxn>
                  <a:cxn ang="0">
                    <a:pos x="596" y="376"/>
                  </a:cxn>
                  <a:cxn ang="0">
                    <a:pos x="452" y="343"/>
                  </a:cxn>
                  <a:cxn ang="0">
                    <a:pos x="452" y="204"/>
                  </a:cxn>
                  <a:cxn ang="0">
                    <a:pos x="413" y="193"/>
                  </a:cxn>
                  <a:cxn ang="0">
                    <a:pos x="413" y="39"/>
                  </a:cxn>
                  <a:cxn ang="0">
                    <a:pos x="273" y="0"/>
                  </a:cxn>
                  <a:cxn ang="0">
                    <a:pos x="137" y="31"/>
                  </a:cxn>
                  <a:cxn ang="0">
                    <a:pos x="143" y="183"/>
                  </a:cxn>
                  <a:cxn ang="0">
                    <a:pos x="110" y="192"/>
                  </a:cxn>
                  <a:cxn ang="0">
                    <a:pos x="110" y="399"/>
                  </a:cxn>
                  <a:cxn ang="0">
                    <a:pos x="0" y="430"/>
                  </a:cxn>
                  <a:cxn ang="0">
                    <a:pos x="0" y="483"/>
                  </a:cxn>
                  <a:cxn ang="0">
                    <a:pos x="278" y="562"/>
                  </a:cxn>
                </a:cxnLst>
                <a:rect l="0" t="0" r="r" b="b"/>
                <a:pathLst>
                  <a:path w="611" h="562">
                    <a:moveTo>
                      <a:pt x="278" y="562"/>
                    </a:moveTo>
                    <a:lnTo>
                      <a:pt x="602" y="432"/>
                    </a:lnTo>
                    <a:lnTo>
                      <a:pt x="611" y="382"/>
                    </a:lnTo>
                    <a:lnTo>
                      <a:pt x="596" y="376"/>
                    </a:lnTo>
                    <a:lnTo>
                      <a:pt x="452" y="343"/>
                    </a:lnTo>
                    <a:lnTo>
                      <a:pt x="452" y="204"/>
                    </a:lnTo>
                    <a:lnTo>
                      <a:pt x="413" y="193"/>
                    </a:lnTo>
                    <a:lnTo>
                      <a:pt x="413" y="39"/>
                    </a:lnTo>
                    <a:lnTo>
                      <a:pt x="273" y="0"/>
                    </a:lnTo>
                    <a:lnTo>
                      <a:pt x="137" y="31"/>
                    </a:lnTo>
                    <a:lnTo>
                      <a:pt x="143" y="183"/>
                    </a:lnTo>
                    <a:lnTo>
                      <a:pt x="110" y="192"/>
                    </a:lnTo>
                    <a:lnTo>
                      <a:pt x="110" y="399"/>
                    </a:lnTo>
                    <a:lnTo>
                      <a:pt x="0" y="430"/>
                    </a:lnTo>
                    <a:lnTo>
                      <a:pt x="0" y="483"/>
                    </a:lnTo>
                    <a:lnTo>
                      <a:pt x="278" y="562"/>
                    </a:lnTo>
                    <a:close/>
                  </a:path>
                </a:pathLst>
              </a:custGeom>
              <a:solidFill>
                <a:schemeClr val="tx1"/>
              </a:solidFill>
              <a:ln w="12700" cap="flat" cmpd="sng">
                <a:noFill/>
                <a:prstDash val="solid"/>
                <a:round/>
                <a:headEnd type="none" w="sm" len="sm"/>
                <a:tailEnd type="none" w="sm" len="sm"/>
              </a:ln>
              <a:effectLst/>
            </p:spPr>
            <p:txBody>
              <a:bodyPr/>
              <a:lstStyle/>
              <a:p>
                <a:endParaRPr lang="en-US" dirty="0"/>
              </a:p>
            </p:txBody>
          </p:sp>
          <p:grpSp>
            <p:nvGrpSpPr>
              <p:cNvPr id="6" name="Group 493"/>
              <p:cNvGrpSpPr>
                <a:grpSpLocks/>
              </p:cNvGrpSpPr>
              <p:nvPr/>
            </p:nvGrpSpPr>
            <p:grpSpPr bwMode="auto">
              <a:xfrm>
                <a:off x="2002" y="2349"/>
                <a:ext cx="578" cy="548"/>
                <a:chOff x="3548" y="1550"/>
                <a:chExt cx="404" cy="383"/>
              </a:xfrm>
            </p:grpSpPr>
            <p:grpSp>
              <p:nvGrpSpPr>
                <p:cNvPr id="7" name="Group 494"/>
                <p:cNvGrpSpPr>
                  <a:grpSpLocks/>
                </p:cNvGrpSpPr>
                <p:nvPr/>
              </p:nvGrpSpPr>
              <p:grpSpPr bwMode="auto">
                <a:xfrm rot="432762">
                  <a:off x="3548" y="1770"/>
                  <a:ext cx="404" cy="163"/>
                  <a:chOff x="3515" y="1784"/>
                  <a:chExt cx="442" cy="178"/>
                </a:xfrm>
              </p:grpSpPr>
              <p:sp>
                <p:nvSpPr>
                  <p:cNvPr id="604655" name="Freeform 495"/>
                  <p:cNvSpPr>
                    <a:spLocks/>
                  </p:cNvSpPr>
                  <p:nvPr/>
                </p:nvSpPr>
                <p:spPr bwMode="auto">
                  <a:xfrm>
                    <a:off x="3522" y="1787"/>
                    <a:ext cx="426" cy="145"/>
                  </a:xfrm>
                  <a:custGeom>
                    <a:avLst/>
                    <a:gdLst/>
                    <a:ahLst/>
                    <a:cxnLst>
                      <a:cxn ang="0">
                        <a:pos x="155" y="40"/>
                      </a:cxn>
                      <a:cxn ang="0">
                        <a:pos x="236" y="0"/>
                      </a:cxn>
                      <a:cxn ang="0">
                        <a:pos x="426" y="25"/>
                      </a:cxn>
                      <a:cxn ang="0">
                        <a:pos x="198" y="145"/>
                      </a:cxn>
                      <a:cxn ang="0">
                        <a:pos x="0" y="111"/>
                      </a:cxn>
                      <a:cxn ang="0">
                        <a:pos x="155" y="40"/>
                      </a:cxn>
                    </a:cxnLst>
                    <a:rect l="0" t="0" r="r" b="b"/>
                    <a:pathLst>
                      <a:path w="426" h="145">
                        <a:moveTo>
                          <a:pt x="155" y="40"/>
                        </a:moveTo>
                        <a:lnTo>
                          <a:pt x="236" y="0"/>
                        </a:lnTo>
                        <a:lnTo>
                          <a:pt x="426" y="25"/>
                        </a:lnTo>
                        <a:lnTo>
                          <a:pt x="198" y="145"/>
                        </a:lnTo>
                        <a:lnTo>
                          <a:pt x="0" y="111"/>
                        </a:lnTo>
                        <a:lnTo>
                          <a:pt x="155" y="40"/>
                        </a:lnTo>
                        <a:close/>
                      </a:path>
                    </a:pathLst>
                  </a:custGeom>
                  <a:solidFill>
                    <a:srgbClr val="FFF2CC"/>
                  </a:solidFill>
                  <a:ln w="9525">
                    <a:noFill/>
                    <a:round/>
                    <a:headEnd/>
                    <a:tailEnd/>
                  </a:ln>
                </p:spPr>
                <p:txBody>
                  <a:bodyPr/>
                  <a:lstStyle/>
                  <a:p>
                    <a:endParaRPr lang="en-US" dirty="0"/>
                  </a:p>
                </p:txBody>
              </p:sp>
              <p:sp>
                <p:nvSpPr>
                  <p:cNvPr id="604656" name="Freeform 496"/>
                  <p:cNvSpPr>
                    <a:spLocks/>
                  </p:cNvSpPr>
                  <p:nvPr/>
                </p:nvSpPr>
                <p:spPr bwMode="auto">
                  <a:xfrm>
                    <a:off x="3516" y="1809"/>
                    <a:ext cx="441" cy="150"/>
                  </a:xfrm>
                  <a:custGeom>
                    <a:avLst/>
                    <a:gdLst/>
                    <a:ahLst/>
                    <a:cxnLst>
                      <a:cxn ang="0">
                        <a:pos x="0" y="85"/>
                      </a:cxn>
                      <a:cxn ang="0">
                        <a:pos x="210" y="121"/>
                      </a:cxn>
                      <a:cxn ang="0">
                        <a:pos x="441" y="0"/>
                      </a:cxn>
                      <a:cxn ang="0">
                        <a:pos x="435" y="24"/>
                      </a:cxn>
                      <a:cxn ang="0">
                        <a:pos x="432" y="29"/>
                      </a:cxn>
                      <a:cxn ang="0">
                        <a:pos x="213" y="150"/>
                      </a:cxn>
                      <a:cxn ang="0">
                        <a:pos x="5" y="117"/>
                      </a:cxn>
                      <a:cxn ang="0">
                        <a:pos x="3" y="100"/>
                      </a:cxn>
                      <a:cxn ang="0">
                        <a:pos x="0" y="85"/>
                      </a:cxn>
                    </a:cxnLst>
                    <a:rect l="0" t="0" r="r" b="b"/>
                    <a:pathLst>
                      <a:path w="441" h="150">
                        <a:moveTo>
                          <a:pt x="0" y="85"/>
                        </a:moveTo>
                        <a:lnTo>
                          <a:pt x="210" y="121"/>
                        </a:lnTo>
                        <a:lnTo>
                          <a:pt x="441" y="0"/>
                        </a:lnTo>
                        <a:lnTo>
                          <a:pt x="435" y="24"/>
                        </a:lnTo>
                        <a:lnTo>
                          <a:pt x="432" y="29"/>
                        </a:lnTo>
                        <a:lnTo>
                          <a:pt x="213" y="150"/>
                        </a:lnTo>
                        <a:lnTo>
                          <a:pt x="5" y="117"/>
                        </a:lnTo>
                        <a:lnTo>
                          <a:pt x="3" y="100"/>
                        </a:lnTo>
                        <a:lnTo>
                          <a:pt x="0" y="85"/>
                        </a:lnTo>
                        <a:close/>
                      </a:path>
                    </a:pathLst>
                  </a:custGeom>
                  <a:solidFill>
                    <a:srgbClr val="FFCC7F"/>
                  </a:solidFill>
                  <a:ln w="9525">
                    <a:noFill/>
                    <a:round/>
                    <a:headEnd/>
                    <a:tailEnd/>
                  </a:ln>
                </p:spPr>
                <p:txBody>
                  <a:bodyPr/>
                  <a:lstStyle/>
                  <a:p>
                    <a:endParaRPr lang="en-US" dirty="0"/>
                  </a:p>
                </p:txBody>
              </p:sp>
              <p:sp>
                <p:nvSpPr>
                  <p:cNvPr id="604657" name="Freeform 497"/>
                  <p:cNvSpPr>
                    <a:spLocks/>
                  </p:cNvSpPr>
                  <p:nvPr/>
                </p:nvSpPr>
                <p:spPr bwMode="auto">
                  <a:xfrm>
                    <a:off x="3603" y="1852"/>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58" name="Freeform 498"/>
                  <p:cNvSpPr>
                    <a:spLocks/>
                  </p:cNvSpPr>
                  <p:nvPr/>
                </p:nvSpPr>
                <p:spPr bwMode="auto">
                  <a:xfrm>
                    <a:off x="3599" y="1784"/>
                    <a:ext cx="358" cy="178"/>
                  </a:xfrm>
                  <a:custGeom>
                    <a:avLst/>
                    <a:gdLst/>
                    <a:ahLst/>
                    <a:cxnLst>
                      <a:cxn ang="0">
                        <a:pos x="0" y="78"/>
                      </a:cxn>
                      <a:cxn ang="0">
                        <a:pos x="160" y="0"/>
                      </a:cxn>
                      <a:cxn ang="0">
                        <a:pos x="358" y="23"/>
                      </a:cxn>
                      <a:cxn ang="0">
                        <a:pos x="355" y="52"/>
                      </a:cxn>
                      <a:cxn ang="0">
                        <a:pos x="125" y="178"/>
                      </a:cxn>
                      <a:cxn ang="0">
                        <a:pos x="122" y="139"/>
                      </a:cxn>
                      <a:cxn ang="0">
                        <a:pos x="321" y="40"/>
                      </a:cxn>
                      <a:cxn ang="0">
                        <a:pos x="129" y="145"/>
                      </a:cxn>
                      <a:cxn ang="0">
                        <a:pos x="131" y="167"/>
                      </a:cxn>
                      <a:cxn ang="0">
                        <a:pos x="347" y="47"/>
                      </a:cxn>
                      <a:cxn ang="0">
                        <a:pos x="346" y="30"/>
                      </a:cxn>
                      <a:cxn ang="0">
                        <a:pos x="175" y="3"/>
                      </a:cxn>
                      <a:cxn ang="0">
                        <a:pos x="0" y="78"/>
                      </a:cxn>
                    </a:cxnLst>
                    <a:rect l="0" t="0" r="r" b="b"/>
                    <a:pathLst>
                      <a:path w="358" h="178">
                        <a:moveTo>
                          <a:pt x="0" y="78"/>
                        </a:moveTo>
                        <a:lnTo>
                          <a:pt x="160" y="0"/>
                        </a:lnTo>
                        <a:lnTo>
                          <a:pt x="358" y="23"/>
                        </a:lnTo>
                        <a:lnTo>
                          <a:pt x="355" y="52"/>
                        </a:lnTo>
                        <a:lnTo>
                          <a:pt x="125" y="178"/>
                        </a:lnTo>
                        <a:lnTo>
                          <a:pt x="122" y="139"/>
                        </a:lnTo>
                        <a:lnTo>
                          <a:pt x="321" y="40"/>
                        </a:lnTo>
                        <a:lnTo>
                          <a:pt x="129" y="145"/>
                        </a:lnTo>
                        <a:lnTo>
                          <a:pt x="131" y="167"/>
                        </a:lnTo>
                        <a:lnTo>
                          <a:pt x="347" y="47"/>
                        </a:lnTo>
                        <a:lnTo>
                          <a:pt x="346" y="30"/>
                        </a:lnTo>
                        <a:lnTo>
                          <a:pt x="175" y="3"/>
                        </a:lnTo>
                        <a:lnTo>
                          <a:pt x="0" y="78"/>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59" name="Freeform 499"/>
                  <p:cNvSpPr>
                    <a:spLocks/>
                  </p:cNvSpPr>
                  <p:nvPr/>
                </p:nvSpPr>
                <p:spPr bwMode="auto">
                  <a:xfrm>
                    <a:off x="3515" y="1855"/>
                    <a:ext cx="206" cy="105"/>
                  </a:xfrm>
                  <a:custGeom>
                    <a:avLst/>
                    <a:gdLst/>
                    <a:ahLst/>
                    <a:cxnLst>
                      <a:cxn ang="0">
                        <a:pos x="107" y="0"/>
                      </a:cxn>
                      <a:cxn ang="0">
                        <a:pos x="3" y="45"/>
                      </a:cxn>
                      <a:cxn ang="0">
                        <a:pos x="3" y="72"/>
                      </a:cxn>
                      <a:cxn ang="0">
                        <a:pos x="206" y="105"/>
                      </a:cxn>
                      <a:cxn ang="0">
                        <a:pos x="2" y="70"/>
                      </a:cxn>
                      <a:cxn ang="0">
                        <a:pos x="0" y="43"/>
                      </a:cxn>
                      <a:cxn ang="0">
                        <a:pos x="204" y="73"/>
                      </a:cxn>
                      <a:cxn ang="0">
                        <a:pos x="2" y="43"/>
                      </a:cxn>
                      <a:cxn ang="0">
                        <a:pos x="107" y="0"/>
                      </a:cxn>
                    </a:cxnLst>
                    <a:rect l="0" t="0" r="r" b="b"/>
                    <a:pathLst>
                      <a:path w="206" h="105">
                        <a:moveTo>
                          <a:pt x="107" y="0"/>
                        </a:moveTo>
                        <a:lnTo>
                          <a:pt x="3" y="45"/>
                        </a:lnTo>
                        <a:lnTo>
                          <a:pt x="3" y="72"/>
                        </a:lnTo>
                        <a:lnTo>
                          <a:pt x="206" y="105"/>
                        </a:lnTo>
                        <a:lnTo>
                          <a:pt x="2" y="70"/>
                        </a:lnTo>
                        <a:lnTo>
                          <a:pt x="0" y="43"/>
                        </a:lnTo>
                        <a:lnTo>
                          <a:pt x="204" y="73"/>
                        </a:lnTo>
                        <a:lnTo>
                          <a:pt x="2" y="43"/>
                        </a:lnTo>
                        <a:lnTo>
                          <a:pt x="107" y="0"/>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60" name="Freeform 500"/>
                  <p:cNvSpPr>
                    <a:spLocks/>
                  </p:cNvSpPr>
                  <p:nvPr/>
                </p:nvSpPr>
                <p:spPr bwMode="auto">
                  <a:xfrm>
                    <a:off x="3557" y="1876"/>
                    <a:ext cx="187" cy="40"/>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61" name="Freeform 501"/>
                  <p:cNvSpPr>
                    <a:spLocks/>
                  </p:cNvSpPr>
                  <p:nvPr/>
                </p:nvSpPr>
                <p:spPr bwMode="auto">
                  <a:xfrm>
                    <a:off x="3573" y="1901"/>
                    <a:ext cx="60" cy="39"/>
                  </a:xfrm>
                  <a:custGeom>
                    <a:avLst/>
                    <a:gdLst/>
                    <a:ahLst/>
                    <a:cxnLst>
                      <a:cxn ang="0">
                        <a:pos x="0" y="33"/>
                      </a:cxn>
                      <a:cxn ang="0">
                        <a:pos x="60" y="39"/>
                      </a:cxn>
                      <a:cxn ang="0">
                        <a:pos x="60" y="10"/>
                      </a:cxn>
                      <a:cxn ang="0">
                        <a:pos x="2" y="0"/>
                      </a:cxn>
                      <a:cxn ang="0">
                        <a:pos x="0" y="33"/>
                      </a:cxn>
                    </a:cxnLst>
                    <a:rect l="0" t="0" r="r" b="b"/>
                    <a:pathLst>
                      <a:path w="60" h="39">
                        <a:moveTo>
                          <a:pt x="0" y="33"/>
                        </a:moveTo>
                        <a:lnTo>
                          <a:pt x="60" y="39"/>
                        </a:lnTo>
                        <a:lnTo>
                          <a:pt x="60" y="10"/>
                        </a:lnTo>
                        <a:lnTo>
                          <a:pt x="2" y="0"/>
                        </a:lnTo>
                        <a:lnTo>
                          <a:pt x="0" y="33"/>
                        </a:lnTo>
                        <a:close/>
                      </a:path>
                    </a:pathLst>
                  </a:custGeom>
                  <a:solidFill>
                    <a:schemeClr val="tx1"/>
                  </a:solidFill>
                  <a:ln w="6350" cmpd="sng">
                    <a:solidFill>
                      <a:srgbClr val="000000"/>
                    </a:solidFill>
                    <a:round/>
                    <a:headEnd/>
                    <a:tailEnd/>
                  </a:ln>
                  <a:effectLst/>
                </p:spPr>
                <p:txBody>
                  <a:bodyPr wrap="none" anchor="ctr"/>
                  <a:lstStyle/>
                  <a:p>
                    <a:endParaRPr lang="en-US" dirty="0"/>
                  </a:p>
                </p:txBody>
              </p:sp>
              <p:sp>
                <p:nvSpPr>
                  <p:cNvPr id="604662" name="Freeform 502"/>
                  <p:cNvSpPr>
                    <a:spLocks/>
                  </p:cNvSpPr>
                  <p:nvPr/>
                </p:nvSpPr>
                <p:spPr bwMode="auto">
                  <a:xfrm>
                    <a:off x="3649" y="182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63" name="Freeform 503"/>
                  <p:cNvSpPr>
                    <a:spLocks/>
                  </p:cNvSpPr>
                  <p:nvPr/>
                </p:nvSpPr>
                <p:spPr bwMode="auto">
                  <a:xfrm>
                    <a:off x="3690" y="1809"/>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sp>
                <p:nvSpPr>
                  <p:cNvPr id="604664" name="Freeform 504"/>
                  <p:cNvSpPr>
                    <a:spLocks/>
                  </p:cNvSpPr>
                  <p:nvPr/>
                </p:nvSpPr>
                <p:spPr bwMode="auto">
                  <a:xfrm>
                    <a:off x="3734" y="1785"/>
                    <a:ext cx="187" cy="39"/>
                  </a:xfrm>
                  <a:custGeom>
                    <a:avLst/>
                    <a:gdLst/>
                    <a:ahLst/>
                    <a:cxnLst>
                      <a:cxn ang="0">
                        <a:pos x="1218" y="243"/>
                      </a:cxn>
                      <a:cxn ang="0">
                        <a:pos x="0" y="48"/>
                      </a:cxn>
                      <a:cxn ang="0">
                        <a:pos x="93" y="0"/>
                      </a:cxn>
                      <a:cxn ang="0">
                        <a:pos x="1248" y="234"/>
                      </a:cxn>
                      <a:cxn ang="0">
                        <a:pos x="1218" y="243"/>
                      </a:cxn>
                    </a:cxnLst>
                    <a:rect l="0" t="0" r="r" b="b"/>
                    <a:pathLst>
                      <a:path w="1248" h="243">
                        <a:moveTo>
                          <a:pt x="1218" y="243"/>
                        </a:moveTo>
                        <a:lnTo>
                          <a:pt x="0" y="48"/>
                        </a:lnTo>
                        <a:lnTo>
                          <a:pt x="93" y="0"/>
                        </a:lnTo>
                        <a:lnTo>
                          <a:pt x="1248" y="234"/>
                        </a:lnTo>
                        <a:lnTo>
                          <a:pt x="1218" y="243"/>
                        </a:lnTo>
                        <a:close/>
                      </a:path>
                    </a:pathLst>
                  </a:custGeom>
                  <a:solidFill>
                    <a:srgbClr val="000000"/>
                  </a:solidFill>
                  <a:ln w="9525">
                    <a:solidFill>
                      <a:srgbClr val="000000"/>
                    </a:solidFill>
                    <a:round/>
                    <a:headEnd/>
                    <a:tailEnd/>
                  </a:ln>
                  <a:effectLst/>
                </p:spPr>
                <p:txBody>
                  <a:bodyPr wrap="none" anchor="ctr"/>
                  <a:lstStyle/>
                  <a:p>
                    <a:endParaRPr lang="en-US" dirty="0"/>
                  </a:p>
                </p:txBody>
              </p:sp>
            </p:grpSp>
            <p:pic>
              <p:nvPicPr>
                <p:cNvPr id="604665" name="Picture 505"/>
                <p:cNvPicPr>
                  <a:picLocks noChangeAspect="1" noChangeArrowheads="1"/>
                </p:cNvPicPr>
                <p:nvPr/>
              </p:nvPicPr>
              <p:blipFill>
                <a:blip r:embed="rId3" cstate="print"/>
                <a:srcRect/>
                <a:stretch>
                  <a:fillRect/>
                </a:stretch>
              </p:blipFill>
              <p:spPr bwMode="auto">
                <a:xfrm>
                  <a:off x="3621" y="1550"/>
                  <a:ext cx="229" cy="326"/>
                </a:xfrm>
                <a:prstGeom prst="rect">
                  <a:avLst/>
                </a:prstGeom>
                <a:noFill/>
                <a:ln w="9525">
                  <a:noFill/>
                  <a:miter lim="800000"/>
                  <a:headEnd/>
                  <a:tailEnd/>
                </a:ln>
                <a:effectLst/>
              </p:spPr>
            </p:pic>
          </p:grpSp>
        </p:grpSp>
        <p:sp>
          <p:nvSpPr>
            <p:cNvPr id="604684" name="Freeform 524"/>
            <p:cNvSpPr>
              <a:spLocks/>
            </p:cNvSpPr>
            <p:nvPr/>
          </p:nvSpPr>
          <p:spPr bwMode="auto">
            <a:xfrm flipH="1">
              <a:off x="973" y="2203"/>
              <a:ext cx="526" cy="1208"/>
            </a:xfrm>
            <a:custGeom>
              <a:avLst/>
              <a:gdLst/>
              <a:ahLst/>
              <a:cxnLst>
                <a:cxn ang="0">
                  <a:pos x="697" y="250"/>
                </a:cxn>
                <a:cxn ang="0">
                  <a:pos x="690" y="562"/>
                </a:cxn>
                <a:cxn ang="0">
                  <a:pos x="287" y="684"/>
                </a:cxn>
                <a:cxn ang="0">
                  <a:pos x="401" y="1423"/>
                </a:cxn>
                <a:cxn ang="0">
                  <a:pos x="21" y="1667"/>
                </a:cxn>
                <a:cxn ang="0">
                  <a:pos x="90" y="1811"/>
                </a:cxn>
                <a:cxn ang="0">
                  <a:pos x="295" y="1689"/>
                </a:cxn>
                <a:cxn ang="0">
                  <a:pos x="470" y="1681"/>
                </a:cxn>
                <a:cxn ang="0">
                  <a:pos x="470" y="1742"/>
                </a:cxn>
                <a:cxn ang="0">
                  <a:pos x="226" y="2420"/>
                </a:cxn>
                <a:cxn ang="0">
                  <a:pos x="265" y="3213"/>
                </a:cxn>
                <a:cxn ang="0">
                  <a:pos x="0" y="3349"/>
                </a:cxn>
                <a:cxn ang="0">
                  <a:pos x="0" y="3441"/>
                </a:cxn>
                <a:cxn ang="0">
                  <a:pos x="370" y="3410"/>
                </a:cxn>
                <a:cxn ang="0">
                  <a:pos x="531" y="3030"/>
                </a:cxn>
                <a:cxn ang="0">
                  <a:pos x="454" y="2998"/>
                </a:cxn>
                <a:cxn ang="0">
                  <a:pos x="568" y="2604"/>
                </a:cxn>
                <a:cxn ang="0">
                  <a:pos x="750" y="2208"/>
                </a:cxn>
                <a:cxn ang="0">
                  <a:pos x="962" y="2649"/>
                </a:cxn>
                <a:cxn ang="0">
                  <a:pos x="1334" y="3106"/>
                </a:cxn>
                <a:cxn ang="0">
                  <a:pos x="1334" y="3418"/>
                </a:cxn>
                <a:cxn ang="0">
                  <a:pos x="1480" y="3441"/>
                </a:cxn>
                <a:cxn ang="0">
                  <a:pos x="1533" y="3120"/>
                </a:cxn>
                <a:cxn ang="0">
                  <a:pos x="1251" y="2482"/>
                </a:cxn>
                <a:cxn ang="0">
                  <a:pos x="1108" y="2002"/>
                </a:cxn>
                <a:cxn ang="0">
                  <a:pos x="1251" y="1857"/>
                </a:cxn>
                <a:cxn ang="0">
                  <a:pos x="1494" y="1476"/>
                </a:cxn>
                <a:cxn ang="0">
                  <a:pos x="1206" y="1338"/>
                </a:cxn>
                <a:cxn ang="0">
                  <a:pos x="1228" y="1210"/>
                </a:cxn>
                <a:cxn ang="0">
                  <a:pos x="1501" y="1400"/>
                </a:cxn>
                <a:cxn ang="0">
                  <a:pos x="1600" y="1277"/>
                </a:cxn>
                <a:cxn ang="0">
                  <a:pos x="1328" y="646"/>
                </a:cxn>
                <a:cxn ang="0">
                  <a:pos x="954" y="562"/>
                </a:cxn>
                <a:cxn ang="0">
                  <a:pos x="1009" y="333"/>
                </a:cxn>
                <a:cxn ang="0">
                  <a:pos x="1084" y="319"/>
                </a:cxn>
                <a:cxn ang="0">
                  <a:pos x="1114" y="189"/>
                </a:cxn>
                <a:cxn ang="0">
                  <a:pos x="1069" y="83"/>
                </a:cxn>
                <a:cxn ang="0">
                  <a:pos x="954" y="0"/>
                </a:cxn>
                <a:cxn ang="0">
                  <a:pos x="750" y="37"/>
                </a:cxn>
                <a:cxn ang="0">
                  <a:pos x="697" y="250"/>
                </a:cxn>
                <a:cxn ang="0">
                  <a:pos x="697" y="250"/>
                </a:cxn>
              </a:cxnLst>
              <a:rect l="0" t="0" r="r" b="b"/>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lnTo>
                    <a:pt x="697" y="250"/>
                  </a:lnTo>
                  <a:close/>
                </a:path>
              </a:pathLst>
            </a:custGeom>
            <a:solidFill>
              <a:srgbClr val="000000"/>
            </a:solidFill>
            <a:ln w="9525">
              <a:noFill/>
              <a:round/>
              <a:headEnd/>
              <a:tailEnd/>
            </a:ln>
          </p:spPr>
          <p:txBody>
            <a:bodyPr/>
            <a:lstStyle/>
            <a:p>
              <a:endParaRPr lang="en-US" dirty="0"/>
            </a:p>
          </p:txBody>
        </p:sp>
        <p:sp>
          <p:nvSpPr>
            <p:cNvPr id="604685" name="Freeform 525"/>
            <p:cNvSpPr>
              <a:spLocks/>
            </p:cNvSpPr>
            <p:nvPr/>
          </p:nvSpPr>
          <p:spPr bwMode="auto">
            <a:xfrm flipH="1">
              <a:off x="1146" y="2307"/>
              <a:ext cx="111" cy="212"/>
            </a:xfrm>
            <a:custGeom>
              <a:avLst/>
              <a:gdLst/>
              <a:ahLst/>
              <a:cxnLst>
                <a:cxn ang="0">
                  <a:pos x="0" y="0"/>
                </a:cxn>
                <a:cxn ang="0">
                  <a:pos x="0" y="502"/>
                </a:cxn>
                <a:cxn ang="0">
                  <a:pos x="53" y="609"/>
                </a:cxn>
                <a:cxn ang="0">
                  <a:pos x="340" y="106"/>
                </a:cxn>
                <a:cxn ang="0">
                  <a:pos x="0" y="0"/>
                </a:cxn>
                <a:cxn ang="0">
                  <a:pos x="0" y="0"/>
                </a:cxn>
              </a:cxnLst>
              <a:rect l="0" t="0" r="r" b="b"/>
              <a:pathLst>
                <a:path w="340" h="609">
                  <a:moveTo>
                    <a:pt x="0" y="0"/>
                  </a:moveTo>
                  <a:lnTo>
                    <a:pt x="0" y="502"/>
                  </a:lnTo>
                  <a:lnTo>
                    <a:pt x="53" y="609"/>
                  </a:lnTo>
                  <a:lnTo>
                    <a:pt x="340" y="106"/>
                  </a:lnTo>
                  <a:lnTo>
                    <a:pt x="0" y="0"/>
                  </a:lnTo>
                  <a:lnTo>
                    <a:pt x="0" y="0"/>
                  </a:lnTo>
                  <a:close/>
                </a:path>
              </a:pathLst>
            </a:custGeom>
            <a:solidFill>
              <a:srgbClr val="FFD9C2"/>
            </a:solidFill>
            <a:ln w="9525">
              <a:noFill/>
              <a:round/>
              <a:headEnd/>
              <a:tailEnd/>
            </a:ln>
          </p:spPr>
          <p:txBody>
            <a:bodyPr/>
            <a:lstStyle/>
            <a:p>
              <a:endParaRPr lang="en-US" dirty="0"/>
            </a:p>
          </p:txBody>
        </p:sp>
        <p:sp>
          <p:nvSpPr>
            <p:cNvPr id="604686" name="Freeform 526"/>
            <p:cNvSpPr>
              <a:spLocks/>
            </p:cNvSpPr>
            <p:nvPr/>
          </p:nvSpPr>
          <p:spPr bwMode="auto">
            <a:xfrm flipH="1">
              <a:off x="997" y="2428"/>
              <a:ext cx="441" cy="370"/>
            </a:xfrm>
            <a:custGeom>
              <a:avLst/>
              <a:gdLst/>
              <a:ahLst/>
              <a:cxnLst>
                <a:cxn ang="0">
                  <a:pos x="258" y="953"/>
                </a:cxn>
                <a:cxn ang="0">
                  <a:pos x="0" y="69"/>
                </a:cxn>
                <a:cxn ang="0">
                  <a:pos x="501" y="24"/>
                </a:cxn>
                <a:cxn ang="0">
                  <a:pos x="630" y="466"/>
                </a:cxn>
                <a:cxn ang="0">
                  <a:pos x="842" y="16"/>
                </a:cxn>
                <a:cxn ang="0">
                  <a:pos x="1299" y="0"/>
                </a:cxn>
                <a:cxn ang="0">
                  <a:pos x="1344" y="762"/>
                </a:cxn>
                <a:cxn ang="0">
                  <a:pos x="994" y="519"/>
                </a:cxn>
                <a:cxn ang="0">
                  <a:pos x="919" y="1059"/>
                </a:cxn>
                <a:cxn ang="0">
                  <a:pos x="258" y="953"/>
                </a:cxn>
                <a:cxn ang="0">
                  <a:pos x="258" y="953"/>
                </a:cxn>
              </a:cxnLst>
              <a:rect l="0" t="0" r="r" b="b"/>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lnTo>
                    <a:pt x="258" y="953"/>
                  </a:lnTo>
                  <a:close/>
                </a:path>
              </a:pathLst>
            </a:custGeom>
            <a:solidFill>
              <a:srgbClr val="FFF599"/>
            </a:solidFill>
            <a:ln w="9525">
              <a:noFill/>
              <a:round/>
              <a:headEnd/>
              <a:tailEnd/>
            </a:ln>
          </p:spPr>
          <p:txBody>
            <a:bodyPr/>
            <a:lstStyle/>
            <a:p>
              <a:endParaRPr lang="en-US" dirty="0"/>
            </a:p>
          </p:txBody>
        </p:sp>
        <p:sp>
          <p:nvSpPr>
            <p:cNvPr id="604687" name="Freeform 527"/>
            <p:cNvSpPr>
              <a:spLocks/>
            </p:cNvSpPr>
            <p:nvPr/>
          </p:nvSpPr>
          <p:spPr bwMode="auto">
            <a:xfrm flipH="1">
              <a:off x="1068" y="2826"/>
              <a:ext cx="381" cy="431"/>
            </a:xfrm>
            <a:custGeom>
              <a:avLst/>
              <a:gdLst/>
              <a:ahLst/>
              <a:cxnLst>
                <a:cxn ang="0">
                  <a:pos x="250" y="0"/>
                </a:cxn>
                <a:cxn ang="0">
                  <a:pos x="0" y="609"/>
                </a:cxn>
                <a:cxn ang="0">
                  <a:pos x="45" y="1149"/>
                </a:cxn>
                <a:cxn ang="0">
                  <a:pos x="227" y="1187"/>
                </a:cxn>
                <a:cxn ang="0">
                  <a:pos x="455" y="479"/>
                </a:cxn>
                <a:cxn ang="0">
                  <a:pos x="986" y="1232"/>
                </a:cxn>
                <a:cxn ang="0">
                  <a:pos x="1161" y="1096"/>
                </a:cxn>
                <a:cxn ang="0">
                  <a:pos x="872" y="221"/>
                </a:cxn>
                <a:cxn ang="0">
                  <a:pos x="250" y="0"/>
                </a:cxn>
                <a:cxn ang="0">
                  <a:pos x="250" y="0"/>
                </a:cxn>
              </a:cxnLst>
              <a:rect l="0" t="0" r="r" b="b"/>
              <a:pathLst>
                <a:path w="1161" h="1232">
                  <a:moveTo>
                    <a:pt x="250" y="0"/>
                  </a:moveTo>
                  <a:lnTo>
                    <a:pt x="0" y="609"/>
                  </a:lnTo>
                  <a:lnTo>
                    <a:pt x="45" y="1149"/>
                  </a:lnTo>
                  <a:lnTo>
                    <a:pt x="227" y="1187"/>
                  </a:lnTo>
                  <a:lnTo>
                    <a:pt x="455" y="479"/>
                  </a:lnTo>
                  <a:lnTo>
                    <a:pt x="986" y="1232"/>
                  </a:lnTo>
                  <a:lnTo>
                    <a:pt x="1161" y="1096"/>
                  </a:lnTo>
                  <a:lnTo>
                    <a:pt x="872" y="221"/>
                  </a:lnTo>
                  <a:lnTo>
                    <a:pt x="250" y="0"/>
                  </a:lnTo>
                  <a:lnTo>
                    <a:pt x="250" y="0"/>
                  </a:lnTo>
                  <a:close/>
                </a:path>
              </a:pathLst>
            </a:custGeom>
            <a:solidFill>
              <a:srgbClr val="004087"/>
            </a:solidFill>
            <a:ln w="9525">
              <a:noFill/>
              <a:round/>
              <a:headEnd/>
              <a:tailEnd/>
            </a:ln>
          </p:spPr>
          <p:txBody>
            <a:bodyPr/>
            <a:lstStyle/>
            <a:p>
              <a:endParaRPr lang="en-US" dirty="0"/>
            </a:p>
          </p:txBody>
        </p:sp>
        <p:sp>
          <p:nvSpPr>
            <p:cNvPr id="604688" name="Freeform 528"/>
            <p:cNvSpPr>
              <a:spLocks/>
            </p:cNvSpPr>
            <p:nvPr/>
          </p:nvSpPr>
          <p:spPr bwMode="auto">
            <a:xfrm flipH="1">
              <a:off x="1151" y="2186"/>
              <a:ext cx="151" cy="119"/>
            </a:xfrm>
            <a:custGeom>
              <a:avLst/>
              <a:gdLst/>
              <a:ahLst/>
              <a:cxnLst>
                <a:cxn ang="0">
                  <a:pos x="0" y="305"/>
                </a:cxn>
                <a:cxn ang="0">
                  <a:pos x="456" y="335"/>
                </a:cxn>
                <a:cxn ang="0">
                  <a:pos x="463" y="137"/>
                </a:cxn>
                <a:cxn ang="0">
                  <a:pos x="167" y="0"/>
                </a:cxn>
                <a:cxn ang="0">
                  <a:pos x="53" y="76"/>
                </a:cxn>
                <a:cxn ang="0">
                  <a:pos x="0" y="305"/>
                </a:cxn>
                <a:cxn ang="0">
                  <a:pos x="0" y="305"/>
                </a:cxn>
              </a:cxnLst>
              <a:rect l="0" t="0" r="r" b="b"/>
              <a:pathLst>
                <a:path w="463" h="335">
                  <a:moveTo>
                    <a:pt x="0" y="305"/>
                  </a:moveTo>
                  <a:lnTo>
                    <a:pt x="456" y="335"/>
                  </a:lnTo>
                  <a:lnTo>
                    <a:pt x="463" y="137"/>
                  </a:lnTo>
                  <a:lnTo>
                    <a:pt x="167" y="0"/>
                  </a:lnTo>
                  <a:lnTo>
                    <a:pt x="53" y="76"/>
                  </a:lnTo>
                  <a:lnTo>
                    <a:pt x="0" y="305"/>
                  </a:lnTo>
                  <a:lnTo>
                    <a:pt x="0" y="305"/>
                  </a:lnTo>
                  <a:close/>
                </a:path>
              </a:pathLst>
            </a:custGeom>
            <a:solidFill>
              <a:srgbClr val="FFE500"/>
            </a:solidFill>
            <a:ln w="9525">
              <a:noFill/>
              <a:round/>
              <a:headEnd/>
              <a:tailEnd/>
            </a:ln>
          </p:spPr>
          <p:txBody>
            <a:bodyPr/>
            <a:lstStyle/>
            <a:p>
              <a:endParaRPr lang="en-US" dirty="0"/>
            </a:p>
          </p:txBody>
        </p:sp>
        <p:sp>
          <p:nvSpPr>
            <p:cNvPr id="604689" name="Freeform 529"/>
            <p:cNvSpPr>
              <a:spLocks/>
            </p:cNvSpPr>
            <p:nvPr/>
          </p:nvSpPr>
          <p:spPr bwMode="auto">
            <a:xfrm flipH="1">
              <a:off x="1021" y="3216"/>
              <a:ext cx="88" cy="193"/>
            </a:xfrm>
            <a:custGeom>
              <a:avLst/>
              <a:gdLst/>
              <a:ahLst/>
              <a:cxnLst>
                <a:cxn ang="0">
                  <a:pos x="0" y="144"/>
                </a:cxn>
                <a:cxn ang="0">
                  <a:pos x="98" y="266"/>
                </a:cxn>
                <a:cxn ang="0">
                  <a:pos x="106" y="532"/>
                </a:cxn>
                <a:cxn ang="0">
                  <a:pos x="265" y="548"/>
                </a:cxn>
                <a:cxn ang="0">
                  <a:pos x="273" y="228"/>
                </a:cxn>
                <a:cxn ang="0">
                  <a:pos x="197" y="0"/>
                </a:cxn>
                <a:cxn ang="0">
                  <a:pos x="0" y="144"/>
                </a:cxn>
                <a:cxn ang="0">
                  <a:pos x="0" y="144"/>
                </a:cxn>
              </a:cxnLst>
              <a:rect l="0" t="0" r="r" b="b"/>
              <a:pathLst>
                <a:path w="273" h="548">
                  <a:moveTo>
                    <a:pt x="0" y="144"/>
                  </a:moveTo>
                  <a:lnTo>
                    <a:pt x="98" y="266"/>
                  </a:lnTo>
                  <a:lnTo>
                    <a:pt x="106" y="532"/>
                  </a:lnTo>
                  <a:lnTo>
                    <a:pt x="265" y="548"/>
                  </a:lnTo>
                  <a:lnTo>
                    <a:pt x="273" y="228"/>
                  </a:lnTo>
                  <a:lnTo>
                    <a:pt x="197" y="0"/>
                  </a:lnTo>
                  <a:lnTo>
                    <a:pt x="0" y="144"/>
                  </a:lnTo>
                  <a:lnTo>
                    <a:pt x="0" y="144"/>
                  </a:lnTo>
                  <a:close/>
                </a:path>
              </a:pathLst>
            </a:custGeom>
            <a:solidFill>
              <a:srgbClr val="FFCC7F"/>
            </a:solidFill>
            <a:ln w="9525">
              <a:noFill/>
              <a:round/>
              <a:headEnd/>
              <a:tailEnd/>
            </a:ln>
          </p:spPr>
          <p:txBody>
            <a:bodyPr/>
            <a:lstStyle/>
            <a:p>
              <a:endParaRPr lang="en-US" dirty="0"/>
            </a:p>
          </p:txBody>
        </p:sp>
        <p:sp>
          <p:nvSpPr>
            <p:cNvPr id="604690" name="Freeform 530"/>
            <p:cNvSpPr>
              <a:spLocks/>
            </p:cNvSpPr>
            <p:nvPr/>
          </p:nvSpPr>
          <p:spPr bwMode="auto">
            <a:xfrm flipH="1">
              <a:off x="1335" y="3235"/>
              <a:ext cx="184" cy="174"/>
            </a:xfrm>
            <a:custGeom>
              <a:avLst/>
              <a:gdLst/>
              <a:ahLst/>
              <a:cxnLst>
                <a:cxn ang="0">
                  <a:pos x="257" y="0"/>
                </a:cxn>
                <a:cxn ang="0">
                  <a:pos x="226" y="258"/>
                </a:cxn>
                <a:cxn ang="0">
                  <a:pos x="7" y="388"/>
                </a:cxn>
                <a:cxn ang="0">
                  <a:pos x="0" y="487"/>
                </a:cxn>
                <a:cxn ang="0">
                  <a:pos x="340" y="455"/>
                </a:cxn>
                <a:cxn ang="0">
                  <a:pos x="561" y="37"/>
                </a:cxn>
                <a:cxn ang="0">
                  <a:pos x="257" y="0"/>
                </a:cxn>
                <a:cxn ang="0">
                  <a:pos x="257" y="0"/>
                </a:cxn>
              </a:cxnLst>
              <a:rect l="0" t="0" r="r" b="b"/>
              <a:pathLst>
                <a:path w="561" h="487">
                  <a:moveTo>
                    <a:pt x="257" y="0"/>
                  </a:moveTo>
                  <a:lnTo>
                    <a:pt x="226" y="258"/>
                  </a:lnTo>
                  <a:lnTo>
                    <a:pt x="7" y="388"/>
                  </a:lnTo>
                  <a:lnTo>
                    <a:pt x="0" y="487"/>
                  </a:lnTo>
                  <a:lnTo>
                    <a:pt x="340" y="455"/>
                  </a:lnTo>
                  <a:lnTo>
                    <a:pt x="561" y="37"/>
                  </a:lnTo>
                  <a:lnTo>
                    <a:pt x="257" y="0"/>
                  </a:lnTo>
                  <a:lnTo>
                    <a:pt x="257" y="0"/>
                  </a:lnTo>
                  <a:close/>
                </a:path>
              </a:pathLst>
            </a:custGeom>
            <a:solidFill>
              <a:srgbClr val="FFCC7F"/>
            </a:solidFill>
            <a:ln w="9525">
              <a:noFill/>
              <a:round/>
              <a:headEnd/>
              <a:tailEnd/>
            </a:ln>
          </p:spPr>
          <p:txBody>
            <a:bodyPr/>
            <a:lstStyle/>
            <a:p>
              <a:endParaRPr lang="en-US" dirty="0"/>
            </a:p>
          </p:txBody>
        </p:sp>
        <p:sp>
          <p:nvSpPr>
            <p:cNvPr id="604691" name="Freeform 531"/>
            <p:cNvSpPr>
              <a:spLocks/>
            </p:cNvSpPr>
            <p:nvPr/>
          </p:nvSpPr>
          <p:spPr bwMode="auto">
            <a:xfrm flipH="1">
              <a:off x="1142" y="2796"/>
              <a:ext cx="190" cy="85"/>
            </a:xfrm>
            <a:custGeom>
              <a:avLst/>
              <a:gdLst/>
              <a:ahLst/>
              <a:cxnLst>
                <a:cxn ang="0">
                  <a:pos x="0" y="0"/>
                </a:cxn>
                <a:cxn ang="0">
                  <a:pos x="577" y="99"/>
                </a:cxn>
                <a:cxn ang="0">
                  <a:pos x="441" y="244"/>
                </a:cxn>
                <a:cxn ang="0">
                  <a:pos x="30" y="85"/>
                </a:cxn>
                <a:cxn ang="0">
                  <a:pos x="0" y="0"/>
                </a:cxn>
                <a:cxn ang="0">
                  <a:pos x="0" y="0"/>
                </a:cxn>
              </a:cxnLst>
              <a:rect l="0" t="0" r="r" b="b"/>
              <a:pathLst>
                <a:path w="577" h="244">
                  <a:moveTo>
                    <a:pt x="0" y="0"/>
                  </a:moveTo>
                  <a:lnTo>
                    <a:pt x="577" y="99"/>
                  </a:lnTo>
                  <a:lnTo>
                    <a:pt x="441" y="244"/>
                  </a:lnTo>
                  <a:lnTo>
                    <a:pt x="30" y="85"/>
                  </a:lnTo>
                  <a:lnTo>
                    <a:pt x="0" y="0"/>
                  </a:lnTo>
                  <a:lnTo>
                    <a:pt x="0" y="0"/>
                  </a:lnTo>
                  <a:close/>
                </a:path>
              </a:pathLst>
            </a:custGeom>
            <a:solidFill>
              <a:srgbClr val="D1784F"/>
            </a:solidFill>
            <a:ln w="9525">
              <a:noFill/>
              <a:round/>
              <a:headEnd/>
              <a:tailEnd/>
            </a:ln>
          </p:spPr>
          <p:txBody>
            <a:bodyPr/>
            <a:lstStyle/>
            <a:p>
              <a:endParaRPr lang="en-US" dirty="0"/>
            </a:p>
          </p:txBody>
        </p:sp>
        <p:sp>
          <p:nvSpPr>
            <p:cNvPr id="604692" name="Freeform 532"/>
            <p:cNvSpPr>
              <a:spLocks/>
            </p:cNvSpPr>
            <p:nvPr/>
          </p:nvSpPr>
          <p:spPr bwMode="auto">
            <a:xfrm flipH="1">
              <a:off x="1042" y="2694"/>
              <a:ext cx="98" cy="195"/>
            </a:xfrm>
            <a:custGeom>
              <a:avLst/>
              <a:gdLst/>
              <a:ahLst/>
              <a:cxnLst>
                <a:cxn ang="0">
                  <a:pos x="77" y="0"/>
                </a:cxn>
                <a:cxn ang="0">
                  <a:pos x="0" y="555"/>
                </a:cxn>
                <a:cxn ang="0">
                  <a:pos x="77" y="480"/>
                </a:cxn>
                <a:cxn ang="0">
                  <a:pos x="295" y="98"/>
                </a:cxn>
                <a:cxn ang="0">
                  <a:pos x="77" y="0"/>
                </a:cxn>
                <a:cxn ang="0">
                  <a:pos x="77" y="0"/>
                </a:cxn>
              </a:cxnLst>
              <a:rect l="0" t="0" r="r" b="b"/>
              <a:pathLst>
                <a:path w="295" h="555">
                  <a:moveTo>
                    <a:pt x="77" y="0"/>
                  </a:moveTo>
                  <a:lnTo>
                    <a:pt x="0" y="555"/>
                  </a:lnTo>
                  <a:lnTo>
                    <a:pt x="77" y="480"/>
                  </a:lnTo>
                  <a:lnTo>
                    <a:pt x="295" y="98"/>
                  </a:lnTo>
                  <a:lnTo>
                    <a:pt x="77" y="0"/>
                  </a:lnTo>
                  <a:lnTo>
                    <a:pt x="77" y="0"/>
                  </a:lnTo>
                  <a:close/>
                </a:path>
              </a:pathLst>
            </a:custGeom>
            <a:solidFill>
              <a:srgbClr val="FFCC7F"/>
            </a:solidFill>
            <a:ln w="9525">
              <a:noFill/>
              <a:round/>
              <a:headEnd/>
              <a:tailEnd/>
            </a:ln>
          </p:spPr>
          <p:txBody>
            <a:bodyPr/>
            <a:lstStyle/>
            <a:p>
              <a:endParaRPr lang="en-US" dirty="0"/>
            </a:p>
          </p:txBody>
        </p:sp>
        <p:sp>
          <p:nvSpPr>
            <p:cNvPr id="604693" name="Freeform 533"/>
            <p:cNvSpPr>
              <a:spLocks/>
            </p:cNvSpPr>
            <p:nvPr/>
          </p:nvSpPr>
          <p:spPr bwMode="auto">
            <a:xfrm flipH="1">
              <a:off x="1384" y="2591"/>
              <a:ext cx="147" cy="132"/>
            </a:xfrm>
            <a:custGeom>
              <a:avLst/>
              <a:gdLst/>
              <a:ahLst/>
              <a:cxnLst>
                <a:cxn ang="0">
                  <a:pos x="319" y="0"/>
                </a:cxn>
                <a:cxn ang="0">
                  <a:pos x="0" y="258"/>
                </a:cxn>
                <a:cxn ang="0">
                  <a:pos x="77" y="380"/>
                </a:cxn>
                <a:cxn ang="0">
                  <a:pos x="449" y="274"/>
                </a:cxn>
                <a:cxn ang="0">
                  <a:pos x="319" y="0"/>
                </a:cxn>
                <a:cxn ang="0">
                  <a:pos x="319" y="0"/>
                </a:cxn>
              </a:cxnLst>
              <a:rect l="0" t="0" r="r" b="b"/>
              <a:pathLst>
                <a:path w="449" h="380">
                  <a:moveTo>
                    <a:pt x="319" y="0"/>
                  </a:moveTo>
                  <a:lnTo>
                    <a:pt x="0" y="258"/>
                  </a:lnTo>
                  <a:lnTo>
                    <a:pt x="77" y="380"/>
                  </a:lnTo>
                  <a:lnTo>
                    <a:pt x="449" y="274"/>
                  </a:lnTo>
                  <a:lnTo>
                    <a:pt x="319" y="0"/>
                  </a:lnTo>
                  <a:lnTo>
                    <a:pt x="319" y="0"/>
                  </a:lnTo>
                  <a:close/>
                </a:path>
              </a:pathLst>
            </a:custGeom>
            <a:solidFill>
              <a:srgbClr val="FFCC7F"/>
            </a:solidFill>
            <a:ln w="9525">
              <a:noFill/>
              <a:round/>
              <a:headEnd/>
              <a:tailEnd/>
            </a:ln>
          </p:spPr>
          <p:txBody>
            <a:bodyPr/>
            <a:lstStyle/>
            <a:p>
              <a:endParaRPr lang="en-US" dirty="0"/>
            </a:p>
          </p:txBody>
        </p:sp>
        <p:sp>
          <p:nvSpPr>
            <p:cNvPr id="604694" name="Freeform 534"/>
            <p:cNvSpPr>
              <a:spLocks/>
            </p:cNvSpPr>
            <p:nvPr/>
          </p:nvSpPr>
          <p:spPr bwMode="auto">
            <a:xfrm flipH="1">
              <a:off x="1125" y="2190"/>
              <a:ext cx="197" cy="143"/>
            </a:xfrm>
            <a:custGeom>
              <a:avLst/>
              <a:gdLst/>
              <a:ahLst/>
              <a:cxnLst>
                <a:cxn ang="0">
                  <a:pos x="213" y="306"/>
                </a:cxn>
                <a:cxn ang="0">
                  <a:pos x="555" y="404"/>
                </a:cxn>
                <a:cxn ang="0">
                  <a:pos x="600" y="229"/>
                </a:cxn>
                <a:cxn ang="0">
                  <a:pos x="563" y="77"/>
                </a:cxn>
                <a:cxn ang="0">
                  <a:pos x="433" y="0"/>
                </a:cxn>
                <a:cxn ang="0">
                  <a:pos x="266" y="8"/>
                </a:cxn>
                <a:cxn ang="0">
                  <a:pos x="167" y="61"/>
                </a:cxn>
                <a:cxn ang="0">
                  <a:pos x="114" y="221"/>
                </a:cxn>
                <a:cxn ang="0">
                  <a:pos x="0" y="290"/>
                </a:cxn>
                <a:cxn ang="0">
                  <a:pos x="539" y="245"/>
                </a:cxn>
                <a:cxn ang="0">
                  <a:pos x="183" y="221"/>
                </a:cxn>
                <a:cxn ang="0">
                  <a:pos x="244" y="99"/>
                </a:cxn>
                <a:cxn ang="0">
                  <a:pos x="425" y="61"/>
                </a:cxn>
                <a:cxn ang="0">
                  <a:pos x="547" y="144"/>
                </a:cxn>
                <a:cxn ang="0">
                  <a:pos x="571" y="252"/>
                </a:cxn>
                <a:cxn ang="0">
                  <a:pos x="517" y="335"/>
                </a:cxn>
                <a:cxn ang="0">
                  <a:pos x="213" y="306"/>
                </a:cxn>
                <a:cxn ang="0">
                  <a:pos x="213" y="306"/>
                </a:cxn>
              </a:cxnLst>
              <a:rect l="0" t="0" r="r" b="b"/>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lnTo>
                    <a:pt x="213" y="306"/>
                  </a:lnTo>
                  <a:close/>
                </a:path>
              </a:pathLst>
            </a:custGeom>
            <a:solidFill>
              <a:srgbClr val="000000"/>
            </a:solidFill>
            <a:ln w="9525">
              <a:noFill/>
              <a:round/>
              <a:headEnd/>
              <a:tailEnd/>
            </a:ln>
          </p:spPr>
          <p:txBody>
            <a:bodyPr/>
            <a:lstStyle/>
            <a:p>
              <a:endParaRPr lang="en-US" dirty="0"/>
            </a:p>
          </p:txBody>
        </p:sp>
        <p:sp>
          <p:nvSpPr>
            <p:cNvPr id="604695" name="Freeform 535"/>
            <p:cNvSpPr>
              <a:spLocks/>
            </p:cNvSpPr>
            <p:nvPr/>
          </p:nvSpPr>
          <p:spPr bwMode="auto">
            <a:xfrm flipH="1">
              <a:off x="958" y="2402"/>
              <a:ext cx="219" cy="461"/>
            </a:xfrm>
            <a:custGeom>
              <a:avLst/>
              <a:gdLst/>
              <a:ahLst/>
              <a:cxnLst>
                <a:cxn ang="0">
                  <a:pos x="0" y="0"/>
                </a:cxn>
                <a:cxn ang="0">
                  <a:pos x="380" y="53"/>
                </a:cxn>
                <a:cxn ang="0">
                  <a:pos x="669" y="707"/>
                </a:cxn>
                <a:cxn ang="0">
                  <a:pos x="289" y="1310"/>
                </a:cxn>
                <a:cxn ang="0">
                  <a:pos x="122" y="1196"/>
                </a:cxn>
                <a:cxn ang="0">
                  <a:pos x="220" y="776"/>
                </a:cxn>
                <a:cxn ang="0">
                  <a:pos x="303" y="776"/>
                </a:cxn>
                <a:cxn ang="0">
                  <a:pos x="144" y="518"/>
                </a:cxn>
                <a:cxn ang="0">
                  <a:pos x="334" y="151"/>
                </a:cxn>
                <a:cxn ang="0">
                  <a:pos x="220" y="534"/>
                </a:cxn>
                <a:cxn ang="0">
                  <a:pos x="417" y="319"/>
                </a:cxn>
                <a:cxn ang="0">
                  <a:pos x="297" y="632"/>
                </a:cxn>
                <a:cxn ang="0">
                  <a:pos x="509" y="502"/>
                </a:cxn>
                <a:cxn ang="0">
                  <a:pos x="372" y="723"/>
                </a:cxn>
                <a:cxn ang="0">
                  <a:pos x="569" y="754"/>
                </a:cxn>
                <a:cxn ang="0">
                  <a:pos x="258" y="853"/>
                </a:cxn>
                <a:cxn ang="0">
                  <a:pos x="191" y="1165"/>
                </a:cxn>
                <a:cxn ang="0">
                  <a:pos x="334" y="1135"/>
                </a:cxn>
                <a:cxn ang="0">
                  <a:pos x="622" y="715"/>
                </a:cxn>
                <a:cxn ang="0">
                  <a:pos x="372" y="106"/>
                </a:cxn>
                <a:cxn ang="0">
                  <a:pos x="0" y="0"/>
                </a:cxn>
                <a:cxn ang="0">
                  <a:pos x="0" y="0"/>
                </a:cxn>
              </a:cxnLst>
              <a:rect l="0" t="0" r="r" b="b"/>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lnTo>
                    <a:pt x="0" y="0"/>
                  </a:lnTo>
                  <a:close/>
                </a:path>
              </a:pathLst>
            </a:custGeom>
            <a:solidFill>
              <a:srgbClr val="000000"/>
            </a:solidFill>
            <a:ln w="9525">
              <a:noFill/>
              <a:round/>
              <a:headEnd/>
              <a:tailEnd/>
            </a:ln>
          </p:spPr>
          <p:txBody>
            <a:bodyPr/>
            <a:lstStyle/>
            <a:p>
              <a:endParaRPr lang="en-US" dirty="0"/>
            </a:p>
          </p:txBody>
        </p:sp>
        <p:sp>
          <p:nvSpPr>
            <p:cNvPr id="604696" name="Freeform 536"/>
            <p:cNvSpPr>
              <a:spLocks/>
            </p:cNvSpPr>
            <p:nvPr/>
          </p:nvSpPr>
          <p:spPr bwMode="auto">
            <a:xfrm flipH="1">
              <a:off x="1079" y="2826"/>
              <a:ext cx="89" cy="85"/>
            </a:xfrm>
            <a:custGeom>
              <a:avLst/>
              <a:gdLst/>
              <a:ahLst/>
              <a:cxnLst>
                <a:cxn ang="0">
                  <a:pos x="99" y="0"/>
                </a:cxn>
                <a:cxn ang="0">
                  <a:pos x="0" y="100"/>
                </a:cxn>
                <a:cxn ang="0">
                  <a:pos x="52" y="244"/>
                </a:cxn>
                <a:cxn ang="0">
                  <a:pos x="189" y="229"/>
                </a:cxn>
                <a:cxn ang="0">
                  <a:pos x="266" y="69"/>
                </a:cxn>
                <a:cxn ang="0">
                  <a:pos x="75" y="175"/>
                </a:cxn>
                <a:cxn ang="0">
                  <a:pos x="99" y="0"/>
                </a:cxn>
                <a:cxn ang="0">
                  <a:pos x="99" y="0"/>
                </a:cxn>
              </a:cxnLst>
              <a:rect l="0" t="0" r="r" b="b"/>
              <a:pathLst>
                <a:path w="266" h="244">
                  <a:moveTo>
                    <a:pt x="99" y="0"/>
                  </a:moveTo>
                  <a:lnTo>
                    <a:pt x="0" y="100"/>
                  </a:lnTo>
                  <a:lnTo>
                    <a:pt x="52" y="244"/>
                  </a:lnTo>
                  <a:lnTo>
                    <a:pt x="189" y="229"/>
                  </a:lnTo>
                  <a:lnTo>
                    <a:pt x="266" y="69"/>
                  </a:lnTo>
                  <a:lnTo>
                    <a:pt x="75" y="175"/>
                  </a:lnTo>
                  <a:lnTo>
                    <a:pt x="99" y="0"/>
                  </a:lnTo>
                  <a:lnTo>
                    <a:pt x="99" y="0"/>
                  </a:lnTo>
                  <a:close/>
                </a:path>
              </a:pathLst>
            </a:custGeom>
            <a:solidFill>
              <a:srgbClr val="000000"/>
            </a:solidFill>
            <a:ln w="9525">
              <a:noFill/>
              <a:round/>
              <a:headEnd/>
              <a:tailEnd/>
            </a:ln>
          </p:spPr>
          <p:txBody>
            <a:bodyPr/>
            <a:lstStyle/>
            <a:p>
              <a:endParaRPr lang="en-US" dirty="0"/>
            </a:p>
          </p:txBody>
        </p:sp>
        <p:sp>
          <p:nvSpPr>
            <p:cNvPr id="604697" name="Freeform 537"/>
            <p:cNvSpPr>
              <a:spLocks/>
            </p:cNvSpPr>
            <p:nvPr/>
          </p:nvSpPr>
          <p:spPr bwMode="auto">
            <a:xfrm flipH="1">
              <a:off x="990" y="2671"/>
              <a:ext cx="81" cy="56"/>
            </a:xfrm>
            <a:custGeom>
              <a:avLst/>
              <a:gdLst/>
              <a:ahLst/>
              <a:cxnLst>
                <a:cxn ang="0">
                  <a:pos x="0" y="53"/>
                </a:cxn>
                <a:cxn ang="0">
                  <a:pos x="160" y="160"/>
                </a:cxn>
                <a:cxn ang="0">
                  <a:pos x="243" y="60"/>
                </a:cxn>
                <a:cxn ang="0">
                  <a:pos x="76" y="0"/>
                </a:cxn>
                <a:cxn ang="0">
                  <a:pos x="0" y="53"/>
                </a:cxn>
                <a:cxn ang="0">
                  <a:pos x="0" y="53"/>
                </a:cxn>
              </a:cxnLst>
              <a:rect l="0" t="0" r="r" b="b"/>
              <a:pathLst>
                <a:path w="243" h="160">
                  <a:moveTo>
                    <a:pt x="0" y="53"/>
                  </a:moveTo>
                  <a:lnTo>
                    <a:pt x="160" y="160"/>
                  </a:lnTo>
                  <a:lnTo>
                    <a:pt x="243" y="60"/>
                  </a:lnTo>
                  <a:lnTo>
                    <a:pt x="76" y="0"/>
                  </a:lnTo>
                  <a:lnTo>
                    <a:pt x="0" y="53"/>
                  </a:lnTo>
                  <a:lnTo>
                    <a:pt x="0" y="53"/>
                  </a:lnTo>
                  <a:close/>
                </a:path>
              </a:pathLst>
            </a:custGeom>
            <a:solidFill>
              <a:srgbClr val="000000"/>
            </a:solidFill>
            <a:ln w="9525">
              <a:noFill/>
              <a:round/>
              <a:headEnd/>
              <a:tailEnd/>
            </a:ln>
          </p:spPr>
          <p:txBody>
            <a:bodyPr/>
            <a:lstStyle/>
            <a:p>
              <a:endParaRPr lang="en-US" dirty="0"/>
            </a:p>
          </p:txBody>
        </p:sp>
        <p:sp>
          <p:nvSpPr>
            <p:cNvPr id="604698" name="Freeform 538"/>
            <p:cNvSpPr>
              <a:spLocks/>
            </p:cNvSpPr>
            <p:nvPr/>
          </p:nvSpPr>
          <p:spPr bwMode="auto">
            <a:xfrm flipH="1">
              <a:off x="1369" y="2645"/>
              <a:ext cx="162" cy="104"/>
            </a:xfrm>
            <a:custGeom>
              <a:avLst/>
              <a:gdLst/>
              <a:ahLst/>
              <a:cxnLst>
                <a:cxn ang="0">
                  <a:pos x="83" y="83"/>
                </a:cxn>
                <a:cxn ang="0">
                  <a:pos x="0" y="152"/>
                </a:cxn>
                <a:cxn ang="0">
                  <a:pos x="114" y="296"/>
                </a:cxn>
                <a:cxn ang="0">
                  <a:pos x="303" y="190"/>
                </a:cxn>
                <a:cxn ang="0">
                  <a:pos x="494" y="168"/>
                </a:cxn>
                <a:cxn ang="0">
                  <a:pos x="494" y="0"/>
                </a:cxn>
                <a:cxn ang="0">
                  <a:pos x="425" y="144"/>
                </a:cxn>
                <a:cxn ang="0">
                  <a:pos x="380" y="8"/>
                </a:cxn>
                <a:cxn ang="0">
                  <a:pos x="327" y="144"/>
                </a:cxn>
                <a:cxn ang="0">
                  <a:pos x="250" y="91"/>
                </a:cxn>
                <a:cxn ang="0">
                  <a:pos x="228" y="198"/>
                </a:cxn>
                <a:cxn ang="0">
                  <a:pos x="122" y="237"/>
                </a:cxn>
                <a:cxn ang="0">
                  <a:pos x="83" y="83"/>
                </a:cxn>
                <a:cxn ang="0">
                  <a:pos x="83" y="83"/>
                </a:cxn>
              </a:cxnLst>
              <a:rect l="0" t="0" r="r" b="b"/>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lnTo>
                    <a:pt x="83" y="83"/>
                  </a:lnTo>
                  <a:close/>
                </a:path>
              </a:pathLst>
            </a:custGeom>
            <a:solidFill>
              <a:srgbClr val="000000"/>
            </a:solidFill>
            <a:ln w="9525">
              <a:noFill/>
              <a:round/>
              <a:headEnd/>
              <a:tailEnd/>
            </a:ln>
          </p:spPr>
          <p:txBody>
            <a:bodyPr/>
            <a:lstStyle/>
            <a:p>
              <a:endParaRPr lang="en-US" dirty="0"/>
            </a:p>
          </p:txBody>
        </p:sp>
        <p:sp>
          <p:nvSpPr>
            <p:cNvPr id="604699" name="Freeform 539"/>
            <p:cNvSpPr>
              <a:spLocks/>
            </p:cNvSpPr>
            <p:nvPr/>
          </p:nvSpPr>
          <p:spPr bwMode="auto">
            <a:xfrm flipH="1">
              <a:off x="1283" y="2405"/>
              <a:ext cx="231" cy="1012"/>
            </a:xfrm>
            <a:custGeom>
              <a:avLst/>
              <a:gdLst/>
              <a:ahLst/>
              <a:cxnLst>
                <a:cxn ang="0">
                  <a:pos x="706" y="0"/>
                </a:cxn>
                <a:cxn ang="0">
                  <a:pos x="289" y="91"/>
                </a:cxn>
                <a:cxn ang="0">
                  <a:pos x="494" y="1150"/>
                </a:cxn>
                <a:cxn ang="0">
                  <a:pos x="243" y="1820"/>
                </a:cxn>
                <a:cxn ang="0">
                  <a:pos x="281" y="2636"/>
                </a:cxn>
                <a:cxn ang="0">
                  <a:pos x="0" y="2780"/>
                </a:cxn>
                <a:cxn ang="0">
                  <a:pos x="7" y="2886"/>
                </a:cxn>
                <a:cxn ang="0">
                  <a:pos x="486" y="2857"/>
                </a:cxn>
                <a:cxn ang="0">
                  <a:pos x="486" y="2727"/>
                </a:cxn>
                <a:cxn ang="0">
                  <a:pos x="600" y="2429"/>
                </a:cxn>
                <a:cxn ang="0">
                  <a:pos x="365" y="2384"/>
                </a:cxn>
                <a:cxn ang="0">
                  <a:pos x="531" y="2482"/>
                </a:cxn>
                <a:cxn ang="0">
                  <a:pos x="387" y="2811"/>
                </a:cxn>
                <a:cxn ang="0">
                  <a:pos x="114" y="2811"/>
                </a:cxn>
                <a:cxn ang="0">
                  <a:pos x="342" y="2628"/>
                </a:cxn>
                <a:cxn ang="0">
                  <a:pos x="326" y="1843"/>
                </a:cxn>
                <a:cxn ang="0">
                  <a:pos x="562" y="1136"/>
                </a:cxn>
                <a:cxn ang="0">
                  <a:pos x="411" y="130"/>
                </a:cxn>
                <a:cxn ang="0">
                  <a:pos x="706" y="0"/>
                </a:cxn>
                <a:cxn ang="0">
                  <a:pos x="706" y="0"/>
                </a:cxn>
              </a:cxnLst>
              <a:rect l="0" t="0" r="r" b="b"/>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lnTo>
                    <a:pt x="706" y="0"/>
                  </a:lnTo>
                  <a:close/>
                </a:path>
              </a:pathLst>
            </a:custGeom>
            <a:solidFill>
              <a:srgbClr val="000000"/>
            </a:solidFill>
            <a:ln w="9525">
              <a:noFill/>
              <a:round/>
              <a:headEnd/>
              <a:tailEnd/>
            </a:ln>
          </p:spPr>
          <p:txBody>
            <a:bodyPr/>
            <a:lstStyle/>
            <a:p>
              <a:endParaRPr lang="en-US" dirty="0"/>
            </a:p>
          </p:txBody>
        </p:sp>
        <p:sp>
          <p:nvSpPr>
            <p:cNvPr id="604700" name="Freeform 540"/>
            <p:cNvSpPr>
              <a:spLocks/>
            </p:cNvSpPr>
            <p:nvPr/>
          </p:nvSpPr>
          <p:spPr bwMode="auto">
            <a:xfrm flipH="1">
              <a:off x="986" y="2868"/>
              <a:ext cx="388" cy="560"/>
            </a:xfrm>
            <a:custGeom>
              <a:avLst/>
              <a:gdLst/>
              <a:ahLst/>
              <a:cxnLst>
                <a:cxn ang="0">
                  <a:pos x="926" y="1234"/>
                </a:cxn>
                <a:cxn ang="0">
                  <a:pos x="539" y="702"/>
                </a:cxn>
                <a:cxn ang="0">
                  <a:pos x="372" y="375"/>
                </a:cxn>
                <a:cxn ang="0">
                  <a:pos x="206" y="755"/>
                </a:cxn>
                <a:cxn ang="0">
                  <a:pos x="114" y="1120"/>
                </a:cxn>
                <a:cxn ang="0">
                  <a:pos x="69" y="1104"/>
                </a:cxn>
                <a:cxn ang="0">
                  <a:pos x="23" y="968"/>
                </a:cxn>
                <a:cxn ang="0">
                  <a:pos x="98" y="930"/>
                </a:cxn>
                <a:cxn ang="0">
                  <a:pos x="0" y="793"/>
                </a:cxn>
                <a:cxn ang="0">
                  <a:pos x="129" y="801"/>
                </a:cxn>
                <a:cxn ang="0">
                  <a:pos x="39" y="686"/>
                </a:cxn>
                <a:cxn ang="0">
                  <a:pos x="167" y="664"/>
                </a:cxn>
                <a:cxn ang="0">
                  <a:pos x="98" y="564"/>
                </a:cxn>
                <a:cxn ang="0">
                  <a:pos x="244" y="542"/>
                </a:cxn>
                <a:cxn ang="0">
                  <a:pos x="175" y="428"/>
                </a:cxn>
                <a:cxn ang="0">
                  <a:pos x="304" y="397"/>
                </a:cxn>
                <a:cxn ang="0">
                  <a:pos x="265" y="298"/>
                </a:cxn>
                <a:cxn ang="0">
                  <a:pos x="433" y="268"/>
                </a:cxn>
                <a:cxn ang="0">
                  <a:pos x="637" y="724"/>
                </a:cxn>
                <a:cxn ang="0">
                  <a:pos x="995" y="1212"/>
                </a:cxn>
                <a:cxn ang="0">
                  <a:pos x="995" y="1508"/>
                </a:cxn>
                <a:cxn ang="0">
                  <a:pos x="1094" y="1508"/>
                </a:cxn>
                <a:cxn ang="0">
                  <a:pos x="1123" y="1226"/>
                </a:cxn>
                <a:cxn ang="0">
                  <a:pos x="919" y="785"/>
                </a:cxn>
                <a:cxn ang="0">
                  <a:pos x="820" y="755"/>
                </a:cxn>
                <a:cxn ang="0">
                  <a:pos x="881" y="656"/>
                </a:cxn>
                <a:cxn ang="0">
                  <a:pos x="714" y="609"/>
                </a:cxn>
                <a:cxn ang="0">
                  <a:pos x="820" y="511"/>
                </a:cxn>
                <a:cxn ang="0">
                  <a:pos x="669" y="473"/>
                </a:cxn>
                <a:cxn ang="0">
                  <a:pos x="767" y="382"/>
                </a:cxn>
                <a:cxn ang="0">
                  <a:pos x="623" y="359"/>
                </a:cxn>
                <a:cxn ang="0">
                  <a:pos x="736" y="260"/>
                </a:cxn>
                <a:cxn ang="0">
                  <a:pos x="570" y="221"/>
                </a:cxn>
                <a:cxn ang="0">
                  <a:pos x="714" y="154"/>
                </a:cxn>
                <a:cxn ang="0">
                  <a:pos x="547" y="69"/>
                </a:cxn>
                <a:cxn ang="0">
                  <a:pos x="661" y="0"/>
                </a:cxn>
                <a:cxn ang="0">
                  <a:pos x="706" y="101"/>
                </a:cxn>
                <a:cxn ang="0">
                  <a:pos x="783" y="115"/>
                </a:cxn>
                <a:cxn ang="0">
                  <a:pos x="903" y="564"/>
                </a:cxn>
                <a:cxn ang="0">
                  <a:pos x="1184" y="1226"/>
                </a:cxn>
                <a:cxn ang="0">
                  <a:pos x="1123" y="1601"/>
                </a:cxn>
                <a:cxn ang="0">
                  <a:pos x="1048" y="1601"/>
                </a:cxn>
                <a:cxn ang="0">
                  <a:pos x="950" y="1540"/>
                </a:cxn>
                <a:cxn ang="0">
                  <a:pos x="926" y="1234"/>
                </a:cxn>
                <a:cxn ang="0">
                  <a:pos x="926" y="1234"/>
                </a:cxn>
              </a:cxnLst>
              <a:rect l="0" t="0" r="r" b="b"/>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lnTo>
                    <a:pt x="926" y="1234"/>
                  </a:lnTo>
                  <a:close/>
                </a:path>
              </a:pathLst>
            </a:custGeom>
            <a:solidFill>
              <a:srgbClr val="000000"/>
            </a:solidFill>
            <a:ln w="9525">
              <a:noFill/>
              <a:round/>
              <a:headEnd/>
              <a:tailEnd/>
            </a:ln>
          </p:spPr>
          <p:txBody>
            <a:bodyPr/>
            <a:lstStyle/>
            <a:p>
              <a:endParaRPr lang="en-US" dirty="0"/>
            </a:p>
          </p:txBody>
        </p:sp>
        <p:sp>
          <p:nvSpPr>
            <p:cNvPr id="604701" name="Freeform 541"/>
            <p:cNvSpPr>
              <a:spLocks/>
            </p:cNvSpPr>
            <p:nvPr/>
          </p:nvSpPr>
          <p:spPr bwMode="auto">
            <a:xfrm flipH="1">
              <a:off x="1040" y="3183"/>
              <a:ext cx="65" cy="61"/>
            </a:xfrm>
            <a:custGeom>
              <a:avLst/>
              <a:gdLst/>
              <a:ahLst/>
              <a:cxnLst>
                <a:cxn ang="0">
                  <a:pos x="0" y="130"/>
                </a:cxn>
                <a:cxn ang="0">
                  <a:pos x="182" y="0"/>
                </a:cxn>
                <a:cxn ang="0">
                  <a:pos x="197" y="69"/>
                </a:cxn>
                <a:cxn ang="0">
                  <a:pos x="38" y="176"/>
                </a:cxn>
                <a:cxn ang="0">
                  <a:pos x="0" y="130"/>
                </a:cxn>
                <a:cxn ang="0">
                  <a:pos x="0" y="130"/>
                </a:cxn>
              </a:cxnLst>
              <a:rect l="0" t="0" r="r" b="b"/>
              <a:pathLst>
                <a:path w="197" h="176">
                  <a:moveTo>
                    <a:pt x="0" y="130"/>
                  </a:moveTo>
                  <a:lnTo>
                    <a:pt x="182" y="0"/>
                  </a:lnTo>
                  <a:lnTo>
                    <a:pt x="197" y="69"/>
                  </a:lnTo>
                  <a:lnTo>
                    <a:pt x="38" y="176"/>
                  </a:lnTo>
                  <a:lnTo>
                    <a:pt x="0" y="130"/>
                  </a:lnTo>
                  <a:lnTo>
                    <a:pt x="0" y="130"/>
                  </a:lnTo>
                  <a:close/>
                </a:path>
              </a:pathLst>
            </a:custGeom>
            <a:solidFill>
              <a:srgbClr val="000000"/>
            </a:solidFill>
            <a:ln w="9525">
              <a:noFill/>
              <a:round/>
              <a:headEnd/>
              <a:tailEnd/>
            </a:ln>
          </p:spPr>
          <p:txBody>
            <a:bodyPr/>
            <a:lstStyle/>
            <a:p>
              <a:endParaRPr lang="en-US" dirty="0"/>
            </a:p>
          </p:txBody>
        </p:sp>
        <p:sp>
          <p:nvSpPr>
            <p:cNvPr id="604702" name="Freeform 542"/>
            <p:cNvSpPr>
              <a:spLocks/>
            </p:cNvSpPr>
            <p:nvPr/>
          </p:nvSpPr>
          <p:spPr bwMode="auto">
            <a:xfrm flipH="1">
              <a:off x="1092" y="2612"/>
              <a:ext cx="197" cy="210"/>
            </a:xfrm>
            <a:custGeom>
              <a:avLst/>
              <a:gdLst/>
              <a:ahLst/>
              <a:cxnLst>
                <a:cxn ang="0">
                  <a:pos x="539" y="0"/>
                </a:cxn>
                <a:cxn ang="0">
                  <a:pos x="312" y="61"/>
                </a:cxn>
                <a:cxn ang="0">
                  <a:pos x="570" y="100"/>
                </a:cxn>
                <a:cxn ang="0">
                  <a:pos x="304" y="199"/>
                </a:cxn>
                <a:cxn ang="0">
                  <a:pos x="533" y="236"/>
                </a:cxn>
                <a:cxn ang="0">
                  <a:pos x="326" y="335"/>
                </a:cxn>
                <a:cxn ang="0">
                  <a:pos x="533" y="374"/>
                </a:cxn>
                <a:cxn ang="0">
                  <a:pos x="326" y="449"/>
                </a:cxn>
                <a:cxn ang="0">
                  <a:pos x="464" y="542"/>
                </a:cxn>
                <a:cxn ang="0">
                  <a:pos x="0" y="587"/>
                </a:cxn>
                <a:cxn ang="0">
                  <a:pos x="478" y="595"/>
                </a:cxn>
                <a:cxn ang="0">
                  <a:pos x="570" y="358"/>
                </a:cxn>
                <a:cxn ang="0">
                  <a:pos x="600" y="39"/>
                </a:cxn>
                <a:cxn ang="0">
                  <a:pos x="539" y="0"/>
                </a:cxn>
                <a:cxn ang="0">
                  <a:pos x="539" y="0"/>
                </a:cxn>
              </a:cxnLst>
              <a:rect l="0" t="0" r="r" b="b"/>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lnTo>
                    <a:pt x="539" y="0"/>
                  </a:lnTo>
                  <a:close/>
                </a:path>
              </a:pathLst>
            </a:custGeom>
            <a:solidFill>
              <a:srgbClr val="000000"/>
            </a:solidFill>
            <a:ln w="9525">
              <a:noFill/>
              <a:round/>
              <a:headEnd/>
              <a:tailEnd/>
            </a:ln>
          </p:spPr>
          <p:txBody>
            <a:bodyPr/>
            <a:lstStyle/>
            <a:p>
              <a:endParaRPr lang="en-US" dirty="0"/>
            </a:p>
          </p:txBody>
        </p:sp>
        <p:sp>
          <p:nvSpPr>
            <p:cNvPr id="604703" name="Freeform 543"/>
            <p:cNvSpPr>
              <a:spLocks/>
            </p:cNvSpPr>
            <p:nvPr/>
          </p:nvSpPr>
          <p:spPr bwMode="auto">
            <a:xfrm flipH="1">
              <a:off x="1209" y="2309"/>
              <a:ext cx="67" cy="111"/>
            </a:xfrm>
            <a:custGeom>
              <a:avLst/>
              <a:gdLst/>
              <a:ahLst/>
              <a:cxnLst>
                <a:cxn ang="0">
                  <a:pos x="22" y="0"/>
                </a:cxn>
                <a:cxn ang="0">
                  <a:pos x="0" y="320"/>
                </a:cxn>
                <a:cxn ang="0">
                  <a:pos x="204" y="312"/>
                </a:cxn>
                <a:cxn ang="0">
                  <a:pos x="53" y="237"/>
                </a:cxn>
                <a:cxn ang="0">
                  <a:pos x="22" y="0"/>
                </a:cxn>
                <a:cxn ang="0">
                  <a:pos x="22" y="0"/>
                </a:cxn>
              </a:cxnLst>
              <a:rect l="0" t="0" r="r" b="b"/>
              <a:pathLst>
                <a:path w="204" h="320">
                  <a:moveTo>
                    <a:pt x="22" y="0"/>
                  </a:moveTo>
                  <a:lnTo>
                    <a:pt x="0" y="320"/>
                  </a:lnTo>
                  <a:lnTo>
                    <a:pt x="204" y="312"/>
                  </a:lnTo>
                  <a:lnTo>
                    <a:pt x="53" y="237"/>
                  </a:lnTo>
                  <a:lnTo>
                    <a:pt x="22" y="0"/>
                  </a:lnTo>
                  <a:lnTo>
                    <a:pt x="22" y="0"/>
                  </a:lnTo>
                  <a:close/>
                </a:path>
              </a:pathLst>
            </a:custGeom>
            <a:solidFill>
              <a:srgbClr val="000000"/>
            </a:solidFill>
            <a:ln w="9525">
              <a:noFill/>
              <a:round/>
              <a:headEnd/>
              <a:tailEnd/>
            </a:ln>
          </p:spPr>
          <p:txBody>
            <a:bodyPr/>
            <a:lstStyle/>
            <a:p>
              <a:endParaRPr lang="en-US" dirty="0"/>
            </a:p>
          </p:txBody>
        </p:sp>
        <p:sp>
          <p:nvSpPr>
            <p:cNvPr id="604704" name="Freeform 544"/>
            <p:cNvSpPr>
              <a:spLocks/>
            </p:cNvSpPr>
            <p:nvPr/>
          </p:nvSpPr>
          <p:spPr bwMode="auto">
            <a:xfrm flipH="1">
              <a:off x="1153" y="2318"/>
              <a:ext cx="153" cy="251"/>
            </a:xfrm>
            <a:custGeom>
              <a:avLst/>
              <a:gdLst/>
              <a:ahLst/>
              <a:cxnLst>
                <a:cxn ang="0">
                  <a:pos x="394" y="0"/>
                </a:cxn>
                <a:cxn ang="0">
                  <a:pos x="213" y="631"/>
                </a:cxn>
                <a:cxn ang="0">
                  <a:pos x="136" y="304"/>
                </a:cxn>
                <a:cxn ang="0">
                  <a:pos x="0" y="487"/>
                </a:cxn>
                <a:cxn ang="0">
                  <a:pos x="120" y="487"/>
                </a:cxn>
                <a:cxn ang="0">
                  <a:pos x="219" y="715"/>
                </a:cxn>
                <a:cxn ang="0">
                  <a:pos x="303" y="503"/>
                </a:cxn>
                <a:cxn ang="0">
                  <a:pos x="402" y="426"/>
                </a:cxn>
                <a:cxn ang="0">
                  <a:pos x="364" y="258"/>
                </a:cxn>
                <a:cxn ang="0">
                  <a:pos x="470" y="6"/>
                </a:cxn>
                <a:cxn ang="0">
                  <a:pos x="394" y="0"/>
                </a:cxn>
                <a:cxn ang="0">
                  <a:pos x="394" y="0"/>
                </a:cxn>
              </a:cxnLst>
              <a:rect l="0" t="0" r="r" b="b"/>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lnTo>
                    <a:pt x="394" y="0"/>
                  </a:lnTo>
                  <a:close/>
                </a:path>
              </a:pathLst>
            </a:custGeom>
            <a:solidFill>
              <a:srgbClr val="000000"/>
            </a:solidFill>
            <a:ln w="9525">
              <a:noFill/>
              <a:round/>
              <a:headEnd/>
              <a:tailEnd/>
            </a:ln>
          </p:spPr>
          <p:txBody>
            <a:bodyPr/>
            <a:lstStyle/>
            <a:p>
              <a:endParaRPr lang="en-US" dirty="0"/>
            </a:p>
          </p:txBody>
        </p:sp>
        <p:sp>
          <p:nvSpPr>
            <p:cNvPr id="604705" name="Freeform 545"/>
            <p:cNvSpPr>
              <a:spLocks/>
            </p:cNvSpPr>
            <p:nvPr/>
          </p:nvSpPr>
          <p:spPr bwMode="auto">
            <a:xfrm flipH="1">
              <a:off x="1170" y="2783"/>
              <a:ext cx="152" cy="33"/>
            </a:xfrm>
            <a:custGeom>
              <a:avLst/>
              <a:gdLst/>
              <a:ahLst/>
              <a:cxnLst>
                <a:cxn ang="0">
                  <a:pos x="0" y="0"/>
                </a:cxn>
                <a:cxn ang="0">
                  <a:pos x="464" y="83"/>
                </a:cxn>
                <a:cxn ang="0">
                  <a:pos x="206" y="91"/>
                </a:cxn>
                <a:cxn ang="0">
                  <a:pos x="0" y="0"/>
                </a:cxn>
                <a:cxn ang="0">
                  <a:pos x="0" y="0"/>
                </a:cxn>
              </a:cxnLst>
              <a:rect l="0" t="0" r="r" b="b"/>
              <a:pathLst>
                <a:path w="464" h="91">
                  <a:moveTo>
                    <a:pt x="0" y="0"/>
                  </a:moveTo>
                  <a:lnTo>
                    <a:pt x="464" y="83"/>
                  </a:lnTo>
                  <a:lnTo>
                    <a:pt x="206" y="91"/>
                  </a:lnTo>
                  <a:lnTo>
                    <a:pt x="0" y="0"/>
                  </a:lnTo>
                  <a:lnTo>
                    <a:pt x="0" y="0"/>
                  </a:lnTo>
                  <a:close/>
                </a:path>
              </a:pathLst>
            </a:custGeom>
            <a:solidFill>
              <a:srgbClr val="000000"/>
            </a:solidFill>
            <a:ln w="9525">
              <a:noFill/>
              <a:round/>
              <a:headEnd/>
              <a:tailEnd/>
            </a:ln>
          </p:spPr>
          <p:txBody>
            <a:bodyPr/>
            <a:lstStyle/>
            <a:p>
              <a:endParaRPr lang="en-US" dirty="0"/>
            </a:p>
          </p:txBody>
        </p:sp>
        <p:sp>
          <p:nvSpPr>
            <p:cNvPr id="604706" name="Freeform 546"/>
            <p:cNvSpPr>
              <a:spLocks/>
            </p:cNvSpPr>
            <p:nvPr/>
          </p:nvSpPr>
          <p:spPr bwMode="auto">
            <a:xfrm flipH="1">
              <a:off x="1159" y="2831"/>
              <a:ext cx="176" cy="86"/>
            </a:xfrm>
            <a:custGeom>
              <a:avLst/>
              <a:gdLst/>
              <a:ahLst/>
              <a:cxnLst>
                <a:cxn ang="0">
                  <a:pos x="0" y="0"/>
                </a:cxn>
                <a:cxn ang="0">
                  <a:pos x="531" y="244"/>
                </a:cxn>
                <a:cxn ang="0">
                  <a:pos x="311" y="45"/>
                </a:cxn>
                <a:cxn ang="0">
                  <a:pos x="0" y="0"/>
                </a:cxn>
                <a:cxn ang="0">
                  <a:pos x="0" y="0"/>
                </a:cxn>
              </a:cxnLst>
              <a:rect l="0" t="0" r="r" b="b"/>
              <a:pathLst>
                <a:path w="531" h="244">
                  <a:moveTo>
                    <a:pt x="0" y="0"/>
                  </a:moveTo>
                  <a:lnTo>
                    <a:pt x="531" y="244"/>
                  </a:lnTo>
                  <a:lnTo>
                    <a:pt x="311" y="45"/>
                  </a:lnTo>
                  <a:lnTo>
                    <a:pt x="0" y="0"/>
                  </a:lnTo>
                  <a:lnTo>
                    <a:pt x="0" y="0"/>
                  </a:lnTo>
                  <a:close/>
                </a:path>
              </a:pathLst>
            </a:custGeom>
            <a:solidFill>
              <a:srgbClr val="000000"/>
            </a:solidFill>
            <a:ln w="9525">
              <a:noFill/>
              <a:round/>
              <a:headEnd/>
              <a:tailEnd/>
            </a:ln>
          </p:spPr>
          <p:txBody>
            <a:bodyPr/>
            <a:lstStyle/>
            <a:p>
              <a:endParaRPr lang="en-US" dirty="0"/>
            </a:p>
          </p:txBody>
        </p:sp>
        <p:sp>
          <p:nvSpPr>
            <p:cNvPr id="604708" name="Freeform 548"/>
            <p:cNvSpPr>
              <a:spLocks/>
            </p:cNvSpPr>
            <p:nvPr/>
          </p:nvSpPr>
          <p:spPr bwMode="auto">
            <a:xfrm flipH="1">
              <a:off x="1459" y="2638"/>
              <a:ext cx="190" cy="87"/>
            </a:xfrm>
            <a:custGeom>
              <a:avLst/>
              <a:gdLst/>
              <a:ahLst/>
              <a:cxnLst>
                <a:cxn ang="0">
                  <a:pos x="0" y="20"/>
                </a:cxn>
                <a:cxn ang="0">
                  <a:pos x="14" y="70"/>
                </a:cxn>
                <a:cxn ang="0">
                  <a:pos x="234" y="114"/>
                </a:cxn>
                <a:cxn ang="0">
                  <a:pos x="210" y="250"/>
                </a:cxn>
                <a:cxn ang="0">
                  <a:pos x="580" y="128"/>
                </a:cxn>
                <a:cxn ang="0">
                  <a:pos x="312" y="0"/>
                </a:cxn>
                <a:cxn ang="0">
                  <a:pos x="0" y="20"/>
                </a:cxn>
              </a:cxnLst>
              <a:rect l="0" t="0" r="r" b="b"/>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noFill/>
              <a:round/>
              <a:headEnd/>
              <a:tailEnd/>
            </a:ln>
            <a:effectLst/>
          </p:spPr>
          <p:txBody>
            <a:bodyPr wrap="none" anchor="ctr"/>
            <a:lstStyle/>
            <a:p>
              <a:endParaRPr lang="en-US" dirty="0"/>
            </a:p>
          </p:txBody>
        </p:sp>
        <p:sp>
          <p:nvSpPr>
            <p:cNvPr id="604709" name="Freeform 549"/>
            <p:cNvSpPr>
              <a:spLocks/>
            </p:cNvSpPr>
            <p:nvPr/>
          </p:nvSpPr>
          <p:spPr bwMode="auto">
            <a:xfrm flipH="1">
              <a:off x="1445" y="2559"/>
              <a:ext cx="295" cy="52"/>
            </a:xfrm>
            <a:custGeom>
              <a:avLst/>
              <a:gdLst/>
              <a:ahLst/>
              <a:cxnLst>
                <a:cxn ang="0">
                  <a:pos x="108" y="0"/>
                </a:cxn>
                <a:cxn ang="0">
                  <a:pos x="0" y="82"/>
                </a:cxn>
                <a:cxn ang="0">
                  <a:pos x="678" y="148"/>
                </a:cxn>
                <a:cxn ang="0">
                  <a:pos x="998" y="82"/>
                </a:cxn>
                <a:cxn ang="0">
                  <a:pos x="798" y="0"/>
                </a:cxn>
                <a:cxn ang="0">
                  <a:pos x="108" y="0"/>
                </a:cxn>
              </a:cxnLst>
              <a:rect l="0" t="0" r="r" b="b"/>
              <a:pathLst>
                <a:path w="998" h="148">
                  <a:moveTo>
                    <a:pt x="108" y="0"/>
                  </a:moveTo>
                  <a:lnTo>
                    <a:pt x="0" y="82"/>
                  </a:lnTo>
                  <a:lnTo>
                    <a:pt x="678" y="148"/>
                  </a:lnTo>
                  <a:lnTo>
                    <a:pt x="998" y="82"/>
                  </a:lnTo>
                  <a:lnTo>
                    <a:pt x="798" y="0"/>
                  </a:lnTo>
                  <a:lnTo>
                    <a:pt x="108" y="0"/>
                  </a:lnTo>
                  <a:close/>
                </a:path>
              </a:pathLst>
            </a:custGeom>
            <a:solidFill>
              <a:schemeClr val="folHlink"/>
            </a:solidFill>
            <a:ln w="9525">
              <a:noFill/>
              <a:round/>
              <a:headEnd/>
              <a:tailEnd/>
            </a:ln>
            <a:effectLst/>
          </p:spPr>
          <p:txBody>
            <a:bodyPr wrap="none" anchor="ctr"/>
            <a:lstStyle/>
            <a:p>
              <a:endParaRPr lang="en-US" dirty="0"/>
            </a:p>
          </p:txBody>
        </p:sp>
        <p:sp>
          <p:nvSpPr>
            <p:cNvPr id="604710" name="Freeform 550"/>
            <p:cNvSpPr>
              <a:spLocks/>
            </p:cNvSpPr>
            <p:nvPr/>
          </p:nvSpPr>
          <p:spPr bwMode="auto">
            <a:xfrm flipH="1">
              <a:off x="1460" y="2537"/>
              <a:ext cx="161" cy="38"/>
            </a:xfrm>
            <a:custGeom>
              <a:avLst/>
              <a:gdLst/>
              <a:ahLst/>
              <a:cxnLst>
                <a:cxn ang="0">
                  <a:pos x="22" y="102"/>
                </a:cxn>
                <a:cxn ang="0">
                  <a:pos x="0" y="2"/>
                </a:cxn>
                <a:cxn ang="0">
                  <a:pos x="110" y="0"/>
                </a:cxn>
                <a:cxn ang="0">
                  <a:pos x="492" y="110"/>
                </a:cxn>
                <a:cxn ang="0">
                  <a:pos x="112" y="28"/>
                </a:cxn>
                <a:cxn ang="0">
                  <a:pos x="28" y="30"/>
                </a:cxn>
                <a:cxn ang="0">
                  <a:pos x="22" y="102"/>
                </a:cxn>
              </a:cxnLst>
              <a:rect l="0" t="0" r="r" b="b"/>
              <a:pathLst>
                <a:path w="492" h="110">
                  <a:moveTo>
                    <a:pt x="22" y="102"/>
                  </a:moveTo>
                  <a:lnTo>
                    <a:pt x="0" y="2"/>
                  </a:lnTo>
                  <a:lnTo>
                    <a:pt x="110" y="0"/>
                  </a:lnTo>
                  <a:lnTo>
                    <a:pt x="492" y="110"/>
                  </a:lnTo>
                  <a:lnTo>
                    <a:pt x="112" y="28"/>
                  </a:lnTo>
                  <a:lnTo>
                    <a:pt x="28" y="30"/>
                  </a:lnTo>
                  <a:lnTo>
                    <a:pt x="22" y="102"/>
                  </a:lnTo>
                  <a:close/>
                </a:path>
              </a:pathLst>
            </a:custGeom>
            <a:solidFill>
              <a:schemeClr val="folHlink"/>
            </a:solidFill>
            <a:ln w="9525">
              <a:noFill/>
              <a:round/>
              <a:headEnd/>
              <a:tailEnd/>
            </a:ln>
            <a:effectLst/>
          </p:spPr>
          <p:txBody>
            <a:bodyPr wrap="none" anchor="ctr"/>
            <a:lstStyle/>
            <a:p>
              <a:endParaRPr lang="en-US" dirty="0"/>
            </a:p>
          </p:txBody>
        </p:sp>
        <p:sp>
          <p:nvSpPr>
            <p:cNvPr id="604711" name="Freeform 551"/>
            <p:cNvSpPr>
              <a:spLocks/>
            </p:cNvSpPr>
            <p:nvPr/>
          </p:nvSpPr>
          <p:spPr bwMode="auto">
            <a:xfrm flipH="1">
              <a:off x="1453" y="2567"/>
              <a:ext cx="276" cy="77"/>
            </a:xfrm>
            <a:custGeom>
              <a:avLst/>
              <a:gdLst/>
              <a:ahLst/>
              <a:cxnLst>
                <a:cxn ang="0">
                  <a:pos x="34" y="22"/>
                </a:cxn>
                <a:cxn ang="0">
                  <a:pos x="0" y="72"/>
                </a:cxn>
                <a:cxn ang="0">
                  <a:pos x="4" y="170"/>
                </a:cxn>
                <a:cxn ang="0">
                  <a:pos x="28" y="220"/>
                </a:cxn>
                <a:cxn ang="0">
                  <a:pos x="818" y="218"/>
                </a:cxn>
                <a:cxn ang="0">
                  <a:pos x="842" y="170"/>
                </a:cxn>
                <a:cxn ang="0">
                  <a:pos x="840" y="74"/>
                </a:cxn>
                <a:cxn ang="0">
                  <a:pos x="824" y="34"/>
                </a:cxn>
                <a:cxn ang="0">
                  <a:pos x="830" y="84"/>
                </a:cxn>
                <a:cxn ang="0">
                  <a:pos x="832" y="162"/>
                </a:cxn>
                <a:cxn ang="0">
                  <a:pos x="798" y="202"/>
                </a:cxn>
                <a:cxn ang="0">
                  <a:pos x="54" y="196"/>
                </a:cxn>
                <a:cxn ang="0">
                  <a:pos x="26" y="158"/>
                </a:cxn>
                <a:cxn ang="0">
                  <a:pos x="30" y="88"/>
                </a:cxn>
                <a:cxn ang="0">
                  <a:pos x="792" y="76"/>
                </a:cxn>
                <a:cxn ang="0">
                  <a:pos x="34" y="68"/>
                </a:cxn>
                <a:cxn ang="0">
                  <a:pos x="56" y="0"/>
                </a:cxn>
                <a:cxn ang="0">
                  <a:pos x="34" y="22"/>
                </a:cxn>
              </a:cxnLst>
              <a:rect l="0" t="0" r="r" b="b"/>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folHlink"/>
            </a:solidFill>
            <a:ln w="9525">
              <a:noFill/>
              <a:round/>
              <a:headEnd/>
              <a:tailEnd/>
            </a:ln>
            <a:effectLst/>
          </p:spPr>
          <p:txBody>
            <a:bodyPr wrap="none" anchor="ctr"/>
            <a:lstStyle/>
            <a:p>
              <a:endParaRPr lang="en-US" dirty="0"/>
            </a:p>
          </p:txBody>
        </p:sp>
        <p:sp>
          <p:nvSpPr>
            <p:cNvPr id="604712" name="Freeform 552"/>
            <p:cNvSpPr>
              <a:spLocks/>
            </p:cNvSpPr>
            <p:nvPr/>
          </p:nvSpPr>
          <p:spPr bwMode="auto">
            <a:xfrm flipH="1">
              <a:off x="1619" y="2566"/>
              <a:ext cx="86" cy="12"/>
            </a:xfrm>
            <a:custGeom>
              <a:avLst/>
              <a:gdLst/>
              <a:ahLst/>
              <a:cxnLst>
                <a:cxn ang="0">
                  <a:pos x="14" y="0"/>
                </a:cxn>
                <a:cxn ang="0">
                  <a:pos x="264" y="28"/>
                </a:cxn>
                <a:cxn ang="0">
                  <a:pos x="0" y="36"/>
                </a:cxn>
                <a:cxn ang="0">
                  <a:pos x="14" y="0"/>
                </a:cxn>
              </a:cxnLst>
              <a:rect l="0" t="0" r="r" b="b"/>
              <a:pathLst>
                <a:path w="264" h="36">
                  <a:moveTo>
                    <a:pt x="14" y="0"/>
                  </a:moveTo>
                  <a:lnTo>
                    <a:pt x="264" y="28"/>
                  </a:lnTo>
                  <a:lnTo>
                    <a:pt x="0" y="36"/>
                  </a:lnTo>
                  <a:lnTo>
                    <a:pt x="14" y="0"/>
                  </a:lnTo>
                  <a:close/>
                </a:path>
              </a:pathLst>
            </a:custGeom>
            <a:solidFill>
              <a:schemeClr val="tx2"/>
            </a:solidFill>
            <a:ln w="9525">
              <a:noFill/>
              <a:round/>
              <a:headEnd/>
              <a:tailEnd/>
            </a:ln>
            <a:effectLst/>
          </p:spPr>
          <p:txBody>
            <a:bodyPr wrap="none" anchor="ctr"/>
            <a:lstStyle/>
            <a:p>
              <a:endParaRPr lang="en-US" dirty="0"/>
            </a:p>
          </p:txBody>
        </p:sp>
        <p:sp>
          <p:nvSpPr>
            <p:cNvPr id="604713" name="Freeform 553"/>
            <p:cNvSpPr>
              <a:spLocks/>
            </p:cNvSpPr>
            <p:nvPr/>
          </p:nvSpPr>
          <p:spPr bwMode="auto">
            <a:xfrm flipH="1">
              <a:off x="1484" y="2640"/>
              <a:ext cx="87" cy="72"/>
            </a:xfrm>
            <a:custGeom>
              <a:avLst/>
              <a:gdLst/>
              <a:ahLst/>
              <a:cxnLst>
                <a:cxn ang="0">
                  <a:pos x="164" y="2"/>
                </a:cxn>
                <a:cxn ang="0">
                  <a:pos x="266" y="130"/>
                </a:cxn>
                <a:cxn ang="0">
                  <a:pos x="258" y="200"/>
                </a:cxn>
                <a:cxn ang="0">
                  <a:pos x="2" y="204"/>
                </a:cxn>
                <a:cxn ang="0">
                  <a:pos x="26" y="156"/>
                </a:cxn>
                <a:cxn ang="0">
                  <a:pos x="0" y="102"/>
                </a:cxn>
                <a:cxn ang="0">
                  <a:pos x="60" y="162"/>
                </a:cxn>
                <a:cxn ang="0">
                  <a:pos x="42" y="188"/>
                </a:cxn>
                <a:cxn ang="0">
                  <a:pos x="218" y="176"/>
                </a:cxn>
                <a:cxn ang="0">
                  <a:pos x="230" y="130"/>
                </a:cxn>
                <a:cxn ang="0">
                  <a:pos x="82" y="0"/>
                </a:cxn>
                <a:cxn ang="0">
                  <a:pos x="164" y="2"/>
                </a:cxn>
              </a:cxnLst>
              <a:rect l="0" t="0" r="r" b="b"/>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2"/>
            </a:solidFill>
            <a:ln w="9525">
              <a:noFill/>
              <a:round/>
              <a:headEnd/>
              <a:tailEnd/>
            </a:ln>
            <a:effectLst/>
          </p:spPr>
          <p:txBody>
            <a:bodyPr wrap="none" anchor="ctr"/>
            <a:lstStyle/>
            <a:p>
              <a:endParaRPr lang="en-US" dirty="0"/>
            </a:p>
          </p:txBody>
        </p:sp>
        <p:sp>
          <p:nvSpPr>
            <p:cNvPr id="604714" name="Freeform 554"/>
            <p:cNvSpPr>
              <a:spLocks/>
            </p:cNvSpPr>
            <p:nvPr/>
          </p:nvSpPr>
          <p:spPr bwMode="auto">
            <a:xfrm flipH="1">
              <a:off x="1551" y="2642"/>
              <a:ext cx="116" cy="24"/>
            </a:xfrm>
            <a:custGeom>
              <a:avLst/>
              <a:gdLst/>
              <a:ahLst/>
              <a:cxnLst>
                <a:cxn ang="0">
                  <a:pos x="16" y="4"/>
                </a:cxn>
                <a:cxn ang="0">
                  <a:pos x="0" y="42"/>
                </a:cxn>
                <a:cxn ang="0">
                  <a:pos x="24" y="68"/>
                </a:cxn>
                <a:cxn ang="0">
                  <a:pos x="352" y="54"/>
                </a:cxn>
                <a:cxn ang="0">
                  <a:pos x="58" y="38"/>
                </a:cxn>
                <a:cxn ang="0">
                  <a:pos x="40" y="28"/>
                </a:cxn>
                <a:cxn ang="0">
                  <a:pos x="74" y="0"/>
                </a:cxn>
                <a:cxn ang="0">
                  <a:pos x="16" y="4"/>
                </a:cxn>
              </a:cxnLst>
              <a:rect l="0" t="0" r="r" b="b"/>
              <a:pathLst>
                <a:path w="352" h="68">
                  <a:moveTo>
                    <a:pt x="16" y="4"/>
                  </a:moveTo>
                  <a:lnTo>
                    <a:pt x="0" y="42"/>
                  </a:lnTo>
                  <a:lnTo>
                    <a:pt x="24" y="68"/>
                  </a:lnTo>
                  <a:lnTo>
                    <a:pt x="352" y="54"/>
                  </a:lnTo>
                  <a:lnTo>
                    <a:pt x="58" y="38"/>
                  </a:lnTo>
                  <a:lnTo>
                    <a:pt x="40" y="28"/>
                  </a:lnTo>
                  <a:lnTo>
                    <a:pt x="74" y="0"/>
                  </a:lnTo>
                  <a:lnTo>
                    <a:pt x="16" y="4"/>
                  </a:lnTo>
                  <a:close/>
                </a:path>
              </a:pathLst>
            </a:custGeom>
            <a:solidFill>
              <a:schemeClr val="tx2"/>
            </a:solidFill>
            <a:ln w="9525">
              <a:noFill/>
              <a:round/>
              <a:headEnd/>
              <a:tailEnd/>
            </a:ln>
            <a:effectLst/>
          </p:spPr>
          <p:txBody>
            <a:bodyPr wrap="none" anchor="ctr"/>
            <a:lstStyle/>
            <a:p>
              <a:endParaRPr lang="en-US" dirty="0"/>
            </a:p>
          </p:txBody>
        </p:sp>
        <p:sp>
          <p:nvSpPr>
            <p:cNvPr id="604715" name="Freeform 555"/>
            <p:cNvSpPr>
              <a:spLocks/>
            </p:cNvSpPr>
            <p:nvPr/>
          </p:nvSpPr>
          <p:spPr bwMode="auto">
            <a:xfrm flipH="1">
              <a:off x="1743" y="2578"/>
              <a:ext cx="217" cy="61"/>
            </a:xfrm>
            <a:custGeom>
              <a:avLst/>
              <a:gdLst/>
              <a:ahLst/>
              <a:cxnLst>
                <a:cxn ang="0">
                  <a:pos x="662" y="114"/>
                </a:cxn>
                <a:cxn ang="0">
                  <a:pos x="374" y="174"/>
                </a:cxn>
                <a:cxn ang="0">
                  <a:pos x="392" y="92"/>
                </a:cxn>
                <a:cxn ang="0">
                  <a:pos x="0" y="170"/>
                </a:cxn>
                <a:cxn ang="0">
                  <a:pos x="480" y="0"/>
                </a:cxn>
                <a:cxn ang="0">
                  <a:pos x="422" y="134"/>
                </a:cxn>
                <a:cxn ang="0">
                  <a:pos x="662" y="114"/>
                </a:cxn>
              </a:cxnLst>
              <a:rect l="0" t="0" r="r" b="b"/>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noFill/>
              <a:round/>
              <a:headEnd/>
              <a:tailEnd/>
            </a:ln>
            <a:effectLst/>
          </p:spPr>
          <p:txBody>
            <a:bodyPr wrap="none" anchor="ctr"/>
            <a:lstStyle/>
            <a:p>
              <a:endParaRPr lang="en-US" dirty="0"/>
            </a:p>
          </p:txBody>
        </p:sp>
        <p:sp>
          <p:nvSpPr>
            <p:cNvPr id="604716" name="Freeform 556"/>
            <p:cNvSpPr>
              <a:spLocks/>
            </p:cNvSpPr>
            <p:nvPr/>
          </p:nvSpPr>
          <p:spPr bwMode="auto">
            <a:xfrm flipH="1">
              <a:off x="1374" y="2580"/>
              <a:ext cx="140" cy="127"/>
            </a:xfrm>
            <a:custGeom>
              <a:avLst/>
              <a:gdLst/>
              <a:ahLst/>
              <a:cxnLst>
                <a:cxn ang="0">
                  <a:pos x="396" y="0"/>
                </a:cxn>
                <a:cxn ang="0">
                  <a:pos x="205" y="175"/>
                </a:cxn>
                <a:cxn ang="0">
                  <a:pos x="61" y="138"/>
                </a:cxn>
                <a:cxn ang="0">
                  <a:pos x="0" y="205"/>
                </a:cxn>
                <a:cxn ang="0">
                  <a:pos x="91" y="359"/>
                </a:cxn>
                <a:cxn ang="0">
                  <a:pos x="77" y="213"/>
                </a:cxn>
                <a:cxn ang="0">
                  <a:pos x="205" y="244"/>
                </a:cxn>
                <a:cxn ang="0">
                  <a:pos x="433" y="107"/>
                </a:cxn>
                <a:cxn ang="0">
                  <a:pos x="396" y="0"/>
                </a:cxn>
                <a:cxn ang="0">
                  <a:pos x="396" y="0"/>
                </a:cxn>
              </a:cxnLst>
              <a:rect l="0" t="0" r="r" b="b"/>
              <a:pathLst>
                <a:path w="433" h="359">
                  <a:moveTo>
                    <a:pt x="396" y="0"/>
                  </a:moveTo>
                  <a:lnTo>
                    <a:pt x="205" y="175"/>
                  </a:lnTo>
                  <a:lnTo>
                    <a:pt x="61" y="138"/>
                  </a:lnTo>
                  <a:lnTo>
                    <a:pt x="0" y="205"/>
                  </a:lnTo>
                  <a:lnTo>
                    <a:pt x="91" y="359"/>
                  </a:lnTo>
                  <a:lnTo>
                    <a:pt x="77" y="213"/>
                  </a:lnTo>
                  <a:lnTo>
                    <a:pt x="205" y="244"/>
                  </a:lnTo>
                  <a:lnTo>
                    <a:pt x="433" y="107"/>
                  </a:lnTo>
                  <a:lnTo>
                    <a:pt x="396" y="0"/>
                  </a:lnTo>
                  <a:lnTo>
                    <a:pt x="396" y="0"/>
                  </a:lnTo>
                  <a:close/>
                </a:path>
              </a:pathLst>
            </a:custGeom>
            <a:solidFill>
              <a:srgbClr val="000000"/>
            </a:solidFill>
            <a:ln w="9525">
              <a:noFill/>
              <a:round/>
              <a:headEnd/>
              <a:tailEnd/>
            </a:ln>
          </p:spPr>
          <p:txBody>
            <a:bodyPr/>
            <a:lstStyle/>
            <a:p>
              <a:endParaRPr 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04720">
                                            <p:txEl>
                                              <p:pRg st="0" end="0"/>
                                            </p:txEl>
                                          </p:spTgt>
                                        </p:tgtEl>
                                        <p:attrNameLst>
                                          <p:attrName>style.visibility</p:attrName>
                                        </p:attrNameLst>
                                      </p:cBhvr>
                                      <p:to>
                                        <p:strVal val="visible"/>
                                      </p:to>
                                    </p:set>
                                    <p:animEffect transition="in" filter="wipe(up)">
                                      <p:cBhvr>
                                        <p:cTn id="11" dur="500"/>
                                        <p:tgtEl>
                                          <p:spTgt spid="6047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720" grpId="0" build="p" autoUpdateAnimBg="0" advAuto="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7238" name="Rectangle 6"/>
          <p:cNvSpPr>
            <a:spLocks noChangeArrowheads="1"/>
          </p:cNvSpPr>
          <p:nvPr/>
        </p:nvSpPr>
        <p:spPr bwMode="auto">
          <a:xfrm>
            <a:off x="3321050" y="3965575"/>
            <a:ext cx="0" cy="365125"/>
          </a:xfrm>
          <a:prstGeom prst="rect">
            <a:avLst/>
          </a:prstGeom>
          <a:noFill/>
          <a:ln w="9525">
            <a:noFill/>
            <a:miter lim="800000"/>
            <a:headEnd/>
            <a:tailEnd/>
          </a:ln>
        </p:spPr>
        <p:txBody>
          <a:bodyPr wrap="none" lIns="0" tIns="0" rIns="0" bIns="0">
            <a:spAutoFit/>
          </a:bodyPr>
          <a:lstStyle/>
          <a:p>
            <a:pPr algn="l"/>
            <a:endParaRPr lang="en-US" b="1" dirty="0"/>
          </a:p>
        </p:txBody>
      </p:sp>
      <p:sp>
        <p:nvSpPr>
          <p:cNvPr id="607409" name="Rectangle 177"/>
          <p:cNvSpPr>
            <a:spLocks noGrp="1" noChangeArrowheads="1"/>
          </p:cNvSpPr>
          <p:nvPr>
            <p:ph type="title"/>
          </p:nvPr>
        </p:nvSpPr>
        <p:spPr>
          <a:xfrm>
            <a:off x="245660" y="317500"/>
            <a:ext cx="8898340" cy="609600"/>
          </a:xfrm>
        </p:spPr>
        <p:txBody>
          <a:bodyPr/>
          <a:lstStyle/>
          <a:p>
            <a:r>
              <a:rPr lang="en-US" dirty="0"/>
              <a:t>Methods</a:t>
            </a:r>
          </a:p>
        </p:txBody>
      </p:sp>
      <p:sp>
        <p:nvSpPr>
          <p:cNvPr id="607410" name="Rectangle 178"/>
          <p:cNvSpPr>
            <a:spLocks noGrp="1" noChangeArrowheads="1"/>
          </p:cNvSpPr>
          <p:nvPr>
            <p:ph type="body" idx="1"/>
          </p:nvPr>
        </p:nvSpPr>
        <p:spPr>
          <a:xfrm>
            <a:off x="477672" y="1371600"/>
            <a:ext cx="7980528" cy="4114800"/>
          </a:xfrm>
        </p:spPr>
        <p:txBody>
          <a:bodyPr/>
          <a:lstStyle/>
          <a:p>
            <a:pPr>
              <a:buNone/>
            </a:pPr>
            <a:r>
              <a:rPr lang="en-US" sz="2800" dirty="0"/>
              <a:t>Methods of System-Directed Putaway:</a:t>
            </a:r>
          </a:p>
          <a:p>
            <a:r>
              <a:rPr lang="en-US" sz="2400" dirty="0"/>
              <a:t>Suggested (to Reserve)</a:t>
            </a:r>
          </a:p>
          <a:p>
            <a:r>
              <a:rPr lang="en-US" sz="2400" dirty="0"/>
              <a:t>Directed (to Reserve)</a:t>
            </a:r>
          </a:p>
          <a:p>
            <a:r>
              <a:rPr lang="en-US" sz="2400" dirty="0"/>
              <a:t>Direct to Active/Case-Pick</a:t>
            </a:r>
          </a:p>
          <a:p>
            <a:r>
              <a:rPr lang="en-US" sz="2400" dirty="0"/>
              <a:t>Radial</a:t>
            </a:r>
          </a:p>
          <a:p>
            <a:r>
              <a:rPr lang="en-US" sz="2400" dirty="0"/>
              <a:t>Case Consolidation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07410">
                                            <p:txEl>
                                              <p:pRg st="0" end="0"/>
                                            </p:txEl>
                                          </p:spTgt>
                                        </p:tgtEl>
                                        <p:attrNameLst>
                                          <p:attrName>style.visibility</p:attrName>
                                        </p:attrNameLst>
                                      </p:cBhvr>
                                      <p:to>
                                        <p:strVal val="visible"/>
                                      </p:to>
                                    </p:set>
                                    <p:animEffect transition="in" filter="slide(fromBottom)">
                                      <p:cBhvr>
                                        <p:cTn id="7" dur="500"/>
                                        <p:tgtEl>
                                          <p:spTgt spid="607410">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7410">
                                            <p:txEl>
                                              <p:pRg st="1" end="1"/>
                                            </p:txEl>
                                          </p:spTgt>
                                        </p:tgtEl>
                                        <p:attrNameLst>
                                          <p:attrName>style.visibility</p:attrName>
                                        </p:attrNameLst>
                                      </p:cBhvr>
                                      <p:to>
                                        <p:strVal val="visible"/>
                                      </p:to>
                                    </p:set>
                                    <p:animEffect transition="in" filter="slide(fromBottom)">
                                      <p:cBhvr>
                                        <p:cTn id="11" dur="500"/>
                                        <p:tgtEl>
                                          <p:spTgt spid="607410">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07410">
                                            <p:txEl>
                                              <p:pRg st="2" end="2"/>
                                            </p:txEl>
                                          </p:spTgt>
                                        </p:tgtEl>
                                        <p:attrNameLst>
                                          <p:attrName>style.visibility</p:attrName>
                                        </p:attrNameLst>
                                      </p:cBhvr>
                                      <p:to>
                                        <p:strVal val="visible"/>
                                      </p:to>
                                    </p:set>
                                    <p:animEffect transition="in" filter="slide(fromBottom)">
                                      <p:cBhvr>
                                        <p:cTn id="15" dur="500"/>
                                        <p:tgtEl>
                                          <p:spTgt spid="607410">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607410">
                                            <p:txEl>
                                              <p:pRg st="3" end="3"/>
                                            </p:txEl>
                                          </p:spTgt>
                                        </p:tgtEl>
                                        <p:attrNameLst>
                                          <p:attrName>style.visibility</p:attrName>
                                        </p:attrNameLst>
                                      </p:cBhvr>
                                      <p:to>
                                        <p:strVal val="visible"/>
                                      </p:to>
                                    </p:set>
                                    <p:animEffect transition="in" filter="slide(fromBottom)">
                                      <p:cBhvr>
                                        <p:cTn id="19" dur="500"/>
                                        <p:tgtEl>
                                          <p:spTgt spid="607410">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607410">
                                            <p:txEl>
                                              <p:pRg st="4" end="4"/>
                                            </p:txEl>
                                          </p:spTgt>
                                        </p:tgtEl>
                                        <p:attrNameLst>
                                          <p:attrName>style.visibility</p:attrName>
                                        </p:attrNameLst>
                                      </p:cBhvr>
                                      <p:to>
                                        <p:strVal val="visible"/>
                                      </p:to>
                                    </p:set>
                                    <p:animEffect transition="in" filter="slide(fromBottom)">
                                      <p:cBhvr>
                                        <p:cTn id="23" dur="500"/>
                                        <p:tgtEl>
                                          <p:spTgt spid="607410">
                                            <p:txEl>
                                              <p:pRg st="4" end="4"/>
                                            </p:txEl>
                                          </p:spTgt>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607410">
                                            <p:txEl>
                                              <p:pRg st="5" end="5"/>
                                            </p:txEl>
                                          </p:spTgt>
                                        </p:tgtEl>
                                        <p:attrNameLst>
                                          <p:attrName>style.visibility</p:attrName>
                                        </p:attrNameLst>
                                      </p:cBhvr>
                                      <p:to>
                                        <p:strVal val="visible"/>
                                      </p:to>
                                    </p:set>
                                    <p:animEffect transition="in" filter="slide(fromBottom)">
                                      <p:cBhvr>
                                        <p:cTn id="27" dur="500"/>
                                        <p:tgtEl>
                                          <p:spTgt spid="607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410" grpId="0" build="p" bldLvl="2"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graphicFrame>
        <p:nvGraphicFramePr>
          <p:cNvPr id="4" name="Table 3"/>
          <p:cNvGraphicFramePr>
            <a:graphicFrameLocks noGrp="1"/>
          </p:cNvGraphicFramePr>
          <p:nvPr>
            <p:extLst>
              <p:ext uri="{D42A27DB-BD31-4B8C-83A1-F6EECF244321}">
                <p14:modId xmlns:p14="http://schemas.microsoft.com/office/powerpoint/2010/main" val="1401752423"/>
              </p:ext>
            </p:extLst>
          </p:nvPr>
        </p:nvGraphicFramePr>
        <p:xfrm>
          <a:off x="509115" y="1015161"/>
          <a:ext cx="8072176" cy="3588216"/>
        </p:xfrm>
        <a:graphic>
          <a:graphicData uri="http://schemas.openxmlformats.org/drawingml/2006/table">
            <a:tbl>
              <a:tblPr firstRow="1" bandRow="1">
                <a:tableStyleId>{5C22544A-7EE6-4342-B048-85BDC9FD1C3A}</a:tableStyleId>
              </a:tblPr>
              <a:tblGrid>
                <a:gridCol w="1470410">
                  <a:extLst>
                    <a:ext uri="{9D8B030D-6E8A-4147-A177-3AD203B41FA5}">
                      <a16:colId xmlns:a16="http://schemas.microsoft.com/office/drawing/2014/main" val="20000"/>
                    </a:ext>
                  </a:extLst>
                </a:gridCol>
                <a:gridCol w="6601766">
                  <a:extLst>
                    <a:ext uri="{9D8B030D-6E8A-4147-A177-3AD203B41FA5}">
                      <a16:colId xmlns:a16="http://schemas.microsoft.com/office/drawing/2014/main" val="20001"/>
                    </a:ext>
                  </a:extLst>
                </a:gridCol>
              </a:tblGrid>
              <a:tr h="269373">
                <a:tc>
                  <a:txBody>
                    <a:bodyPr/>
                    <a:lstStyle/>
                    <a:p>
                      <a:pPr algn="ctr"/>
                      <a:r>
                        <a:rPr lang="en-US" dirty="0"/>
                        <a:t>Term</a:t>
                      </a:r>
                    </a:p>
                  </a:txBody>
                  <a:tcPr/>
                </a:tc>
                <a:tc>
                  <a:txBody>
                    <a:bodyPr/>
                    <a:lstStyle/>
                    <a:p>
                      <a:pPr algn="ctr"/>
                      <a:r>
                        <a:rPr lang="en-US" dirty="0"/>
                        <a:t>Definition</a:t>
                      </a:r>
                    </a:p>
                  </a:txBody>
                  <a:tcPr/>
                </a:tc>
                <a:extLst>
                  <a:ext uri="{0D108BD9-81ED-4DB2-BD59-A6C34878D82A}">
                    <a16:rowId xmlns:a16="http://schemas.microsoft.com/office/drawing/2014/main" val="10000"/>
                  </a:ext>
                </a:extLst>
              </a:tr>
              <a:tr h="387816">
                <a:tc>
                  <a:txBody>
                    <a:bodyPr/>
                    <a:lstStyle/>
                    <a:p>
                      <a:r>
                        <a:rPr lang="en-US" dirty="0"/>
                        <a:t>UI</a:t>
                      </a:r>
                    </a:p>
                  </a:txBody>
                  <a:tcPr/>
                </a:tc>
                <a:tc>
                  <a:txBody>
                    <a:bodyPr/>
                    <a:lstStyle/>
                    <a:p>
                      <a:r>
                        <a:rPr lang="en-US" dirty="0"/>
                        <a:t>User interface for the web  based application accessed through computer terminals. </a:t>
                      </a:r>
                    </a:p>
                  </a:txBody>
                  <a:tcPr/>
                </a:tc>
                <a:extLst>
                  <a:ext uri="{0D108BD9-81ED-4DB2-BD59-A6C34878D82A}">
                    <a16:rowId xmlns:a16="http://schemas.microsoft.com/office/drawing/2014/main" val="10001"/>
                  </a:ext>
                </a:extLst>
              </a:tr>
              <a:tr h="387816">
                <a:tc>
                  <a:txBody>
                    <a:bodyPr/>
                    <a:lstStyle/>
                    <a:p>
                      <a:r>
                        <a:rPr lang="en-US" dirty="0"/>
                        <a:t>RF</a:t>
                      </a:r>
                    </a:p>
                  </a:txBody>
                  <a:tcPr/>
                </a:tc>
                <a:tc>
                  <a:txBody>
                    <a:bodyPr/>
                    <a:lstStyle/>
                    <a:p>
                      <a:r>
                        <a:rPr lang="en-US" dirty="0"/>
                        <a:t>Transactions</a:t>
                      </a:r>
                      <a:r>
                        <a:rPr lang="en-US" baseline="0" dirty="0"/>
                        <a:t> executed through r</a:t>
                      </a:r>
                      <a:r>
                        <a:rPr lang="en-US" dirty="0"/>
                        <a:t>adio frequency </a:t>
                      </a:r>
                      <a:r>
                        <a:rPr lang="en-US" baseline="0" dirty="0"/>
                        <a:t>hand held devices. </a:t>
                      </a:r>
                      <a:endParaRPr lang="en-US" dirty="0"/>
                    </a:p>
                  </a:txBody>
                  <a:tcPr/>
                </a:tc>
                <a:extLst>
                  <a:ext uri="{0D108BD9-81ED-4DB2-BD59-A6C34878D82A}">
                    <a16:rowId xmlns:a16="http://schemas.microsoft.com/office/drawing/2014/main" val="10002"/>
                  </a:ext>
                </a:extLst>
              </a:tr>
              <a:tr h="387816">
                <a:tc>
                  <a:txBody>
                    <a:bodyPr/>
                    <a:lstStyle/>
                    <a:p>
                      <a:r>
                        <a:rPr lang="en-US" dirty="0"/>
                        <a:t>Item</a:t>
                      </a:r>
                    </a:p>
                  </a:txBody>
                  <a:tcPr/>
                </a:tc>
                <a:tc>
                  <a:txBody>
                    <a:bodyPr/>
                    <a:lstStyle/>
                    <a:p>
                      <a:r>
                        <a:rPr lang="en-US" dirty="0"/>
                        <a:t>Unique system identifier for product within the warehouse. </a:t>
                      </a:r>
                    </a:p>
                  </a:txBody>
                  <a:tcPr/>
                </a:tc>
                <a:extLst>
                  <a:ext uri="{0D108BD9-81ED-4DB2-BD59-A6C34878D82A}">
                    <a16:rowId xmlns:a16="http://schemas.microsoft.com/office/drawing/2014/main" val="10003"/>
                  </a:ext>
                </a:extLst>
              </a:tr>
              <a:tr h="387816">
                <a:tc>
                  <a:txBody>
                    <a:bodyPr/>
                    <a:lstStyle/>
                    <a:p>
                      <a:r>
                        <a:rPr lang="en-US" dirty="0"/>
                        <a:t>Reserve Location</a:t>
                      </a:r>
                    </a:p>
                  </a:txBody>
                  <a:tcPr/>
                </a:tc>
                <a:tc>
                  <a:txBody>
                    <a:bodyPr/>
                    <a:lstStyle/>
                    <a:p>
                      <a:r>
                        <a:rPr lang="en-US" dirty="0"/>
                        <a:t>Reserve locations are systemic</a:t>
                      </a:r>
                      <a:r>
                        <a:rPr lang="en-US" baseline="0" dirty="0"/>
                        <a:t> areas in which license plated inventory is stored. </a:t>
                      </a:r>
                      <a:endParaRPr lang="en-US" dirty="0"/>
                    </a:p>
                  </a:txBody>
                  <a:tcPr/>
                </a:tc>
                <a:extLst>
                  <a:ext uri="{0D108BD9-81ED-4DB2-BD59-A6C34878D82A}">
                    <a16:rowId xmlns:a16="http://schemas.microsoft.com/office/drawing/2014/main" val="10004"/>
                  </a:ext>
                </a:extLst>
              </a:tr>
              <a:tr h="387816">
                <a:tc>
                  <a:txBody>
                    <a:bodyPr/>
                    <a:lstStyle/>
                    <a:p>
                      <a:r>
                        <a:rPr lang="en-US" dirty="0"/>
                        <a:t>Pick Location</a:t>
                      </a:r>
                    </a:p>
                  </a:txBody>
                  <a:tcPr/>
                </a:tc>
                <a:tc>
                  <a:txBody>
                    <a:bodyPr/>
                    <a:lstStyle/>
                    <a:p>
                      <a:r>
                        <a:rPr lang="en-US" dirty="0"/>
                        <a:t>Pick locations are systemic areas assigned</a:t>
                      </a:r>
                      <a:r>
                        <a:rPr lang="en-US" baseline="0" dirty="0"/>
                        <a:t> by SKU storing inventory from which less than license plate quantities are picked. </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5419733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sz="3200" dirty="0"/>
              <a:t>The “Everything” Warehouse</a:t>
            </a:r>
          </a:p>
        </p:txBody>
      </p:sp>
      <p:sp>
        <p:nvSpPr>
          <p:cNvPr id="709635" name="AutoShape 3"/>
          <p:cNvSpPr>
            <a:spLocks noChangeArrowheads="1"/>
          </p:cNvSpPr>
          <p:nvPr/>
        </p:nvSpPr>
        <p:spPr bwMode="auto">
          <a:xfrm>
            <a:off x="725488" y="1163638"/>
            <a:ext cx="7878762" cy="4835525"/>
          </a:xfrm>
          <a:prstGeom prst="roundRect">
            <a:avLst>
              <a:gd name="adj" fmla="val 16667"/>
            </a:avLst>
          </a:prstGeom>
          <a:solidFill>
            <a:schemeClr val="accent1">
              <a:lumMod val="20000"/>
              <a:lumOff val="80000"/>
            </a:schemeClr>
          </a:solidFill>
          <a:ln w="38100">
            <a:solidFill>
              <a:schemeClr val="tx1"/>
            </a:solidFill>
            <a:round/>
            <a:headEnd type="none" w="sm" len="sm"/>
            <a:tailEnd type="none" w="sm" len="sm"/>
          </a:ln>
          <a:effectLst/>
        </p:spPr>
        <p:txBody>
          <a:bodyPr wrap="none" anchor="ctr"/>
          <a:lstStyle/>
          <a:p>
            <a:endParaRPr lang="en-US" dirty="0"/>
          </a:p>
        </p:txBody>
      </p:sp>
      <p:grpSp>
        <p:nvGrpSpPr>
          <p:cNvPr id="2" name="Group 4"/>
          <p:cNvGrpSpPr>
            <a:grpSpLocks/>
          </p:cNvGrpSpPr>
          <p:nvPr/>
        </p:nvGrpSpPr>
        <p:grpSpPr bwMode="auto">
          <a:xfrm>
            <a:off x="1214438" y="1390650"/>
            <a:ext cx="6972300" cy="4368800"/>
            <a:chOff x="765" y="876"/>
            <a:chExt cx="4392" cy="2752"/>
          </a:xfrm>
        </p:grpSpPr>
        <p:pic>
          <p:nvPicPr>
            <p:cNvPr id="709637" name="Picture 5" descr="Everything Inc_warehouse"/>
            <p:cNvPicPr>
              <a:picLocks noChangeAspect="1" noChangeArrowheads="1"/>
            </p:cNvPicPr>
            <p:nvPr/>
          </p:nvPicPr>
          <p:blipFill>
            <a:blip r:embed="rId3" cstate="print"/>
            <a:srcRect/>
            <a:stretch>
              <a:fillRect/>
            </a:stretch>
          </p:blipFill>
          <p:spPr bwMode="auto">
            <a:xfrm>
              <a:off x="765" y="876"/>
              <a:ext cx="4392" cy="2752"/>
            </a:xfrm>
            <a:prstGeom prst="rect">
              <a:avLst/>
            </a:prstGeom>
            <a:noFill/>
          </p:spPr>
        </p:pic>
        <p:pic>
          <p:nvPicPr>
            <p:cNvPr id="709638" name="Picture 6" descr="HH00272_"/>
            <p:cNvPicPr>
              <a:picLocks noChangeAspect="1" noChangeArrowheads="1"/>
            </p:cNvPicPr>
            <p:nvPr/>
          </p:nvPicPr>
          <p:blipFill>
            <a:blip r:embed="rId4" cstate="print"/>
            <a:srcRect/>
            <a:stretch>
              <a:fillRect/>
            </a:stretch>
          </p:blipFill>
          <p:spPr bwMode="auto">
            <a:xfrm>
              <a:off x="3269" y="2864"/>
              <a:ext cx="140" cy="226"/>
            </a:xfrm>
            <a:prstGeom prst="rect">
              <a:avLst/>
            </a:prstGeom>
            <a:noFill/>
          </p:spPr>
        </p:pic>
        <p:pic>
          <p:nvPicPr>
            <p:cNvPr id="709639" name="Picture 7" descr="EN00275_"/>
            <p:cNvPicPr>
              <a:picLocks noChangeAspect="1" noChangeArrowheads="1"/>
            </p:cNvPicPr>
            <p:nvPr/>
          </p:nvPicPr>
          <p:blipFill>
            <a:blip r:embed="rId5" cstate="print"/>
            <a:srcRect/>
            <a:stretch>
              <a:fillRect/>
            </a:stretch>
          </p:blipFill>
          <p:spPr bwMode="auto">
            <a:xfrm>
              <a:off x="1082" y="1513"/>
              <a:ext cx="371" cy="309"/>
            </a:xfrm>
            <a:prstGeom prst="rect">
              <a:avLst/>
            </a:prstGeom>
            <a:noFill/>
          </p:spPr>
        </p:pic>
      </p:grpSp>
      <p:sp>
        <p:nvSpPr>
          <p:cNvPr id="709640" name="Text Box 8"/>
          <p:cNvSpPr txBox="1">
            <a:spLocks noChangeArrowheads="1"/>
          </p:cNvSpPr>
          <p:nvPr/>
        </p:nvSpPr>
        <p:spPr bwMode="auto">
          <a:xfrm>
            <a:off x="4637353" y="4269426"/>
            <a:ext cx="1381312" cy="307777"/>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sz="1400" b="1" dirty="0">
                <a:solidFill>
                  <a:schemeClr val="accent2">
                    <a:lumMod val="75000"/>
                  </a:schemeClr>
                </a:solidFill>
                <a:latin typeface="Helvetica 55 Roman" pitchFamily="34" charset="0"/>
              </a:rPr>
              <a:t>Security Area</a:t>
            </a:r>
          </a:p>
        </p:txBody>
      </p:sp>
      <p:sp>
        <p:nvSpPr>
          <p:cNvPr id="9" name="TextBox 8"/>
          <p:cNvSpPr txBox="1"/>
          <p:nvPr/>
        </p:nvSpPr>
        <p:spPr>
          <a:xfrm>
            <a:off x="2715905" y="4735773"/>
            <a:ext cx="1282890" cy="369332"/>
          </a:xfrm>
          <a:prstGeom prst="rect">
            <a:avLst/>
          </a:prstGeom>
          <a:noFill/>
        </p:spPr>
        <p:txBody>
          <a:bodyPr wrap="square" rtlCol="0">
            <a:spAutoFit/>
          </a:bodyPr>
          <a:lstStyle/>
          <a:p>
            <a:r>
              <a:rPr lang="en-US" sz="1800" b="1" dirty="0">
                <a:solidFill>
                  <a:schemeClr val="bg1">
                    <a:lumMod val="95000"/>
                  </a:schemeClr>
                </a:solidFill>
                <a:latin typeface="Helvetica 55 Roman" pitchFamily="34" charset="0"/>
              </a:rPr>
              <a:t>Bulk Area</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232012" y="317500"/>
            <a:ext cx="8911988" cy="609600"/>
          </a:xfrm>
        </p:spPr>
        <p:txBody>
          <a:bodyPr/>
          <a:lstStyle/>
          <a:p>
            <a:r>
              <a:rPr lang="en-US" dirty="0"/>
              <a:t>System-Directed Putaway Methods</a:t>
            </a:r>
          </a:p>
        </p:txBody>
      </p:sp>
      <p:sp>
        <p:nvSpPr>
          <p:cNvPr id="710659" name="Rectangle 3"/>
          <p:cNvSpPr>
            <a:spLocks noGrp="1" noChangeArrowheads="1"/>
          </p:cNvSpPr>
          <p:nvPr>
            <p:ph type="body" idx="1"/>
          </p:nvPr>
        </p:nvSpPr>
        <p:spPr>
          <a:xfrm>
            <a:off x="477672" y="1009934"/>
            <a:ext cx="7980528" cy="4706654"/>
          </a:xfrm>
        </p:spPr>
        <p:txBody>
          <a:bodyPr/>
          <a:lstStyle/>
          <a:p>
            <a:pPr marL="533400" indent="-533400">
              <a:buNone/>
            </a:pPr>
            <a:r>
              <a:rPr lang="en-US" sz="2800" b="1" dirty="0"/>
              <a:t>Suggested (to Reserve)</a:t>
            </a:r>
          </a:p>
          <a:p>
            <a:pPr marL="463550" indent="-209550"/>
            <a:r>
              <a:rPr lang="en-US" sz="2400" dirty="0"/>
              <a:t>Suggests a location</a:t>
            </a:r>
          </a:p>
          <a:p>
            <a:pPr marL="914400" lvl="1" indent="-177800"/>
            <a:r>
              <a:rPr lang="en-US" sz="2000" dirty="0"/>
              <a:t>Anywhere within the Putaway Zone </a:t>
            </a:r>
          </a:p>
          <a:p>
            <a:pPr marL="463550" indent="-209550"/>
            <a:r>
              <a:rPr lang="en-US" sz="2400" dirty="0"/>
              <a:t>Enhanced efficiency, minimal configuration  </a:t>
            </a:r>
          </a:p>
          <a:p>
            <a:pPr marL="463550" indent="-209550"/>
            <a:r>
              <a:rPr lang="en-US" sz="2400" dirty="0"/>
              <a:t>Ignores capacity</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p:txBody>
          <a:bodyPr/>
          <a:lstStyle/>
          <a:p>
            <a:r>
              <a:rPr lang="en-US" dirty="0"/>
              <a:t>Suggested (to Reserve): Example</a:t>
            </a:r>
          </a:p>
        </p:txBody>
      </p:sp>
      <p:sp>
        <p:nvSpPr>
          <p:cNvPr id="731140" name="Text Box 4"/>
          <p:cNvSpPr txBox="1">
            <a:spLocks noChangeArrowheads="1"/>
          </p:cNvSpPr>
          <p:nvPr/>
        </p:nvSpPr>
        <p:spPr bwMode="auto">
          <a:xfrm>
            <a:off x="346075" y="1454150"/>
            <a:ext cx="8453438" cy="2637204"/>
          </a:xfrm>
          <a:prstGeom prst="rect">
            <a:avLst/>
          </a:prstGeom>
          <a:solidFill>
            <a:srgbClr val="CCFFCC"/>
          </a:solidFill>
          <a:ln w="9525">
            <a:solidFill>
              <a:srgbClr val="000000"/>
            </a:solidFill>
            <a:miter lim="800000"/>
            <a:headEnd/>
            <a:tailEnd/>
          </a:ln>
          <a:effectLst>
            <a:outerShdw dist="107763" dir="2700000" algn="ctr" rotWithShape="0">
              <a:srgbClr val="969696"/>
            </a:outerShdw>
          </a:effectLst>
        </p:spPr>
        <p:txBody>
          <a:bodyPr lIns="182880" tIns="228600" rIns="182880" bIns="228600"/>
          <a:lstStyle/>
          <a:p>
            <a:pPr algn="l"/>
            <a:r>
              <a:rPr lang="en-US" sz="2000" b="1" dirty="0">
                <a:solidFill>
                  <a:srgbClr val="010000"/>
                </a:solidFill>
                <a:latin typeface="Arial" charset="0"/>
              </a:rPr>
              <a:t>Everything, Inc. </a:t>
            </a:r>
            <a:r>
              <a:rPr lang="en-US" sz="2000" dirty="0">
                <a:solidFill>
                  <a:srgbClr val="010000"/>
                </a:solidFill>
                <a:latin typeface="Arial" charset="0"/>
              </a:rPr>
              <a:t>is setting up Suggested Putaway for its new item, </a:t>
            </a:r>
            <a:r>
              <a:rPr lang="en-US" sz="2000" i="1" dirty="0">
                <a:solidFill>
                  <a:srgbClr val="010000"/>
                </a:solidFill>
                <a:latin typeface="Arial" charset="0"/>
              </a:rPr>
              <a:t>Gas Grills</a:t>
            </a:r>
            <a:r>
              <a:rPr lang="en-US" sz="2000" dirty="0">
                <a:solidFill>
                  <a:srgbClr val="010000"/>
                </a:solidFill>
                <a:latin typeface="Arial" charset="0"/>
              </a:rPr>
              <a:t>. In the Item table, </a:t>
            </a:r>
            <a:r>
              <a:rPr lang="en-US" sz="2000" i="1" dirty="0">
                <a:solidFill>
                  <a:srgbClr val="010000"/>
                </a:solidFill>
                <a:latin typeface="Arial" charset="0"/>
              </a:rPr>
              <a:t>Gas Grills </a:t>
            </a:r>
            <a:r>
              <a:rPr lang="en-US" sz="2000" dirty="0">
                <a:solidFill>
                  <a:srgbClr val="010000"/>
                </a:solidFill>
                <a:latin typeface="Arial" charset="0"/>
              </a:rPr>
              <a:t>have been assigned a Putaway Type of </a:t>
            </a:r>
            <a:r>
              <a:rPr lang="en-US" sz="2000" b="1" dirty="0">
                <a:solidFill>
                  <a:srgbClr val="010000"/>
                </a:solidFill>
                <a:latin typeface="Arial" charset="0"/>
              </a:rPr>
              <a:t>Big Items</a:t>
            </a:r>
            <a:r>
              <a:rPr lang="en-US" sz="2000" dirty="0">
                <a:solidFill>
                  <a:srgbClr val="010000"/>
                </a:solidFill>
                <a:latin typeface="Arial" charset="0"/>
              </a:rPr>
              <a:t>. </a:t>
            </a:r>
          </a:p>
          <a:p>
            <a:pPr algn="l"/>
            <a:endParaRPr lang="en-US" sz="2000" dirty="0">
              <a:solidFill>
                <a:srgbClr val="010000"/>
              </a:solidFill>
              <a:latin typeface="Arial" charset="0"/>
            </a:endParaRPr>
          </a:p>
          <a:p>
            <a:pPr algn="l"/>
            <a:r>
              <a:rPr lang="en-US" sz="2000" dirty="0">
                <a:solidFill>
                  <a:srgbClr val="010000"/>
                </a:solidFill>
                <a:latin typeface="Arial" charset="0"/>
              </a:rPr>
              <a:t>All LPNs with a Putaway Type of </a:t>
            </a:r>
            <a:r>
              <a:rPr lang="en-US" sz="2000" b="1" dirty="0">
                <a:solidFill>
                  <a:srgbClr val="010000"/>
                </a:solidFill>
                <a:latin typeface="Arial" charset="0"/>
              </a:rPr>
              <a:t>Big Items </a:t>
            </a:r>
            <a:r>
              <a:rPr lang="en-US" sz="2000" dirty="0">
                <a:solidFill>
                  <a:srgbClr val="010000"/>
                </a:solidFill>
                <a:latin typeface="Arial" charset="0"/>
              </a:rPr>
              <a:t>should be directed to the reserve aisle BLK-01-1-1 but are allowed to be located in any location within the </a:t>
            </a:r>
            <a:r>
              <a:rPr lang="en-US" sz="2000" u="sng" dirty="0">
                <a:solidFill>
                  <a:srgbClr val="010000"/>
                </a:solidFill>
                <a:latin typeface="Arial" charset="0"/>
              </a:rPr>
              <a:t>Bulk</a:t>
            </a:r>
            <a:r>
              <a:rPr lang="en-US" sz="2000" dirty="0">
                <a:solidFill>
                  <a:srgbClr val="010000"/>
                </a:solidFill>
                <a:latin typeface="Arial" charset="0"/>
              </a:rPr>
              <a:t> Putaway Zone.</a:t>
            </a:r>
          </a:p>
        </p:txBody>
      </p:sp>
      <p:pic>
        <p:nvPicPr>
          <p:cNvPr id="731141" name="Picture 5" descr="j0126950"/>
          <p:cNvPicPr>
            <a:picLocks noChangeAspect="1" noChangeArrowheads="1"/>
          </p:cNvPicPr>
          <p:nvPr/>
        </p:nvPicPr>
        <p:blipFill>
          <a:blip r:embed="rId3" cstate="print"/>
          <a:srcRect/>
          <a:stretch>
            <a:fillRect/>
          </a:stretch>
        </p:blipFill>
        <p:spPr bwMode="auto">
          <a:xfrm>
            <a:off x="1943100" y="3805238"/>
            <a:ext cx="2000250" cy="2328862"/>
          </a:xfrm>
          <a:prstGeom prst="rect">
            <a:avLst/>
          </a:prstGeom>
          <a:noFill/>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3" name="Rectangle 3"/>
          <p:cNvSpPr>
            <a:spLocks noGrp="1" noChangeArrowheads="1"/>
          </p:cNvSpPr>
          <p:nvPr>
            <p:ph type="title"/>
          </p:nvPr>
        </p:nvSpPr>
        <p:spPr/>
        <p:txBody>
          <a:bodyPr/>
          <a:lstStyle/>
          <a:p>
            <a:r>
              <a:rPr lang="en-US" dirty="0"/>
              <a:t>Suggested (to Reserve)</a:t>
            </a:r>
          </a:p>
        </p:txBody>
      </p:sp>
      <p:pic>
        <p:nvPicPr>
          <p:cNvPr id="711687" name="Picture 7" descr="Suggested Putaway"/>
          <p:cNvPicPr>
            <a:picLocks noChangeAspect="1" noChangeArrowheads="1"/>
          </p:cNvPicPr>
          <p:nvPr/>
        </p:nvPicPr>
        <p:blipFill>
          <a:blip r:embed="rId3" cstate="print"/>
          <a:srcRect/>
          <a:stretch>
            <a:fillRect/>
          </a:stretch>
        </p:blipFill>
        <p:spPr bwMode="auto">
          <a:xfrm>
            <a:off x="643152" y="1159253"/>
            <a:ext cx="7886696" cy="4999603"/>
          </a:xfrm>
          <a:prstGeom prst="rect">
            <a:avLst/>
          </a:prstGeom>
          <a:noFill/>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a:xfrm>
            <a:off x="259307" y="317500"/>
            <a:ext cx="8884693" cy="609600"/>
          </a:xfrm>
        </p:spPr>
        <p:txBody>
          <a:bodyPr/>
          <a:lstStyle/>
          <a:p>
            <a:r>
              <a:rPr lang="en-US" dirty="0"/>
              <a:t>System-Directed Putaway Methods</a:t>
            </a:r>
          </a:p>
        </p:txBody>
      </p:sp>
      <p:sp>
        <p:nvSpPr>
          <p:cNvPr id="714755" name="Rectangle 3"/>
          <p:cNvSpPr>
            <a:spLocks noGrp="1" noChangeArrowheads="1"/>
          </p:cNvSpPr>
          <p:nvPr>
            <p:ph type="body" idx="1"/>
          </p:nvPr>
        </p:nvSpPr>
        <p:spPr>
          <a:xfrm>
            <a:off x="491319" y="1023582"/>
            <a:ext cx="7966881" cy="4831118"/>
          </a:xfrm>
        </p:spPr>
        <p:txBody>
          <a:bodyPr/>
          <a:lstStyle/>
          <a:p>
            <a:pPr>
              <a:buNone/>
            </a:pPr>
            <a:r>
              <a:rPr lang="en-US" sz="2800" b="1" dirty="0"/>
              <a:t>Direct (to Reserve)</a:t>
            </a:r>
          </a:p>
          <a:p>
            <a:r>
              <a:rPr lang="en-US" sz="2400" dirty="0"/>
              <a:t>Specific location</a:t>
            </a:r>
          </a:p>
          <a:p>
            <a:pPr lvl="1"/>
            <a:r>
              <a:rPr lang="en-US" sz="2000" dirty="0"/>
              <a:t>Capacity</a:t>
            </a:r>
          </a:p>
          <a:p>
            <a:pPr lvl="1"/>
            <a:r>
              <a:rPr lang="en-US" sz="2000" dirty="0"/>
              <a:t>Item Dedication Type</a:t>
            </a:r>
          </a:p>
          <a:p>
            <a:pPr lvl="1"/>
            <a:r>
              <a:rPr lang="en-US" sz="2000" dirty="0"/>
              <a:t>Putaway Zone Priority</a:t>
            </a:r>
          </a:p>
          <a:p>
            <a:r>
              <a:rPr lang="en-US" sz="2400" dirty="0"/>
              <a:t>Optimizes Putaway process</a:t>
            </a:r>
          </a:p>
          <a:p>
            <a:r>
              <a:rPr lang="en-US" sz="2400" dirty="0"/>
              <a:t>Eliminates decision making by warehouse personnel</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sz="3200" dirty="0"/>
              <a:t>Direct (to Reserve): Example</a:t>
            </a:r>
          </a:p>
        </p:txBody>
      </p:sp>
      <p:sp>
        <p:nvSpPr>
          <p:cNvPr id="715780" name="Text Box 4"/>
          <p:cNvSpPr txBox="1">
            <a:spLocks noChangeArrowheads="1"/>
          </p:cNvSpPr>
          <p:nvPr/>
        </p:nvSpPr>
        <p:spPr bwMode="auto">
          <a:xfrm>
            <a:off x="72570" y="1257299"/>
            <a:ext cx="8942388" cy="2345709"/>
          </a:xfrm>
          <a:prstGeom prst="rect">
            <a:avLst/>
          </a:prstGeom>
          <a:solidFill>
            <a:srgbClr val="CCFFCC"/>
          </a:solidFill>
          <a:ln w="9525">
            <a:solidFill>
              <a:srgbClr val="000000"/>
            </a:solidFill>
            <a:miter lim="800000"/>
            <a:headEnd/>
            <a:tailEnd/>
          </a:ln>
          <a:effectLst>
            <a:outerShdw dist="107763" dir="2700000" algn="ctr" rotWithShape="0">
              <a:srgbClr val="969696"/>
            </a:outerShdw>
          </a:effectLst>
        </p:spPr>
        <p:txBody>
          <a:bodyPr lIns="182880" tIns="228600" rIns="182880" bIns="228600"/>
          <a:lstStyle/>
          <a:p>
            <a:pPr algn="l"/>
            <a:r>
              <a:rPr lang="en-US" sz="2000" b="1" dirty="0">
                <a:solidFill>
                  <a:srgbClr val="010000"/>
                </a:solidFill>
                <a:latin typeface="Arial" charset="0"/>
              </a:rPr>
              <a:t>Everything, Inc. </a:t>
            </a:r>
            <a:r>
              <a:rPr lang="en-US" sz="2000" dirty="0">
                <a:solidFill>
                  <a:srgbClr val="010000"/>
                </a:solidFill>
                <a:latin typeface="Arial" charset="0"/>
              </a:rPr>
              <a:t>has decided that all iLPNs containing ice cream will be assigned a Putaway Type of </a:t>
            </a:r>
            <a:r>
              <a:rPr lang="en-US" sz="2000" b="1" dirty="0">
                <a:solidFill>
                  <a:srgbClr val="010000"/>
                </a:solidFill>
                <a:latin typeface="Arial" charset="0"/>
              </a:rPr>
              <a:t>Frozen Foods</a:t>
            </a:r>
            <a:r>
              <a:rPr lang="en-US" sz="2000" dirty="0">
                <a:solidFill>
                  <a:srgbClr val="010000"/>
                </a:solidFill>
                <a:latin typeface="Arial" charset="0"/>
              </a:rPr>
              <a:t>. All iLPNs with a Putaway Type of </a:t>
            </a:r>
            <a:r>
              <a:rPr lang="en-US" sz="2000" b="1" dirty="0">
                <a:solidFill>
                  <a:srgbClr val="010000"/>
                </a:solidFill>
                <a:latin typeface="Arial" charset="0"/>
              </a:rPr>
              <a:t>Frozen Foods </a:t>
            </a:r>
            <a:r>
              <a:rPr lang="en-US" sz="2000" dirty="0">
                <a:solidFill>
                  <a:srgbClr val="010000"/>
                </a:solidFill>
                <a:latin typeface="Arial" charset="0"/>
              </a:rPr>
              <a:t>will be directed to the Putaway Zone </a:t>
            </a:r>
            <a:r>
              <a:rPr lang="en-US" sz="2000" u="sng" dirty="0">
                <a:solidFill>
                  <a:srgbClr val="010000"/>
                </a:solidFill>
                <a:latin typeface="Arial" charset="0"/>
              </a:rPr>
              <a:t>Frozen Zone 1. </a:t>
            </a:r>
          </a:p>
          <a:p>
            <a:pPr algn="l"/>
            <a:endParaRPr lang="en-US" sz="2000" dirty="0">
              <a:solidFill>
                <a:srgbClr val="010000"/>
              </a:solidFill>
              <a:latin typeface="Arial" charset="0"/>
            </a:endParaRPr>
          </a:p>
          <a:p>
            <a:pPr algn="l"/>
            <a:r>
              <a:rPr lang="en-US" sz="2000" dirty="0">
                <a:solidFill>
                  <a:srgbClr val="010000"/>
                </a:solidFill>
                <a:latin typeface="Arial" charset="0"/>
              </a:rPr>
              <a:t>If there is no space in Putaway Zone </a:t>
            </a:r>
            <a:r>
              <a:rPr lang="en-US" sz="2000" u="sng" dirty="0">
                <a:solidFill>
                  <a:srgbClr val="010000"/>
                </a:solidFill>
                <a:latin typeface="Arial" charset="0"/>
              </a:rPr>
              <a:t>Frozen Zone 1</a:t>
            </a:r>
            <a:r>
              <a:rPr lang="en-US" sz="2000" dirty="0">
                <a:solidFill>
                  <a:srgbClr val="010000"/>
                </a:solidFill>
                <a:latin typeface="Arial" charset="0"/>
              </a:rPr>
              <a:t>, then the iLPN should be directed to the Putaway Zone </a:t>
            </a:r>
            <a:r>
              <a:rPr lang="en-US" sz="2000" u="sng" dirty="0">
                <a:solidFill>
                  <a:srgbClr val="010000"/>
                </a:solidFill>
                <a:latin typeface="Arial" charset="0"/>
              </a:rPr>
              <a:t>Frozen Zone 2</a:t>
            </a:r>
            <a:r>
              <a:rPr lang="en-US" sz="2000" dirty="0">
                <a:solidFill>
                  <a:srgbClr val="010000"/>
                </a:solidFill>
                <a:latin typeface="Arial" charset="0"/>
              </a:rPr>
              <a:t>.</a:t>
            </a:r>
            <a:r>
              <a:rPr lang="en-US" sz="1800" dirty="0">
                <a:solidFill>
                  <a:srgbClr val="010000"/>
                </a:solidFill>
                <a:latin typeface="Arial" charset="0"/>
              </a:rPr>
              <a:t> </a:t>
            </a:r>
          </a:p>
        </p:txBody>
      </p:sp>
      <p:pic>
        <p:nvPicPr>
          <p:cNvPr id="715782" name="Picture 6" descr="j0079091"/>
          <p:cNvPicPr>
            <a:picLocks noChangeAspect="1" noChangeArrowheads="1"/>
          </p:cNvPicPr>
          <p:nvPr/>
        </p:nvPicPr>
        <p:blipFill>
          <a:blip r:embed="rId3" cstate="print"/>
          <a:srcRect/>
          <a:stretch>
            <a:fillRect/>
          </a:stretch>
        </p:blipFill>
        <p:spPr bwMode="auto">
          <a:xfrm>
            <a:off x="4175125" y="4159250"/>
            <a:ext cx="1674813" cy="1806575"/>
          </a:xfrm>
          <a:prstGeom prst="rect">
            <a:avLst/>
          </a:prstGeom>
          <a:noFill/>
        </p:spPr>
      </p:pic>
      <p:pic>
        <p:nvPicPr>
          <p:cNvPr id="715783" name="Picture 7" descr="j0199239"/>
          <p:cNvPicPr>
            <a:picLocks noChangeAspect="1" noChangeArrowheads="1"/>
          </p:cNvPicPr>
          <p:nvPr/>
        </p:nvPicPr>
        <p:blipFill>
          <a:blip r:embed="rId4" cstate="print"/>
          <a:srcRect/>
          <a:stretch>
            <a:fillRect/>
          </a:stretch>
        </p:blipFill>
        <p:spPr bwMode="auto">
          <a:xfrm>
            <a:off x="2844800" y="3871913"/>
            <a:ext cx="942975" cy="2108200"/>
          </a:xfrm>
          <a:prstGeom prst="rect">
            <a:avLst/>
          </a:prstGeom>
          <a:noFill/>
        </p:spPr>
      </p:pic>
      <p:pic>
        <p:nvPicPr>
          <p:cNvPr id="715784" name="Picture 8" descr="j0232259"/>
          <p:cNvPicPr>
            <a:picLocks noChangeAspect="1" noChangeArrowheads="1"/>
          </p:cNvPicPr>
          <p:nvPr/>
        </p:nvPicPr>
        <p:blipFill>
          <a:blip r:embed="rId5" cstate="print"/>
          <a:srcRect/>
          <a:stretch>
            <a:fillRect/>
          </a:stretch>
        </p:blipFill>
        <p:spPr bwMode="auto">
          <a:xfrm>
            <a:off x="931863" y="4113213"/>
            <a:ext cx="1147762" cy="1835150"/>
          </a:xfrm>
          <a:prstGeom prst="rect">
            <a:avLst/>
          </a:prstGeom>
          <a:noFill/>
        </p:spPr>
      </p:pic>
      <p:pic>
        <p:nvPicPr>
          <p:cNvPr id="715785" name="Picture 9" descr="j0110873"/>
          <p:cNvPicPr>
            <a:picLocks noChangeAspect="1" noChangeArrowheads="1"/>
          </p:cNvPicPr>
          <p:nvPr/>
        </p:nvPicPr>
        <p:blipFill>
          <a:blip r:embed="rId6" cstate="print"/>
          <a:srcRect/>
          <a:stretch>
            <a:fillRect/>
          </a:stretch>
        </p:blipFill>
        <p:spPr bwMode="auto">
          <a:xfrm>
            <a:off x="6034088" y="3906838"/>
            <a:ext cx="2119312" cy="1990725"/>
          </a:xfrm>
          <a:prstGeom prst="rect">
            <a:avLst/>
          </a:prstGeom>
          <a:noFill/>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descr="Directed Putaway"/>
          <p:cNvPicPr>
            <a:picLocks noChangeAspect="1" noChangeArrowheads="1"/>
          </p:cNvPicPr>
          <p:nvPr/>
        </p:nvPicPr>
        <p:blipFill>
          <a:blip r:embed="rId3" cstate="print"/>
          <a:srcRect/>
          <a:stretch>
            <a:fillRect/>
          </a:stretch>
        </p:blipFill>
        <p:spPr bwMode="auto">
          <a:xfrm>
            <a:off x="651719" y="1160058"/>
            <a:ext cx="7891780" cy="5031672"/>
          </a:xfrm>
          <a:prstGeom prst="rect">
            <a:avLst/>
          </a:prstGeom>
          <a:noFill/>
        </p:spPr>
      </p:pic>
      <p:sp>
        <p:nvSpPr>
          <p:cNvPr id="732162" name="Rectangle 2"/>
          <p:cNvSpPr>
            <a:spLocks noGrp="1" noChangeArrowheads="1"/>
          </p:cNvSpPr>
          <p:nvPr>
            <p:ph type="title"/>
          </p:nvPr>
        </p:nvSpPr>
        <p:spPr/>
        <p:txBody>
          <a:bodyPr/>
          <a:lstStyle/>
          <a:p>
            <a:r>
              <a:rPr lang="en-US" dirty="0"/>
              <a:t>Direct (to Reserve)</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245660" y="317500"/>
            <a:ext cx="8898340" cy="609600"/>
          </a:xfrm>
        </p:spPr>
        <p:txBody>
          <a:bodyPr/>
          <a:lstStyle/>
          <a:p>
            <a:r>
              <a:rPr lang="en-US" dirty="0"/>
              <a:t>System-Directed Putaway Methods</a:t>
            </a:r>
          </a:p>
        </p:txBody>
      </p:sp>
      <p:sp>
        <p:nvSpPr>
          <p:cNvPr id="718851" name="Rectangle 3"/>
          <p:cNvSpPr>
            <a:spLocks noGrp="1" noChangeArrowheads="1"/>
          </p:cNvSpPr>
          <p:nvPr>
            <p:ph type="body" idx="1"/>
          </p:nvPr>
        </p:nvSpPr>
        <p:spPr>
          <a:xfrm>
            <a:off x="491319" y="1050878"/>
            <a:ext cx="7395381" cy="4854622"/>
          </a:xfrm>
        </p:spPr>
        <p:txBody>
          <a:bodyPr/>
          <a:lstStyle/>
          <a:p>
            <a:pPr>
              <a:lnSpc>
                <a:spcPct val="90000"/>
              </a:lnSpc>
              <a:buNone/>
            </a:pPr>
            <a:r>
              <a:rPr lang="en-US" sz="2800" b="1" dirty="0"/>
              <a:t>Direct to Active/Case Pick</a:t>
            </a:r>
          </a:p>
          <a:p>
            <a:pPr>
              <a:lnSpc>
                <a:spcPct val="90000"/>
              </a:lnSpc>
            </a:pPr>
            <a:r>
              <a:rPr lang="en-US" sz="2400" dirty="0"/>
              <a:t>RF transaction </a:t>
            </a:r>
            <a:r>
              <a:rPr lang="en-US" sz="2400" b="1" i="1" dirty="0"/>
              <a:t>Direct PA–LPN</a:t>
            </a:r>
            <a:endParaRPr lang="en-US" sz="2400" i="1" dirty="0"/>
          </a:p>
          <a:p>
            <a:pPr>
              <a:lnSpc>
                <a:spcPct val="90000"/>
              </a:lnSpc>
            </a:pPr>
            <a:r>
              <a:rPr lang="en-US" sz="2400" dirty="0"/>
              <a:t>Single item LPNs</a:t>
            </a:r>
          </a:p>
          <a:p>
            <a:pPr lvl="1">
              <a:lnSpc>
                <a:spcPct val="90000"/>
              </a:lnSpc>
            </a:pPr>
            <a:r>
              <a:rPr lang="en-US" sz="2200" dirty="0"/>
              <a:t>1</a:t>
            </a:r>
            <a:r>
              <a:rPr lang="en-US" sz="2200" baseline="30000" dirty="0"/>
              <a:t>st</a:t>
            </a:r>
            <a:r>
              <a:rPr lang="en-US" sz="2200" dirty="0"/>
              <a:t> check – Does this item have an active/case pick location?</a:t>
            </a:r>
          </a:p>
          <a:p>
            <a:pPr lvl="1">
              <a:lnSpc>
                <a:spcPct val="90000"/>
              </a:lnSpc>
            </a:pPr>
            <a:r>
              <a:rPr lang="en-US" sz="2200" dirty="0"/>
              <a:t>If not, a</a:t>
            </a:r>
            <a:r>
              <a:rPr lang="en-US" sz="2000" dirty="0"/>
              <a:t>ssign new Active/Case Pick location</a:t>
            </a:r>
          </a:p>
          <a:p>
            <a:pPr lvl="1">
              <a:lnSpc>
                <a:spcPct val="90000"/>
              </a:lnSpc>
              <a:buNone/>
            </a:pPr>
            <a:r>
              <a:rPr lang="en-US" sz="2000" dirty="0"/>
              <a:t>And/Or</a:t>
            </a:r>
          </a:p>
          <a:p>
            <a:pPr lvl="1">
              <a:lnSpc>
                <a:spcPct val="90000"/>
              </a:lnSpc>
            </a:pPr>
            <a:r>
              <a:rPr lang="en-US" sz="2000" dirty="0"/>
              <a:t>2</a:t>
            </a:r>
            <a:r>
              <a:rPr lang="en-US" sz="2000" baseline="30000" dirty="0"/>
              <a:t>nd</a:t>
            </a:r>
            <a:r>
              <a:rPr lang="en-US" sz="2000" dirty="0"/>
              <a:t> check – If this item has a location, does it need replenishment?</a:t>
            </a:r>
          </a:p>
          <a:p>
            <a:pPr lvl="1">
              <a:lnSpc>
                <a:spcPct val="90000"/>
              </a:lnSpc>
            </a:pPr>
            <a:r>
              <a:rPr lang="en-US" sz="2000" dirty="0"/>
              <a:t>If so, replenish existing location</a:t>
            </a:r>
          </a:p>
          <a:p>
            <a:pPr>
              <a:lnSpc>
                <a:spcPct val="90000"/>
              </a:lnSpc>
            </a:pPr>
            <a:r>
              <a:rPr lang="en-US" sz="2400" dirty="0"/>
              <a:t>Multi-item LPNs, </a:t>
            </a:r>
            <a:r>
              <a:rPr lang="en-US" sz="2000" dirty="0"/>
              <a:t>split iLPN to:</a:t>
            </a:r>
          </a:p>
          <a:p>
            <a:pPr lvl="1">
              <a:lnSpc>
                <a:spcPct val="90000"/>
              </a:lnSpc>
            </a:pPr>
            <a:r>
              <a:rPr lang="en-US" sz="2000" dirty="0"/>
              <a:t>Assign locations or </a:t>
            </a:r>
          </a:p>
          <a:p>
            <a:pPr lvl="1">
              <a:lnSpc>
                <a:spcPct val="90000"/>
              </a:lnSpc>
            </a:pPr>
            <a:r>
              <a:rPr lang="en-US" sz="2000" dirty="0"/>
              <a:t>Replenish locations</a:t>
            </a:r>
          </a:p>
          <a:p>
            <a:pPr lvl="1">
              <a:lnSpc>
                <a:spcPct val="90000"/>
              </a:lnSpc>
            </a:pPr>
            <a:endParaRPr lang="en-US" sz="2000" dirty="0"/>
          </a:p>
          <a:p>
            <a:pPr lvl="3">
              <a:lnSpc>
                <a:spcPct val="90000"/>
              </a:lnSpc>
              <a:buFontTx/>
              <a:buNone/>
            </a:pPr>
            <a:endParaRPr lang="en-US" sz="2400"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en-US" dirty="0"/>
              <a:t>Direct to Active/Case-Pick: Example</a:t>
            </a:r>
          </a:p>
        </p:txBody>
      </p:sp>
      <p:sp>
        <p:nvSpPr>
          <p:cNvPr id="733188" name="Text Box 4"/>
          <p:cNvSpPr txBox="1">
            <a:spLocks noChangeArrowheads="1"/>
          </p:cNvSpPr>
          <p:nvPr/>
        </p:nvSpPr>
        <p:spPr bwMode="auto">
          <a:xfrm>
            <a:off x="529254" y="1403659"/>
            <a:ext cx="7926387" cy="2677022"/>
          </a:xfrm>
          <a:prstGeom prst="rect">
            <a:avLst/>
          </a:prstGeom>
          <a:solidFill>
            <a:srgbClr val="CCFFCC"/>
          </a:solidFill>
          <a:ln w="9525">
            <a:solidFill>
              <a:srgbClr val="000000"/>
            </a:solidFill>
            <a:miter lim="800000"/>
            <a:headEnd/>
            <a:tailEnd/>
          </a:ln>
          <a:effectLst>
            <a:outerShdw dist="107763" dir="2700000" algn="ctr" rotWithShape="0">
              <a:srgbClr val="969696"/>
            </a:outerShdw>
          </a:effectLst>
        </p:spPr>
        <p:txBody>
          <a:bodyPr lIns="182880" tIns="228600" rIns="182880" bIns="228600"/>
          <a:lstStyle/>
          <a:p>
            <a:pPr algn="l"/>
            <a:r>
              <a:rPr lang="en-US" sz="1800" b="1" dirty="0">
                <a:solidFill>
                  <a:srgbClr val="010000"/>
                </a:solidFill>
                <a:latin typeface="Arial" charset="0"/>
              </a:rPr>
              <a:t>Everything, Inc. </a:t>
            </a:r>
            <a:r>
              <a:rPr lang="en-US" sz="1800" dirty="0">
                <a:solidFill>
                  <a:srgbClr val="010000"/>
                </a:solidFill>
                <a:latin typeface="Arial" charset="0"/>
              </a:rPr>
              <a:t>would like to keep the active locations for small items full. All toothbrushes have been assigned a Putaway Type of </a:t>
            </a:r>
            <a:r>
              <a:rPr lang="en-US" sz="1800" b="1" dirty="0">
                <a:solidFill>
                  <a:srgbClr val="010000"/>
                </a:solidFill>
                <a:latin typeface="Arial" charset="0"/>
              </a:rPr>
              <a:t>Small Items </a:t>
            </a:r>
            <a:r>
              <a:rPr lang="en-US" sz="1800" dirty="0">
                <a:solidFill>
                  <a:srgbClr val="010000"/>
                </a:solidFill>
                <a:latin typeface="Arial" charset="0"/>
              </a:rPr>
              <a:t>in the Items Menu. </a:t>
            </a:r>
          </a:p>
          <a:p>
            <a:pPr algn="l"/>
            <a:endParaRPr lang="en-US" sz="1800" dirty="0">
              <a:solidFill>
                <a:srgbClr val="010000"/>
              </a:solidFill>
              <a:latin typeface="Arial" charset="0"/>
            </a:endParaRPr>
          </a:p>
          <a:p>
            <a:pPr algn="l"/>
            <a:r>
              <a:rPr lang="en-US" sz="1800" dirty="0">
                <a:solidFill>
                  <a:srgbClr val="010000"/>
                </a:solidFill>
                <a:latin typeface="Arial" charset="0"/>
              </a:rPr>
              <a:t>The first priority of all LPNs assigned a Putaway Type of </a:t>
            </a:r>
            <a:r>
              <a:rPr lang="en-US" sz="1800" b="1" dirty="0">
                <a:solidFill>
                  <a:srgbClr val="010000"/>
                </a:solidFill>
                <a:latin typeface="Arial" charset="0"/>
              </a:rPr>
              <a:t>Small Items</a:t>
            </a:r>
            <a:r>
              <a:rPr lang="en-US" sz="1800" dirty="0">
                <a:solidFill>
                  <a:srgbClr val="010000"/>
                </a:solidFill>
                <a:latin typeface="Arial" charset="0"/>
              </a:rPr>
              <a:t> is to replenish any existing active locations for the item. If the current active locations are full, then the LPNs should be directed to the Putaway Zone </a:t>
            </a:r>
            <a:r>
              <a:rPr lang="en-US" sz="1800" u="sng" dirty="0">
                <a:solidFill>
                  <a:srgbClr val="010000"/>
                </a:solidFill>
                <a:latin typeface="Arial" charset="0"/>
              </a:rPr>
              <a:t>Regular</a:t>
            </a:r>
            <a:r>
              <a:rPr lang="en-US" sz="1800" dirty="0">
                <a:solidFill>
                  <a:srgbClr val="010000"/>
                </a:solidFill>
                <a:latin typeface="Arial" charset="0"/>
              </a:rPr>
              <a:t>.</a:t>
            </a:r>
          </a:p>
        </p:txBody>
      </p:sp>
      <p:pic>
        <p:nvPicPr>
          <p:cNvPr id="733189" name="Picture 5" descr="HH00004_"/>
          <p:cNvPicPr>
            <a:picLocks noChangeAspect="1" noChangeArrowheads="1"/>
          </p:cNvPicPr>
          <p:nvPr/>
        </p:nvPicPr>
        <p:blipFill>
          <a:blip r:embed="rId3" cstate="print"/>
          <a:srcRect/>
          <a:stretch>
            <a:fillRect/>
          </a:stretch>
        </p:blipFill>
        <p:spPr bwMode="auto">
          <a:xfrm>
            <a:off x="982663" y="4411663"/>
            <a:ext cx="1704975" cy="771525"/>
          </a:xfrm>
          <a:prstGeom prst="rect">
            <a:avLst/>
          </a:prstGeom>
          <a:noFill/>
        </p:spPr>
      </p:pic>
      <p:pic>
        <p:nvPicPr>
          <p:cNvPr id="733190" name="Picture 6" descr="HH00004_"/>
          <p:cNvPicPr>
            <a:picLocks noChangeAspect="1" noChangeArrowheads="1"/>
          </p:cNvPicPr>
          <p:nvPr/>
        </p:nvPicPr>
        <p:blipFill>
          <a:blip r:embed="rId3" cstate="print"/>
          <a:srcRect/>
          <a:stretch>
            <a:fillRect/>
          </a:stretch>
        </p:blipFill>
        <p:spPr bwMode="auto">
          <a:xfrm>
            <a:off x="1862138" y="4291013"/>
            <a:ext cx="1704975" cy="771525"/>
          </a:xfrm>
          <a:prstGeom prst="rect">
            <a:avLst/>
          </a:prstGeom>
          <a:noFill/>
        </p:spPr>
      </p:pic>
      <p:pic>
        <p:nvPicPr>
          <p:cNvPr id="733191" name="Picture 7" descr="HH00004_"/>
          <p:cNvPicPr>
            <a:picLocks noChangeAspect="1" noChangeArrowheads="1"/>
          </p:cNvPicPr>
          <p:nvPr/>
        </p:nvPicPr>
        <p:blipFill>
          <a:blip r:embed="rId3" cstate="print"/>
          <a:srcRect/>
          <a:stretch>
            <a:fillRect/>
          </a:stretch>
        </p:blipFill>
        <p:spPr bwMode="auto">
          <a:xfrm>
            <a:off x="1851025" y="4614863"/>
            <a:ext cx="1704975" cy="771525"/>
          </a:xfrm>
          <a:prstGeom prst="rect">
            <a:avLst/>
          </a:prstGeom>
          <a:noFill/>
        </p:spPr>
      </p:pic>
      <p:pic>
        <p:nvPicPr>
          <p:cNvPr id="733192" name="Picture 8" descr="HH00004_"/>
          <p:cNvPicPr>
            <a:picLocks noChangeAspect="1" noChangeArrowheads="1"/>
          </p:cNvPicPr>
          <p:nvPr/>
        </p:nvPicPr>
        <p:blipFill>
          <a:blip r:embed="rId3" cstate="print"/>
          <a:srcRect/>
          <a:stretch>
            <a:fillRect/>
          </a:stretch>
        </p:blipFill>
        <p:spPr bwMode="auto">
          <a:xfrm>
            <a:off x="2703513" y="4579938"/>
            <a:ext cx="1704975" cy="771525"/>
          </a:xfrm>
          <a:prstGeom prst="rect">
            <a:avLst/>
          </a:prstGeom>
          <a:noFill/>
        </p:spPr>
      </p:pic>
      <p:pic>
        <p:nvPicPr>
          <p:cNvPr id="733193" name="Picture 9" descr="HH00004_"/>
          <p:cNvPicPr>
            <a:picLocks noChangeAspect="1" noChangeArrowheads="1"/>
          </p:cNvPicPr>
          <p:nvPr/>
        </p:nvPicPr>
        <p:blipFill>
          <a:blip r:embed="rId3" cstate="print"/>
          <a:srcRect/>
          <a:stretch>
            <a:fillRect/>
          </a:stretch>
        </p:blipFill>
        <p:spPr bwMode="auto">
          <a:xfrm>
            <a:off x="3486150" y="4795838"/>
            <a:ext cx="1704975" cy="771525"/>
          </a:xfrm>
          <a:prstGeom prst="rect">
            <a:avLst/>
          </a:prstGeom>
          <a:noFill/>
        </p:spPr>
      </p:pic>
      <p:pic>
        <p:nvPicPr>
          <p:cNvPr id="733194" name="Picture 10" descr="HH00004_"/>
          <p:cNvPicPr>
            <a:picLocks noChangeAspect="1" noChangeArrowheads="1"/>
          </p:cNvPicPr>
          <p:nvPr/>
        </p:nvPicPr>
        <p:blipFill>
          <a:blip r:embed="rId3" cstate="print"/>
          <a:srcRect/>
          <a:stretch>
            <a:fillRect/>
          </a:stretch>
        </p:blipFill>
        <p:spPr bwMode="auto">
          <a:xfrm>
            <a:off x="4448175" y="4687888"/>
            <a:ext cx="1704975" cy="771525"/>
          </a:xfrm>
          <a:prstGeom prst="rect">
            <a:avLst/>
          </a:prstGeom>
          <a:noFill/>
        </p:spPr>
      </p:pic>
      <p:pic>
        <p:nvPicPr>
          <p:cNvPr id="733195" name="Picture 11" descr="HH00004_"/>
          <p:cNvPicPr>
            <a:picLocks noChangeAspect="1" noChangeArrowheads="1"/>
          </p:cNvPicPr>
          <p:nvPr/>
        </p:nvPicPr>
        <p:blipFill>
          <a:blip r:embed="rId3" cstate="print"/>
          <a:srcRect/>
          <a:stretch>
            <a:fillRect/>
          </a:stretch>
        </p:blipFill>
        <p:spPr bwMode="auto">
          <a:xfrm>
            <a:off x="5375275" y="4589463"/>
            <a:ext cx="1704975" cy="771525"/>
          </a:xfrm>
          <a:prstGeom prst="rect">
            <a:avLst/>
          </a:prstGeom>
          <a:noFill/>
        </p:spPr>
      </p:pic>
      <p:pic>
        <p:nvPicPr>
          <p:cNvPr id="733196" name="Picture 12" descr="HH00004_"/>
          <p:cNvPicPr>
            <a:picLocks noChangeAspect="1" noChangeArrowheads="1"/>
          </p:cNvPicPr>
          <p:nvPr/>
        </p:nvPicPr>
        <p:blipFill>
          <a:blip r:embed="rId3" cstate="print"/>
          <a:srcRect/>
          <a:stretch>
            <a:fillRect/>
          </a:stretch>
        </p:blipFill>
        <p:spPr bwMode="auto">
          <a:xfrm>
            <a:off x="6110288" y="4843463"/>
            <a:ext cx="1704975" cy="771525"/>
          </a:xfrm>
          <a:prstGeom prst="rect">
            <a:avLst/>
          </a:prstGeom>
          <a:noFill/>
        </p:spPr>
      </p:pic>
      <p:pic>
        <p:nvPicPr>
          <p:cNvPr id="733197" name="Picture 13" descr="HH00004_"/>
          <p:cNvPicPr>
            <a:picLocks noChangeAspect="1" noChangeArrowheads="1"/>
          </p:cNvPicPr>
          <p:nvPr/>
        </p:nvPicPr>
        <p:blipFill>
          <a:blip r:embed="rId3" cstate="print"/>
          <a:srcRect/>
          <a:stretch>
            <a:fillRect/>
          </a:stretch>
        </p:blipFill>
        <p:spPr bwMode="auto">
          <a:xfrm>
            <a:off x="3798888" y="4435475"/>
            <a:ext cx="1704975" cy="771525"/>
          </a:xfrm>
          <a:prstGeom prst="rect">
            <a:avLst/>
          </a:prstGeom>
          <a:noFill/>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212" name="Picture 4" descr="Active Case-Pick Putaway"/>
          <p:cNvPicPr>
            <a:picLocks noChangeAspect="1" noChangeArrowheads="1"/>
          </p:cNvPicPr>
          <p:nvPr/>
        </p:nvPicPr>
        <p:blipFill>
          <a:blip r:embed="rId3" cstate="print"/>
          <a:srcRect/>
          <a:stretch>
            <a:fillRect/>
          </a:stretch>
        </p:blipFill>
        <p:spPr bwMode="auto">
          <a:xfrm>
            <a:off x="679047" y="1168756"/>
            <a:ext cx="7850804" cy="5027432"/>
          </a:xfrm>
          <a:prstGeom prst="rect">
            <a:avLst/>
          </a:prstGeom>
          <a:noFill/>
        </p:spPr>
      </p:pic>
      <p:sp>
        <p:nvSpPr>
          <p:cNvPr id="734210" name="Rectangle 2"/>
          <p:cNvSpPr>
            <a:spLocks noGrp="1" noChangeArrowheads="1"/>
          </p:cNvSpPr>
          <p:nvPr>
            <p:ph type="title"/>
          </p:nvPr>
        </p:nvSpPr>
        <p:spPr/>
        <p:txBody>
          <a:bodyPr/>
          <a:lstStyle/>
          <a:p>
            <a:r>
              <a:rPr lang="en-US" sz="3200" dirty="0"/>
              <a:t>Direct to Active/Case-Pick</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Diagram 2"/>
          <p:cNvGrpSpPr>
            <a:grpSpLocks noChangeAspect="1"/>
          </p:cNvGrpSpPr>
          <p:nvPr/>
        </p:nvGrpSpPr>
        <p:grpSpPr bwMode="auto">
          <a:xfrm>
            <a:off x="791508" y="799432"/>
            <a:ext cx="8202321" cy="5651193"/>
            <a:chOff x="1650" y="649"/>
            <a:chExt cx="2644" cy="3003"/>
          </a:xfrm>
        </p:grpSpPr>
        <p:sp>
          <p:nvSpPr>
            <p:cNvPr id="6" name="_s4100"/>
            <p:cNvSpPr>
              <a:spLocks noChangeShapeType="1"/>
            </p:cNvSpPr>
            <p:nvPr/>
          </p:nvSpPr>
          <p:spPr bwMode="auto">
            <a:xfrm flipH="1" flipV="1">
              <a:off x="2288" y="1818"/>
              <a:ext cx="416" cy="96"/>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 name="_s4101"/>
            <p:cNvSpPr>
              <a:spLocks noChangeArrowheads="1"/>
            </p:cNvSpPr>
            <p:nvPr/>
          </p:nvSpPr>
          <p:spPr bwMode="auto">
            <a:xfrm>
              <a:off x="1650" y="1305"/>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chemeClr val="tx2"/>
                  </a:solidFill>
                  <a:effectLst/>
                  <a:latin typeface="Arial" charset="0"/>
                </a:rPr>
                <a:t>Business Partner</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Arial" charset="0"/>
                </a:rPr>
                <a:t>Vendor Item #</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Arial" charset="0"/>
                </a:rPr>
                <a:t>Internal Item#</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Arial" charset="0"/>
                </a:rPr>
                <a:t>Multiple UPC Barcodes</a:t>
              </a:r>
            </a:p>
          </p:txBody>
        </p:sp>
        <p:sp>
          <p:nvSpPr>
            <p:cNvPr id="8" name="_s4102"/>
            <p:cNvSpPr>
              <a:spLocks noChangeShapeType="1"/>
            </p:cNvSpPr>
            <p:nvPr/>
          </p:nvSpPr>
          <p:spPr bwMode="auto">
            <a:xfrm flipH="1">
              <a:off x="2288" y="2254"/>
              <a:ext cx="429" cy="248"/>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 name="_s4103"/>
            <p:cNvSpPr>
              <a:spLocks noChangeArrowheads="1"/>
            </p:cNvSpPr>
            <p:nvPr/>
          </p:nvSpPr>
          <p:spPr bwMode="auto">
            <a:xfrm>
              <a:off x="1650" y="2331"/>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rgbClr val="FFFFFF"/>
                  </a:solidFill>
                  <a:effectLst/>
                  <a:latin typeface="Arial" charset="0"/>
                </a:rPr>
                <a:t>Unit</a:t>
              </a:r>
              <a:r>
                <a:rPr kumimoji="0" lang="en-US" sz="1400" b="0" i="0" u="none" strike="noStrike" cap="none" normalizeH="0" baseline="0" dirty="0">
                  <a:ln>
                    <a:noFill/>
                  </a:ln>
                  <a:solidFill>
                    <a:srgbClr val="FFFFFF"/>
                  </a:solidFill>
                  <a:effectLst/>
                  <a:latin typeface="Arial" charset="0"/>
                </a:rPr>
                <a:t> </a:t>
              </a:r>
              <a:r>
                <a:rPr kumimoji="0" lang="en-US" sz="1600" b="0" i="0" u="none" strike="noStrike" cap="none" normalizeH="0" baseline="0" dirty="0">
                  <a:ln>
                    <a:noFill/>
                  </a:ln>
                  <a:solidFill>
                    <a:srgbClr val="FFFFFF"/>
                  </a:solidFill>
                  <a:effectLst/>
                  <a:latin typeface="Arial" charset="0"/>
                </a:rPr>
                <a:t>of Measure</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Receipt</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Storage</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Pick &amp; Ship</a:t>
              </a:r>
            </a:p>
          </p:txBody>
        </p:sp>
        <p:sp>
          <p:nvSpPr>
            <p:cNvPr id="10" name="_s4104"/>
            <p:cNvSpPr>
              <a:spLocks noChangeShapeType="1"/>
            </p:cNvSpPr>
            <p:nvPr/>
          </p:nvSpPr>
          <p:spPr bwMode="auto">
            <a:xfrm>
              <a:off x="2886" y="2641"/>
              <a:ext cx="0" cy="342"/>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 name="_s4105"/>
            <p:cNvSpPr>
              <a:spLocks noChangeArrowheads="1"/>
            </p:cNvSpPr>
            <p:nvPr/>
          </p:nvSpPr>
          <p:spPr bwMode="auto">
            <a:xfrm>
              <a:off x="2538" y="2968"/>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rgbClr val="FFFFFF"/>
                  </a:solidFill>
                  <a:effectLst/>
                  <a:latin typeface="Arial" charset="0"/>
                </a:rPr>
                <a:t>Control</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Lot # Control</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Exp. Date Control</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Weights</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Serial Number</a:t>
              </a:r>
              <a:br>
                <a:rPr kumimoji="0" lang="en-US" sz="1400" b="0" i="0" u="none" strike="noStrike" cap="none" normalizeH="0" baseline="0" dirty="0">
                  <a:ln>
                    <a:noFill/>
                  </a:ln>
                  <a:solidFill>
                    <a:srgbClr val="FFFFFF"/>
                  </a:solidFill>
                  <a:effectLst/>
                  <a:latin typeface="Arial" charset="0"/>
                </a:rPr>
              </a:br>
              <a:r>
                <a:rPr kumimoji="0" lang="en-US" sz="1400" b="0" i="0" u="none" strike="noStrike" cap="none" normalizeH="0" baseline="0" dirty="0">
                  <a:ln>
                    <a:noFill/>
                  </a:ln>
                  <a:solidFill>
                    <a:srgbClr val="FFFFFF"/>
                  </a:solidFill>
                  <a:effectLst/>
                  <a:latin typeface="Arial" charset="0"/>
                </a:rPr>
                <a:t>all or some</a:t>
              </a:r>
            </a:p>
          </p:txBody>
        </p:sp>
        <p:sp>
          <p:nvSpPr>
            <p:cNvPr id="12" name="_s4106"/>
            <p:cNvSpPr>
              <a:spLocks noChangeShapeType="1"/>
            </p:cNvSpPr>
            <p:nvPr/>
          </p:nvSpPr>
          <p:spPr bwMode="auto">
            <a:xfrm>
              <a:off x="3082" y="2249"/>
              <a:ext cx="527" cy="351"/>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3" name="_s4107"/>
            <p:cNvSpPr>
              <a:spLocks noChangeArrowheads="1"/>
            </p:cNvSpPr>
            <p:nvPr/>
          </p:nvSpPr>
          <p:spPr bwMode="auto">
            <a:xfrm>
              <a:off x="3610" y="2346"/>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rgbClr val="FFFFFF"/>
                  </a:solidFill>
                  <a:effectLst/>
                  <a:latin typeface="Arial" charset="0"/>
                </a:rPr>
                <a:t>Cycle</a:t>
              </a:r>
              <a:r>
                <a:rPr kumimoji="0" lang="en-US" sz="1400" b="0" i="0" u="none" strike="noStrike" cap="none" normalizeH="0" baseline="0" dirty="0">
                  <a:ln>
                    <a:noFill/>
                  </a:ln>
                  <a:solidFill>
                    <a:srgbClr val="FFFFFF"/>
                  </a:solidFill>
                  <a:effectLst/>
                  <a:latin typeface="Arial" charset="0"/>
                </a:rPr>
                <a:t> </a:t>
              </a:r>
              <a:r>
                <a:rPr kumimoji="0" lang="en-US" sz="1600" b="0" i="0" u="none" strike="noStrike" cap="none" normalizeH="0" baseline="0" dirty="0">
                  <a:ln>
                    <a:noFill/>
                  </a:ln>
                  <a:solidFill>
                    <a:srgbClr val="FFFFFF"/>
                  </a:solidFill>
                  <a:effectLst/>
                  <a:latin typeface="Arial" charset="0"/>
                </a:rPr>
                <a:t>Count</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Last Date</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Next Date</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Scheduled Count Period</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Less than 'N'</a:t>
              </a:r>
            </a:p>
          </p:txBody>
        </p:sp>
        <p:sp>
          <p:nvSpPr>
            <p:cNvPr id="14" name="_s4108"/>
            <p:cNvSpPr>
              <a:spLocks noChangeShapeType="1"/>
            </p:cNvSpPr>
            <p:nvPr/>
          </p:nvSpPr>
          <p:spPr bwMode="auto">
            <a:xfrm flipV="1">
              <a:off x="3082" y="1737"/>
              <a:ext cx="506" cy="177"/>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5" name="_s4109"/>
            <p:cNvSpPr>
              <a:spLocks noChangeArrowheads="1"/>
            </p:cNvSpPr>
            <p:nvPr/>
          </p:nvSpPr>
          <p:spPr bwMode="auto">
            <a:xfrm>
              <a:off x="3573" y="1291"/>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rgbClr val="FFFFFF"/>
                  </a:solidFill>
                  <a:effectLst/>
                  <a:latin typeface="Arial" charset="0"/>
                </a:rPr>
                <a:t>Item Zoning</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err="1">
                  <a:ln>
                    <a:noFill/>
                  </a:ln>
                  <a:solidFill>
                    <a:srgbClr val="FFFFFF"/>
                  </a:solidFill>
                  <a:effectLst/>
                  <a:latin typeface="Arial" charset="0"/>
                </a:rPr>
                <a:t>Putaway</a:t>
              </a:r>
              <a:r>
                <a:rPr kumimoji="0" lang="en-US" sz="1400" b="0" i="0" u="none" strike="noStrike" cap="none" normalizeH="0" dirty="0">
                  <a:ln>
                    <a:noFill/>
                  </a:ln>
                  <a:solidFill>
                    <a:srgbClr val="FFFFFF"/>
                  </a:solidFill>
                  <a:effectLst/>
                  <a:latin typeface="Arial" charset="0"/>
                </a:rPr>
                <a:t> Types</a:t>
              </a:r>
              <a:endParaRPr kumimoji="0" lang="en-US" sz="1400" b="0" i="0" u="none" strike="noStrike" cap="none" normalizeH="0" baseline="0" dirty="0">
                <a:ln>
                  <a:noFill/>
                </a:ln>
                <a:solidFill>
                  <a:srgbClr val="FFFFFF"/>
                </a:solidFill>
                <a:effectLst/>
                <a:latin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Preferred Locations</a:t>
              </a:r>
            </a:p>
          </p:txBody>
        </p:sp>
        <p:sp>
          <p:nvSpPr>
            <p:cNvPr id="16" name="_s4110"/>
            <p:cNvSpPr>
              <a:spLocks noChangeShapeType="1"/>
            </p:cNvSpPr>
            <p:nvPr/>
          </p:nvSpPr>
          <p:spPr bwMode="auto">
            <a:xfrm flipV="1">
              <a:off x="2883" y="1338"/>
              <a:ext cx="0" cy="342"/>
            </a:xfrm>
            <a:prstGeom prst="line">
              <a:avLst/>
            </a:prstGeom>
            <a:noFill/>
            <a:ln w="12700">
              <a:solidFill>
                <a:schemeClr val="accent2"/>
              </a:solid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7" name="_s4111"/>
            <p:cNvSpPr>
              <a:spLocks noChangeArrowheads="1"/>
            </p:cNvSpPr>
            <p:nvPr/>
          </p:nvSpPr>
          <p:spPr bwMode="auto">
            <a:xfrm>
              <a:off x="2538" y="649"/>
              <a:ext cx="684" cy="684"/>
            </a:xfrm>
            <a:prstGeom prst="ellipse">
              <a:avLst/>
            </a:prstGeom>
            <a:solidFill>
              <a:schemeClr val="bg2"/>
            </a:solidFill>
            <a:ln w="9525">
              <a:solidFill>
                <a:schemeClr val="accent2"/>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85000"/>
                </a:lnSpc>
                <a:spcBef>
                  <a:spcPct val="0"/>
                </a:spcBef>
                <a:spcAft>
                  <a:spcPct val="0"/>
                </a:spcAft>
                <a:buClrTx/>
                <a:buSzTx/>
                <a:buFontTx/>
                <a:buNone/>
                <a:tabLst/>
              </a:pPr>
              <a:r>
                <a:rPr kumimoji="0" lang="en-US" sz="1600" b="0" i="0" u="none" strike="noStrike" cap="none" normalizeH="0" baseline="0" dirty="0">
                  <a:ln>
                    <a:noFill/>
                  </a:ln>
                  <a:solidFill>
                    <a:srgbClr val="FFFFFF"/>
                  </a:solidFill>
                  <a:effectLst/>
                  <a:latin typeface="Arial" charset="0"/>
                </a:rPr>
                <a:t>Dimensions</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Weight</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Volume</a:t>
              </a:r>
            </a:p>
            <a:p>
              <a:pPr marL="0" marR="0" lvl="0" indent="0" algn="ctr" defTabSz="914400" rtl="0" eaLnBrk="1" fontAlgn="base" latinLnBrk="0" hangingPunct="1">
                <a:lnSpc>
                  <a:spcPct val="85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Arial" charset="0"/>
                </a:rPr>
                <a:t>Length,</a:t>
              </a:r>
              <a:r>
                <a:rPr kumimoji="0" lang="en-US" sz="1400" b="0" i="0" u="none" strike="noStrike" cap="none" normalizeH="0" dirty="0">
                  <a:ln>
                    <a:noFill/>
                  </a:ln>
                  <a:solidFill>
                    <a:srgbClr val="FFFFFF"/>
                  </a:solidFill>
                  <a:effectLst/>
                  <a:latin typeface="Arial" charset="0"/>
                </a:rPr>
                <a:t> Width, Height</a:t>
              </a:r>
              <a:endParaRPr kumimoji="0" lang="en-US" sz="1400" b="0" i="0" u="none" strike="noStrike" cap="none" normalizeH="0" baseline="0" dirty="0">
                <a:ln>
                  <a:noFill/>
                </a:ln>
                <a:solidFill>
                  <a:srgbClr val="FFFFFF"/>
                </a:solidFill>
                <a:effectLst/>
                <a:latin typeface="Arial" charset="0"/>
              </a:endParaRPr>
            </a:p>
          </p:txBody>
        </p:sp>
      </p:grpSp>
      <p:sp>
        <p:nvSpPr>
          <p:cNvPr id="209937" name="Rectangle 17"/>
          <p:cNvSpPr>
            <a:spLocks noGrp="1" noChangeArrowheads="1"/>
          </p:cNvSpPr>
          <p:nvPr>
            <p:ph type="title"/>
          </p:nvPr>
        </p:nvSpPr>
        <p:spPr>
          <a:noFill/>
          <a:ln/>
        </p:spPr>
        <p:txBody>
          <a:bodyPr/>
          <a:lstStyle/>
          <a:p>
            <a:r>
              <a:rPr lang="en-US" sz="3200" dirty="0"/>
              <a:t>Item Master</a:t>
            </a:r>
          </a:p>
        </p:txBody>
      </p:sp>
      <p:pic>
        <p:nvPicPr>
          <p:cNvPr id="5122" name="Picture 2" descr="http://www.magmamart.com/image/cache/data/t-shirt/GapPoloBlue%20(267x300)-500x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511" y="2531218"/>
            <a:ext cx="2106730" cy="210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2592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259307" y="317500"/>
            <a:ext cx="8884693" cy="609600"/>
          </a:xfrm>
        </p:spPr>
        <p:txBody>
          <a:bodyPr/>
          <a:lstStyle/>
          <a:p>
            <a:r>
              <a:rPr lang="en-US" dirty="0"/>
              <a:t>System-Directed Putaway Methods</a:t>
            </a:r>
          </a:p>
        </p:txBody>
      </p:sp>
      <p:sp>
        <p:nvSpPr>
          <p:cNvPr id="722947" name="Rectangle 3"/>
          <p:cNvSpPr>
            <a:spLocks noGrp="1" noChangeArrowheads="1"/>
          </p:cNvSpPr>
          <p:nvPr>
            <p:ph type="body" idx="1"/>
          </p:nvPr>
        </p:nvSpPr>
        <p:spPr>
          <a:xfrm>
            <a:off x="477672" y="1009934"/>
            <a:ext cx="7980528" cy="4755866"/>
          </a:xfrm>
        </p:spPr>
        <p:txBody>
          <a:bodyPr/>
          <a:lstStyle/>
          <a:p>
            <a:pPr>
              <a:buNone/>
            </a:pPr>
            <a:r>
              <a:rPr lang="en-US" sz="2800" b="1" dirty="0"/>
              <a:t>Radial</a:t>
            </a:r>
          </a:p>
          <a:p>
            <a:r>
              <a:rPr lang="en-US" sz="2600" dirty="0"/>
              <a:t>Closest to </a:t>
            </a:r>
            <a:r>
              <a:rPr lang="en-US" sz="2400" dirty="0"/>
              <a:t>location (Within a specified radius)</a:t>
            </a:r>
          </a:p>
          <a:p>
            <a:r>
              <a:rPr lang="en-US" sz="2600" dirty="0"/>
              <a:t>Three methods:</a:t>
            </a:r>
          </a:p>
          <a:p>
            <a:pPr lvl="1"/>
            <a:r>
              <a:rPr lang="en-US" sz="2400" dirty="0"/>
              <a:t>Direct to Radial around Active</a:t>
            </a:r>
          </a:p>
          <a:p>
            <a:pPr lvl="1"/>
            <a:r>
              <a:rPr lang="en-US" sz="2400" dirty="0"/>
              <a:t>Direct to Radial around Case-Pick</a:t>
            </a:r>
          </a:p>
          <a:p>
            <a:pPr lvl="1"/>
            <a:r>
              <a:rPr lang="en-US" sz="2400" dirty="0"/>
              <a:t>Direct to Radial around Preferred Location</a:t>
            </a:r>
          </a:p>
          <a:p>
            <a:pPr lvl="1">
              <a:buFontTx/>
              <a:buNone/>
            </a:pPr>
            <a:endParaRPr lang="en-US"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en-US" sz="3200" dirty="0"/>
              <a:t>Radial: Example</a:t>
            </a:r>
          </a:p>
        </p:txBody>
      </p:sp>
      <p:sp>
        <p:nvSpPr>
          <p:cNvPr id="735236" name="Text Box 4"/>
          <p:cNvSpPr txBox="1">
            <a:spLocks noChangeArrowheads="1"/>
          </p:cNvSpPr>
          <p:nvPr/>
        </p:nvSpPr>
        <p:spPr bwMode="auto">
          <a:xfrm>
            <a:off x="571500" y="1365250"/>
            <a:ext cx="7845425" cy="2169520"/>
          </a:xfrm>
          <a:prstGeom prst="rect">
            <a:avLst/>
          </a:prstGeom>
          <a:solidFill>
            <a:srgbClr val="CCFFCC"/>
          </a:solidFill>
          <a:ln w="9525">
            <a:solidFill>
              <a:srgbClr val="000000"/>
            </a:solidFill>
            <a:miter lim="800000"/>
            <a:headEnd/>
            <a:tailEnd/>
          </a:ln>
          <a:effectLst>
            <a:outerShdw dist="107763" dir="2700000" algn="ctr" rotWithShape="0">
              <a:srgbClr val="969696"/>
            </a:outerShdw>
          </a:effectLst>
        </p:spPr>
        <p:txBody>
          <a:bodyPr lIns="182880" tIns="228600" rIns="182880" bIns="228600"/>
          <a:lstStyle/>
          <a:p>
            <a:pPr algn="l"/>
            <a:r>
              <a:rPr lang="en-US" sz="1800" dirty="0">
                <a:solidFill>
                  <a:srgbClr val="010000"/>
                </a:solidFill>
                <a:latin typeface="Arial" charset="0"/>
              </a:rPr>
              <a:t>All sizes of eggs have been assigned the Putaway Type of </a:t>
            </a:r>
            <a:r>
              <a:rPr lang="en-US" sz="1800" b="1" dirty="0">
                <a:solidFill>
                  <a:srgbClr val="010000"/>
                </a:solidFill>
                <a:latin typeface="Arial" charset="0"/>
              </a:rPr>
              <a:t>Eggs</a:t>
            </a:r>
            <a:r>
              <a:rPr lang="en-US" sz="1800" dirty="0">
                <a:solidFill>
                  <a:srgbClr val="010000"/>
                </a:solidFill>
                <a:latin typeface="Arial" charset="0"/>
              </a:rPr>
              <a:t> and all must be stored in the protected locations of the refrigerated section of Reserve. The preferred (and safest) location is R05-03-2-1.</a:t>
            </a:r>
          </a:p>
          <a:p>
            <a:pPr algn="l"/>
            <a:endParaRPr lang="en-US" sz="1800" dirty="0">
              <a:solidFill>
                <a:srgbClr val="010000"/>
              </a:solidFill>
              <a:latin typeface="Arial" charset="0"/>
            </a:endParaRPr>
          </a:p>
          <a:p>
            <a:pPr algn="l"/>
            <a:r>
              <a:rPr lang="en-US" sz="1800" dirty="0">
                <a:solidFill>
                  <a:srgbClr val="010000"/>
                </a:solidFill>
                <a:latin typeface="Arial" charset="0"/>
              </a:rPr>
              <a:t>Once that location is full, LPNs of eggs can be located in locations that are at most 1 bay away.</a:t>
            </a:r>
          </a:p>
        </p:txBody>
      </p:sp>
      <p:pic>
        <p:nvPicPr>
          <p:cNvPr id="735238" name="Picture 6" descr="j0264316"/>
          <p:cNvPicPr>
            <a:picLocks noChangeAspect="1" noChangeArrowheads="1"/>
          </p:cNvPicPr>
          <p:nvPr/>
        </p:nvPicPr>
        <p:blipFill>
          <a:blip r:embed="rId3" cstate="print"/>
          <a:srcRect/>
          <a:stretch>
            <a:fillRect/>
          </a:stretch>
        </p:blipFill>
        <p:spPr bwMode="auto">
          <a:xfrm>
            <a:off x="1196975" y="4213225"/>
            <a:ext cx="1670050" cy="1189038"/>
          </a:xfrm>
          <a:prstGeom prst="rect">
            <a:avLst/>
          </a:prstGeom>
          <a:noFill/>
        </p:spPr>
      </p:pic>
      <p:pic>
        <p:nvPicPr>
          <p:cNvPr id="735239" name="Picture 7" descr="j0103532"/>
          <p:cNvPicPr>
            <a:picLocks noChangeAspect="1" noChangeArrowheads="1"/>
          </p:cNvPicPr>
          <p:nvPr/>
        </p:nvPicPr>
        <p:blipFill>
          <a:blip r:embed="rId4" cstate="print"/>
          <a:srcRect/>
          <a:stretch>
            <a:fillRect/>
          </a:stretch>
        </p:blipFill>
        <p:spPr bwMode="auto">
          <a:xfrm>
            <a:off x="3867150" y="3827463"/>
            <a:ext cx="1839913" cy="1716087"/>
          </a:xfrm>
          <a:prstGeom prst="rect">
            <a:avLst/>
          </a:prstGeom>
          <a:noFill/>
        </p:spPr>
      </p:pic>
      <p:grpSp>
        <p:nvGrpSpPr>
          <p:cNvPr id="2" name="Group 10"/>
          <p:cNvGrpSpPr>
            <a:grpSpLocks/>
          </p:cNvGrpSpPr>
          <p:nvPr/>
        </p:nvGrpSpPr>
        <p:grpSpPr bwMode="auto">
          <a:xfrm>
            <a:off x="6815138" y="3957638"/>
            <a:ext cx="1625600" cy="1657350"/>
            <a:chOff x="4141" y="2364"/>
            <a:chExt cx="1024" cy="1044"/>
          </a:xfrm>
        </p:grpSpPr>
        <p:pic>
          <p:nvPicPr>
            <p:cNvPr id="735237" name="Picture 5" descr="FD00356_"/>
            <p:cNvPicPr>
              <a:picLocks noChangeAspect="1" noChangeArrowheads="1"/>
            </p:cNvPicPr>
            <p:nvPr/>
          </p:nvPicPr>
          <p:blipFill>
            <a:blip r:embed="rId5" cstate="print"/>
            <a:srcRect/>
            <a:stretch>
              <a:fillRect/>
            </a:stretch>
          </p:blipFill>
          <p:spPr bwMode="auto">
            <a:xfrm>
              <a:off x="4141" y="2364"/>
              <a:ext cx="761" cy="774"/>
            </a:xfrm>
            <a:prstGeom prst="rect">
              <a:avLst/>
            </a:prstGeom>
            <a:noFill/>
          </p:spPr>
        </p:pic>
        <p:pic>
          <p:nvPicPr>
            <p:cNvPr id="735240" name="Picture 8" descr="FD00356_"/>
            <p:cNvPicPr>
              <a:picLocks noChangeAspect="1" noChangeArrowheads="1"/>
            </p:cNvPicPr>
            <p:nvPr/>
          </p:nvPicPr>
          <p:blipFill>
            <a:blip r:embed="rId5" cstate="print"/>
            <a:srcRect/>
            <a:stretch>
              <a:fillRect/>
            </a:stretch>
          </p:blipFill>
          <p:spPr bwMode="auto">
            <a:xfrm>
              <a:off x="4237" y="2483"/>
              <a:ext cx="761" cy="774"/>
            </a:xfrm>
            <a:prstGeom prst="rect">
              <a:avLst/>
            </a:prstGeom>
            <a:noFill/>
          </p:spPr>
        </p:pic>
        <p:pic>
          <p:nvPicPr>
            <p:cNvPr id="735241" name="Picture 9" descr="FD00356_"/>
            <p:cNvPicPr>
              <a:picLocks noChangeAspect="1" noChangeArrowheads="1"/>
            </p:cNvPicPr>
            <p:nvPr/>
          </p:nvPicPr>
          <p:blipFill>
            <a:blip r:embed="rId5" cstate="print"/>
            <a:srcRect/>
            <a:stretch>
              <a:fillRect/>
            </a:stretch>
          </p:blipFill>
          <p:spPr bwMode="auto">
            <a:xfrm>
              <a:off x="4404" y="2634"/>
              <a:ext cx="761" cy="774"/>
            </a:xfrm>
            <a:prstGeom prst="rect">
              <a:avLst/>
            </a:prstGeom>
            <a:noFill/>
          </p:spPr>
        </p:pic>
      </p:gr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260" name="Picture 4" descr="Radial Putaway"/>
          <p:cNvPicPr>
            <a:picLocks noChangeAspect="1" noChangeArrowheads="1"/>
          </p:cNvPicPr>
          <p:nvPr/>
        </p:nvPicPr>
        <p:blipFill>
          <a:blip r:embed="rId3" cstate="print"/>
          <a:srcRect/>
          <a:stretch>
            <a:fillRect/>
          </a:stretch>
        </p:blipFill>
        <p:spPr bwMode="auto">
          <a:xfrm>
            <a:off x="656230" y="1130419"/>
            <a:ext cx="7907758" cy="5024721"/>
          </a:xfrm>
          <a:prstGeom prst="rect">
            <a:avLst/>
          </a:prstGeom>
          <a:noFill/>
        </p:spPr>
      </p:pic>
      <p:sp>
        <p:nvSpPr>
          <p:cNvPr id="736258" name="Rectangle 2"/>
          <p:cNvSpPr>
            <a:spLocks noGrp="1" noChangeArrowheads="1"/>
          </p:cNvSpPr>
          <p:nvPr>
            <p:ph type="title"/>
          </p:nvPr>
        </p:nvSpPr>
        <p:spPr/>
        <p:txBody>
          <a:bodyPr/>
          <a:lstStyle/>
          <a:p>
            <a:r>
              <a:rPr lang="en-US" sz="3200" dirty="0"/>
              <a:t>Radial</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232012" y="317500"/>
            <a:ext cx="8494476" cy="609600"/>
          </a:xfrm>
        </p:spPr>
        <p:txBody>
          <a:bodyPr/>
          <a:lstStyle/>
          <a:p>
            <a:r>
              <a:rPr lang="en-US" dirty="0"/>
              <a:t>System-Directed Putaway Methods</a:t>
            </a:r>
          </a:p>
        </p:txBody>
      </p:sp>
      <p:sp>
        <p:nvSpPr>
          <p:cNvPr id="727043" name="Rectangle 3"/>
          <p:cNvSpPr>
            <a:spLocks noGrp="1" noChangeArrowheads="1"/>
          </p:cNvSpPr>
          <p:nvPr>
            <p:ph type="body" idx="1"/>
          </p:nvPr>
        </p:nvSpPr>
        <p:spPr>
          <a:xfrm>
            <a:off x="477672" y="1117600"/>
            <a:ext cx="8299616" cy="4525963"/>
          </a:xfrm>
        </p:spPr>
        <p:txBody>
          <a:bodyPr/>
          <a:lstStyle/>
          <a:p>
            <a:pPr marL="533400" indent="-533400">
              <a:buNone/>
            </a:pPr>
            <a:r>
              <a:rPr lang="en-US" sz="2800" b="1" dirty="0"/>
              <a:t>iLPN Consolidation</a:t>
            </a:r>
          </a:p>
          <a:p>
            <a:pPr marL="711200" indent="-457200"/>
            <a:r>
              <a:rPr lang="en-US" sz="2400" dirty="0"/>
              <a:t>Transaction Parameter Settings</a:t>
            </a:r>
          </a:p>
          <a:p>
            <a:pPr marL="711200" indent="-457200"/>
            <a:r>
              <a:rPr lang="en-US" sz="2400" dirty="0"/>
              <a:t>Added to existing LPNs in Reserve</a:t>
            </a:r>
          </a:p>
          <a:p>
            <a:pPr marL="711200" indent="-457200"/>
            <a:r>
              <a:rPr lang="en-US" sz="2400" dirty="0"/>
              <a:t>Consolidated into one or multiple locations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sz="3200" dirty="0" err="1"/>
              <a:t>iLPN</a:t>
            </a:r>
            <a:r>
              <a:rPr lang="en-US" sz="3200" dirty="0"/>
              <a:t> Consolidation: Example</a:t>
            </a:r>
          </a:p>
        </p:txBody>
      </p:sp>
      <p:sp>
        <p:nvSpPr>
          <p:cNvPr id="737284" name="Text Box 4"/>
          <p:cNvSpPr txBox="1">
            <a:spLocks noChangeArrowheads="1"/>
          </p:cNvSpPr>
          <p:nvPr/>
        </p:nvSpPr>
        <p:spPr bwMode="auto">
          <a:xfrm>
            <a:off x="895350" y="1173707"/>
            <a:ext cx="7278688" cy="2947917"/>
          </a:xfrm>
          <a:prstGeom prst="rect">
            <a:avLst/>
          </a:prstGeom>
          <a:solidFill>
            <a:srgbClr val="CCFFCC"/>
          </a:solidFill>
          <a:ln w="9525">
            <a:solidFill>
              <a:srgbClr val="000000"/>
            </a:solidFill>
            <a:miter lim="800000"/>
            <a:headEnd/>
            <a:tailEnd/>
          </a:ln>
          <a:effectLst>
            <a:outerShdw dist="107763" dir="2700000" algn="ctr" rotWithShape="0">
              <a:srgbClr val="969696"/>
            </a:outerShdw>
          </a:effectLst>
        </p:spPr>
        <p:txBody>
          <a:bodyPr lIns="182880" tIns="228600" rIns="182880" bIns="228600"/>
          <a:lstStyle/>
          <a:p>
            <a:pPr algn="l"/>
            <a:r>
              <a:rPr lang="en-US" sz="1800" dirty="0">
                <a:solidFill>
                  <a:srgbClr val="010000"/>
                </a:solidFill>
                <a:latin typeface="Arial" charset="0"/>
              </a:rPr>
              <a:t>All types and sizes of paper have been assigned to the </a:t>
            </a:r>
            <a:r>
              <a:rPr lang="en-US" sz="1800" b="1" dirty="0">
                <a:solidFill>
                  <a:srgbClr val="010000"/>
                </a:solidFill>
                <a:latin typeface="Arial" charset="0"/>
              </a:rPr>
              <a:t>Paper </a:t>
            </a:r>
            <a:r>
              <a:rPr lang="en-US" sz="1800" dirty="0">
                <a:solidFill>
                  <a:srgbClr val="010000"/>
                </a:solidFill>
                <a:latin typeface="Arial" charset="0"/>
              </a:rPr>
              <a:t>putaway type. Paper is shipped to the warehouse as one case per LPN, however, Everything, Inc likes to store paper as 20 cases per LPN in Reserve with each case being a pack quantity. </a:t>
            </a:r>
          </a:p>
          <a:p>
            <a:pPr algn="l"/>
            <a:endParaRPr lang="en-US" sz="1800" dirty="0">
              <a:solidFill>
                <a:srgbClr val="010000"/>
              </a:solidFill>
              <a:latin typeface="Arial" charset="0"/>
            </a:endParaRPr>
          </a:p>
          <a:p>
            <a:pPr algn="l"/>
            <a:r>
              <a:rPr lang="en-US" sz="1800" dirty="0">
                <a:solidFill>
                  <a:srgbClr val="010000"/>
                </a:solidFill>
                <a:latin typeface="Arial" charset="0"/>
              </a:rPr>
              <a:t>As each case of paper is putaway to reserve, WM will add it to an existing pallet that has less than 20 cases and the same type of paper. If no pallet exists, then WM will direct the case to a location in the </a:t>
            </a:r>
            <a:r>
              <a:rPr lang="en-US" sz="1800" u="sng" dirty="0">
                <a:solidFill>
                  <a:srgbClr val="010000"/>
                </a:solidFill>
                <a:latin typeface="Arial" charset="0"/>
              </a:rPr>
              <a:t>Regular</a:t>
            </a:r>
            <a:r>
              <a:rPr lang="en-US" sz="1800" dirty="0">
                <a:solidFill>
                  <a:srgbClr val="010000"/>
                </a:solidFill>
                <a:latin typeface="Arial" charset="0"/>
              </a:rPr>
              <a:t> Putaway Zone.</a:t>
            </a:r>
          </a:p>
        </p:txBody>
      </p:sp>
      <p:pic>
        <p:nvPicPr>
          <p:cNvPr id="737285" name="Picture 5" descr="j0244783"/>
          <p:cNvPicPr>
            <a:picLocks noChangeAspect="1" noChangeArrowheads="1"/>
          </p:cNvPicPr>
          <p:nvPr/>
        </p:nvPicPr>
        <p:blipFill>
          <a:blip r:embed="rId3" cstate="print"/>
          <a:srcRect/>
          <a:stretch>
            <a:fillRect/>
          </a:stretch>
        </p:blipFill>
        <p:spPr bwMode="auto">
          <a:xfrm>
            <a:off x="7130341" y="4558163"/>
            <a:ext cx="1676208" cy="1678864"/>
          </a:xfrm>
          <a:prstGeom prst="rect">
            <a:avLst/>
          </a:prstGeom>
          <a:noFill/>
        </p:spPr>
      </p:pic>
      <p:pic>
        <p:nvPicPr>
          <p:cNvPr id="737286" name="Picture 6" descr="BS00666_"/>
          <p:cNvPicPr>
            <a:picLocks noChangeAspect="1" noChangeArrowheads="1"/>
          </p:cNvPicPr>
          <p:nvPr/>
        </p:nvPicPr>
        <p:blipFill>
          <a:blip r:embed="rId4" cstate="print"/>
          <a:srcRect/>
          <a:stretch>
            <a:fillRect/>
          </a:stretch>
        </p:blipFill>
        <p:spPr bwMode="auto">
          <a:xfrm>
            <a:off x="792163" y="4664075"/>
            <a:ext cx="1947862" cy="1155700"/>
          </a:xfrm>
          <a:prstGeom prst="rect">
            <a:avLst/>
          </a:prstGeom>
          <a:noFill/>
        </p:spPr>
      </p:pic>
      <p:pic>
        <p:nvPicPr>
          <p:cNvPr id="737287" name="Picture 7" descr="BS00666_"/>
          <p:cNvPicPr>
            <a:picLocks noChangeAspect="1" noChangeArrowheads="1"/>
          </p:cNvPicPr>
          <p:nvPr/>
        </p:nvPicPr>
        <p:blipFill>
          <a:blip r:embed="rId4" cstate="print"/>
          <a:srcRect/>
          <a:stretch>
            <a:fillRect/>
          </a:stretch>
        </p:blipFill>
        <p:spPr bwMode="auto">
          <a:xfrm>
            <a:off x="2135188" y="4262438"/>
            <a:ext cx="1947862" cy="1155700"/>
          </a:xfrm>
          <a:prstGeom prst="rect">
            <a:avLst/>
          </a:prstGeom>
          <a:noFill/>
        </p:spPr>
      </p:pic>
      <p:pic>
        <p:nvPicPr>
          <p:cNvPr id="737288" name="Picture 8" descr="BS00666_"/>
          <p:cNvPicPr>
            <a:picLocks noChangeAspect="1" noChangeArrowheads="1"/>
          </p:cNvPicPr>
          <p:nvPr/>
        </p:nvPicPr>
        <p:blipFill>
          <a:blip r:embed="rId4" cstate="print"/>
          <a:srcRect/>
          <a:stretch>
            <a:fillRect/>
          </a:stretch>
        </p:blipFill>
        <p:spPr bwMode="auto">
          <a:xfrm>
            <a:off x="3206750" y="4756150"/>
            <a:ext cx="1947863" cy="1155700"/>
          </a:xfrm>
          <a:prstGeom prst="rect">
            <a:avLst/>
          </a:prstGeom>
          <a:noFill/>
        </p:spPr>
      </p:pic>
      <p:pic>
        <p:nvPicPr>
          <p:cNvPr id="737289" name="Picture 9" descr="BS00666_"/>
          <p:cNvPicPr>
            <a:picLocks noChangeAspect="1" noChangeArrowheads="1"/>
          </p:cNvPicPr>
          <p:nvPr/>
        </p:nvPicPr>
        <p:blipFill>
          <a:blip r:embed="rId4" cstate="print"/>
          <a:srcRect/>
          <a:stretch>
            <a:fillRect/>
          </a:stretch>
        </p:blipFill>
        <p:spPr bwMode="auto">
          <a:xfrm>
            <a:off x="4638675" y="4324350"/>
            <a:ext cx="1947863" cy="1155700"/>
          </a:xfrm>
          <a:prstGeom prst="rect">
            <a:avLst/>
          </a:prstGeom>
          <a:noFill/>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308" name="Picture 4" descr="IB131"/>
          <p:cNvPicPr>
            <a:picLocks noChangeAspect="1" noChangeArrowheads="1"/>
          </p:cNvPicPr>
          <p:nvPr/>
        </p:nvPicPr>
        <p:blipFill>
          <a:blip r:embed="rId3" cstate="print"/>
          <a:srcRect/>
          <a:stretch>
            <a:fillRect/>
          </a:stretch>
        </p:blipFill>
        <p:spPr bwMode="auto">
          <a:xfrm>
            <a:off x="662225" y="1144683"/>
            <a:ext cx="7908569" cy="5023806"/>
          </a:xfrm>
          <a:prstGeom prst="rect">
            <a:avLst/>
          </a:prstGeom>
          <a:noFill/>
          <a:ln w="9525">
            <a:noFill/>
            <a:miter lim="800000"/>
            <a:headEnd/>
            <a:tailEnd/>
          </a:ln>
        </p:spPr>
      </p:pic>
      <p:sp>
        <p:nvSpPr>
          <p:cNvPr id="738306" name="Rectangle 2"/>
          <p:cNvSpPr>
            <a:spLocks noGrp="1" noChangeArrowheads="1"/>
          </p:cNvSpPr>
          <p:nvPr>
            <p:ph type="title"/>
          </p:nvPr>
        </p:nvSpPr>
        <p:spPr/>
        <p:txBody>
          <a:bodyPr/>
          <a:lstStyle/>
          <a:p>
            <a:r>
              <a:rPr lang="en-US" sz="3200" dirty="0" err="1"/>
              <a:t>iLPN</a:t>
            </a:r>
            <a:r>
              <a:rPr lang="en-US" sz="3200" dirty="0"/>
              <a:t> Consolidation</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7238" name="Rectangle 6"/>
          <p:cNvSpPr>
            <a:spLocks noChangeArrowheads="1"/>
          </p:cNvSpPr>
          <p:nvPr/>
        </p:nvSpPr>
        <p:spPr bwMode="auto">
          <a:xfrm>
            <a:off x="3321050" y="3965575"/>
            <a:ext cx="0" cy="365125"/>
          </a:xfrm>
          <a:prstGeom prst="rect">
            <a:avLst/>
          </a:prstGeom>
          <a:noFill/>
          <a:ln w="9525">
            <a:noFill/>
            <a:miter lim="800000"/>
            <a:headEnd/>
            <a:tailEnd/>
          </a:ln>
        </p:spPr>
        <p:txBody>
          <a:bodyPr wrap="none" lIns="0" tIns="0" rIns="0" bIns="0">
            <a:spAutoFit/>
          </a:bodyPr>
          <a:lstStyle/>
          <a:p>
            <a:pPr algn="l"/>
            <a:endParaRPr lang="en-US" b="1" dirty="0"/>
          </a:p>
        </p:txBody>
      </p:sp>
      <p:sp>
        <p:nvSpPr>
          <p:cNvPr id="607409" name="Rectangle 177"/>
          <p:cNvSpPr>
            <a:spLocks noGrp="1" noChangeArrowheads="1"/>
          </p:cNvSpPr>
          <p:nvPr>
            <p:ph type="title"/>
          </p:nvPr>
        </p:nvSpPr>
        <p:spPr>
          <a:xfrm>
            <a:off x="245660" y="317500"/>
            <a:ext cx="8898340" cy="609600"/>
          </a:xfrm>
        </p:spPr>
        <p:txBody>
          <a:bodyPr/>
          <a:lstStyle/>
          <a:p>
            <a:r>
              <a:rPr lang="en-US" dirty="0"/>
              <a:t>Methods</a:t>
            </a:r>
          </a:p>
        </p:txBody>
      </p:sp>
      <p:sp>
        <p:nvSpPr>
          <p:cNvPr id="607410" name="Rectangle 178"/>
          <p:cNvSpPr>
            <a:spLocks noGrp="1" noChangeArrowheads="1"/>
          </p:cNvSpPr>
          <p:nvPr>
            <p:ph type="body" idx="1"/>
          </p:nvPr>
        </p:nvSpPr>
        <p:spPr>
          <a:xfrm>
            <a:off x="477672" y="1371600"/>
            <a:ext cx="7980528" cy="4114800"/>
          </a:xfrm>
        </p:spPr>
        <p:txBody>
          <a:bodyPr/>
          <a:lstStyle/>
          <a:p>
            <a:pPr>
              <a:buNone/>
            </a:pPr>
            <a:r>
              <a:rPr lang="en-US" sz="2800" dirty="0"/>
              <a:t>Methods of System-Directed Putaway:</a:t>
            </a:r>
          </a:p>
          <a:p>
            <a:r>
              <a:rPr lang="en-US" sz="2400" dirty="0"/>
              <a:t>Suggested (to Reserve)</a:t>
            </a:r>
          </a:p>
          <a:p>
            <a:r>
              <a:rPr lang="en-US" sz="2400" dirty="0"/>
              <a:t>Directed (to Reserve)</a:t>
            </a:r>
          </a:p>
          <a:p>
            <a:r>
              <a:rPr lang="en-US" sz="2400" dirty="0"/>
              <a:t>Direct to Active/Case-Pick</a:t>
            </a:r>
          </a:p>
          <a:p>
            <a:r>
              <a:rPr lang="en-US" sz="2400" dirty="0"/>
              <a:t>Radial</a:t>
            </a:r>
          </a:p>
          <a:p>
            <a:r>
              <a:rPr lang="en-US" sz="2400" dirty="0"/>
              <a:t>Case Consolidation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07410">
                                            <p:txEl>
                                              <p:pRg st="0" end="0"/>
                                            </p:txEl>
                                          </p:spTgt>
                                        </p:tgtEl>
                                        <p:attrNameLst>
                                          <p:attrName>style.visibility</p:attrName>
                                        </p:attrNameLst>
                                      </p:cBhvr>
                                      <p:to>
                                        <p:strVal val="visible"/>
                                      </p:to>
                                    </p:set>
                                    <p:animEffect transition="in" filter="slide(fromBottom)">
                                      <p:cBhvr>
                                        <p:cTn id="7" dur="500"/>
                                        <p:tgtEl>
                                          <p:spTgt spid="607410">
                                            <p:txEl>
                                              <p:pRg st="0" end="0"/>
                                            </p:txEl>
                                          </p:spTgt>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07410">
                                            <p:txEl>
                                              <p:pRg st="1" end="1"/>
                                            </p:txEl>
                                          </p:spTgt>
                                        </p:tgtEl>
                                        <p:attrNameLst>
                                          <p:attrName>style.visibility</p:attrName>
                                        </p:attrNameLst>
                                      </p:cBhvr>
                                      <p:to>
                                        <p:strVal val="visible"/>
                                      </p:to>
                                    </p:set>
                                    <p:animEffect transition="in" filter="slide(fromBottom)">
                                      <p:cBhvr>
                                        <p:cTn id="11" dur="500"/>
                                        <p:tgtEl>
                                          <p:spTgt spid="607410">
                                            <p:txEl>
                                              <p:pRg st="1" end="1"/>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607410">
                                            <p:txEl>
                                              <p:pRg st="2" end="2"/>
                                            </p:txEl>
                                          </p:spTgt>
                                        </p:tgtEl>
                                        <p:attrNameLst>
                                          <p:attrName>style.visibility</p:attrName>
                                        </p:attrNameLst>
                                      </p:cBhvr>
                                      <p:to>
                                        <p:strVal val="visible"/>
                                      </p:to>
                                    </p:set>
                                    <p:animEffect transition="in" filter="slide(fromBottom)">
                                      <p:cBhvr>
                                        <p:cTn id="15" dur="500"/>
                                        <p:tgtEl>
                                          <p:spTgt spid="607410">
                                            <p:txEl>
                                              <p:pRg st="2" end="2"/>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607410">
                                            <p:txEl>
                                              <p:pRg st="3" end="3"/>
                                            </p:txEl>
                                          </p:spTgt>
                                        </p:tgtEl>
                                        <p:attrNameLst>
                                          <p:attrName>style.visibility</p:attrName>
                                        </p:attrNameLst>
                                      </p:cBhvr>
                                      <p:to>
                                        <p:strVal val="visible"/>
                                      </p:to>
                                    </p:set>
                                    <p:animEffect transition="in" filter="slide(fromBottom)">
                                      <p:cBhvr>
                                        <p:cTn id="19" dur="500"/>
                                        <p:tgtEl>
                                          <p:spTgt spid="607410">
                                            <p:txEl>
                                              <p:pRg st="3" end="3"/>
                                            </p:txEl>
                                          </p:spTgt>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607410">
                                            <p:txEl>
                                              <p:pRg st="4" end="4"/>
                                            </p:txEl>
                                          </p:spTgt>
                                        </p:tgtEl>
                                        <p:attrNameLst>
                                          <p:attrName>style.visibility</p:attrName>
                                        </p:attrNameLst>
                                      </p:cBhvr>
                                      <p:to>
                                        <p:strVal val="visible"/>
                                      </p:to>
                                    </p:set>
                                    <p:animEffect transition="in" filter="slide(fromBottom)">
                                      <p:cBhvr>
                                        <p:cTn id="23" dur="500"/>
                                        <p:tgtEl>
                                          <p:spTgt spid="607410">
                                            <p:txEl>
                                              <p:pRg st="4" end="4"/>
                                            </p:txEl>
                                          </p:spTgt>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607410">
                                            <p:txEl>
                                              <p:pRg st="5" end="5"/>
                                            </p:txEl>
                                          </p:spTgt>
                                        </p:tgtEl>
                                        <p:attrNameLst>
                                          <p:attrName>style.visibility</p:attrName>
                                        </p:attrNameLst>
                                      </p:cBhvr>
                                      <p:to>
                                        <p:strVal val="visible"/>
                                      </p:to>
                                    </p:set>
                                    <p:animEffect transition="in" filter="slide(fromBottom)">
                                      <p:cBhvr>
                                        <p:cTn id="27" dur="500"/>
                                        <p:tgtEl>
                                          <p:spTgt spid="6074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410" grpId="0" build="p" bldLvl="2" autoUpdateAnimBg="0"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System Directed </a:t>
            </a:r>
            <a:r>
              <a:rPr lang="en-US" sz="2800" dirty="0" err="1"/>
              <a:t>Putaway</a:t>
            </a:r>
            <a:endParaRPr lang="en-US" sz="2800" dirty="0"/>
          </a:p>
        </p:txBody>
      </p:sp>
      <p:sp>
        <p:nvSpPr>
          <p:cNvPr id="8" name="Rectangle 7"/>
          <p:cNvSpPr/>
          <p:nvPr/>
        </p:nvSpPr>
        <p:spPr>
          <a:xfrm>
            <a:off x="2868246" y="1473053"/>
            <a:ext cx="3520194" cy="646331"/>
          </a:xfrm>
          <a:prstGeom prst="rect">
            <a:avLst/>
          </a:prstGeom>
        </p:spPr>
        <p:txBody>
          <a:bodyPr wrap="square">
            <a:spAutoFit/>
          </a:bodyPr>
          <a:lstStyle/>
          <a:p>
            <a:pPr algn="l">
              <a:spcBef>
                <a:spcPts val="400"/>
              </a:spcBef>
            </a:pPr>
            <a:r>
              <a:rPr lang="en-US" dirty="0">
                <a:solidFill>
                  <a:schemeClr val="tx1"/>
                </a:solidFill>
              </a:rPr>
              <a:t>The </a:t>
            </a:r>
            <a:r>
              <a:rPr lang="en-US" dirty="0" err="1">
                <a:solidFill>
                  <a:schemeClr val="tx1"/>
                </a:solidFill>
              </a:rPr>
              <a:t>putaway</a:t>
            </a:r>
            <a:r>
              <a:rPr lang="en-US" dirty="0">
                <a:solidFill>
                  <a:schemeClr val="tx1"/>
                </a:solidFill>
              </a:rPr>
              <a:t> associate scans a </a:t>
            </a:r>
            <a:r>
              <a:rPr lang="en-US" dirty="0" err="1">
                <a:solidFill>
                  <a:schemeClr val="tx1"/>
                </a:solidFill>
              </a:rPr>
              <a:t>iLPN</a:t>
            </a:r>
            <a:r>
              <a:rPr lang="en-US" dirty="0">
                <a:solidFill>
                  <a:schemeClr val="tx1"/>
                </a:solidFill>
              </a:rPr>
              <a:t> to pickup</a:t>
            </a:r>
          </a:p>
        </p:txBody>
      </p:sp>
      <p:sp>
        <p:nvSpPr>
          <p:cNvPr id="9" name="Rectangle 8"/>
          <p:cNvSpPr/>
          <p:nvPr/>
        </p:nvSpPr>
        <p:spPr>
          <a:xfrm>
            <a:off x="3342686" y="3175189"/>
            <a:ext cx="3120829" cy="1477328"/>
          </a:xfrm>
          <a:prstGeom prst="rect">
            <a:avLst/>
          </a:prstGeom>
        </p:spPr>
        <p:txBody>
          <a:bodyPr wrap="square">
            <a:spAutoFit/>
          </a:bodyPr>
          <a:lstStyle/>
          <a:p>
            <a:pPr algn="l">
              <a:spcBef>
                <a:spcPts val="400"/>
              </a:spcBef>
            </a:pPr>
            <a:r>
              <a:rPr lang="en-US" dirty="0">
                <a:solidFill>
                  <a:schemeClr val="tx1"/>
                </a:solidFill>
              </a:rPr>
              <a:t>WM displays the destination location (either drop zone or final location).   The user scans the location to confirm the  </a:t>
            </a:r>
            <a:r>
              <a:rPr lang="en-US" dirty="0" err="1">
                <a:solidFill>
                  <a:schemeClr val="tx1"/>
                </a:solidFill>
              </a:rPr>
              <a:t>iLPN</a:t>
            </a:r>
            <a:r>
              <a:rPr lang="en-US" dirty="0">
                <a:solidFill>
                  <a:schemeClr val="tx1"/>
                </a:solidFill>
              </a:rPr>
              <a:t> </a:t>
            </a:r>
            <a:r>
              <a:rPr lang="en-US" dirty="0" err="1">
                <a:solidFill>
                  <a:schemeClr val="tx1"/>
                </a:solidFill>
              </a:rPr>
              <a:t>putaway</a:t>
            </a:r>
            <a:endParaRPr lang="en-US" dirty="0">
              <a:solidFill>
                <a:schemeClr val="tx1"/>
              </a:solidFill>
            </a:endParaRP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ILPN009901</a:t>
            </a:r>
            <a:r>
              <a:rPr lang="en-US" sz="1100" dirty="0">
                <a:solidFill>
                  <a:srgbClr val="FFFFFF"/>
                </a:solidFill>
                <a:latin typeface="Courier New"/>
                <a:ea typeface="Calibri"/>
                <a:cs typeface="Times New Roman"/>
              </a:rPr>
              <a:t>__________</a:t>
            </a:r>
            <a:endParaRPr lang="en-US" sz="1100" u="sng" dirty="0">
              <a:solidFill>
                <a:srgbClr val="FFFFFF"/>
              </a:solidFill>
              <a:latin typeface="Courier New"/>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ILPN009901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Rloc:NC03-101-A1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NC03-101-A1</a:t>
            </a:r>
            <a:r>
              <a:rPr lang="en-US" sz="1100" dirty="0">
                <a:solidFill>
                  <a:srgbClr val="FFFFFF"/>
                </a:solidFill>
                <a:latin typeface="Courier New"/>
                <a:ea typeface="Calibri"/>
                <a:cs typeface="Times New Roman"/>
              </a:rPr>
              <a:t>____</a:t>
            </a:r>
            <a:endParaRPr lang="en-US" sz="1100" u="sng" dirty="0">
              <a:solidFill>
                <a:srgbClr val="FFFFFF"/>
              </a:solidFill>
              <a:latin typeface="Courier New"/>
              <a:ea typeface="Calibri"/>
              <a:cs typeface="Times New Roman"/>
            </a:endParaRPr>
          </a:p>
        </p:txBody>
      </p:sp>
    </p:spTree>
    <p:extLst>
      <p:ext uri="{BB962C8B-B14F-4D97-AF65-F5344CB8AC3E}">
        <p14:creationId xmlns:p14="http://schemas.microsoft.com/office/powerpoint/2010/main" val="2674996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Tasking </a:t>
            </a:r>
            <a:r>
              <a:rPr lang="en-US" sz="2800" dirty="0" err="1"/>
              <a:t>Putaway</a:t>
            </a:r>
            <a:endParaRPr lang="en-US" sz="2800" dirty="0"/>
          </a:p>
        </p:txBody>
      </p:sp>
      <p:sp>
        <p:nvSpPr>
          <p:cNvPr id="8" name="Rectangle 7"/>
          <p:cNvSpPr/>
          <p:nvPr/>
        </p:nvSpPr>
        <p:spPr>
          <a:xfrm>
            <a:off x="2868246" y="1473053"/>
            <a:ext cx="3520194" cy="923330"/>
          </a:xfrm>
          <a:prstGeom prst="rect">
            <a:avLst/>
          </a:prstGeom>
        </p:spPr>
        <p:txBody>
          <a:bodyPr wrap="square">
            <a:spAutoFit/>
          </a:bodyPr>
          <a:lstStyle/>
          <a:p>
            <a:pPr algn="l">
              <a:spcBef>
                <a:spcPts val="400"/>
              </a:spcBef>
            </a:pPr>
            <a:r>
              <a:rPr lang="en-US" dirty="0">
                <a:solidFill>
                  <a:schemeClr val="tx1"/>
                </a:solidFill>
              </a:rPr>
              <a:t>The </a:t>
            </a:r>
            <a:r>
              <a:rPr lang="en-US" dirty="0" err="1">
                <a:solidFill>
                  <a:schemeClr val="tx1"/>
                </a:solidFill>
              </a:rPr>
              <a:t>putaway</a:t>
            </a:r>
            <a:r>
              <a:rPr lang="en-US" dirty="0">
                <a:solidFill>
                  <a:schemeClr val="tx1"/>
                </a:solidFill>
              </a:rPr>
              <a:t> associate signs into a task group and scans their current location</a:t>
            </a:r>
          </a:p>
        </p:txBody>
      </p:sp>
      <p:sp>
        <p:nvSpPr>
          <p:cNvPr id="9" name="Rectangle 8"/>
          <p:cNvSpPr/>
          <p:nvPr/>
        </p:nvSpPr>
        <p:spPr>
          <a:xfrm>
            <a:off x="3342686" y="3175189"/>
            <a:ext cx="3120829" cy="1200329"/>
          </a:xfrm>
          <a:prstGeom prst="rect">
            <a:avLst/>
          </a:prstGeom>
        </p:spPr>
        <p:txBody>
          <a:bodyPr wrap="square">
            <a:spAutoFit/>
          </a:bodyPr>
          <a:lstStyle/>
          <a:p>
            <a:pPr algn="l">
              <a:spcBef>
                <a:spcPts val="400"/>
              </a:spcBef>
            </a:pPr>
            <a:r>
              <a:rPr lang="en-US" dirty="0">
                <a:solidFill>
                  <a:schemeClr val="tx1"/>
                </a:solidFill>
              </a:rPr>
              <a:t>WM displays the pickup and the </a:t>
            </a:r>
            <a:r>
              <a:rPr lang="en-US" dirty="0" err="1">
                <a:solidFill>
                  <a:schemeClr val="tx1"/>
                </a:solidFill>
              </a:rPr>
              <a:t>iLPN</a:t>
            </a:r>
            <a:r>
              <a:rPr lang="en-US" dirty="0">
                <a:solidFill>
                  <a:schemeClr val="tx1"/>
                </a:solidFill>
              </a:rPr>
              <a:t> to pickup. The user scans the </a:t>
            </a:r>
            <a:r>
              <a:rPr lang="en-US" dirty="0" err="1">
                <a:solidFill>
                  <a:schemeClr val="tx1"/>
                </a:solidFill>
              </a:rPr>
              <a:t>iLPN</a:t>
            </a:r>
            <a:r>
              <a:rPr lang="en-US" dirty="0">
                <a:solidFill>
                  <a:schemeClr val="tx1"/>
                </a:solidFill>
              </a:rPr>
              <a:t> to confirm the </a:t>
            </a:r>
            <a:r>
              <a:rPr lang="en-US" dirty="0" err="1">
                <a:solidFill>
                  <a:schemeClr val="tx1"/>
                </a:solidFill>
              </a:rPr>
              <a:t>iLPN</a:t>
            </a:r>
            <a:r>
              <a:rPr lang="en-US" dirty="0">
                <a:solidFill>
                  <a:schemeClr val="tx1"/>
                </a:solidFill>
              </a:rPr>
              <a:t> pickup.</a:t>
            </a:r>
          </a:p>
        </p:txBody>
      </p:sp>
      <p:sp>
        <p:nvSpPr>
          <p:cNvPr id="14" name="Rectangle 13"/>
          <p:cNvSpPr/>
          <p:nvPr/>
        </p:nvSpPr>
        <p:spPr>
          <a:xfrm>
            <a:off x="3059421" y="4892668"/>
            <a:ext cx="3823420" cy="1200329"/>
          </a:xfrm>
          <a:prstGeom prst="rect">
            <a:avLst/>
          </a:prstGeom>
        </p:spPr>
        <p:txBody>
          <a:bodyPr wrap="square">
            <a:spAutoFit/>
          </a:bodyPr>
          <a:lstStyle/>
          <a:p>
            <a:pPr algn="l">
              <a:spcBef>
                <a:spcPts val="400"/>
              </a:spcBef>
            </a:pPr>
            <a:r>
              <a:rPr lang="en-US" dirty="0">
                <a:solidFill>
                  <a:schemeClr val="tx1"/>
                </a:solidFill>
              </a:rPr>
              <a:t>WM displays the destination location. The user scans the location to complete the </a:t>
            </a:r>
            <a:r>
              <a:rPr lang="en-US" dirty="0" err="1">
                <a:solidFill>
                  <a:schemeClr val="tx1"/>
                </a:solidFill>
              </a:rPr>
              <a:t>iLPN</a:t>
            </a:r>
            <a:r>
              <a:rPr lang="en-US" dirty="0">
                <a:solidFill>
                  <a:schemeClr val="tx1"/>
                </a:solidFill>
              </a:rPr>
              <a:t> </a:t>
            </a:r>
            <a:r>
              <a:rPr lang="en-US" dirty="0" err="1">
                <a:solidFill>
                  <a:schemeClr val="tx1"/>
                </a:solidFill>
              </a:rPr>
              <a:t>putaway</a:t>
            </a:r>
            <a:endParaRPr lang="en-US" dirty="0">
              <a:solidFill>
                <a:schemeClr val="tx1"/>
              </a:solidFill>
            </a:endParaRP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Update Task Group</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 </a:t>
            </a:r>
            <a:r>
              <a:rPr lang="en-US" sz="1100" dirty="0" err="1">
                <a:solidFill>
                  <a:srgbClr val="FFFFFF"/>
                </a:solidFill>
                <a:latin typeface="Courier New"/>
                <a:ea typeface="Calibri"/>
                <a:cs typeface="Times New Roman"/>
              </a:rPr>
              <a:t>Group:</a:t>
            </a:r>
            <a:r>
              <a:rPr lang="en-US" sz="1100" u="sng" dirty="0" err="1">
                <a:solidFill>
                  <a:srgbClr val="FFFFFF"/>
                </a:solidFill>
                <a:latin typeface="Courier New"/>
                <a:ea typeface="Calibri"/>
                <a:cs typeface="Times New Roman"/>
              </a:rPr>
              <a:t>RT</a:t>
            </a:r>
            <a:r>
              <a:rPr lang="en-US" sz="1100" dirty="0">
                <a:solidFill>
                  <a:srgbClr val="FFFFFF"/>
                </a:solidFill>
                <a:latin typeface="Courier New"/>
                <a:ea typeface="Calibri"/>
                <a:cs typeface="Times New Roman"/>
              </a:rPr>
              <a:t>_</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Locn</a:t>
            </a:r>
            <a:r>
              <a:rPr lang="en-US" sz="1100" dirty="0">
                <a:solidFill>
                  <a:srgbClr val="FFFFFF"/>
                </a:solidFill>
                <a:latin typeface="Courier New"/>
                <a:ea typeface="Calibri"/>
                <a:cs typeface="Times New Roman"/>
              </a:rPr>
              <a:t>:_______________</a:t>
            </a: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Task:3941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ILPN913001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Rloc:SORT-01-01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ILPN913001</a:t>
            </a:r>
            <a:r>
              <a:rPr lang="en-US" sz="1100" dirty="0">
                <a:solidFill>
                  <a:srgbClr val="FFFFFF"/>
                </a:solidFill>
                <a:latin typeface="Courier New"/>
                <a:ea typeface="Calibri"/>
                <a:cs typeface="Times New Roman"/>
              </a:rPr>
              <a:t>_________</a:t>
            </a:r>
            <a:endParaRPr lang="en-US" sz="1100" u="sng" dirty="0">
              <a:solidFill>
                <a:srgbClr val="FFFFFF"/>
              </a:solidFill>
              <a:latin typeface="Courier New"/>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ILPN913001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Rloc:99-01-027A</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9901027A</a:t>
            </a:r>
            <a:r>
              <a:rPr lang="en-US" sz="1100" dirty="0">
                <a:solidFill>
                  <a:srgbClr val="FFFFFF"/>
                </a:solidFill>
                <a:latin typeface="Courier New"/>
                <a:ea typeface="Calibri"/>
                <a:cs typeface="Times New Roman"/>
              </a:rPr>
              <a:t>_______</a:t>
            </a:r>
            <a:endParaRPr lang="en-US" sz="1100" dirty="0">
              <a:ea typeface="Calibri"/>
              <a:cs typeface="Times New Roman"/>
            </a:endParaRPr>
          </a:p>
        </p:txBody>
      </p:sp>
    </p:spTree>
    <p:extLst>
      <p:ext uri="{BB962C8B-B14F-4D97-AF65-F5344CB8AC3E}">
        <p14:creationId xmlns:p14="http://schemas.microsoft.com/office/powerpoint/2010/main" val="320337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System Directed </a:t>
            </a:r>
            <a:r>
              <a:rPr lang="en-US" sz="2800" dirty="0" err="1"/>
              <a:t>Putaway</a:t>
            </a:r>
            <a:r>
              <a:rPr lang="en-US" sz="2800" dirty="0"/>
              <a:t> Alternate</a:t>
            </a:r>
          </a:p>
        </p:txBody>
      </p:sp>
      <p:sp>
        <p:nvSpPr>
          <p:cNvPr id="8" name="Rectangle 7"/>
          <p:cNvSpPr/>
          <p:nvPr/>
        </p:nvSpPr>
        <p:spPr>
          <a:xfrm>
            <a:off x="2868246" y="1473053"/>
            <a:ext cx="3520194" cy="1200329"/>
          </a:xfrm>
          <a:prstGeom prst="rect">
            <a:avLst/>
          </a:prstGeom>
        </p:spPr>
        <p:txBody>
          <a:bodyPr wrap="square">
            <a:spAutoFit/>
          </a:bodyPr>
          <a:lstStyle/>
          <a:p>
            <a:pPr algn="l">
              <a:spcBef>
                <a:spcPts val="400"/>
              </a:spcBef>
            </a:pPr>
            <a:r>
              <a:rPr lang="en-US" dirty="0">
                <a:solidFill>
                  <a:schemeClr val="tx1"/>
                </a:solidFill>
              </a:rPr>
              <a:t>The user is directed to a location but cannot complete the </a:t>
            </a:r>
            <a:r>
              <a:rPr lang="en-US" dirty="0" err="1">
                <a:solidFill>
                  <a:schemeClr val="tx1"/>
                </a:solidFill>
              </a:rPr>
              <a:t>putaway</a:t>
            </a:r>
            <a:r>
              <a:rPr lang="en-US" dirty="0">
                <a:solidFill>
                  <a:schemeClr val="tx1"/>
                </a:solidFill>
              </a:rPr>
              <a:t>. The user presses CTRL-P to ask for an alternate</a:t>
            </a:r>
          </a:p>
        </p:txBody>
      </p:sp>
      <p:sp>
        <p:nvSpPr>
          <p:cNvPr id="9" name="Rectangle 8"/>
          <p:cNvSpPr/>
          <p:nvPr/>
        </p:nvSpPr>
        <p:spPr>
          <a:xfrm>
            <a:off x="3342686" y="3175189"/>
            <a:ext cx="3120829" cy="1477328"/>
          </a:xfrm>
          <a:prstGeom prst="rect">
            <a:avLst/>
          </a:prstGeom>
        </p:spPr>
        <p:txBody>
          <a:bodyPr wrap="square">
            <a:spAutoFit/>
          </a:bodyPr>
          <a:lstStyle/>
          <a:p>
            <a:pPr algn="l">
              <a:spcBef>
                <a:spcPts val="400"/>
              </a:spcBef>
            </a:pPr>
            <a:r>
              <a:rPr lang="en-US" dirty="0">
                <a:solidFill>
                  <a:schemeClr val="tx1"/>
                </a:solidFill>
              </a:rPr>
              <a:t>WM either prompts the user whether a Cycle Count task should be created or automatically creates a Cycle Count Task</a:t>
            </a:r>
          </a:p>
        </p:txBody>
      </p:sp>
      <p:sp>
        <p:nvSpPr>
          <p:cNvPr id="14" name="Rectangle 13"/>
          <p:cNvSpPr/>
          <p:nvPr/>
        </p:nvSpPr>
        <p:spPr>
          <a:xfrm>
            <a:off x="3059421" y="4892668"/>
            <a:ext cx="3823420" cy="1200329"/>
          </a:xfrm>
          <a:prstGeom prst="rect">
            <a:avLst/>
          </a:prstGeom>
        </p:spPr>
        <p:txBody>
          <a:bodyPr wrap="square">
            <a:spAutoFit/>
          </a:bodyPr>
          <a:lstStyle/>
          <a:p>
            <a:pPr algn="l">
              <a:spcBef>
                <a:spcPts val="400"/>
              </a:spcBef>
            </a:pPr>
            <a:r>
              <a:rPr lang="en-US" dirty="0">
                <a:solidFill>
                  <a:schemeClr val="tx1"/>
                </a:solidFill>
              </a:rPr>
              <a:t>The user is directed to an alternate location. The user scans the location to confirm the </a:t>
            </a:r>
            <a:r>
              <a:rPr lang="en-US" dirty="0" err="1">
                <a:solidFill>
                  <a:schemeClr val="tx1"/>
                </a:solidFill>
              </a:rPr>
              <a:t>iLPN</a:t>
            </a:r>
            <a:r>
              <a:rPr lang="en-US" dirty="0">
                <a:solidFill>
                  <a:schemeClr val="tx1"/>
                </a:solidFill>
              </a:rPr>
              <a:t> </a:t>
            </a:r>
            <a:r>
              <a:rPr lang="en-US" dirty="0" err="1">
                <a:solidFill>
                  <a:schemeClr val="tx1"/>
                </a:solidFill>
              </a:rPr>
              <a:t>putaway</a:t>
            </a:r>
            <a:endParaRPr lang="en-US" dirty="0">
              <a:solidFill>
                <a:schemeClr val="tx1"/>
              </a:solidFill>
            </a:endParaRP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ILPN913001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Rloc:99-01-027A</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Rloc</a:t>
            </a:r>
            <a:r>
              <a:rPr lang="en-US" sz="1100" dirty="0">
                <a:solidFill>
                  <a:srgbClr val="FFFFFF"/>
                </a:solidFill>
                <a:latin typeface="Courier New"/>
                <a:ea typeface="Calibri"/>
                <a:cs typeface="Times New Roman"/>
              </a:rPr>
              <a:t>:_______________</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Create CC Task (Y/N)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Y</a:t>
            </a:r>
            <a:r>
              <a:rPr lang="en-US" sz="1100" dirty="0">
                <a:solidFill>
                  <a:srgbClr val="FFFFFF"/>
                </a:solidFill>
                <a:latin typeface="Courier New"/>
                <a:ea typeface="Calibri"/>
                <a:cs typeface="Times New Roman"/>
              </a:rPr>
              <a:t>_</a:t>
            </a:r>
            <a:endParaRPr lang="en-US" sz="1100" u="sng" dirty="0">
              <a:solidFill>
                <a:srgbClr val="FFFFFF"/>
              </a:solidFill>
              <a:latin typeface="Courier New"/>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Ptwy</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ILPN913001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Rloc:99-01-027B</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9901027B</a:t>
            </a:r>
            <a:r>
              <a:rPr lang="en-US" sz="1100" dirty="0">
                <a:solidFill>
                  <a:srgbClr val="FFFFFF"/>
                </a:solidFill>
                <a:latin typeface="Courier New"/>
                <a:ea typeface="Calibri"/>
                <a:cs typeface="Times New Roman"/>
              </a:rPr>
              <a:t>_______</a:t>
            </a:r>
            <a:endParaRPr lang="en-US" sz="1100" dirty="0">
              <a:ea typeface="Calibri"/>
              <a:cs typeface="Times New Roman"/>
            </a:endParaRPr>
          </a:p>
        </p:txBody>
      </p:sp>
    </p:spTree>
    <p:extLst>
      <p:ext uri="{BB962C8B-B14F-4D97-AF65-F5344CB8AC3E}">
        <p14:creationId xmlns:p14="http://schemas.microsoft.com/office/powerpoint/2010/main" val="228615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6160&quot;&gt;&lt;version val=&quot;17973&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agendatheme&gt;&lt;m_aagendaitemprops&gt;&lt;elem&gt;&lt;m_bVisible val=&quot;1&quot;/&gt;&lt;m_font&gt;&lt;m_bBold val=&quot;1&quot;/&gt;&lt;/m_font&gt;&lt;m_colFont&gt;&lt;m_ppcolschidx val=&quot;2&quot;/&gt;&lt;/m_colFont&gt;&lt;m_fill&gt;&lt;m_bVisible val=&quot;0&quot;/&gt;&lt;/m_fill&gt;&lt;m_linestyle&gt;&lt;m_bVisible val=&quot;1&quot;/&gt;&lt;m_nWeight val=&quot;6&quot;/&gt;&lt;m_col&gt;&lt;m_ppcolschidx val=&quot;2&quot;/&gt;&lt;/m_col&gt;&lt;m_msolinedashstyle val=&quot;1&quot;/&gt;&lt;m_msoarrowheadstyleBegin val=&quot;1&quot;/&gt;&lt;m_msoarrowheadstyleEnd val=&quot;1&quot;/&gt;&lt;/m_linestyle&gt;&lt;/elem&gt;&lt;elem&gt;&lt;m_bVisible val=&quot;1&quot;/&gt;&lt;m_font&gt;&lt;m_bBold val=&quot;1&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1&quot;/&gt;&lt;/m_font&gt;&lt;m_colFont&gt;&lt;m_ppcolschidx val=&quot;2&quot;/&gt;&lt;/m_colFont&gt;&lt;m_fill&gt;&lt;m_bVisible val=&quot;0&quot;/&gt;&lt;/m_fill&gt;&lt;m_linestyle&gt;&lt;m_bVisible val=&quot;1&quot;/&gt;&lt;m_nWeight val=&quot;6&quot;/&gt;&lt;m_col&gt;&lt;m_ppcolschidx val=&quot;2&quot;/&gt;&lt;/m_col&gt;&lt;m_msolinedashstyle val=&quot;1&quot;/&gt;&lt;m_msoarrowheadstyleBegin val=&quot;1&quot;/&gt;&lt;m_msoarrowheadstyleEnd val=&quot;1&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0&quot;/&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0&quot;/&gt;&lt;/elem&gt;&lt;/m_aagendaitemprops&gt;&lt;m_linestyleTopBottomLine&gt;&lt;m_bVisible val=&quot;0&quot;/&gt;&lt;/m_linestyleTopBottomLine&gt;&lt;/m_agendatheme&gt;&lt;m_mapectfillschemeMRU&gt;&lt;key val=&quot;3&quot;/&gt;&lt;elem&gt;&lt;m_nPartnerID val=&quot;530&quot;/&gt;&lt;m_nIndex val=&quot;2&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MANH 2013">
      <a:dk1>
        <a:srgbClr val="000000"/>
      </a:dk1>
      <a:lt1>
        <a:srgbClr val="FFFFFF"/>
      </a:lt1>
      <a:dk2>
        <a:srgbClr val="FFFFFF"/>
      </a:dk2>
      <a:lt2>
        <a:srgbClr val="002E5F"/>
      </a:lt2>
      <a:accent1>
        <a:srgbClr val="005195"/>
      </a:accent1>
      <a:accent2>
        <a:srgbClr val="000000"/>
      </a:accent2>
      <a:accent3>
        <a:srgbClr val="8E931E"/>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a:themeElements>
    <a:clrScheme name="MANH 2013">
      <a:dk1>
        <a:srgbClr val="000000"/>
      </a:dk1>
      <a:lt1>
        <a:srgbClr val="FFFFFF"/>
      </a:lt1>
      <a:dk2>
        <a:srgbClr val="FFFFFF"/>
      </a:dk2>
      <a:lt2>
        <a:srgbClr val="002E5F"/>
      </a:lt2>
      <a:accent1>
        <a:srgbClr val="005195"/>
      </a:accent1>
      <a:accent2>
        <a:srgbClr val="000000"/>
      </a:accent2>
      <a:accent3>
        <a:srgbClr val="8E931E"/>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a:themeElements>
    <a:clrScheme name="MANH2010">
      <a:dk1>
        <a:srgbClr val="000000"/>
      </a:dk1>
      <a:lt1>
        <a:srgbClr val="FFFFFF"/>
      </a:lt1>
      <a:dk2>
        <a:srgbClr val="FFFFFF"/>
      </a:dk2>
      <a:lt2>
        <a:srgbClr val="738F35"/>
      </a:lt2>
      <a:accent1>
        <a:srgbClr val="0098DB"/>
      </a:accent1>
      <a:accent2>
        <a:srgbClr val="00447B"/>
      </a:accent2>
      <a:accent3>
        <a:srgbClr val="959F40"/>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7C5CF82CBBAA499222E7059A315099" ma:contentTypeVersion="5" ma:contentTypeDescription="Create a new document." ma:contentTypeScope="" ma:versionID="68407b8ac68ba03635b556d663fb326a">
  <xsd:schema xmlns:xsd="http://www.w3.org/2001/XMLSchema" xmlns:xs="http://www.w3.org/2001/XMLSchema" xmlns:p="http://schemas.microsoft.com/office/2006/metadata/properties" xmlns:ns2="ec399665-2c6f-4b4e-a0e6-3c3e0651845b" targetNamespace="http://schemas.microsoft.com/office/2006/metadata/properties" ma:root="true" ma:fieldsID="8b560c82442c5e0d4e91a84d1b1db1a0" ns2:_="">
    <xsd:import namespace="ec399665-2c6f-4b4e-a0e6-3c3e0651845b"/>
    <xsd:element name="properties">
      <xsd:complexType>
        <xsd:sequence>
          <xsd:element name="documentManagement">
            <xsd:complexType>
              <xsd:all>
                <xsd:element ref="ns2:Client" minOccurs="0"/>
                <xsd:element ref="ns2:Client_x0020_Code" minOccurs="0"/>
                <xsd:element ref="ns2:Vertical" minOccurs="0"/>
                <xsd:element ref="ns2:Project_x0020_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99665-2c6f-4b4e-a0e6-3c3e0651845b" elementFormDefault="qualified">
    <xsd:import namespace="http://schemas.microsoft.com/office/2006/documentManagement/types"/>
    <xsd:import namespace="http://schemas.microsoft.com/office/infopath/2007/PartnerControls"/>
    <xsd:element name="Client" ma:index="7" nillable="true" ma:displayName="Client" ma:internalName="Client">
      <xsd:simpleType>
        <xsd:restriction base="dms:Text">
          <xsd:maxLength value="255"/>
        </xsd:restriction>
      </xsd:simpleType>
    </xsd:element>
    <xsd:element name="Client_x0020_Code" ma:index="8" nillable="true" ma:displayName="Client Code" ma:internalName="Client_x0020_Code">
      <xsd:simpleType>
        <xsd:restriction base="dms:Text">
          <xsd:maxLength value="255"/>
        </xsd:restriction>
      </xsd:simpleType>
    </xsd:element>
    <xsd:element name="Vertical" ma:index="9" nillable="true" ma:displayName="Vertical" ma:internalName="Vertical">
      <xsd:simpleType>
        <xsd:restriction base="dms:Text">
          <xsd:maxLength value="255"/>
        </xsd:restriction>
      </xsd:simpleType>
    </xsd:element>
    <xsd:element name="Project_x0020_Code" ma:index="10" nillable="true" ma:displayName="Project Code" ma:internalName="Project_x0020_Cod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lient_x0020_Code xmlns="ec399665-2c6f-4b4e-a0e6-3c3e0651845b" xsi:nil="true"/>
    <Project_x0020_Code xmlns="ec399665-2c6f-4b4e-a0e6-3c3e0651845b" xsi:nil="true"/>
    <Vertical xmlns="ec399665-2c6f-4b4e-a0e6-3c3e0651845b" xsi:nil="true"/>
    <Client xmlns="ec399665-2c6f-4b4e-a0e6-3c3e0651845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E812C0-C30C-4CD0-90FA-24749867BA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99665-2c6f-4b4e-a0e6-3c3e065184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35A2FA-62DC-4176-BE22-7DE3576899E5}">
  <ds:schemaRefs>
    <ds:schemaRef ds:uri="http://purl.org/dc/dcmitype/"/>
    <ds:schemaRef ds:uri="http://purl.org/dc/elements/1.1/"/>
    <ds:schemaRef ds:uri="ec399665-2c6f-4b4e-a0e6-3c3e0651845b"/>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968F299-E324-42E3-B9B7-F715D45488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133873</TotalTime>
  <Words>6033</Words>
  <Application>Microsoft Macintosh PowerPoint</Application>
  <PresentationFormat>On-screen Show (4:3)</PresentationFormat>
  <Paragraphs>1329</Paragraphs>
  <Slides>163</Slides>
  <Notes>125</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5</vt:i4>
      </vt:variant>
      <vt:variant>
        <vt:lpstr>Slide Titles</vt:lpstr>
      </vt:variant>
      <vt:variant>
        <vt:i4>163</vt:i4>
      </vt:variant>
    </vt:vector>
  </HeadingPairs>
  <TitlesOfParts>
    <vt:vector size="187" baseType="lpstr">
      <vt:lpstr>MS PGothic</vt:lpstr>
      <vt:lpstr>Arial</vt:lpstr>
      <vt:lpstr>Arial (W1)</vt:lpstr>
      <vt:lpstr>Arial Black</vt:lpstr>
      <vt:lpstr>Arial Narrow</vt:lpstr>
      <vt:lpstr>Calibri</vt:lpstr>
      <vt:lpstr>Century Gothic</vt:lpstr>
      <vt:lpstr>Comic Sans MS</vt:lpstr>
      <vt:lpstr>Courier New</vt:lpstr>
      <vt:lpstr>Helvetica 55 Roman</vt:lpstr>
      <vt:lpstr>Helvetica 65 Medium</vt:lpstr>
      <vt:lpstr>Impact</vt:lpstr>
      <vt:lpstr>Tahoma</vt:lpstr>
      <vt:lpstr>Times</vt:lpstr>
      <vt:lpstr>Univers</vt:lpstr>
      <vt:lpstr>Wingdings</vt:lpstr>
      <vt:lpstr>blank</vt:lpstr>
      <vt:lpstr>1_blank</vt:lpstr>
      <vt:lpstr>2_blank</vt:lpstr>
      <vt:lpstr>think-cell Slide</vt:lpstr>
      <vt:lpstr>Clip</vt:lpstr>
      <vt:lpstr>Visio</vt:lpstr>
      <vt:lpstr>Picture</vt:lpstr>
      <vt:lpstr>Image</vt:lpstr>
      <vt:lpstr>Manhattan WMS Training  </vt:lpstr>
      <vt:lpstr>PowerPoint Presentation</vt:lpstr>
      <vt:lpstr>Your Single Solution to Manage Orders, Fulfillment, &amp; Customer Service</vt:lpstr>
      <vt:lpstr>PowerPoint Presentation</vt:lpstr>
      <vt:lpstr>Inbound</vt:lpstr>
      <vt:lpstr>Outbound</vt:lpstr>
      <vt:lpstr>PowerPoint Presentation</vt:lpstr>
      <vt:lpstr>Terminology</vt:lpstr>
      <vt:lpstr>Item Master</vt:lpstr>
      <vt:lpstr>Location Profile:  </vt:lpstr>
      <vt:lpstr>Inbound Interface Summary</vt:lpstr>
      <vt:lpstr>Items</vt:lpstr>
      <vt:lpstr>Advanced Shipment Notice (ASN)</vt:lpstr>
      <vt:lpstr>Perpetual Inventory Transactions (PIX)</vt:lpstr>
      <vt:lpstr>Outbound Interface</vt:lpstr>
      <vt:lpstr>Outbound Interface Summary</vt:lpstr>
      <vt:lpstr>Distribution Order</vt:lpstr>
      <vt:lpstr>Distribution Order: Customer Order</vt:lpstr>
      <vt:lpstr>Inbound/Outbound Interfaces</vt:lpstr>
      <vt:lpstr>Basic Configuration Element</vt:lpstr>
      <vt:lpstr>One Inventory Bucket</vt:lpstr>
      <vt:lpstr>iLPN Inventory</vt:lpstr>
      <vt:lpstr>Active Inventory</vt:lpstr>
      <vt:lpstr> </vt:lpstr>
      <vt:lpstr>Four-Wall Inventory</vt:lpstr>
      <vt:lpstr>PowerPoint Presentation</vt:lpstr>
      <vt:lpstr>Terminology</vt:lpstr>
      <vt:lpstr>Advanced Shipment Notices</vt:lpstr>
      <vt:lpstr>ASN/PO Relationship</vt:lpstr>
      <vt:lpstr>Shipment/PO/ASN  Relationship</vt:lpstr>
      <vt:lpstr>PowerPoint Presentation</vt:lpstr>
      <vt:lpstr>PowerPoint Presentation</vt:lpstr>
      <vt:lpstr>Advanced Shipment Notices</vt:lpstr>
      <vt:lpstr>iLPN Level ASN</vt:lpstr>
      <vt:lpstr>iLPN Level ASN </vt:lpstr>
      <vt:lpstr>The Item Level ASN:</vt:lpstr>
      <vt:lpstr>Item Level ASN </vt:lpstr>
      <vt:lpstr>Blind Receipt  </vt:lpstr>
      <vt:lpstr>Blind Receipt  </vt:lpstr>
      <vt:lpstr>Blind Receipt</vt:lpstr>
      <vt:lpstr>ASNs</vt:lpstr>
      <vt:lpstr>Purchase Orders</vt:lpstr>
      <vt:lpstr>Create ASN from Purchase Order</vt:lpstr>
      <vt:lpstr>Create ASN from Purchase Order</vt:lpstr>
      <vt:lpstr>ASN Inquiry Report</vt:lpstr>
      <vt:lpstr>Appointments Scheduling and Yard Management</vt:lpstr>
      <vt:lpstr>Dock Doors</vt:lpstr>
      <vt:lpstr>Type of Appointments</vt:lpstr>
      <vt:lpstr>Guard Check-In</vt:lpstr>
      <vt:lpstr>Guard Check-In</vt:lpstr>
      <vt:lpstr>Yard Move Trailer</vt:lpstr>
      <vt:lpstr>Yard Audit</vt:lpstr>
      <vt:lpstr>Guard Check-Out</vt:lpstr>
      <vt:lpstr>PowerPoint Presentation</vt:lpstr>
      <vt:lpstr>Terminology</vt:lpstr>
      <vt:lpstr>LPN Inventory</vt:lpstr>
      <vt:lpstr>Receiving Templates</vt:lpstr>
      <vt:lpstr>RF Receiving ASN Identification</vt:lpstr>
      <vt:lpstr>RF Receiving LPN Level</vt:lpstr>
      <vt:lpstr>RF Receiving Item Level</vt:lpstr>
      <vt:lpstr>Perpetual Inventory Transactions</vt:lpstr>
      <vt:lpstr>Perpetual Inventory Transactions</vt:lpstr>
      <vt:lpstr>Status Codes</vt:lpstr>
      <vt:lpstr>PowerPoint Presentation</vt:lpstr>
      <vt:lpstr>ASN Verification Templates</vt:lpstr>
      <vt:lpstr>RF Verify ASN</vt:lpstr>
      <vt:lpstr>UI Verify ASN</vt:lpstr>
      <vt:lpstr>ASN Variance Report</vt:lpstr>
      <vt:lpstr>PowerPoint Presentation</vt:lpstr>
      <vt:lpstr>Overview</vt:lpstr>
      <vt:lpstr>Overview</vt:lpstr>
      <vt:lpstr>Overview</vt:lpstr>
      <vt:lpstr>Putaway Updates</vt:lpstr>
      <vt:lpstr>Status Chart</vt:lpstr>
      <vt:lpstr>User Directed Putaway</vt:lpstr>
      <vt:lpstr>Overview</vt:lpstr>
      <vt:lpstr>Required Reserve Location Fields</vt:lpstr>
      <vt:lpstr>System Dirceted Putaway</vt:lpstr>
      <vt:lpstr>Methods</vt:lpstr>
      <vt:lpstr>The “Everything” Warehouse</vt:lpstr>
      <vt:lpstr>System-Directed Putaway Methods</vt:lpstr>
      <vt:lpstr>Suggested (to Reserve): Example</vt:lpstr>
      <vt:lpstr>Suggested (to Reserve)</vt:lpstr>
      <vt:lpstr>System-Directed Putaway Methods</vt:lpstr>
      <vt:lpstr>Direct (to Reserve): Example</vt:lpstr>
      <vt:lpstr>Direct (to Reserve)</vt:lpstr>
      <vt:lpstr>System-Directed Putaway Methods</vt:lpstr>
      <vt:lpstr>Direct to Active/Case-Pick: Example</vt:lpstr>
      <vt:lpstr>Direct to Active/Case-Pick</vt:lpstr>
      <vt:lpstr>System-Directed Putaway Methods</vt:lpstr>
      <vt:lpstr>Radial: Example</vt:lpstr>
      <vt:lpstr>Radial</vt:lpstr>
      <vt:lpstr>System-Directed Putaway Methods</vt:lpstr>
      <vt:lpstr>iLPN Consolidation: Example</vt:lpstr>
      <vt:lpstr>iLPN Consolidation</vt:lpstr>
      <vt:lpstr>Methods</vt:lpstr>
      <vt:lpstr>RF System Directed Putaway</vt:lpstr>
      <vt:lpstr>RF Tasking Putaway</vt:lpstr>
      <vt:lpstr>RF System Directed Putaway Alternate</vt:lpstr>
      <vt:lpstr>RF User Directed Putaway</vt:lpstr>
      <vt:lpstr>TASK MANAGEMENT</vt:lpstr>
      <vt:lpstr>Task Definition</vt:lpstr>
      <vt:lpstr>Task Definition</vt:lpstr>
      <vt:lpstr>Task Definition</vt:lpstr>
      <vt:lpstr>Tasking Concepts</vt:lpstr>
      <vt:lpstr>Task Assignment and Eligibility</vt:lpstr>
      <vt:lpstr>Task Assignment and Eligibility</vt:lpstr>
      <vt:lpstr>Task Assignment and Eligibility</vt:lpstr>
      <vt:lpstr>Task Assignment and Eligibility</vt:lpstr>
      <vt:lpstr>Task Assignment and Eligibility</vt:lpstr>
      <vt:lpstr>Task Assignment and Eligibility</vt:lpstr>
      <vt:lpstr>Task Assignment &amp; Eligibility</vt:lpstr>
      <vt:lpstr>Task Assignment &amp; Eligibility</vt:lpstr>
      <vt:lpstr>Task Execution: RF</vt:lpstr>
      <vt:lpstr>Selecting a Task </vt:lpstr>
      <vt:lpstr>Count Execution  </vt:lpstr>
      <vt:lpstr>Objectives</vt:lpstr>
      <vt:lpstr>Agenda</vt:lpstr>
      <vt:lpstr>Cycle Count Overview</vt:lpstr>
      <vt:lpstr>Inventory Synchronization Triangle</vt:lpstr>
      <vt:lpstr>Inventory Summary Transactions</vt:lpstr>
      <vt:lpstr>Functionality</vt:lpstr>
      <vt:lpstr>Functionality</vt:lpstr>
      <vt:lpstr>Functionality</vt:lpstr>
      <vt:lpstr>Variances</vt:lpstr>
      <vt:lpstr>Variances</vt:lpstr>
      <vt:lpstr>Agenda</vt:lpstr>
      <vt:lpstr>Cycle Count Initiation</vt:lpstr>
      <vt:lpstr>User Initiated</vt:lpstr>
      <vt:lpstr>Cycle Count by Last Count Date</vt:lpstr>
      <vt:lpstr>Cycle Count by SKU Velocity</vt:lpstr>
      <vt:lpstr>Cycle Count by SKU Percentage</vt:lpstr>
      <vt:lpstr>System Initiated</vt:lpstr>
      <vt:lpstr>Physical Count Generated Triggers</vt:lpstr>
      <vt:lpstr>Event Generated Triggers</vt:lpstr>
      <vt:lpstr>Event Generated Triggers</vt:lpstr>
      <vt:lpstr>PowerPoint Presentation</vt:lpstr>
      <vt:lpstr>Cycle Count Rules</vt:lpstr>
      <vt:lpstr>Cycle Count Rules - Template</vt:lpstr>
      <vt:lpstr>Cycle Count</vt:lpstr>
      <vt:lpstr>Agenda</vt:lpstr>
      <vt:lpstr>Updates </vt:lpstr>
      <vt:lpstr>Updates</vt:lpstr>
      <vt:lpstr>Updates</vt:lpstr>
      <vt:lpstr>Updates</vt:lpstr>
      <vt:lpstr>Agenda</vt:lpstr>
      <vt:lpstr>Cycle Count Variance Reports</vt:lpstr>
      <vt:lpstr>Cycle Count Variance Reports</vt:lpstr>
      <vt:lpstr>Cycle Count Variance Reports</vt:lpstr>
      <vt:lpstr>Cycle Count Variance Reports</vt:lpstr>
      <vt:lpstr>Agenda</vt:lpstr>
      <vt:lpstr>Task List Inquiry</vt:lpstr>
      <vt:lpstr>Cycle Counting Scenarios</vt:lpstr>
      <vt:lpstr>Cycle Counting Scenarios</vt:lpstr>
      <vt:lpstr>Cycle Counting Scenarios</vt:lpstr>
      <vt:lpstr>Cycle Counting Scenarios</vt:lpstr>
      <vt:lpstr>Cycle Counting Scenarios</vt:lpstr>
      <vt:lpstr>Handling Lost Cases </vt:lpstr>
      <vt:lpstr>Reporting / Dashboards / Alerts</vt:lpstr>
      <vt:lpstr>Reporting</vt:lpstr>
      <vt:lpstr>User Interface</vt:lpstr>
      <vt:lpstr>PowerPoint Presentation</vt:lpstr>
      <vt:lpstr>PowerPoint Presentation</vt:lpstr>
    </vt:vector>
  </TitlesOfParts>
  <Company>Manhattan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Design Kickoff - Inbound</dc:title>
  <dc:creator>Ted Sladovich</dc:creator>
  <cp:lastModifiedBy>Ankit Singhania</cp:lastModifiedBy>
  <cp:revision>293</cp:revision>
  <cp:lastPrinted>2009-07-29T15:51:23Z</cp:lastPrinted>
  <dcterms:created xsi:type="dcterms:W3CDTF">2013-05-31T15:50:03Z</dcterms:created>
  <dcterms:modified xsi:type="dcterms:W3CDTF">2024-04-19T14:35:15Z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0x010100D87C5CF82CBBAA499222E7059A315099</vt:lpwstr>
  </property>
  <property fmtid="{D5CDD505-2E9C-101B-9397-08002B2CF9AE}" pid="3" name="_dlc_DocIdItemGuid">
    <vt:lpwstr>63dd9742-c15f-4e8a-b40f-2ea5ac9e2d1b</vt:lpwstr>
  </property>
</Properties>
</file>